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slideshow.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98"/>
  </p:notesMasterIdLst>
  <p:handoutMasterIdLst>
    <p:handoutMasterId r:id="rId99"/>
  </p:handoutMasterIdLst>
  <p:sldIdLst>
    <p:sldId id="656" r:id="rId5"/>
    <p:sldId id="662" r:id="rId6"/>
    <p:sldId id="661" r:id="rId7"/>
    <p:sldId id="680" r:id="rId8"/>
    <p:sldId id="533" r:id="rId9"/>
    <p:sldId id="729" r:id="rId10"/>
    <p:sldId id="730" r:id="rId11"/>
    <p:sldId id="607" r:id="rId12"/>
    <p:sldId id="670" r:id="rId13"/>
    <p:sldId id="672" r:id="rId14"/>
    <p:sldId id="683" r:id="rId15"/>
    <p:sldId id="459" r:id="rId16"/>
    <p:sldId id="684" r:id="rId17"/>
    <p:sldId id="685" r:id="rId18"/>
    <p:sldId id="686" r:id="rId19"/>
    <p:sldId id="731" r:id="rId20"/>
    <p:sldId id="688" r:id="rId21"/>
    <p:sldId id="689" r:id="rId22"/>
    <p:sldId id="690" r:id="rId23"/>
    <p:sldId id="687" r:id="rId24"/>
    <p:sldId id="692" r:id="rId25"/>
    <p:sldId id="723" r:id="rId26"/>
    <p:sldId id="724" r:id="rId27"/>
    <p:sldId id="693" r:id="rId28"/>
    <p:sldId id="725" r:id="rId29"/>
    <p:sldId id="726" r:id="rId30"/>
    <p:sldId id="694" r:id="rId31"/>
    <p:sldId id="561" r:id="rId32"/>
    <p:sldId id="681" r:id="rId33"/>
    <p:sldId id="496" r:id="rId34"/>
    <p:sldId id="497" r:id="rId35"/>
    <p:sldId id="498" r:id="rId36"/>
    <p:sldId id="499" r:id="rId37"/>
    <p:sldId id="663" r:id="rId38"/>
    <p:sldId id="664" r:id="rId39"/>
    <p:sldId id="500" r:id="rId40"/>
    <p:sldId id="501" r:id="rId41"/>
    <p:sldId id="668" r:id="rId42"/>
    <p:sldId id="600" r:id="rId43"/>
    <p:sldId id="502" r:id="rId44"/>
    <p:sldId id="667" r:id="rId45"/>
    <p:sldId id="604" r:id="rId46"/>
    <p:sldId id="504" r:id="rId47"/>
    <p:sldId id="665" r:id="rId48"/>
    <p:sldId id="505" r:id="rId49"/>
    <p:sldId id="406" r:id="rId50"/>
    <p:sldId id="405" r:id="rId51"/>
    <p:sldId id="507" r:id="rId52"/>
    <p:sldId id="508" r:id="rId53"/>
    <p:sldId id="651" r:id="rId54"/>
    <p:sldId id="510" r:id="rId55"/>
    <p:sldId id="747" r:id="rId56"/>
    <p:sldId id="739" r:id="rId57"/>
    <p:sldId id="402" r:id="rId58"/>
    <p:sldId id="403" r:id="rId59"/>
    <p:sldId id="425" r:id="rId60"/>
    <p:sldId id="511" r:id="rId61"/>
    <p:sldId id="676" r:id="rId62"/>
    <p:sldId id="732" r:id="rId63"/>
    <p:sldId id="678" r:id="rId64"/>
    <p:sldId id="671" r:id="rId65"/>
    <p:sldId id="645" r:id="rId66"/>
    <p:sldId id="674" r:id="rId67"/>
    <p:sldId id="640" r:id="rId68"/>
    <p:sldId id="675" r:id="rId69"/>
    <p:sldId id="720" r:id="rId70"/>
    <p:sldId id="673" r:id="rId71"/>
    <p:sldId id="722" r:id="rId72"/>
    <p:sldId id="695" r:id="rId73"/>
    <p:sldId id="562" r:id="rId74"/>
    <p:sldId id="699" r:id="rId75"/>
    <p:sldId id="698" r:id="rId76"/>
    <p:sldId id="746" r:id="rId77"/>
    <p:sldId id="697" r:id="rId78"/>
    <p:sldId id="701" r:id="rId79"/>
    <p:sldId id="745" r:id="rId80"/>
    <p:sldId id="744" r:id="rId81"/>
    <p:sldId id="327" r:id="rId82"/>
    <p:sldId id="573" r:id="rId83"/>
    <p:sldId id="702" r:id="rId84"/>
    <p:sldId id="706" r:id="rId85"/>
    <p:sldId id="707" r:id="rId86"/>
    <p:sldId id="709" r:id="rId87"/>
    <p:sldId id="710" r:id="rId88"/>
    <p:sldId id="711" r:id="rId89"/>
    <p:sldId id="727" r:id="rId90"/>
    <p:sldId id="734" r:id="rId91"/>
    <p:sldId id="741" r:id="rId92"/>
    <p:sldId id="736" r:id="rId93"/>
    <p:sldId id="714" r:id="rId94"/>
    <p:sldId id="705" r:id="rId95"/>
    <p:sldId id="715" r:id="rId96"/>
    <p:sldId id="638" r:id="rId97"/>
  </p:sldIdLst>
  <p:sldSz cx="12188825"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pos="3839" userDrawn="1">
          <p15:clr>
            <a:srgbClr val="A4A3A4"/>
          </p15:clr>
        </p15:guide>
        <p15:guide id="2" orient="horz" pos="3521" userDrawn="1">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guide id="3" orient="horz" pos="2928">
          <p15:clr>
            <a:srgbClr val="A4A3A4"/>
          </p15:clr>
        </p15:guide>
        <p15:guide id="4"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imothy" initials="T" lastIdx="13" clrIdx="0">
    <p:extLst>
      <p:ext uri="{19B8F6BF-5375-455C-9EA6-DF929625EA0E}">
        <p15:presenceInfo xmlns:p15="http://schemas.microsoft.com/office/powerpoint/2012/main" xmlns="" userId="Timothy" providerId="None"/>
      </p:ext>
    </p:extLst>
  </p:cmAuthor>
  <p:cmAuthor id="2" name="Rae" initials="R" lastIdx="511" clrIdx="1"/>
  <p:cmAuthor id="3" name="timothy Astleford" initials="tA" lastIdx="144" clrIdx="2">
    <p:extLst>
      <p:ext uri="{19B8F6BF-5375-455C-9EA6-DF929625EA0E}">
        <p15:presenceInfo xmlns:p15="http://schemas.microsoft.com/office/powerpoint/2012/main" xmlns="" userId="6f70958e3069516c" providerId="Windows Live"/>
      </p:ext>
    </p:extLst>
  </p:cmAuthor>
  <p:cmAuthor id="4" name="Richard" initials="R" lastIdx="1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33"/>
    <a:srgbClr val="9966FF"/>
    <a:srgbClr val="663300"/>
    <a:srgbClr val="FF99FF"/>
    <a:srgbClr val="BCFFDE"/>
    <a:srgbClr val="00FFFF"/>
    <a:srgbClr val="2932E7"/>
    <a:srgbClr val="00FF00"/>
    <a:srgbClr val="D60093"/>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470" autoAdjust="0"/>
    <p:restoredTop sz="94257" autoAdjust="0"/>
  </p:normalViewPr>
  <p:slideViewPr>
    <p:cSldViewPr>
      <p:cViewPr>
        <p:scale>
          <a:sx n="66" d="100"/>
          <a:sy n="66" d="100"/>
        </p:scale>
        <p:origin x="-984" y="-499"/>
      </p:cViewPr>
      <p:guideLst>
        <p:guide orient="horz" pos="3521"/>
        <p:guide pos="3839"/>
      </p:guideLst>
    </p:cSldViewPr>
  </p:slideViewPr>
  <p:notesTextViewPr>
    <p:cViewPr>
      <p:scale>
        <a:sx n="3" d="2"/>
        <a:sy n="3" d="2"/>
      </p:scale>
      <p:origin x="0" y="0"/>
    </p:cViewPr>
  </p:notesTextViewPr>
  <p:sorterViewPr>
    <p:cViewPr>
      <p:scale>
        <a:sx n="33" d="100"/>
        <a:sy n="33" d="100"/>
      </p:scale>
      <p:origin x="0" y="1301"/>
    </p:cViewPr>
  </p:sorterViewPr>
  <p:notesViewPr>
    <p:cSldViewPr>
      <p:cViewPr varScale="1">
        <p:scale>
          <a:sx n="63" d="100"/>
          <a:sy n="63" d="100"/>
        </p:scale>
        <p:origin x="1986" y="108"/>
      </p:cViewPr>
      <p:guideLst>
        <p:guide orient="horz" pos="2880"/>
        <p:guide orient="horz" pos="2928"/>
        <p:guide pos="2160"/>
        <p:guide pos="2208"/>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229"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handoutMaster" Target="handoutMasters/handoutMaster1.xml"/><Relationship Id="rId10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BA5A207F-0F91-42F2-96D0-049C6003623B}" type="datetimeFigureOut">
              <a:rPr lang="en-US"/>
              <a:t>12/29/2019</a:t>
            </a:fld>
            <a:endParaRPr/>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9C567D4A-04CB-4EDF-8FB1-342A02FC8EC5}" type="slidenum">
              <a:rPr/>
              <a:t>‹#›</a:t>
            </a:fld>
            <a:endParaRPr/>
          </a:p>
        </p:txBody>
      </p:sp>
    </p:spTree>
    <p:extLst>
      <p:ext uri="{BB962C8B-B14F-4D97-AF65-F5344CB8AC3E}">
        <p14:creationId xmlns:p14="http://schemas.microsoft.com/office/powerpoint/2010/main" val="15801253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48CC13F5-F2B1-464B-BE8F-27ABFBD2FBDE}" type="datetimeFigureOut">
              <a:rPr lang="en-US"/>
              <a:t>12/29/2019</a:t>
            </a:fld>
            <a:endParaRPr/>
          </a:p>
        </p:txBody>
      </p:sp>
      <p:sp>
        <p:nvSpPr>
          <p:cNvPr id="4" name="Slide Image Placeholder 3"/>
          <p:cNvSpPr>
            <a:spLocks noGrp="1" noRot="1" noChangeAspect="1"/>
          </p:cNvSpPr>
          <p:nvPr>
            <p:ph type="sldImg" idx="2"/>
          </p:nvPr>
        </p:nvSpPr>
        <p:spPr>
          <a:xfrm>
            <a:off x="407988" y="696913"/>
            <a:ext cx="6194425" cy="34861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E61351F-DBB1-4664-ADA9-83BC7CB8848D}" type="slidenum">
              <a:rPr/>
              <a:t>‹#›</a:t>
            </a:fld>
            <a:endParaRPr/>
          </a:p>
        </p:txBody>
      </p:sp>
    </p:spTree>
    <p:extLst>
      <p:ext uri="{BB962C8B-B14F-4D97-AF65-F5344CB8AC3E}">
        <p14:creationId xmlns:p14="http://schemas.microsoft.com/office/powerpoint/2010/main" val="3642362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ED4047-A627-4D00-8011-D5F6C2B57EE8}" type="slidenum">
              <a:rPr lang="en-US" smtClean="0"/>
              <a:t>12</a:t>
            </a:fld>
            <a:endParaRPr lang="en-US"/>
          </a:p>
        </p:txBody>
      </p:sp>
    </p:spTree>
    <p:extLst>
      <p:ext uri="{BB962C8B-B14F-4D97-AF65-F5344CB8AC3E}">
        <p14:creationId xmlns:p14="http://schemas.microsoft.com/office/powerpoint/2010/main" val="8663326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93814" y="990600"/>
            <a:ext cx="8458200" cy="3200400"/>
          </a:xfrm>
        </p:spPr>
        <p:txBody>
          <a:bodyPr>
            <a:normAutofit/>
          </a:bodyPr>
          <a:lstStyle>
            <a:lvl1pPr>
              <a:defRPr sz="6000"/>
            </a:lvl1pPr>
          </a:lstStyle>
          <a:p>
            <a:r>
              <a:rPr lang="en-US"/>
              <a:t>Click to edit Master title style</a:t>
            </a:r>
            <a:endParaRPr/>
          </a:p>
        </p:txBody>
      </p:sp>
      <p:sp>
        <p:nvSpPr>
          <p:cNvPr id="3" name="Subtitle 2"/>
          <p:cNvSpPr>
            <a:spLocks noGrp="1"/>
          </p:cNvSpPr>
          <p:nvPr>
            <p:ph type="subTitle" idx="1"/>
          </p:nvPr>
        </p:nvSpPr>
        <p:spPr>
          <a:xfrm>
            <a:off x="1293813" y="4267200"/>
            <a:ext cx="8458200" cy="1371600"/>
          </a:xfrm>
        </p:spPr>
        <p:txBody>
          <a:bodyPr>
            <a:normAutofit/>
          </a:bodyPr>
          <a:lstStyle>
            <a:lvl1pPr marL="0" indent="0" algn="l">
              <a:spcBef>
                <a:spcPts val="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p:txBody>
          <a:bodyPr/>
          <a:lstStyle>
            <a:lvl1pPr>
              <a:defRPr sz="1100"/>
            </a:lvl1pPr>
          </a:lstStyle>
          <a:p>
            <a:fld id="{77F8B735-9F03-41FD-BF3E-5ABA6AA9780D}" type="datetime1">
              <a:rPr lang="en-US" smtClean="0"/>
              <a:t>12/29/2019</a:t>
            </a:fld>
            <a:endParaRPr lang="en-US" dirty="0"/>
          </a:p>
        </p:txBody>
      </p:sp>
      <p:sp>
        <p:nvSpPr>
          <p:cNvPr id="5" name="Footer Placeholder 4"/>
          <p:cNvSpPr>
            <a:spLocks noGrp="1"/>
          </p:cNvSpPr>
          <p:nvPr>
            <p:ph type="ftr" sz="quarter" idx="11"/>
          </p:nvPr>
        </p:nvSpPr>
        <p:spPr/>
        <p:txBody>
          <a:bodyPr/>
          <a:lstStyle>
            <a:lvl1pPr>
              <a:defRPr sz="1100"/>
            </a:lvl1pPr>
          </a:lstStyle>
          <a:p>
            <a:endParaRPr lang="en-US"/>
          </a:p>
        </p:txBody>
      </p:sp>
      <p:sp>
        <p:nvSpPr>
          <p:cNvPr id="6" name="Slide Number Placeholder 5"/>
          <p:cNvSpPr>
            <a:spLocks noGrp="1"/>
          </p:cNvSpPr>
          <p:nvPr>
            <p:ph type="sldNum" sz="quarter" idx="12"/>
          </p:nvPr>
        </p:nvSpPr>
        <p:spPr/>
        <p:txBody>
          <a:bodyPr/>
          <a:lstStyle>
            <a:lvl1pPr>
              <a:defRPr sz="1100"/>
            </a:lvl1pPr>
          </a:lstStyle>
          <a:p>
            <a:fld id="{81FEFA0A-2F20-4B60-98C6-5FFDA469AA1C}" type="slidenum">
              <a:rPr lang="en-US" smtClean="0"/>
              <a:pPr/>
              <a:t>‹#›</a:t>
            </a:fld>
            <a:endParaRPr lang="en-US"/>
          </a:p>
        </p:txBody>
      </p:sp>
    </p:spTree>
    <p:extLst>
      <p:ext uri="{BB962C8B-B14F-4D97-AF65-F5344CB8AC3E}">
        <p14:creationId xmlns:p14="http://schemas.microsoft.com/office/powerpoint/2010/main" val="2413538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orient="horz" pos="2160" userDrawn="1">
          <p15:clr>
            <a:srgbClr val="FBAE40"/>
          </p15:clr>
        </p15:guide>
        <p15:guide id="2" pos="3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1600200">
              <a:defRPr/>
            </a:lvl6pPr>
            <a:lvl7pPr marL="1874520">
              <a:defRPr/>
            </a:lvl7pPr>
            <a:lvl8pPr marL="2148840">
              <a:defRPr/>
            </a:lvl8pPr>
            <a:lvl9pPr marL="2423160">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lvl1pPr>
              <a:defRPr sz="1100"/>
            </a:lvl1pPr>
          </a:lstStyle>
          <a:p>
            <a:fld id="{2A4A37B2-8E9E-4DEC-B0C3-979D33C5F1E1}" type="datetime1">
              <a:rPr lang="en-US" smtClean="0"/>
              <a:t>12/29/2019</a:t>
            </a:fld>
            <a:endParaRPr lang="en-US"/>
          </a:p>
        </p:txBody>
      </p:sp>
      <p:sp>
        <p:nvSpPr>
          <p:cNvPr id="5" name="Footer Placeholder 4"/>
          <p:cNvSpPr>
            <a:spLocks noGrp="1"/>
          </p:cNvSpPr>
          <p:nvPr>
            <p:ph type="ftr" sz="quarter" idx="11"/>
          </p:nvPr>
        </p:nvSpPr>
        <p:spPr/>
        <p:txBody>
          <a:bodyPr/>
          <a:lstStyle>
            <a:lvl1pPr>
              <a:defRPr sz="1100"/>
            </a:lvl1pPr>
          </a:lstStyle>
          <a:p>
            <a:endParaRPr lang="en-US"/>
          </a:p>
        </p:txBody>
      </p:sp>
      <p:sp>
        <p:nvSpPr>
          <p:cNvPr id="6" name="Slide Number Placeholder 5"/>
          <p:cNvSpPr>
            <a:spLocks noGrp="1"/>
          </p:cNvSpPr>
          <p:nvPr>
            <p:ph type="sldNum" sz="quarter" idx="12"/>
          </p:nvPr>
        </p:nvSpPr>
        <p:spPr/>
        <p:txBody>
          <a:bodyPr/>
          <a:lstStyle>
            <a:lvl1pPr>
              <a:defRPr sz="1100"/>
            </a:lvl1pPr>
          </a:lstStyle>
          <a:p>
            <a:fld id="{81FEFA0A-2F20-4B60-98C6-5FFDA469AA1C}" type="slidenum">
              <a:rPr lang="en-US" smtClean="0"/>
              <a:pPr/>
              <a:t>‹#›</a:t>
            </a:fld>
            <a:endParaRPr lang="en-US"/>
          </a:p>
        </p:txBody>
      </p:sp>
    </p:spTree>
    <p:extLst>
      <p:ext uri="{BB962C8B-B14F-4D97-AF65-F5344CB8AC3E}">
        <p14:creationId xmlns:p14="http://schemas.microsoft.com/office/powerpoint/2010/main" val="2857575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52014" y="381000"/>
            <a:ext cx="1904998" cy="57912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93814" y="381000"/>
            <a:ext cx="8305800" cy="5791200"/>
          </a:xfrm>
        </p:spPr>
        <p:txBody>
          <a:bodyPr vert="eaVert"/>
          <a:lstStyle>
            <a:lvl5pPr>
              <a:defRPr/>
            </a:lvl5pPr>
            <a:lvl6pPr>
              <a:defRPr/>
            </a:lvl6pPr>
            <a:lvl7pPr>
              <a:defRPr/>
            </a:lvl7pPr>
            <a:lvl8pPr>
              <a:defRPr/>
            </a:lvl8pPr>
            <a:lvl9pP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lvl1pPr>
              <a:defRPr sz="1100"/>
            </a:lvl1pPr>
          </a:lstStyle>
          <a:p>
            <a:fld id="{1C98F8BF-AFE3-4B27-A84C-EDB5F7CF92BC}" type="datetime1">
              <a:rPr lang="en-US" smtClean="0"/>
              <a:t>12/29/2019</a:t>
            </a:fld>
            <a:endParaRPr lang="en-US"/>
          </a:p>
        </p:txBody>
      </p:sp>
      <p:sp>
        <p:nvSpPr>
          <p:cNvPr id="5" name="Footer Placeholder 4"/>
          <p:cNvSpPr>
            <a:spLocks noGrp="1"/>
          </p:cNvSpPr>
          <p:nvPr>
            <p:ph type="ftr" sz="quarter" idx="11"/>
          </p:nvPr>
        </p:nvSpPr>
        <p:spPr/>
        <p:txBody>
          <a:bodyPr/>
          <a:lstStyle>
            <a:lvl1pPr>
              <a:defRPr sz="1100"/>
            </a:lvl1pPr>
          </a:lstStyle>
          <a:p>
            <a:endParaRPr lang="en-US"/>
          </a:p>
        </p:txBody>
      </p:sp>
      <p:sp>
        <p:nvSpPr>
          <p:cNvPr id="6" name="Slide Number Placeholder 5"/>
          <p:cNvSpPr>
            <a:spLocks noGrp="1"/>
          </p:cNvSpPr>
          <p:nvPr>
            <p:ph type="sldNum" sz="quarter" idx="12"/>
          </p:nvPr>
        </p:nvSpPr>
        <p:spPr/>
        <p:txBody>
          <a:bodyPr/>
          <a:lstStyle>
            <a:lvl1pPr>
              <a:defRPr sz="1100"/>
            </a:lvl1pPr>
          </a:lstStyle>
          <a:p>
            <a:fld id="{81FEFA0A-2F20-4B60-98C6-5FFDA469AA1C}" type="slidenum">
              <a:rPr lang="en-US" smtClean="0"/>
              <a:pPr/>
              <a:t>‹#›</a:t>
            </a:fld>
            <a:endParaRPr lang="en-US"/>
          </a:p>
        </p:txBody>
      </p:sp>
    </p:spTree>
    <p:extLst>
      <p:ext uri="{BB962C8B-B14F-4D97-AF65-F5344CB8AC3E}">
        <p14:creationId xmlns:p14="http://schemas.microsoft.com/office/powerpoint/2010/main" val="2132264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lvl1pPr>
              <a:defRPr sz="1100"/>
            </a:lvl1pPr>
          </a:lstStyle>
          <a:p>
            <a:fld id="{9AD4D307-97E3-4172-A856-80BFA7EAB426}" type="datetime1">
              <a:rPr lang="en-US" smtClean="0"/>
              <a:t>12/29/2019</a:t>
            </a:fld>
            <a:endParaRPr lang="en-US" dirty="0"/>
          </a:p>
        </p:txBody>
      </p:sp>
      <p:sp>
        <p:nvSpPr>
          <p:cNvPr id="5" name="Footer Placeholder 4"/>
          <p:cNvSpPr>
            <a:spLocks noGrp="1"/>
          </p:cNvSpPr>
          <p:nvPr>
            <p:ph type="ftr" sz="quarter" idx="11"/>
          </p:nvPr>
        </p:nvSpPr>
        <p:spPr/>
        <p:txBody>
          <a:bodyPr/>
          <a:lstStyle>
            <a:lvl1pPr>
              <a:defRPr sz="1100"/>
            </a:lvl1pPr>
          </a:lstStyle>
          <a:p>
            <a:endParaRPr lang="en-US"/>
          </a:p>
        </p:txBody>
      </p:sp>
      <p:sp>
        <p:nvSpPr>
          <p:cNvPr id="6" name="Slide Number Placeholder 5"/>
          <p:cNvSpPr>
            <a:spLocks noGrp="1"/>
          </p:cNvSpPr>
          <p:nvPr>
            <p:ph type="sldNum" sz="quarter" idx="12"/>
          </p:nvPr>
        </p:nvSpPr>
        <p:spPr/>
        <p:txBody>
          <a:bodyPr/>
          <a:lstStyle>
            <a:lvl1pPr>
              <a:defRPr sz="1100"/>
            </a:lvl1pPr>
          </a:lstStyle>
          <a:p>
            <a:fld id="{81FEFA0A-2F20-4B60-98C6-5FFDA469AA1C}" type="slidenum">
              <a:rPr lang="en-US" smtClean="0"/>
              <a:pPr/>
              <a:t>‹#›</a:t>
            </a:fld>
            <a:endParaRPr lang="en-US"/>
          </a:p>
        </p:txBody>
      </p:sp>
    </p:spTree>
    <p:extLst>
      <p:ext uri="{BB962C8B-B14F-4D97-AF65-F5344CB8AC3E}">
        <p14:creationId xmlns:p14="http://schemas.microsoft.com/office/powerpoint/2010/main" val="159476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3813" y="2057400"/>
            <a:ext cx="8458201" cy="2666999"/>
          </a:xfrm>
        </p:spPr>
        <p:txBody>
          <a:bodyPr anchor="b">
            <a:normAutofit/>
          </a:bodyPr>
          <a:lstStyle>
            <a:lvl1pPr algn="l">
              <a:defRPr sz="4800" b="0" i="0" cap="none" baseline="0"/>
            </a:lvl1pPr>
          </a:lstStyle>
          <a:p>
            <a:r>
              <a:rPr lang="en-US"/>
              <a:t>Click to edit Master title style</a:t>
            </a:r>
            <a:endParaRPr/>
          </a:p>
        </p:txBody>
      </p:sp>
      <p:sp>
        <p:nvSpPr>
          <p:cNvPr id="3" name="Text Placeholder 2"/>
          <p:cNvSpPr>
            <a:spLocks noGrp="1"/>
          </p:cNvSpPr>
          <p:nvPr>
            <p:ph type="body" idx="1"/>
          </p:nvPr>
        </p:nvSpPr>
        <p:spPr>
          <a:xfrm>
            <a:off x="1293813" y="4876800"/>
            <a:ext cx="8458201" cy="1143000"/>
          </a:xfrm>
        </p:spPr>
        <p:txBody>
          <a:bodyPr anchor="t">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sz="1100"/>
            </a:lvl1pPr>
          </a:lstStyle>
          <a:p>
            <a:fld id="{DD201E7B-C99B-4428-BA41-B75140349D1E}" type="datetime1">
              <a:rPr lang="en-US" smtClean="0"/>
              <a:t>12/29/2019</a:t>
            </a:fld>
            <a:endParaRPr lang="en-US"/>
          </a:p>
        </p:txBody>
      </p:sp>
      <p:sp>
        <p:nvSpPr>
          <p:cNvPr id="5" name="Footer Placeholder 4"/>
          <p:cNvSpPr>
            <a:spLocks noGrp="1"/>
          </p:cNvSpPr>
          <p:nvPr>
            <p:ph type="ftr" sz="quarter" idx="11"/>
          </p:nvPr>
        </p:nvSpPr>
        <p:spPr/>
        <p:txBody>
          <a:bodyPr/>
          <a:lstStyle>
            <a:lvl1pPr>
              <a:defRPr sz="1100"/>
            </a:lvl1pPr>
          </a:lstStyle>
          <a:p>
            <a:endParaRPr lang="en-US"/>
          </a:p>
        </p:txBody>
      </p:sp>
      <p:sp>
        <p:nvSpPr>
          <p:cNvPr id="6" name="Slide Number Placeholder 5"/>
          <p:cNvSpPr>
            <a:spLocks noGrp="1"/>
          </p:cNvSpPr>
          <p:nvPr>
            <p:ph type="sldNum" sz="quarter" idx="12"/>
          </p:nvPr>
        </p:nvSpPr>
        <p:spPr/>
        <p:txBody>
          <a:bodyPr/>
          <a:lstStyle>
            <a:lvl1pPr>
              <a:defRPr sz="1100"/>
            </a:lvl1pPr>
          </a:lstStyle>
          <a:p>
            <a:fld id="{81FEFA0A-2F20-4B60-98C6-5FFDA469AA1C}" type="slidenum">
              <a:rPr lang="en-US" smtClean="0"/>
              <a:pPr/>
              <a:t>‹#›</a:t>
            </a:fld>
            <a:endParaRPr lang="en-US"/>
          </a:p>
        </p:txBody>
      </p:sp>
    </p:spTree>
    <p:extLst>
      <p:ext uri="{BB962C8B-B14F-4D97-AF65-F5344CB8AC3E}">
        <p14:creationId xmlns:p14="http://schemas.microsoft.com/office/powerpoint/2010/main" val="3378620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293812" y="1676400"/>
            <a:ext cx="4700016" cy="4495800"/>
          </a:xfrm>
        </p:spPr>
        <p:txBody>
          <a:bodyPr>
            <a:normAutofit/>
          </a:bodyPr>
          <a:lstStyle>
            <a:lvl1pPr>
              <a:defRPr sz="2400"/>
            </a:lvl1pPr>
            <a:lvl2pPr>
              <a:defRPr sz="2000"/>
            </a:lvl2pPr>
            <a:lvl3pPr>
              <a:defRPr sz="1800"/>
            </a:lvl3pPr>
            <a:lvl4pPr>
              <a:defRPr sz="1600"/>
            </a:lvl4pPr>
            <a:lvl5pPr>
              <a:defRPr sz="1600"/>
            </a:lvl5pPr>
            <a:lvl6pPr marL="1600200">
              <a:defRPr sz="1600"/>
            </a:lvl6pPr>
            <a:lvl7pPr marL="1874520">
              <a:defRPr sz="1600"/>
            </a:lvl7pPr>
            <a:lvl8pPr marL="2148840">
              <a:defRPr sz="1600"/>
            </a:lvl8pPr>
            <a:lvl9pPr marL="2423160">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02035" y="1676401"/>
            <a:ext cx="4700016" cy="4495800"/>
          </a:xfrm>
        </p:spPr>
        <p:txBody>
          <a:bodyPr>
            <a:normAutofit/>
          </a:bodyPr>
          <a:lstStyle>
            <a:lvl1pPr>
              <a:defRPr sz="2400"/>
            </a:lvl1pPr>
            <a:lvl2pPr>
              <a:defRPr sz="2000"/>
            </a:lvl2pPr>
            <a:lvl3pPr>
              <a:defRPr sz="1800"/>
            </a:lvl3pPr>
            <a:lvl4pPr>
              <a:defRPr sz="1600"/>
            </a:lvl4pPr>
            <a:lvl5pPr>
              <a:defRPr sz="1600"/>
            </a:lvl5pPr>
            <a:lvl6pPr marL="1600200">
              <a:defRPr sz="1600"/>
            </a:lvl6pPr>
            <a:lvl7pPr marL="1874520">
              <a:defRPr sz="1600"/>
            </a:lvl7pPr>
            <a:lvl8pPr marL="2148840">
              <a:defRPr sz="1600"/>
            </a:lvl8pPr>
            <a:lvl9pPr marL="2423160">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lvl1pPr>
              <a:defRPr sz="1100"/>
            </a:lvl1pPr>
          </a:lstStyle>
          <a:p>
            <a:fld id="{8ACBAB13-0E3C-4DC1-87A6-8CAFB9615F78}" type="datetime1">
              <a:rPr lang="en-US" smtClean="0"/>
              <a:t>12/29/2019</a:t>
            </a:fld>
            <a:endParaRPr lang="en-US" dirty="0"/>
          </a:p>
        </p:txBody>
      </p:sp>
      <p:sp>
        <p:nvSpPr>
          <p:cNvPr id="6" name="Footer Placeholder 5"/>
          <p:cNvSpPr>
            <a:spLocks noGrp="1"/>
          </p:cNvSpPr>
          <p:nvPr>
            <p:ph type="ftr" sz="quarter" idx="11"/>
          </p:nvPr>
        </p:nvSpPr>
        <p:spPr/>
        <p:txBody>
          <a:bodyPr/>
          <a:lstStyle>
            <a:lvl1pPr>
              <a:defRPr sz="1100"/>
            </a:lvl1pPr>
          </a:lstStyle>
          <a:p>
            <a:endParaRPr lang="en-US"/>
          </a:p>
        </p:txBody>
      </p:sp>
      <p:sp>
        <p:nvSpPr>
          <p:cNvPr id="7" name="Slide Number Placeholder 6"/>
          <p:cNvSpPr>
            <a:spLocks noGrp="1"/>
          </p:cNvSpPr>
          <p:nvPr>
            <p:ph type="sldNum" sz="quarter" idx="12"/>
          </p:nvPr>
        </p:nvSpPr>
        <p:spPr/>
        <p:txBody>
          <a:bodyPr/>
          <a:lstStyle>
            <a:lvl1pPr>
              <a:defRPr sz="1100"/>
            </a:lvl1pPr>
          </a:lstStyle>
          <a:p>
            <a:fld id="{81FEFA0A-2F20-4B60-98C6-5FFDA469AA1C}" type="slidenum">
              <a:rPr lang="en-US" smtClean="0"/>
              <a:pPr/>
              <a:t>‹#›</a:t>
            </a:fld>
            <a:endParaRPr lang="en-US"/>
          </a:p>
        </p:txBody>
      </p:sp>
    </p:spTree>
    <p:extLst>
      <p:ext uri="{BB962C8B-B14F-4D97-AF65-F5344CB8AC3E}">
        <p14:creationId xmlns:p14="http://schemas.microsoft.com/office/powerpoint/2010/main" val="3107462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293813" y="1676399"/>
            <a:ext cx="4701142" cy="762001"/>
          </a:xfrm>
        </p:spPr>
        <p:txBody>
          <a:bodyPr anchor="ctr">
            <a:noAutofit/>
          </a:bodyP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3813" y="2516457"/>
            <a:ext cx="4701142" cy="3655743"/>
          </a:xfrm>
        </p:spPr>
        <p:txBody>
          <a:bodyPr/>
          <a:lstStyle>
            <a:lvl1pPr>
              <a:defRPr sz="2200"/>
            </a:lvl1pPr>
            <a:lvl2pPr>
              <a:defRPr sz="2000"/>
            </a:lvl2pPr>
            <a:lvl3pPr>
              <a:defRPr sz="1800"/>
            </a:lvl3pPr>
            <a:lvl4pPr>
              <a:defRPr sz="1600"/>
            </a:lvl4pPr>
            <a:lvl5pPr>
              <a:defRPr sz="1600"/>
            </a:lvl5pPr>
            <a:lvl6pPr marL="1600200">
              <a:defRPr sz="1600"/>
            </a:lvl6pPr>
            <a:lvl7pPr marL="1874520">
              <a:defRPr sz="1600"/>
            </a:lvl7pPr>
            <a:lvl8pPr marL="2148840">
              <a:defRPr sz="1600"/>
            </a:lvl8pPr>
            <a:lvl9pPr marL="2423160">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91754" y="1676399"/>
            <a:ext cx="4703259" cy="762001"/>
          </a:xfrm>
        </p:spPr>
        <p:txBody>
          <a:bodyPr anchor="ctr">
            <a:noAutofit/>
          </a:bodyP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1754" y="2516457"/>
            <a:ext cx="4703259" cy="3655743"/>
          </a:xfrm>
        </p:spPr>
        <p:txBody>
          <a:bodyPr/>
          <a:lstStyle>
            <a:lvl1pPr>
              <a:defRPr sz="2200"/>
            </a:lvl1pPr>
            <a:lvl2pPr>
              <a:defRPr sz="2000"/>
            </a:lvl2pPr>
            <a:lvl3pPr>
              <a:defRPr sz="1800"/>
            </a:lvl3pPr>
            <a:lvl4pPr>
              <a:defRPr sz="1600"/>
            </a:lvl4pPr>
            <a:lvl5pPr>
              <a:defRPr sz="1600"/>
            </a:lvl5pPr>
            <a:lvl6pPr marL="1600200">
              <a:defRPr sz="1600"/>
            </a:lvl6pPr>
            <a:lvl7pPr marL="1874520">
              <a:defRPr sz="1600"/>
            </a:lvl7pPr>
            <a:lvl8pPr marL="2148840">
              <a:defRPr sz="1600"/>
            </a:lvl8pPr>
            <a:lvl9pPr marL="2423160">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lvl1pPr>
              <a:defRPr sz="1100"/>
            </a:lvl1pPr>
          </a:lstStyle>
          <a:p>
            <a:fld id="{C181ED51-CBB1-46E7-B976-EA9DBB3FDC41}" type="datetime1">
              <a:rPr lang="en-US" smtClean="0"/>
              <a:t>12/29/2019</a:t>
            </a:fld>
            <a:endParaRPr lang="en-US" dirty="0"/>
          </a:p>
        </p:txBody>
      </p:sp>
      <p:sp>
        <p:nvSpPr>
          <p:cNvPr id="8" name="Footer Placeholder 7"/>
          <p:cNvSpPr>
            <a:spLocks noGrp="1"/>
          </p:cNvSpPr>
          <p:nvPr>
            <p:ph type="ftr" sz="quarter" idx="11"/>
          </p:nvPr>
        </p:nvSpPr>
        <p:spPr/>
        <p:txBody>
          <a:bodyPr/>
          <a:lstStyle>
            <a:lvl1pPr>
              <a:defRPr sz="1100"/>
            </a:lvl1pPr>
          </a:lstStyle>
          <a:p>
            <a:endParaRPr lang="en-US"/>
          </a:p>
        </p:txBody>
      </p:sp>
      <p:sp>
        <p:nvSpPr>
          <p:cNvPr id="9" name="Slide Number Placeholder 8"/>
          <p:cNvSpPr>
            <a:spLocks noGrp="1"/>
          </p:cNvSpPr>
          <p:nvPr>
            <p:ph type="sldNum" sz="quarter" idx="12"/>
          </p:nvPr>
        </p:nvSpPr>
        <p:spPr/>
        <p:txBody>
          <a:bodyPr/>
          <a:lstStyle>
            <a:lvl1pPr>
              <a:defRPr sz="1100"/>
            </a:lvl1pPr>
          </a:lstStyle>
          <a:p>
            <a:fld id="{81FEFA0A-2F20-4B60-98C6-5FFDA469AA1C}" type="slidenum">
              <a:rPr lang="en-US" smtClean="0"/>
              <a:pPr/>
              <a:t>‹#›</a:t>
            </a:fld>
            <a:endParaRPr lang="en-US"/>
          </a:p>
        </p:txBody>
      </p:sp>
    </p:spTree>
    <p:extLst>
      <p:ext uri="{BB962C8B-B14F-4D97-AF65-F5344CB8AC3E}">
        <p14:creationId xmlns:p14="http://schemas.microsoft.com/office/powerpoint/2010/main" val="1688552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lvl1pPr>
              <a:defRPr sz="1100"/>
            </a:lvl1pPr>
          </a:lstStyle>
          <a:p>
            <a:fld id="{F1262753-8C73-434D-BCB7-5A3750E0DED4}" type="datetime1">
              <a:rPr lang="en-US" smtClean="0"/>
              <a:t>12/29/2019</a:t>
            </a:fld>
            <a:endParaRPr lang="en-US" dirty="0"/>
          </a:p>
        </p:txBody>
      </p:sp>
      <p:sp>
        <p:nvSpPr>
          <p:cNvPr id="4" name="Footer Placeholder 3"/>
          <p:cNvSpPr>
            <a:spLocks noGrp="1"/>
          </p:cNvSpPr>
          <p:nvPr>
            <p:ph type="ftr" sz="quarter" idx="11"/>
          </p:nvPr>
        </p:nvSpPr>
        <p:spPr/>
        <p:txBody>
          <a:bodyPr/>
          <a:lstStyle>
            <a:lvl1pPr>
              <a:defRPr sz="1100"/>
            </a:lvl1pPr>
          </a:lstStyle>
          <a:p>
            <a:endParaRPr lang="en-US"/>
          </a:p>
        </p:txBody>
      </p:sp>
      <p:sp>
        <p:nvSpPr>
          <p:cNvPr id="5" name="Slide Number Placeholder 4"/>
          <p:cNvSpPr>
            <a:spLocks noGrp="1"/>
          </p:cNvSpPr>
          <p:nvPr>
            <p:ph type="sldNum" sz="quarter" idx="12"/>
          </p:nvPr>
        </p:nvSpPr>
        <p:spPr/>
        <p:txBody>
          <a:bodyPr/>
          <a:lstStyle>
            <a:lvl1pPr>
              <a:defRPr sz="1100"/>
            </a:lvl1pPr>
          </a:lstStyle>
          <a:p>
            <a:fld id="{81FEFA0A-2F20-4B60-98C6-5FFDA469AA1C}" type="slidenum">
              <a:rPr lang="en-US" smtClean="0"/>
              <a:pPr/>
              <a:t>‹#›</a:t>
            </a:fld>
            <a:endParaRPr lang="en-US"/>
          </a:p>
        </p:txBody>
      </p:sp>
    </p:spTree>
    <p:extLst>
      <p:ext uri="{BB962C8B-B14F-4D97-AF65-F5344CB8AC3E}">
        <p14:creationId xmlns:p14="http://schemas.microsoft.com/office/powerpoint/2010/main" val="326159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z="1100"/>
            </a:lvl1pPr>
          </a:lstStyle>
          <a:p>
            <a:fld id="{70E1E528-80BB-4A3B-8DA8-E6317B107F9B}" type="datetime1">
              <a:rPr lang="en-US" smtClean="0"/>
              <a:t>12/29/2019</a:t>
            </a:fld>
            <a:endParaRPr lang="en-US" dirty="0"/>
          </a:p>
        </p:txBody>
      </p:sp>
      <p:sp>
        <p:nvSpPr>
          <p:cNvPr id="3" name="Footer Placeholder 2"/>
          <p:cNvSpPr>
            <a:spLocks noGrp="1"/>
          </p:cNvSpPr>
          <p:nvPr>
            <p:ph type="ftr" sz="quarter" idx="11"/>
          </p:nvPr>
        </p:nvSpPr>
        <p:spPr/>
        <p:txBody>
          <a:bodyPr/>
          <a:lstStyle>
            <a:lvl1pPr>
              <a:defRPr sz="1100"/>
            </a:lvl1pPr>
          </a:lstStyle>
          <a:p>
            <a:endParaRPr lang="en-US"/>
          </a:p>
        </p:txBody>
      </p:sp>
      <p:sp>
        <p:nvSpPr>
          <p:cNvPr id="4" name="Slide Number Placeholder 3"/>
          <p:cNvSpPr>
            <a:spLocks noGrp="1"/>
          </p:cNvSpPr>
          <p:nvPr>
            <p:ph type="sldNum" sz="quarter" idx="12"/>
          </p:nvPr>
        </p:nvSpPr>
        <p:spPr/>
        <p:txBody>
          <a:bodyPr/>
          <a:lstStyle>
            <a:lvl1pPr>
              <a:defRPr sz="1100"/>
            </a:lvl1pPr>
          </a:lstStyle>
          <a:p>
            <a:fld id="{81FEFA0A-2F20-4B60-98C6-5FFDA469AA1C}" type="slidenum">
              <a:rPr lang="en-US" smtClean="0"/>
              <a:pPr/>
              <a:t>‹#›</a:t>
            </a:fld>
            <a:endParaRPr lang="en-US"/>
          </a:p>
        </p:txBody>
      </p:sp>
    </p:spTree>
    <p:extLst>
      <p:ext uri="{BB962C8B-B14F-4D97-AF65-F5344CB8AC3E}">
        <p14:creationId xmlns:p14="http://schemas.microsoft.com/office/powerpoint/2010/main" val="743399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70811" y="1676400"/>
            <a:ext cx="3810000" cy="2438400"/>
          </a:xfrm>
        </p:spPr>
        <p:txBody>
          <a:bodyPr anchor="b">
            <a:normAutofit/>
          </a:bodyPr>
          <a:lstStyle>
            <a:lvl1pPr algn="l">
              <a:defRPr sz="3200" b="0"/>
            </a:lvl1pPr>
          </a:lstStyle>
          <a:p>
            <a:r>
              <a:rPr lang="en-US"/>
              <a:t>Click to edit Master title style</a:t>
            </a:r>
            <a:endParaRPr dirty="0"/>
          </a:p>
        </p:txBody>
      </p:sp>
      <p:sp>
        <p:nvSpPr>
          <p:cNvPr id="3" name="Content Placeholder 2"/>
          <p:cNvSpPr>
            <a:spLocks noGrp="1"/>
          </p:cNvSpPr>
          <p:nvPr>
            <p:ph idx="1"/>
          </p:nvPr>
        </p:nvSpPr>
        <p:spPr>
          <a:xfrm>
            <a:off x="1293813" y="685800"/>
            <a:ext cx="6172200" cy="5486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7770811" y="4191000"/>
            <a:ext cx="3810000" cy="15240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sz="1100"/>
            </a:lvl1pPr>
          </a:lstStyle>
          <a:p>
            <a:fld id="{42FC0F4F-5C1D-439F-A6C4-705B6FAF5A5D}" type="datetime1">
              <a:rPr lang="en-US" smtClean="0"/>
              <a:t>12/29/2019</a:t>
            </a:fld>
            <a:endParaRPr lang="en-US"/>
          </a:p>
        </p:txBody>
      </p:sp>
      <p:sp>
        <p:nvSpPr>
          <p:cNvPr id="6" name="Footer Placeholder 5"/>
          <p:cNvSpPr>
            <a:spLocks noGrp="1"/>
          </p:cNvSpPr>
          <p:nvPr>
            <p:ph type="ftr" sz="quarter" idx="11"/>
          </p:nvPr>
        </p:nvSpPr>
        <p:spPr/>
        <p:txBody>
          <a:bodyPr/>
          <a:lstStyle>
            <a:lvl1pPr>
              <a:defRPr sz="1100"/>
            </a:lvl1pPr>
          </a:lstStyle>
          <a:p>
            <a:endParaRPr lang="en-US"/>
          </a:p>
        </p:txBody>
      </p:sp>
      <p:sp>
        <p:nvSpPr>
          <p:cNvPr id="7" name="Slide Number Placeholder 6"/>
          <p:cNvSpPr>
            <a:spLocks noGrp="1"/>
          </p:cNvSpPr>
          <p:nvPr>
            <p:ph type="sldNum" sz="quarter" idx="12"/>
          </p:nvPr>
        </p:nvSpPr>
        <p:spPr/>
        <p:txBody>
          <a:bodyPr/>
          <a:lstStyle>
            <a:lvl1pPr>
              <a:defRPr sz="1100"/>
            </a:lvl1pPr>
          </a:lstStyle>
          <a:p>
            <a:fld id="{81FEFA0A-2F20-4B60-98C6-5FFDA469AA1C}" type="slidenum">
              <a:rPr lang="en-US" smtClean="0"/>
              <a:pPr/>
              <a:t>‹#›</a:t>
            </a:fld>
            <a:endParaRPr lang="en-US"/>
          </a:p>
        </p:txBody>
      </p:sp>
    </p:spTree>
    <p:extLst>
      <p:ext uri="{BB962C8B-B14F-4D97-AF65-F5344CB8AC3E}">
        <p14:creationId xmlns:p14="http://schemas.microsoft.com/office/powerpoint/2010/main" val="82885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70812" y="1676400"/>
            <a:ext cx="3810000" cy="2438400"/>
          </a:xfrm>
        </p:spPr>
        <p:txBody>
          <a:bodyPr anchor="b">
            <a:noAutofit/>
          </a:bodyPr>
          <a:lstStyle>
            <a:lvl1pPr algn="l">
              <a:defRPr sz="32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1522412" y="0"/>
            <a:ext cx="5943601" cy="6858000"/>
          </a:xfrm>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7770812" y="4191000"/>
            <a:ext cx="3810000" cy="15240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3839490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836614" y="0"/>
            <a:ext cx="11352212" cy="6858000"/>
          </a:xfrm>
          <a:prstGeom prst="rect">
            <a:avLst/>
          </a:prstGeom>
          <a:gradFill>
            <a:gsLst>
              <a:gs pos="0">
                <a:schemeClr val="bg1">
                  <a:alpha val="60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a:xfrm>
            <a:off x="1293813" y="381000"/>
            <a:ext cx="9601200" cy="1143000"/>
          </a:xfrm>
          <a:prstGeom prst="rect">
            <a:avLst/>
          </a:prstGeom>
        </p:spPr>
        <p:txBody>
          <a:bodyPr vert="horz" lIns="91440" tIns="45720" rIns="91440" bIns="45720" rtlCol="0" anchor="b">
            <a:normAutofit/>
          </a:bodyPr>
          <a:lstStyle/>
          <a:p>
            <a:r>
              <a:rPr lang="en-US" dirty="0"/>
              <a:t>Click to edit Master title style</a:t>
            </a:r>
            <a:endParaRPr dirty="0"/>
          </a:p>
        </p:txBody>
      </p:sp>
      <p:sp>
        <p:nvSpPr>
          <p:cNvPr id="3" name="Text Placeholder 2"/>
          <p:cNvSpPr>
            <a:spLocks noGrp="1"/>
          </p:cNvSpPr>
          <p:nvPr>
            <p:ph type="body" idx="1"/>
          </p:nvPr>
        </p:nvSpPr>
        <p:spPr>
          <a:xfrm>
            <a:off x="1293813" y="1676400"/>
            <a:ext cx="9601200" cy="44958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2"/>
          </p:nvPr>
        </p:nvSpPr>
        <p:spPr>
          <a:xfrm>
            <a:off x="1271781" y="6356351"/>
            <a:ext cx="2844059" cy="365125"/>
          </a:xfrm>
          <a:prstGeom prst="rect">
            <a:avLst/>
          </a:prstGeom>
        </p:spPr>
        <p:txBody>
          <a:bodyPr vert="horz" lIns="91440" tIns="45720" rIns="91440" bIns="45720" rtlCol="0" anchor="ctr"/>
          <a:lstStyle>
            <a:lvl1pPr algn="l">
              <a:defRPr sz="1100">
                <a:solidFill>
                  <a:schemeClr val="tx1">
                    <a:lumMod val="90000"/>
                    <a:lumOff val="10000"/>
                  </a:schemeClr>
                </a:solidFill>
              </a:defRPr>
            </a:lvl1pPr>
          </a:lstStyle>
          <a:p>
            <a:fld id="{DD8A71D9-5BF2-473F-9E8D-3B7D2B931257}" type="datetime1">
              <a:rPr lang="en-US" smtClean="0"/>
              <a:t>12/29/2019</a:t>
            </a:fld>
            <a:endParaRPr lang="en-US" dirty="0"/>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91440" tIns="45720" rIns="91440" bIns="45720" rtlCol="0" anchor="ctr"/>
          <a:lstStyle>
            <a:lvl1pPr algn="ctr">
              <a:defRPr sz="1100">
                <a:solidFill>
                  <a:schemeClr val="tx1">
                    <a:lumMod val="90000"/>
                    <a:lumOff val="10000"/>
                  </a:schemeClr>
                </a:solidFill>
              </a:defRPr>
            </a:lvl1pPr>
          </a:lstStyle>
          <a:p>
            <a:endParaRPr lang="en-US"/>
          </a:p>
        </p:txBody>
      </p:sp>
      <p:sp>
        <p:nvSpPr>
          <p:cNvPr id="6" name="Slide Number Placeholder 5"/>
          <p:cNvSpPr>
            <a:spLocks noGrp="1"/>
          </p:cNvSpPr>
          <p:nvPr>
            <p:ph type="sldNum" sz="quarter" idx="4"/>
          </p:nvPr>
        </p:nvSpPr>
        <p:spPr>
          <a:xfrm>
            <a:off x="8051225" y="6356351"/>
            <a:ext cx="2844059" cy="365125"/>
          </a:xfrm>
          <a:prstGeom prst="rect">
            <a:avLst/>
          </a:prstGeom>
        </p:spPr>
        <p:txBody>
          <a:bodyPr vert="horz" lIns="91440" tIns="45720" rIns="91440" bIns="45720" rtlCol="0" anchor="ctr"/>
          <a:lstStyle>
            <a:lvl1pPr algn="r">
              <a:defRPr sz="1100">
                <a:solidFill>
                  <a:schemeClr val="tx1">
                    <a:lumMod val="90000"/>
                    <a:lumOff val="10000"/>
                  </a:schemeClr>
                </a:solidFill>
              </a:defRPr>
            </a:lvl1pPr>
          </a:lstStyle>
          <a:p>
            <a:fld id="{81FEFA0A-2F20-4B60-98C6-5FFDA469AA1C}" type="slidenum">
              <a:rPr lang="en-US" smtClean="0"/>
              <a:pPr/>
              <a:t>‹#›</a:t>
            </a:fld>
            <a:endParaRPr lang="en-US"/>
          </a:p>
        </p:txBody>
      </p:sp>
    </p:spTree>
    <p:extLst>
      <p:ext uri="{BB962C8B-B14F-4D97-AF65-F5344CB8AC3E}">
        <p14:creationId xmlns:p14="http://schemas.microsoft.com/office/powerpoint/2010/main" val="35287214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600" kern="1200">
          <a:solidFill>
            <a:schemeClr val="tx1"/>
          </a:solidFill>
          <a:latin typeface="Comic Sans MS" pitchFamily="66" charset="0"/>
          <a:ea typeface="+mj-ea"/>
          <a:cs typeface="+mj-cs"/>
        </a:defRPr>
      </a:lvl1pPr>
    </p:titleStyle>
    <p:bodyStyle>
      <a:lvl1pPr marL="223838" indent="-228600" algn="l" defTabSz="914400" rtl="0" eaLnBrk="1" latinLnBrk="0" hangingPunct="1">
        <a:lnSpc>
          <a:spcPct val="90000"/>
        </a:lnSpc>
        <a:spcBef>
          <a:spcPts val="1600"/>
        </a:spcBef>
        <a:buFont typeface="Arial" pitchFamily="34" charset="0"/>
        <a:buChar char="•"/>
        <a:defRPr sz="2400" kern="1200">
          <a:solidFill>
            <a:schemeClr val="tx1"/>
          </a:solidFill>
          <a:latin typeface="Arial" pitchFamily="34" charset="0"/>
          <a:ea typeface="+mn-ea"/>
          <a:cs typeface="Arial" pitchFamily="34" charset="0"/>
        </a:defRPr>
      </a:lvl1pPr>
      <a:lvl2pPr marL="502920" indent="-228600" algn="l" defTabSz="914400" rtl="0" eaLnBrk="1" latinLnBrk="0" hangingPunct="1">
        <a:lnSpc>
          <a:spcPct val="90000"/>
        </a:lnSpc>
        <a:spcBef>
          <a:spcPts val="600"/>
        </a:spcBef>
        <a:buFont typeface="Euphemia" pitchFamily="34" charset="0"/>
        <a:buChar char="–"/>
        <a:defRPr sz="2000" kern="1200">
          <a:solidFill>
            <a:schemeClr val="tx1"/>
          </a:solidFill>
          <a:latin typeface="Arial" pitchFamily="34" charset="0"/>
          <a:ea typeface="+mn-ea"/>
          <a:cs typeface="Arial" pitchFamily="34" charset="0"/>
        </a:defRPr>
      </a:lvl2pPr>
      <a:lvl3pPr marL="777240" indent="-228600" algn="l" defTabSz="914400" rtl="0" eaLnBrk="1" latinLnBrk="0" hangingPunct="1">
        <a:lnSpc>
          <a:spcPct val="90000"/>
        </a:lnSpc>
        <a:spcBef>
          <a:spcPts val="600"/>
        </a:spcBef>
        <a:buFont typeface="Euphemia" pitchFamily="34" charset="0"/>
        <a:buChar char="–"/>
        <a:defRPr sz="1800" kern="1200">
          <a:solidFill>
            <a:schemeClr val="tx1"/>
          </a:solidFill>
          <a:latin typeface="Arial" pitchFamily="34" charset="0"/>
          <a:ea typeface="+mn-ea"/>
          <a:cs typeface="Arial" pitchFamily="34" charset="0"/>
        </a:defRPr>
      </a:lvl3pPr>
      <a:lvl4pPr marL="1051560" indent="-228600" algn="l" defTabSz="914400" rtl="0" eaLnBrk="1" latinLnBrk="0" hangingPunct="1">
        <a:lnSpc>
          <a:spcPct val="90000"/>
        </a:lnSpc>
        <a:spcBef>
          <a:spcPts val="600"/>
        </a:spcBef>
        <a:buFont typeface="Euphemia" pitchFamily="34" charset="0"/>
        <a:buChar char="–"/>
        <a:defRPr sz="1600" kern="1200">
          <a:solidFill>
            <a:schemeClr val="tx1"/>
          </a:solidFill>
          <a:latin typeface="Arial" pitchFamily="34" charset="0"/>
          <a:ea typeface="+mn-ea"/>
          <a:cs typeface="Arial" pitchFamily="34" charset="0"/>
        </a:defRPr>
      </a:lvl4pPr>
      <a:lvl5pPr marL="1325880" indent="-228600" algn="l" defTabSz="914400" rtl="0" eaLnBrk="1" latinLnBrk="0" hangingPunct="1">
        <a:lnSpc>
          <a:spcPct val="90000"/>
        </a:lnSpc>
        <a:spcBef>
          <a:spcPts val="600"/>
        </a:spcBef>
        <a:buFont typeface="Euphemia" pitchFamily="34" charset="0"/>
        <a:buChar char="–"/>
        <a:defRPr sz="1600" kern="1200">
          <a:solidFill>
            <a:schemeClr val="tx1"/>
          </a:solidFill>
          <a:latin typeface="Arial" pitchFamily="34" charset="0"/>
          <a:ea typeface="+mn-ea"/>
          <a:cs typeface="Arial" pitchFamily="34" charset="0"/>
        </a:defRPr>
      </a:lvl5pPr>
      <a:lvl6pPr marL="160020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7pPr>
      <a:lvl8pPr marL="214884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8pPr>
      <a:lvl9pPr marL="242316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2.jpg"/><Relationship Id="rId1" Type="http://schemas.openxmlformats.org/officeDocument/2006/relationships/slideLayout" Target="../slideLayouts/slideLayout3.xml"/><Relationship Id="rId5" Type="http://schemas.openxmlformats.org/officeDocument/2006/relationships/image" Target="../media/image33.pn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3.xml"/><Relationship Id="rId5" Type="http://schemas.openxmlformats.org/officeDocument/2006/relationships/image" Target="../media/image10.jpeg"/><Relationship Id="rId4" Type="http://schemas.microsoft.com/office/2007/relationships/hdphoto" Target="../media/hdphoto3.wdp"/></Relationships>
</file>

<file path=ppt/slides/_rels/slide2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2.xml"/><Relationship Id="rId4" Type="http://schemas.microsoft.com/office/2007/relationships/hdphoto" Target="../media/hdphoto9.wdp"/></Relationships>
</file>

<file path=ppt/slides/_rels/slide2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7" Type="http://schemas.microsoft.com/office/2007/relationships/hdphoto" Target="../media/hdphoto6.wdp"/><Relationship Id="rId2" Type="http://schemas.openxmlformats.org/officeDocument/2006/relationships/image" Target="../media/image45.jp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7.jpeg"/><Relationship Id="rId4" Type="http://schemas.microsoft.com/office/2007/relationships/hdphoto" Target="../media/hdphoto10.wdp"/></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7.jpg"/><Relationship Id="rId1" Type="http://schemas.openxmlformats.org/officeDocument/2006/relationships/slideLayout" Target="../slideLayouts/slideLayout2.xml"/><Relationship Id="rId4" Type="http://schemas.microsoft.com/office/2007/relationships/hdphoto" Target="../media/hdphoto10.wdp"/></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8.png"/><Relationship Id="rId1" Type="http://schemas.openxmlformats.org/officeDocument/2006/relationships/slideLayout" Target="../slideLayouts/slideLayout3.xml"/><Relationship Id="rId5" Type="http://schemas.openxmlformats.org/officeDocument/2006/relationships/image" Target="../media/image13.png"/><Relationship Id="rId4" Type="http://schemas.microsoft.com/office/2007/relationships/hdphoto" Target="../media/hdphoto4.wdp"/></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9.jpeg"/><Relationship Id="rId1" Type="http://schemas.openxmlformats.org/officeDocument/2006/relationships/slideLayout" Target="../slideLayouts/slideLayout3.xml"/><Relationship Id="rId6" Type="http://schemas.microsoft.com/office/2007/relationships/hdphoto" Target="../media/hdphoto5.wdp"/><Relationship Id="rId5" Type="http://schemas.openxmlformats.org/officeDocument/2006/relationships/image" Target="../media/image12.png"/><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hdphoto" Target="../media/hdphoto4.wdp"/><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13.png"/><Relationship Id="rId5" Type="http://schemas.microsoft.com/office/2007/relationships/hdphoto" Target="../media/hdphoto5.wdp"/><Relationship Id="rId4" Type="http://schemas.openxmlformats.org/officeDocument/2006/relationships/image" Target="../media/image12.png"/><Relationship Id="rId9" Type="http://schemas.microsoft.com/office/2007/relationships/hdphoto" Target="../media/hdphoto6.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microsoft.com/office/2007/relationships/hdphoto" Target="../media/hdphoto11.wdp"/><Relationship Id="rId7" Type="http://schemas.microsoft.com/office/2007/relationships/hdphoto" Target="../media/hdphoto13.wdp"/><Relationship Id="rId2" Type="http://schemas.openxmlformats.org/officeDocument/2006/relationships/image" Target="../media/image51.png"/><Relationship Id="rId1" Type="http://schemas.openxmlformats.org/officeDocument/2006/relationships/slideLayout" Target="../slideLayouts/slideLayout3.xml"/><Relationship Id="rId6" Type="http://schemas.openxmlformats.org/officeDocument/2006/relationships/image" Target="../media/image53.png"/><Relationship Id="rId5" Type="http://schemas.microsoft.com/office/2007/relationships/hdphoto" Target="../media/hdphoto12.wdp"/><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microsoft.com/office/2007/relationships/hdphoto" Target="../media/hdphoto14.wdp"/><Relationship Id="rId7" Type="http://schemas.microsoft.com/office/2007/relationships/hdphoto" Target="../media/hdphoto6.wdp"/><Relationship Id="rId2" Type="http://schemas.openxmlformats.org/officeDocument/2006/relationships/image" Target="../media/image54.png"/><Relationship Id="rId1" Type="http://schemas.openxmlformats.org/officeDocument/2006/relationships/slideLayout" Target="../slideLayouts/slideLayout3.xml"/><Relationship Id="rId6" Type="http://schemas.openxmlformats.org/officeDocument/2006/relationships/image" Target="../media/image15.png"/><Relationship Id="rId5" Type="http://schemas.microsoft.com/office/2007/relationships/hdphoto" Target="../media/hdphoto15.wdp"/><Relationship Id="rId4" Type="http://schemas.openxmlformats.org/officeDocument/2006/relationships/image" Target="../media/image55.jpeg"/></Relationships>
</file>

<file path=ppt/slides/_rels/slide37.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3.xml"/><Relationship Id="rId5" Type="http://schemas.microsoft.com/office/2007/relationships/hdphoto" Target="../media/hdphoto6.wdp"/><Relationship Id="rId4" Type="http://schemas.openxmlformats.org/officeDocument/2006/relationships/image" Target="../media/image15.png"/></Relationships>
</file>

<file path=ppt/slides/_rels/slide3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hyperlink" Target="https://www.merriam-webster.com/dictionary/noun" TargetMode="Externa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3.xml"/><Relationship Id="rId4" Type="http://schemas.microsoft.com/office/2007/relationships/hdphoto" Target="../media/hdphoto16.wdp"/></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3.xml"/><Relationship Id="rId4" Type="http://schemas.microsoft.com/office/2007/relationships/hdphoto" Target="../media/hdphoto8.wdp"/></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6.png"/><Relationship Id="rId1" Type="http://schemas.openxmlformats.org/officeDocument/2006/relationships/slideLayout" Target="../slideLayouts/slideLayout3.xml"/><Relationship Id="rId5" Type="http://schemas.openxmlformats.org/officeDocument/2006/relationships/image" Target="../media/image67.jpeg"/><Relationship Id="rId4" Type="http://schemas.microsoft.com/office/2007/relationships/hdphoto" Target="../media/hdphoto5.wdp"/></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59.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6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66.png"/><Relationship Id="rId1" Type="http://schemas.openxmlformats.org/officeDocument/2006/relationships/slideLayout" Target="../slideLayouts/slideLayout3.xml"/><Relationship Id="rId5" Type="http://schemas.microsoft.com/office/2007/relationships/hdphoto" Target="../media/hdphoto5.wdp"/><Relationship Id="rId4" Type="http://schemas.openxmlformats.org/officeDocument/2006/relationships/image" Target="../media/image12.png"/></Relationships>
</file>

<file path=ppt/slides/_rels/slide6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xml"/><Relationship Id="rId6" Type="http://schemas.microsoft.com/office/2007/relationships/hdphoto" Target="../media/hdphoto17.wdp"/><Relationship Id="rId5" Type="http://schemas.openxmlformats.org/officeDocument/2006/relationships/image" Target="../media/image70.png"/><Relationship Id="rId4" Type="http://schemas.openxmlformats.org/officeDocument/2006/relationships/image" Target="../media/image75.png"/></Relationships>
</file>

<file path=ppt/slides/_rels/slide6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76.png"/><Relationship Id="rId1" Type="http://schemas.openxmlformats.org/officeDocument/2006/relationships/slideLayout" Target="../slideLayouts/slideLayout3.xml"/><Relationship Id="rId6" Type="http://schemas.openxmlformats.org/officeDocument/2006/relationships/image" Target="../media/image79.jpeg"/><Relationship Id="rId5" Type="http://schemas.openxmlformats.org/officeDocument/2006/relationships/image" Target="../media/image78.png"/><Relationship Id="rId4" Type="http://schemas.openxmlformats.org/officeDocument/2006/relationships/image" Target="../media/image77.jpeg"/></Relationships>
</file>

<file path=ppt/slides/_rels/slide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0.png"/><Relationship Id="rId1" Type="http://schemas.openxmlformats.org/officeDocument/2006/relationships/slideLayout" Target="../slideLayouts/slideLayout3.xml"/><Relationship Id="rId6" Type="http://schemas.microsoft.com/office/2007/relationships/hdphoto" Target="../media/hdphoto8.wdp"/><Relationship Id="rId5" Type="http://schemas.openxmlformats.org/officeDocument/2006/relationships/image" Target="../media/image22.png"/><Relationship Id="rId4" Type="http://schemas.openxmlformats.org/officeDocument/2006/relationships/image" Target="../media/image21.jpg"/></Relationships>
</file>

<file path=ppt/slides/_rels/slide70.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80.png"/><Relationship Id="rId1" Type="http://schemas.openxmlformats.org/officeDocument/2006/relationships/slideLayout" Target="../slideLayouts/slideLayout3.xml"/><Relationship Id="rId4" Type="http://schemas.openxmlformats.org/officeDocument/2006/relationships/image" Target="../media/image81.jpeg"/></Relationships>
</file>

<file path=ppt/slides/_rels/slide7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2.jpeg"/><Relationship Id="rId1" Type="http://schemas.openxmlformats.org/officeDocument/2006/relationships/slideLayout" Target="../slideLayouts/slideLayout3.xml"/><Relationship Id="rId4" Type="http://schemas.microsoft.com/office/2007/relationships/hdphoto" Target="../media/hdphoto19.wdp"/></Relationships>
</file>

<file path=ppt/slides/_rels/slide72.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jpeg"/></Relationships>
</file>

<file path=ppt/slides/_rels/slide8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88.jpg"/><Relationship Id="rId1" Type="http://schemas.openxmlformats.org/officeDocument/2006/relationships/slideLayout" Target="../slideLayouts/slideLayout7.xml"/><Relationship Id="rId5" Type="http://schemas.microsoft.com/office/2007/relationships/hdphoto" Target="../media/hdphoto20.wdp"/><Relationship Id="rId4" Type="http://schemas.openxmlformats.org/officeDocument/2006/relationships/image" Target="../media/image90.png"/></Relationships>
</file>

<file path=ppt/slides/_rels/slide83.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90.png"/><Relationship Id="rId1" Type="http://schemas.openxmlformats.org/officeDocument/2006/relationships/slideLayout" Target="../slideLayouts/slideLayout7.xml"/><Relationship Id="rId6" Type="http://schemas.microsoft.com/office/2007/relationships/hdphoto" Target="../media/hdphoto21.wdp"/><Relationship Id="rId5" Type="http://schemas.openxmlformats.org/officeDocument/2006/relationships/image" Target="../media/image91.png"/><Relationship Id="rId4" Type="http://schemas.openxmlformats.org/officeDocument/2006/relationships/image" Target="../media/image13.png"/></Relationships>
</file>

<file path=ppt/slides/_rels/slide8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8.jpg"/><Relationship Id="rId1" Type="http://schemas.openxmlformats.org/officeDocument/2006/relationships/slideLayout" Target="../slideLayouts/slideLayout7.xml"/><Relationship Id="rId6" Type="http://schemas.microsoft.com/office/2007/relationships/hdphoto" Target="../media/hdphoto22.wdp"/><Relationship Id="rId5" Type="http://schemas.openxmlformats.org/officeDocument/2006/relationships/image" Target="../media/image92.png"/><Relationship Id="rId4" Type="http://schemas.microsoft.com/office/2007/relationships/hdphoto" Target="../media/hdphoto20.wdp"/></Relationships>
</file>

<file path=ppt/slides/_rels/slide8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8" Type="http://schemas.openxmlformats.org/officeDocument/2006/relationships/image" Target="../media/image97.png"/><Relationship Id="rId3" Type="http://schemas.microsoft.com/office/2007/relationships/hdphoto" Target="../media/hdphoto23.wdp"/><Relationship Id="rId7" Type="http://schemas.openxmlformats.org/officeDocument/2006/relationships/image" Target="../media/image96.jpeg"/><Relationship Id="rId2" Type="http://schemas.openxmlformats.org/officeDocument/2006/relationships/image" Target="../media/image94.jpeg"/><Relationship Id="rId1" Type="http://schemas.openxmlformats.org/officeDocument/2006/relationships/slideLayout" Target="../slideLayouts/slideLayout7.xml"/><Relationship Id="rId6" Type="http://schemas.microsoft.com/office/2007/relationships/hdphoto" Target="../media/hdphoto24.wdp"/><Relationship Id="rId5" Type="http://schemas.openxmlformats.org/officeDocument/2006/relationships/image" Target="../media/image95.png"/><Relationship Id="rId4" Type="http://schemas.openxmlformats.org/officeDocument/2006/relationships/image" Target="../media/image84.jpeg"/><Relationship Id="rId9" Type="http://schemas.microsoft.com/office/2007/relationships/hdphoto" Target="../media/hdphoto25.wdp"/></Relationships>
</file>

<file path=ppt/slides/_rels/slide87.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97.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9.jpeg"/><Relationship Id="rId4" Type="http://schemas.openxmlformats.org/officeDocument/2006/relationships/image" Target="../media/image98.jpeg"/></Relationships>
</file>

<file path=ppt/slides/_rels/slide89.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4" Type="http://schemas.openxmlformats.org/officeDocument/2006/relationships/image" Target="../media/image29.jpeg"/></Relationships>
</file>

<file path=ppt/slides/_rels/slide90.xml.rels><?xml version="1.0" encoding="UTF-8" standalone="yes"?>
<Relationships xmlns="http://schemas.openxmlformats.org/package/2006/relationships"><Relationship Id="rId8" Type="http://schemas.microsoft.com/office/2007/relationships/hdphoto" Target="../media/hdphoto27.wdp"/><Relationship Id="rId3" Type="http://schemas.openxmlformats.org/officeDocument/2006/relationships/image" Target="../media/image93.png"/><Relationship Id="rId7" Type="http://schemas.openxmlformats.org/officeDocument/2006/relationships/image" Target="../media/image104.png"/><Relationship Id="rId2" Type="http://schemas.openxmlformats.org/officeDocument/2006/relationships/image" Target="../media/image101.jpeg"/><Relationship Id="rId1" Type="http://schemas.openxmlformats.org/officeDocument/2006/relationships/slideLayout" Target="../slideLayouts/slideLayout7.xml"/><Relationship Id="rId6" Type="http://schemas.openxmlformats.org/officeDocument/2006/relationships/image" Target="../media/image103.png"/><Relationship Id="rId5" Type="http://schemas.microsoft.com/office/2007/relationships/hdphoto" Target="../media/hdphoto26.wdp"/><Relationship Id="rId4" Type="http://schemas.openxmlformats.org/officeDocument/2006/relationships/image" Target="../media/image102.png"/><Relationship Id="rId9" Type="http://schemas.openxmlformats.org/officeDocument/2006/relationships/image" Target="../media/image105.png"/></Relationships>
</file>

<file path=ppt/slides/_rels/slide91.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34.jpg"/><Relationship Id="rId1" Type="http://schemas.openxmlformats.org/officeDocument/2006/relationships/slideLayout" Target="../slideLayouts/slideLayout3.xml"/><Relationship Id="rId6" Type="http://schemas.openxmlformats.org/officeDocument/2006/relationships/hyperlink" Target="mailto:calendar@studythecalendar.com" TargetMode="External"/><Relationship Id="rId5" Type="http://schemas.openxmlformats.org/officeDocument/2006/relationships/hyperlink" Target="mailto:tim@studythecalendar.com" TargetMode="External"/><Relationship Id="rId4" Type="http://schemas.microsoft.com/office/2007/relationships/hdphoto" Target="../media/hdphoto28.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C:\Users\Rae\Desktop\wheat 2 png.p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42292" y="3573016"/>
            <a:ext cx="12745415" cy="439248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6771" y="5517232"/>
            <a:ext cx="12005132" cy="110799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600" b="1" dirty="0" smtClean="0">
                <a:ln w="57150">
                  <a:solidFill>
                    <a:schemeClr val="accent1">
                      <a:lumMod val="75000"/>
                    </a:schemeClr>
                  </a:solidFill>
                </a:ln>
                <a:solidFill>
                  <a:srgbClr val="00FFFF"/>
                </a:solidFill>
                <a:effectLst>
                  <a:glow rad="127000">
                    <a:schemeClr val="bg1"/>
                  </a:glow>
                  <a:outerShdw blurRad="50800" dist="39000" dir="5460000" algn="tl">
                    <a:srgbClr val="000000">
                      <a:alpha val="38000"/>
                    </a:srgbClr>
                  </a:outerShdw>
                </a:effectLst>
                <a:latin typeface="Eras Bold ITC" pitchFamily="34" charset="0"/>
              </a:rPr>
              <a:t>The </a:t>
            </a:r>
            <a:r>
              <a:rPr lang="en-US" sz="6600" b="1" dirty="0" smtClean="0">
                <a:ln w="57150">
                  <a:solidFill>
                    <a:schemeClr val="accent1">
                      <a:lumMod val="75000"/>
                    </a:schemeClr>
                  </a:solidFill>
                </a:ln>
                <a:solidFill>
                  <a:schemeClr val="accent6"/>
                </a:solidFill>
                <a:effectLst>
                  <a:glow rad="127000">
                    <a:schemeClr val="bg1"/>
                  </a:glow>
                  <a:outerShdw blurRad="50800" dist="39000" dir="5460000" algn="tl">
                    <a:srgbClr val="000000">
                      <a:alpha val="38000"/>
                    </a:srgbClr>
                  </a:outerShdw>
                </a:effectLst>
                <a:latin typeface="Eras Bold ITC" pitchFamily="34" charset="0"/>
              </a:rPr>
              <a:t>Song</a:t>
            </a:r>
            <a:r>
              <a:rPr lang="en-US" sz="6600" b="1" dirty="0" smtClean="0">
                <a:ln w="57150">
                  <a:solidFill>
                    <a:schemeClr val="accent1">
                      <a:lumMod val="75000"/>
                    </a:schemeClr>
                  </a:solidFill>
                </a:ln>
                <a:solidFill>
                  <a:srgbClr val="00FFFF"/>
                </a:solidFill>
                <a:effectLst>
                  <a:glow rad="127000">
                    <a:schemeClr val="bg1"/>
                  </a:glow>
                  <a:outerShdw blurRad="50800" dist="39000" dir="5460000" algn="tl">
                    <a:srgbClr val="000000">
                      <a:alpha val="38000"/>
                    </a:srgbClr>
                  </a:outerShdw>
                </a:effectLst>
                <a:latin typeface="Eras Bold ITC" pitchFamily="34" charset="0"/>
              </a:rPr>
              <a:t> of Joshua’s </a:t>
            </a:r>
            <a:r>
              <a:rPr lang="en-US" sz="6600" b="1" dirty="0" smtClean="0">
                <a:ln w="57150">
                  <a:solidFill>
                    <a:schemeClr val="accent1">
                      <a:lumMod val="75000"/>
                    </a:schemeClr>
                  </a:solidFill>
                </a:ln>
                <a:solidFill>
                  <a:schemeClr val="accent6"/>
                </a:solidFill>
                <a:effectLst>
                  <a:glow rad="127000">
                    <a:schemeClr val="bg1"/>
                  </a:glow>
                  <a:outerShdw blurRad="50800" dist="39000" dir="5460000" algn="tl">
                    <a:srgbClr val="000000">
                      <a:alpha val="38000"/>
                    </a:srgbClr>
                  </a:outerShdw>
                </a:effectLst>
                <a:latin typeface="Eras Bold ITC" pitchFamily="34" charset="0"/>
              </a:rPr>
              <a:t>Sickle</a:t>
            </a:r>
            <a:endParaRPr lang="en-US" sz="6600" b="1" dirty="0">
              <a:ln w="57150">
                <a:solidFill>
                  <a:schemeClr val="accent1">
                    <a:lumMod val="75000"/>
                  </a:schemeClr>
                </a:solidFill>
              </a:ln>
              <a:solidFill>
                <a:schemeClr val="accent6"/>
              </a:solidFill>
              <a:effectLst>
                <a:glow rad="127000">
                  <a:schemeClr val="bg1"/>
                </a:glow>
                <a:outerShdw blurRad="50800" dist="39000" dir="5460000" algn="tl">
                  <a:srgbClr val="000000">
                    <a:alpha val="38000"/>
                  </a:srgbClr>
                </a:outerShdw>
              </a:effectLst>
              <a:latin typeface="Eras Bold ITC" pitchFamily="34" charset="0"/>
            </a:endParaRPr>
          </a:p>
        </p:txBody>
      </p:sp>
      <p:pic>
        <p:nvPicPr>
          <p:cNvPr id="5" name="Picture 6" descr="C:\Users\Rae\Desktop\wheat 5 png.pn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3333" l="0" r="87582"/>
                    </a14:imgEffect>
                  </a14:imgLayer>
                </a14:imgProps>
              </a:ext>
              <a:ext uri="{28A0092B-C50C-407E-A947-70E740481C1C}">
                <a14:useLocalDpi xmlns:a14="http://schemas.microsoft.com/office/drawing/2010/main" val="0"/>
              </a:ext>
            </a:extLst>
          </a:blip>
          <a:srcRect/>
          <a:stretch>
            <a:fillRect/>
          </a:stretch>
        </p:blipFill>
        <p:spPr bwMode="auto">
          <a:xfrm>
            <a:off x="524355" y="2708920"/>
            <a:ext cx="1457325" cy="314325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0486899" y="4509119"/>
            <a:ext cx="1595003" cy="4600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82550" h="38100" prst="coolSlant"/>
            </a:sp3d>
          </a:bodyPr>
          <a:lstStyle/>
          <a:p>
            <a:pPr algn="ctr"/>
            <a:r>
              <a:rPr lang="en-CA" sz="2800" b="1" dirty="0" smtClean="0">
                <a:ln>
                  <a:solidFill>
                    <a:srgbClr val="0000FF"/>
                  </a:solidFill>
                </a:ln>
                <a:solidFill>
                  <a:srgbClr val="FF99FF"/>
                </a:solidFill>
                <a:latin typeface="Comic Sans MS" panose="030F0702030302020204" pitchFamily="66" charset="0"/>
              </a:rPr>
              <a:t>Part </a:t>
            </a:r>
            <a:r>
              <a:rPr lang="en-CA" sz="2800" b="1" dirty="0" smtClean="0">
                <a:ln>
                  <a:solidFill>
                    <a:srgbClr val="0000FF"/>
                  </a:solidFill>
                </a:ln>
                <a:solidFill>
                  <a:srgbClr val="FF99FF"/>
                </a:solidFill>
                <a:effectLst>
                  <a:glow rad="127000">
                    <a:srgbClr val="FFFF00"/>
                  </a:glow>
                </a:effectLst>
                <a:latin typeface="Comic Sans MS" panose="030F0702030302020204" pitchFamily="66" charset="0"/>
              </a:rPr>
              <a:t>3</a:t>
            </a:r>
            <a:endParaRPr lang="en-CA" sz="2800" b="1" dirty="0">
              <a:ln>
                <a:solidFill>
                  <a:srgbClr val="0000FF"/>
                </a:solidFill>
              </a:ln>
              <a:solidFill>
                <a:srgbClr val="FF99FF"/>
              </a:solidFill>
              <a:latin typeface="Comic Sans MS" panose="030F0702030302020204" pitchFamily="66" charset="0"/>
            </a:endParaRPr>
          </a:p>
        </p:txBody>
      </p:sp>
      <p:sp>
        <p:nvSpPr>
          <p:cNvPr id="18" name="Rectangle 17"/>
          <p:cNvSpPr/>
          <p:nvPr/>
        </p:nvSpPr>
        <p:spPr>
          <a:xfrm>
            <a:off x="-2103601" y="9837712"/>
            <a:ext cx="14185504" cy="110799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600" b="1" dirty="0" err="1" smtClean="0">
                <a:ln w="57150">
                  <a:solidFill>
                    <a:schemeClr val="accent1">
                      <a:lumMod val="75000"/>
                    </a:schemeClr>
                  </a:solidFill>
                </a:ln>
                <a:solidFill>
                  <a:srgbClr val="00FFFF"/>
                </a:solidFill>
                <a:effectLst>
                  <a:glow rad="127000">
                    <a:schemeClr val="bg1"/>
                  </a:glow>
                  <a:outerShdw blurRad="50800" dist="39000" dir="5460000" algn="tl">
                    <a:srgbClr val="000000">
                      <a:alpha val="38000"/>
                    </a:srgbClr>
                  </a:outerShdw>
                </a:effectLst>
                <a:latin typeface="Eras Bold ITC" pitchFamily="34" charset="0"/>
              </a:rPr>
              <a:t>Pt</a:t>
            </a:r>
            <a:r>
              <a:rPr lang="en-US" sz="6600" b="1" dirty="0" smtClean="0">
                <a:ln w="57150">
                  <a:solidFill>
                    <a:schemeClr val="accent1">
                      <a:lumMod val="75000"/>
                    </a:schemeClr>
                  </a:solidFill>
                </a:ln>
                <a:solidFill>
                  <a:srgbClr val="00FFFF"/>
                </a:solidFill>
                <a:effectLst>
                  <a:glow rad="127000">
                    <a:schemeClr val="bg1"/>
                  </a:glow>
                  <a:outerShdw blurRad="50800" dist="39000" dir="5460000" algn="tl">
                    <a:srgbClr val="000000">
                      <a:alpha val="38000"/>
                    </a:srgbClr>
                  </a:outerShdw>
                </a:effectLst>
                <a:latin typeface="Eras Bold ITC" pitchFamily="34" charset="0"/>
              </a:rPr>
              <a:t> 2 The </a:t>
            </a:r>
            <a:r>
              <a:rPr lang="en-US" sz="6600" b="1" dirty="0" smtClean="0">
                <a:ln w="57150">
                  <a:solidFill>
                    <a:schemeClr val="accent1">
                      <a:lumMod val="75000"/>
                    </a:schemeClr>
                  </a:solidFill>
                </a:ln>
                <a:solidFill>
                  <a:srgbClr val="854372"/>
                </a:solidFill>
                <a:effectLst>
                  <a:glow rad="127000">
                    <a:schemeClr val="bg1"/>
                  </a:glow>
                  <a:outerShdw blurRad="50800" dist="39000" dir="5460000" algn="tl">
                    <a:srgbClr val="000000">
                      <a:alpha val="38000"/>
                    </a:srgbClr>
                  </a:outerShdw>
                </a:effectLst>
                <a:latin typeface="Eras Bold ITC" pitchFamily="34" charset="0"/>
              </a:rPr>
              <a:t>Song</a:t>
            </a:r>
            <a:r>
              <a:rPr lang="en-US" sz="6600" b="1" dirty="0" smtClean="0">
                <a:ln w="57150">
                  <a:solidFill>
                    <a:schemeClr val="accent1">
                      <a:lumMod val="75000"/>
                    </a:schemeClr>
                  </a:solidFill>
                </a:ln>
                <a:solidFill>
                  <a:srgbClr val="00FFFF"/>
                </a:solidFill>
                <a:effectLst>
                  <a:glow rad="127000">
                    <a:schemeClr val="bg1"/>
                  </a:glow>
                  <a:outerShdw blurRad="50800" dist="39000" dir="5460000" algn="tl">
                    <a:srgbClr val="000000">
                      <a:alpha val="38000"/>
                    </a:srgbClr>
                  </a:outerShdw>
                </a:effectLst>
                <a:latin typeface="Eras Bold ITC" pitchFamily="34" charset="0"/>
              </a:rPr>
              <a:t> of Joshua’s </a:t>
            </a:r>
            <a:r>
              <a:rPr lang="en-US" sz="6600" b="1" dirty="0" smtClean="0">
                <a:ln w="57150">
                  <a:solidFill>
                    <a:schemeClr val="accent1">
                      <a:lumMod val="75000"/>
                    </a:schemeClr>
                  </a:solidFill>
                </a:ln>
                <a:solidFill>
                  <a:srgbClr val="854372"/>
                </a:solidFill>
                <a:effectLst>
                  <a:glow rad="127000">
                    <a:schemeClr val="bg1"/>
                  </a:glow>
                  <a:outerShdw blurRad="50800" dist="39000" dir="5460000" algn="tl">
                    <a:srgbClr val="000000">
                      <a:alpha val="38000"/>
                    </a:srgbClr>
                  </a:outerShdw>
                </a:effectLst>
                <a:latin typeface="Eras Bold ITC" pitchFamily="34" charset="0"/>
              </a:rPr>
              <a:t>Sickle</a:t>
            </a:r>
            <a:endParaRPr lang="en-US" sz="6600" b="1" dirty="0">
              <a:ln w="57150">
                <a:solidFill>
                  <a:schemeClr val="accent1">
                    <a:lumMod val="75000"/>
                  </a:schemeClr>
                </a:solidFill>
              </a:ln>
              <a:solidFill>
                <a:srgbClr val="854372"/>
              </a:solidFill>
              <a:effectLst>
                <a:glow rad="127000">
                  <a:schemeClr val="bg1"/>
                </a:glow>
                <a:outerShdw blurRad="50800" dist="39000" dir="5460000" algn="tl">
                  <a:srgbClr val="000000">
                    <a:alpha val="38000"/>
                  </a:srgbClr>
                </a:outerShdw>
              </a:effectLst>
              <a:latin typeface="Eras Bold ITC" pitchFamily="34" charset="0"/>
            </a:endParaRPr>
          </a:p>
        </p:txBody>
      </p:sp>
      <p:sp>
        <p:nvSpPr>
          <p:cNvPr id="20" name="Rectangle 19"/>
          <p:cNvSpPr/>
          <p:nvPr/>
        </p:nvSpPr>
        <p:spPr>
          <a:xfrm>
            <a:off x="-1959585" y="10930820"/>
            <a:ext cx="14663364" cy="110799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600" b="1" dirty="0" err="1" smtClean="0">
                <a:ln w="57150">
                  <a:solidFill>
                    <a:schemeClr val="accent1">
                      <a:lumMod val="75000"/>
                    </a:schemeClr>
                  </a:solidFill>
                </a:ln>
                <a:solidFill>
                  <a:srgbClr val="00FFFF"/>
                </a:solidFill>
                <a:effectLst>
                  <a:glow rad="127000">
                    <a:schemeClr val="bg1"/>
                  </a:glow>
                  <a:outerShdw blurRad="50800" dist="39000" dir="5460000" algn="tl">
                    <a:srgbClr val="000000">
                      <a:alpha val="38000"/>
                    </a:srgbClr>
                  </a:outerShdw>
                </a:effectLst>
                <a:latin typeface="Eras Bold ITC" pitchFamily="34" charset="0"/>
              </a:rPr>
              <a:t>Pt</a:t>
            </a:r>
            <a:r>
              <a:rPr lang="en-US" sz="6600" b="1" dirty="0" smtClean="0">
                <a:ln w="57150">
                  <a:solidFill>
                    <a:schemeClr val="accent1">
                      <a:lumMod val="75000"/>
                    </a:schemeClr>
                  </a:solidFill>
                </a:ln>
                <a:solidFill>
                  <a:srgbClr val="00FFFF"/>
                </a:solidFill>
                <a:effectLst>
                  <a:glow rad="127000">
                    <a:schemeClr val="bg1"/>
                  </a:glow>
                  <a:outerShdw blurRad="50800" dist="39000" dir="5460000" algn="tl">
                    <a:srgbClr val="000000">
                      <a:alpha val="38000"/>
                    </a:srgbClr>
                  </a:outerShdw>
                </a:effectLst>
                <a:latin typeface="Eras Bold ITC" pitchFamily="34" charset="0"/>
              </a:rPr>
              <a:t> 3 The </a:t>
            </a:r>
            <a:r>
              <a:rPr lang="en-US" sz="6600" b="1" dirty="0" smtClean="0">
                <a:ln w="57150">
                  <a:solidFill>
                    <a:schemeClr val="accent1">
                      <a:lumMod val="75000"/>
                    </a:schemeClr>
                  </a:solidFill>
                </a:ln>
                <a:solidFill>
                  <a:schemeClr val="accent6"/>
                </a:solidFill>
                <a:effectLst>
                  <a:glow rad="127000">
                    <a:schemeClr val="bg1"/>
                  </a:glow>
                  <a:outerShdw blurRad="50800" dist="39000" dir="5460000" algn="tl">
                    <a:srgbClr val="000000">
                      <a:alpha val="38000"/>
                    </a:srgbClr>
                  </a:outerShdw>
                </a:effectLst>
                <a:latin typeface="Eras Bold ITC" pitchFamily="34" charset="0"/>
              </a:rPr>
              <a:t>Song</a:t>
            </a:r>
            <a:r>
              <a:rPr lang="en-US" sz="6600" b="1" dirty="0" smtClean="0">
                <a:ln w="57150">
                  <a:solidFill>
                    <a:schemeClr val="accent1">
                      <a:lumMod val="75000"/>
                    </a:schemeClr>
                  </a:solidFill>
                </a:ln>
                <a:solidFill>
                  <a:srgbClr val="00FFFF"/>
                </a:solidFill>
                <a:effectLst>
                  <a:glow rad="127000">
                    <a:schemeClr val="bg1"/>
                  </a:glow>
                  <a:outerShdw blurRad="50800" dist="39000" dir="5460000" algn="tl">
                    <a:srgbClr val="000000">
                      <a:alpha val="38000"/>
                    </a:srgbClr>
                  </a:outerShdw>
                </a:effectLst>
                <a:latin typeface="Eras Bold ITC" pitchFamily="34" charset="0"/>
              </a:rPr>
              <a:t> of Joshua’s </a:t>
            </a:r>
            <a:r>
              <a:rPr lang="en-US" sz="6600" b="1" dirty="0" smtClean="0">
                <a:ln w="57150">
                  <a:solidFill>
                    <a:schemeClr val="accent1">
                      <a:lumMod val="75000"/>
                    </a:schemeClr>
                  </a:solidFill>
                </a:ln>
                <a:solidFill>
                  <a:schemeClr val="accent6"/>
                </a:solidFill>
                <a:effectLst>
                  <a:glow rad="127000">
                    <a:schemeClr val="bg1"/>
                  </a:glow>
                  <a:outerShdw blurRad="50800" dist="39000" dir="5460000" algn="tl">
                    <a:srgbClr val="000000">
                      <a:alpha val="38000"/>
                    </a:srgbClr>
                  </a:outerShdw>
                </a:effectLst>
                <a:latin typeface="Eras Bold ITC" pitchFamily="34" charset="0"/>
              </a:rPr>
              <a:t>Sickle</a:t>
            </a:r>
            <a:endParaRPr lang="en-US" sz="6600" b="1" dirty="0">
              <a:ln w="57150">
                <a:solidFill>
                  <a:schemeClr val="accent1">
                    <a:lumMod val="75000"/>
                  </a:schemeClr>
                </a:solidFill>
              </a:ln>
              <a:solidFill>
                <a:schemeClr val="accent6"/>
              </a:solidFill>
              <a:effectLst>
                <a:glow rad="127000">
                  <a:schemeClr val="bg1"/>
                </a:glow>
                <a:outerShdw blurRad="50800" dist="39000" dir="5460000" algn="tl">
                  <a:srgbClr val="000000">
                    <a:alpha val="38000"/>
                  </a:srgbClr>
                </a:outerShdw>
              </a:effectLst>
              <a:latin typeface="Eras Bold ITC" pitchFamily="34" charset="0"/>
            </a:endParaRPr>
          </a:p>
        </p:txBody>
      </p:sp>
    </p:spTree>
    <p:extLst>
      <p:ext uri="{BB962C8B-B14F-4D97-AF65-F5344CB8AC3E}">
        <p14:creationId xmlns:p14="http://schemas.microsoft.com/office/powerpoint/2010/main" val="1271314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3399">
                <a:alpha val="47000"/>
              </a:srgbClr>
            </a:gs>
            <a:gs pos="28000">
              <a:srgbClr val="FF6633">
                <a:alpha val="43000"/>
              </a:srgbClr>
            </a:gs>
            <a:gs pos="75000">
              <a:srgbClr val="FFFF00">
                <a:alpha val="50000"/>
              </a:srgbClr>
            </a:gs>
            <a:gs pos="52000">
              <a:srgbClr val="01A78F">
                <a:alpha val="51000"/>
              </a:srgbClr>
            </a:gs>
            <a:gs pos="93000">
              <a:srgbClr val="9900CC">
                <a:alpha val="52000"/>
              </a:srgbClr>
            </a:gs>
          </a:gsLst>
          <a:lin ang="16200000" scaled="1"/>
          <a:tileRect/>
        </a:gradFill>
        <a:effectLst/>
      </p:bgPr>
    </p:bg>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a:xfrm>
            <a:off x="11711036" y="6511325"/>
            <a:ext cx="477789" cy="365125"/>
          </a:xfrm>
        </p:spPr>
        <p:txBody>
          <a:bodyPr/>
          <a:lstStyle/>
          <a:p>
            <a:fld id="{81FEFA0A-2F20-4B60-98C6-5FFDA469AA1C}" type="slidenum">
              <a:rPr lang="en-US" smtClean="0">
                <a:solidFill>
                  <a:schemeClr val="tx2"/>
                </a:solidFill>
              </a:rPr>
              <a:pPr/>
              <a:t>10</a:t>
            </a:fld>
            <a:endParaRPr lang="en-US" dirty="0">
              <a:solidFill>
                <a:schemeClr val="tx2"/>
              </a:solidFill>
            </a:endParaRPr>
          </a:p>
        </p:txBody>
      </p:sp>
      <p:pic>
        <p:nvPicPr>
          <p:cNvPr id="6" name="Picture 7" descr="C:\Users\Rae\Desktop\Art on Desktop\white man clip art\3d white people\png\attention horn 1 pn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9756" y="130001"/>
            <a:ext cx="2074863" cy="207486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21804" y="1268760"/>
            <a:ext cx="10297144" cy="1846659"/>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r>
              <a:rPr lang="en-US" sz="36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Julian Morgenstern has done incredible research in the area of “calendars.”</a:t>
            </a:r>
            <a:br>
              <a:rPr lang="en-US" sz="36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br>
            <a:endParaRPr lang="en-US" sz="1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ndParaRPr>
          </a:p>
          <a:p>
            <a:pPr algn="ctr"/>
            <a:r>
              <a:rPr lang="en-CA" sz="2800" b="1" dirty="0" smtClean="0">
                <a:ln w="1905"/>
                <a:solidFill>
                  <a:srgbClr val="0070C0"/>
                </a:solidFill>
                <a:effectLst>
                  <a:innerShdw blurRad="69850" dist="43180" dir="5400000">
                    <a:srgbClr val="000000">
                      <a:alpha val="65000"/>
                    </a:srgbClr>
                  </a:innerShdw>
                </a:effectLst>
                <a:latin typeface="Arial Rounded MT Bold" pitchFamily="34" charset="0"/>
              </a:rPr>
              <a:t>The </a:t>
            </a:r>
            <a:r>
              <a:rPr lang="en-CA" sz="2800" b="1" dirty="0">
                <a:ln w="1905"/>
                <a:solidFill>
                  <a:srgbClr val="0070C0"/>
                </a:solidFill>
                <a:effectLst>
                  <a:innerShdw blurRad="69850" dist="43180" dir="5400000">
                    <a:srgbClr val="000000">
                      <a:alpha val="65000"/>
                    </a:srgbClr>
                  </a:innerShdw>
                </a:effectLst>
                <a:latin typeface="Arial Rounded MT Bold" pitchFamily="34" charset="0"/>
              </a:rPr>
              <a:t>Calendars </a:t>
            </a:r>
            <a:r>
              <a:rPr lang="en-CA" sz="2800" b="1" dirty="0" smtClean="0">
                <a:ln w="1905"/>
                <a:solidFill>
                  <a:srgbClr val="0070C0"/>
                </a:solidFill>
                <a:effectLst>
                  <a:innerShdw blurRad="69850" dist="43180" dir="5400000">
                    <a:srgbClr val="000000">
                      <a:alpha val="65000"/>
                    </a:srgbClr>
                  </a:innerShdw>
                </a:effectLst>
                <a:latin typeface="Arial Rounded MT Bold" pitchFamily="34" charset="0"/>
              </a:rPr>
              <a:t>of </a:t>
            </a:r>
            <a:r>
              <a:rPr lang="en-CA" sz="2800" b="1" dirty="0">
                <a:ln w="1905"/>
                <a:solidFill>
                  <a:srgbClr val="0070C0"/>
                </a:solidFill>
                <a:effectLst>
                  <a:innerShdw blurRad="69850" dist="43180" dir="5400000">
                    <a:srgbClr val="000000">
                      <a:alpha val="65000"/>
                    </a:srgbClr>
                  </a:innerShdw>
                </a:effectLst>
                <a:latin typeface="Arial Rounded MT Bold" pitchFamily="34" charset="0"/>
              </a:rPr>
              <a:t>Ancient </a:t>
            </a:r>
            <a:r>
              <a:rPr lang="en-CA" sz="2800" b="1" dirty="0" smtClean="0">
                <a:ln w="1905"/>
                <a:solidFill>
                  <a:srgbClr val="0070C0"/>
                </a:solidFill>
                <a:effectLst>
                  <a:innerShdw blurRad="69850" dist="43180" dir="5400000">
                    <a:srgbClr val="000000">
                      <a:alpha val="65000"/>
                    </a:srgbClr>
                  </a:innerShdw>
                </a:effectLst>
                <a:latin typeface="Arial Rounded MT Bold" pitchFamily="34" charset="0"/>
              </a:rPr>
              <a:t>Israel,  pg</a:t>
            </a:r>
            <a:r>
              <a:rPr lang="en-CA" sz="2800" b="1" dirty="0">
                <a:ln w="1905"/>
                <a:solidFill>
                  <a:srgbClr val="0070C0"/>
                </a:solidFill>
                <a:effectLst>
                  <a:innerShdw blurRad="69850" dist="43180" dir="5400000">
                    <a:srgbClr val="000000">
                      <a:alpha val="65000"/>
                    </a:srgbClr>
                  </a:innerShdw>
                </a:effectLst>
                <a:latin typeface="Arial Rounded MT Bold" pitchFamily="34" charset="0"/>
              </a:rPr>
              <a:t>. </a:t>
            </a:r>
            <a:r>
              <a:rPr lang="en-CA" sz="2800" b="1" dirty="0" smtClean="0">
                <a:ln w="1905"/>
                <a:solidFill>
                  <a:srgbClr val="0070C0"/>
                </a:solidFill>
                <a:effectLst>
                  <a:innerShdw blurRad="69850" dist="43180" dir="5400000">
                    <a:srgbClr val="000000">
                      <a:alpha val="65000"/>
                    </a:srgbClr>
                  </a:innerShdw>
                </a:effectLst>
                <a:latin typeface="Arial Rounded MT Bold" pitchFamily="34" charset="0"/>
              </a:rPr>
              <a:t>14</a:t>
            </a:r>
            <a:endParaRPr lang="en-US" sz="3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ndParaRPr>
          </a:p>
        </p:txBody>
      </p:sp>
      <p:sp>
        <p:nvSpPr>
          <p:cNvPr id="4" name="Rounded Rectangular Callout 3"/>
          <p:cNvSpPr/>
          <p:nvPr/>
        </p:nvSpPr>
        <p:spPr>
          <a:xfrm>
            <a:off x="3102196" y="357815"/>
            <a:ext cx="8752855" cy="838937"/>
          </a:xfrm>
          <a:prstGeom prst="wedgeRoundRectCallout">
            <a:avLst>
              <a:gd name="adj1" fmla="val -60582"/>
              <a:gd name="adj2" fmla="val 222"/>
              <a:gd name="adj3" fmla="val 16667"/>
            </a:avLst>
          </a:prstGeom>
          <a:solidFill>
            <a:srgbClr val="002060"/>
          </a:solidFill>
          <a:ln w="38100">
            <a:solidFill>
              <a:srgbClr val="FF9933"/>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4800" b="1" dirty="0" smtClean="0">
                <a:ln>
                  <a:solidFill>
                    <a:srgbClr val="0000FF"/>
                  </a:solidFill>
                </a:ln>
                <a:solidFill>
                  <a:srgbClr val="0000FF"/>
                </a:solidFill>
                <a:effectLst>
                  <a:glow rad="127000">
                    <a:srgbClr val="00FFFF"/>
                  </a:glow>
                </a:effectLst>
                <a:latin typeface="Comic Sans MS" pitchFamily="66" charset="0"/>
              </a:rPr>
              <a:t>Still Moving Forward …</a:t>
            </a:r>
            <a:endParaRPr lang="en-CA" sz="4800" b="1" dirty="0" smtClean="0">
              <a:ln>
                <a:solidFill>
                  <a:srgbClr val="FF33CC"/>
                </a:solidFill>
              </a:ln>
              <a:solidFill>
                <a:srgbClr val="FFFF00"/>
              </a:solidFill>
              <a:latin typeface="Comic Sans MS" pitchFamily="66" charset="0"/>
              <a:cs typeface="Calibri" pitchFamily="34" charset="0"/>
            </a:endParaRPr>
          </a:p>
        </p:txBody>
      </p:sp>
      <p:pic>
        <p:nvPicPr>
          <p:cNvPr id="13" name="Picture 2" descr="C:\Users\Rae\Desktop\Jacob_Zallel_Lauterbac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926735" y="1261538"/>
            <a:ext cx="2072333" cy="235097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77788" y="3397056"/>
            <a:ext cx="11342896" cy="3416320"/>
          </a:xfrm>
          <a:prstGeom prst="rect">
            <a:avLst/>
          </a:prstGeom>
          <a:noFill/>
        </p:spPr>
        <p:txBody>
          <a:bodyPr wrap="square" rtlCol="0">
            <a:spAutoFit/>
          </a:bodyPr>
          <a:lstStyle/>
          <a:p>
            <a:pPr>
              <a:lnSpc>
                <a:spcPct val="150000"/>
              </a:lnSpc>
            </a:pPr>
            <a:r>
              <a:rPr lang="en-CA" sz="2400" b="1" dirty="0" smtClean="0">
                <a:ln w="1905">
                  <a:solidFill>
                    <a:srgbClr val="002060"/>
                  </a:solidFill>
                </a:ln>
                <a:solidFill>
                  <a:schemeClr val="bg2">
                    <a:lumMod val="25000"/>
                  </a:schemeClr>
                </a:solidFill>
                <a:effectLst>
                  <a:innerShdw blurRad="69850" dist="43180" dir="5400000">
                    <a:srgbClr val="000000">
                      <a:alpha val="65000"/>
                    </a:srgbClr>
                  </a:innerShdw>
                </a:effectLst>
              </a:rPr>
              <a:t>“Of </a:t>
            </a:r>
            <a:r>
              <a:rPr lang="en-CA" sz="2400" b="1" dirty="0">
                <a:ln w="1905">
                  <a:solidFill>
                    <a:srgbClr val="002060"/>
                  </a:solidFill>
                </a:ln>
                <a:solidFill>
                  <a:schemeClr val="bg2">
                    <a:lumMod val="25000"/>
                  </a:schemeClr>
                </a:solidFill>
                <a:effectLst>
                  <a:innerShdw blurRad="69850" dist="43180" dir="5400000">
                    <a:srgbClr val="000000">
                      <a:alpha val="65000"/>
                    </a:srgbClr>
                  </a:innerShdw>
                </a:effectLst>
              </a:rPr>
              <a:t>the calendar of Enoch and Jubilees considerable is known, viz., </a:t>
            </a:r>
            <a:r>
              <a:rPr lang="en-CA" sz="2400" b="1" dirty="0">
                <a:ln w="1905">
                  <a:solidFill>
                    <a:srgbClr val="FF0000"/>
                  </a:solidFill>
                </a:ln>
                <a:solidFill>
                  <a:srgbClr val="C00000"/>
                </a:solidFill>
                <a:effectLst>
                  <a:innerShdw blurRad="69850" dist="43180" dir="5400000">
                    <a:srgbClr val="000000">
                      <a:alpha val="65000"/>
                    </a:srgbClr>
                  </a:innerShdw>
                </a:effectLst>
              </a:rPr>
              <a:t>that it was </a:t>
            </a:r>
            <a:r>
              <a:rPr lang="en-CA" sz="2400" b="1" dirty="0" smtClean="0">
                <a:ln w="1905">
                  <a:solidFill>
                    <a:srgbClr val="FF0000"/>
                  </a:solidFill>
                </a:ln>
                <a:solidFill>
                  <a:srgbClr val="C00000"/>
                </a:solidFill>
                <a:effectLst>
                  <a:innerShdw blurRad="69850" dist="43180" dir="5400000">
                    <a:srgbClr val="000000">
                      <a:alpha val="65000"/>
                    </a:srgbClr>
                  </a:innerShdw>
                </a:effectLst>
              </a:rPr>
              <a:t>a </a:t>
            </a:r>
            <a:r>
              <a:rPr lang="en-CA" sz="2400" b="1" dirty="0">
                <a:ln w="1905">
                  <a:solidFill>
                    <a:srgbClr val="FF0000"/>
                  </a:solidFill>
                </a:ln>
                <a:solidFill>
                  <a:srgbClr val="C00000"/>
                </a:solidFill>
                <a:effectLst>
                  <a:innerShdw blurRad="69850" dist="43180" dir="5400000">
                    <a:srgbClr val="000000">
                      <a:alpha val="65000"/>
                    </a:srgbClr>
                  </a:innerShdw>
                </a:effectLst>
              </a:rPr>
              <a:t>theoretical </a:t>
            </a:r>
            <a:r>
              <a:rPr lang="en-CA" sz="2400" b="1" dirty="0">
                <a:ln w="1905">
                  <a:solidFill>
                    <a:srgbClr val="002060"/>
                  </a:solidFill>
                </a:ln>
                <a:solidFill>
                  <a:schemeClr val="bg2">
                    <a:lumMod val="25000"/>
                  </a:schemeClr>
                </a:solidFill>
                <a:effectLst>
                  <a:innerShdw blurRad="69850" dist="43180" dir="5400000">
                    <a:srgbClr val="000000">
                      <a:alpha val="65000"/>
                    </a:srgbClr>
                  </a:innerShdw>
                </a:effectLst>
              </a:rPr>
              <a:t>and conventional solar calendar of three hundred and sixty four days to the year. </a:t>
            </a:r>
            <a:r>
              <a:rPr lang="en-CA" sz="2400" b="1" dirty="0" smtClean="0">
                <a:ln w="1905">
                  <a:solidFill>
                    <a:srgbClr val="002060"/>
                  </a:solidFill>
                </a:ln>
                <a:solidFill>
                  <a:schemeClr val="bg2">
                    <a:lumMod val="25000"/>
                  </a:schemeClr>
                </a:solidFill>
                <a:effectLst>
                  <a:innerShdw blurRad="69850" dist="43180" dir="5400000">
                    <a:srgbClr val="000000">
                      <a:alpha val="65000"/>
                    </a:srgbClr>
                  </a:innerShdw>
                </a:effectLst>
              </a:rPr>
              <a:t> Divided </a:t>
            </a:r>
            <a:r>
              <a:rPr lang="en-CA" sz="2400" b="1" dirty="0">
                <a:ln w="1905">
                  <a:solidFill>
                    <a:srgbClr val="002060"/>
                  </a:solidFill>
                </a:ln>
                <a:solidFill>
                  <a:schemeClr val="bg2">
                    <a:lumMod val="25000"/>
                  </a:schemeClr>
                </a:solidFill>
                <a:effectLst>
                  <a:innerShdw blurRad="69850" dist="43180" dir="5400000">
                    <a:srgbClr val="000000">
                      <a:alpha val="65000"/>
                    </a:srgbClr>
                  </a:innerShdw>
                </a:effectLst>
              </a:rPr>
              <a:t>into quarters, each consisting of three months of thirty days each plus one additional, intercalary day, not reckoned to any one month; each such quarter year therefore consisted of ninety-one days or thirteen </a:t>
            </a:r>
            <a:r>
              <a:rPr lang="en-CA" sz="2400" b="1" dirty="0" smtClean="0">
                <a:ln w="1905">
                  <a:solidFill>
                    <a:srgbClr val="002060"/>
                  </a:solidFill>
                </a:ln>
                <a:solidFill>
                  <a:schemeClr val="bg2">
                    <a:lumMod val="25000"/>
                  </a:schemeClr>
                </a:solidFill>
                <a:effectLst>
                  <a:innerShdw blurRad="69850" dist="43180" dir="5400000">
                    <a:srgbClr val="000000">
                      <a:alpha val="65000"/>
                    </a:srgbClr>
                  </a:innerShdw>
                </a:effectLst>
              </a:rPr>
              <a:t>weeks … </a:t>
            </a:r>
          </a:p>
        </p:txBody>
      </p:sp>
      <p:sp>
        <p:nvSpPr>
          <p:cNvPr id="11" name="Rectangle 10"/>
          <p:cNvSpPr/>
          <p:nvPr/>
        </p:nvSpPr>
        <p:spPr>
          <a:xfrm>
            <a:off x="3286100" y="3068959"/>
            <a:ext cx="5686892" cy="3344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b="1" dirty="0" smtClean="0">
                <a:solidFill>
                  <a:schemeClr val="tx1"/>
                </a:solidFill>
              </a:rPr>
              <a:t>Hebrew  Union  College  Annual  Vol. X  1935</a:t>
            </a:r>
            <a:endParaRPr lang="en-CA" sz="1600" b="1" dirty="0">
              <a:solidFill>
                <a:schemeClr val="tx1"/>
              </a:solidFill>
            </a:endParaRPr>
          </a:p>
        </p:txBody>
      </p:sp>
    </p:spTree>
    <p:extLst>
      <p:ext uri="{BB962C8B-B14F-4D97-AF65-F5344CB8AC3E}">
        <p14:creationId xmlns:p14="http://schemas.microsoft.com/office/powerpoint/2010/main" val="591418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3399">
                <a:alpha val="47000"/>
              </a:srgbClr>
            </a:gs>
            <a:gs pos="28000">
              <a:srgbClr val="FF6633">
                <a:alpha val="43000"/>
              </a:srgbClr>
            </a:gs>
            <a:gs pos="75000">
              <a:srgbClr val="FFFF00">
                <a:alpha val="50000"/>
              </a:srgbClr>
            </a:gs>
            <a:gs pos="52000">
              <a:srgbClr val="01A78F">
                <a:alpha val="51000"/>
              </a:srgbClr>
            </a:gs>
            <a:gs pos="93000">
              <a:srgbClr val="9900CC">
                <a:alpha val="52000"/>
              </a:srgbClr>
            </a:gs>
          </a:gsLst>
          <a:lin ang="16200000" scaled="1"/>
          <a:tileRect/>
        </a:gradFill>
        <a:effectLst/>
      </p:bgPr>
    </p:bg>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a:xfrm>
            <a:off x="11711036" y="6511325"/>
            <a:ext cx="477789" cy="365125"/>
          </a:xfrm>
        </p:spPr>
        <p:txBody>
          <a:bodyPr/>
          <a:lstStyle/>
          <a:p>
            <a:fld id="{81FEFA0A-2F20-4B60-98C6-5FFDA469AA1C}" type="slidenum">
              <a:rPr lang="en-US" smtClean="0">
                <a:solidFill>
                  <a:schemeClr val="tx2"/>
                </a:solidFill>
              </a:rPr>
              <a:pPr/>
              <a:t>11</a:t>
            </a:fld>
            <a:endParaRPr lang="en-US" dirty="0">
              <a:solidFill>
                <a:schemeClr val="tx2"/>
              </a:solidFill>
            </a:endParaRPr>
          </a:p>
        </p:txBody>
      </p:sp>
      <p:pic>
        <p:nvPicPr>
          <p:cNvPr id="6" name="Picture 7" descr="C:\Users\Rae\Desktop\Art on Desktop\white man clip art\3d white people\png\attention horn 1 pn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4298" y="130002"/>
            <a:ext cx="1821628" cy="182162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21804" y="1268760"/>
            <a:ext cx="10297144" cy="523220"/>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r>
              <a:rPr lang="en-CA" sz="2800" b="1" dirty="0">
                <a:ln w="1905"/>
                <a:solidFill>
                  <a:srgbClr val="0070C0"/>
                </a:solidFill>
                <a:effectLst>
                  <a:innerShdw blurRad="69850" dist="43180" dir="5400000">
                    <a:srgbClr val="000000">
                      <a:alpha val="65000"/>
                    </a:srgbClr>
                  </a:innerShdw>
                </a:effectLst>
                <a:latin typeface="Arial Rounded MT Bold" pitchFamily="34" charset="0"/>
              </a:rPr>
              <a:t>The Calendars of Ancient </a:t>
            </a:r>
            <a:r>
              <a:rPr lang="en-CA" sz="2800" b="1" dirty="0" smtClean="0">
                <a:ln w="1905"/>
                <a:solidFill>
                  <a:srgbClr val="0070C0"/>
                </a:solidFill>
                <a:effectLst>
                  <a:innerShdw blurRad="69850" dist="43180" dir="5400000">
                    <a:srgbClr val="000000">
                      <a:alpha val="65000"/>
                    </a:srgbClr>
                  </a:innerShdw>
                </a:effectLst>
                <a:latin typeface="Arial Rounded MT Bold" pitchFamily="34" charset="0"/>
              </a:rPr>
              <a:t>Israel,  </a:t>
            </a:r>
            <a:r>
              <a:rPr lang="en-CA" sz="2800" b="1" dirty="0">
                <a:ln w="1905"/>
                <a:solidFill>
                  <a:srgbClr val="0070C0"/>
                </a:solidFill>
                <a:effectLst>
                  <a:innerShdw blurRad="69850" dist="43180" dir="5400000">
                    <a:srgbClr val="000000">
                      <a:alpha val="65000"/>
                    </a:srgbClr>
                  </a:innerShdw>
                </a:effectLst>
                <a:latin typeface="Arial Rounded MT Bold" pitchFamily="34" charset="0"/>
              </a:rPr>
              <a:t>pg. 14</a:t>
            </a:r>
            <a:endParaRPr lang="en-US" sz="2800" b="1" dirty="0">
              <a:ln w="1905"/>
              <a:solidFill>
                <a:srgbClr val="0070C0"/>
              </a:solidFill>
              <a:effectLst>
                <a:innerShdw blurRad="69850" dist="43180" dir="5400000">
                  <a:srgbClr val="000000">
                    <a:alpha val="65000"/>
                  </a:srgbClr>
                </a:innerShdw>
              </a:effectLst>
              <a:latin typeface="Arial Rounded MT Bold" pitchFamily="34" charset="0"/>
            </a:endParaRPr>
          </a:p>
        </p:txBody>
      </p:sp>
      <p:sp>
        <p:nvSpPr>
          <p:cNvPr id="4" name="Rounded Rectangular Callout 3"/>
          <p:cNvSpPr/>
          <p:nvPr/>
        </p:nvSpPr>
        <p:spPr>
          <a:xfrm>
            <a:off x="3102197" y="357815"/>
            <a:ext cx="6592615" cy="838937"/>
          </a:xfrm>
          <a:prstGeom prst="wedgeRoundRectCallout">
            <a:avLst>
              <a:gd name="adj1" fmla="val -60582"/>
              <a:gd name="adj2" fmla="val 222"/>
              <a:gd name="adj3" fmla="val 16667"/>
            </a:avLst>
          </a:prstGeom>
          <a:solidFill>
            <a:srgbClr val="002060"/>
          </a:solidFill>
          <a:ln w="38100">
            <a:solidFill>
              <a:srgbClr val="FF9933"/>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4800" b="1" dirty="0" smtClean="0">
                <a:ln>
                  <a:solidFill>
                    <a:srgbClr val="0000FF"/>
                  </a:solidFill>
                </a:ln>
                <a:solidFill>
                  <a:srgbClr val="0000FF"/>
                </a:solidFill>
                <a:effectLst>
                  <a:glow rad="127000">
                    <a:srgbClr val="00FFFF"/>
                  </a:glow>
                </a:effectLst>
                <a:latin typeface="Comic Sans MS" pitchFamily="66" charset="0"/>
              </a:rPr>
              <a:t>Morgenstern </a:t>
            </a:r>
            <a:r>
              <a:rPr lang="en-CA" sz="3600" dirty="0" smtClean="0">
                <a:ln>
                  <a:solidFill>
                    <a:srgbClr val="0000FF"/>
                  </a:solidFill>
                </a:ln>
                <a:solidFill>
                  <a:srgbClr val="0000FF"/>
                </a:solidFill>
                <a:effectLst>
                  <a:glow rad="127000">
                    <a:srgbClr val="00FFFF"/>
                  </a:glow>
                </a:effectLst>
                <a:latin typeface="Comic Sans MS" pitchFamily="66" charset="0"/>
              </a:rPr>
              <a:t>[</a:t>
            </a:r>
            <a:r>
              <a:rPr lang="en-CA" sz="3600" dirty="0" err="1" smtClean="0">
                <a:ln>
                  <a:solidFill>
                    <a:srgbClr val="0000FF"/>
                  </a:solidFill>
                </a:ln>
                <a:solidFill>
                  <a:srgbClr val="0000FF"/>
                </a:solidFill>
                <a:effectLst>
                  <a:glow rad="127000">
                    <a:srgbClr val="00FFFF"/>
                  </a:glow>
                </a:effectLst>
                <a:latin typeface="Comic Sans MS" pitchFamily="66" charset="0"/>
              </a:rPr>
              <a:t>con’t</a:t>
            </a:r>
            <a:r>
              <a:rPr lang="en-CA" sz="3600" dirty="0" smtClean="0">
                <a:ln>
                  <a:solidFill>
                    <a:srgbClr val="0000FF"/>
                  </a:solidFill>
                </a:ln>
                <a:solidFill>
                  <a:srgbClr val="0000FF"/>
                </a:solidFill>
                <a:effectLst>
                  <a:glow rad="127000">
                    <a:srgbClr val="00FFFF"/>
                  </a:glow>
                </a:effectLst>
                <a:latin typeface="Comic Sans MS" pitchFamily="66" charset="0"/>
              </a:rPr>
              <a:t>] </a:t>
            </a:r>
            <a:r>
              <a:rPr lang="en-CA" sz="4800" b="1" dirty="0" smtClean="0">
                <a:ln>
                  <a:solidFill>
                    <a:srgbClr val="0000FF"/>
                  </a:solidFill>
                </a:ln>
                <a:solidFill>
                  <a:srgbClr val="0000FF"/>
                </a:solidFill>
                <a:effectLst>
                  <a:glow rad="127000">
                    <a:srgbClr val="00FFFF"/>
                  </a:glow>
                </a:effectLst>
                <a:latin typeface="Comic Sans MS" pitchFamily="66" charset="0"/>
              </a:rPr>
              <a:t>…</a:t>
            </a:r>
            <a:endParaRPr lang="en-CA" sz="4800" b="1" dirty="0" smtClean="0">
              <a:ln>
                <a:solidFill>
                  <a:srgbClr val="FF33CC"/>
                </a:solidFill>
              </a:ln>
              <a:solidFill>
                <a:srgbClr val="FFFF00"/>
              </a:solidFill>
              <a:latin typeface="Comic Sans MS" pitchFamily="66" charset="0"/>
              <a:cs typeface="Calibri" pitchFamily="34" charset="0"/>
            </a:endParaRPr>
          </a:p>
        </p:txBody>
      </p:sp>
      <p:pic>
        <p:nvPicPr>
          <p:cNvPr id="13" name="Picture 2" descr="C:\Users\Rae\Desktop\Jacob_Zallel_Lauterbac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0116085" y="130001"/>
            <a:ext cx="1605726" cy="182162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89756" y="1951630"/>
            <a:ext cx="6012668" cy="4493538"/>
          </a:xfrm>
          <a:prstGeom prst="rect">
            <a:avLst/>
          </a:prstGeom>
          <a:noFill/>
        </p:spPr>
        <p:txBody>
          <a:bodyPr wrap="square" rtlCol="0">
            <a:spAutoFit/>
            <a:scene3d>
              <a:camera prst="orthographicFront"/>
              <a:lightRig rig="threePt" dir="t"/>
            </a:scene3d>
            <a:sp3d extrusionH="57150">
              <a:bevelT h="25400" prst="softRound"/>
            </a:sp3d>
          </a:bodyPr>
          <a:lstStyle/>
          <a:p>
            <a:r>
              <a:rPr lang="en-CA" sz="2200" b="1" dirty="0" smtClean="0">
                <a:ln w="1905">
                  <a:solidFill>
                    <a:srgbClr val="002060"/>
                  </a:solidFill>
                </a:ln>
                <a:solidFill>
                  <a:schemeClr val="bg2">
                    <a:lumMod val="25000"/>
                  </a:schemeClr>
                </a:solidFill>
                <a:effectLst>
                  <a:innerShdw blurRad="69850" dist="43180" dir="5400000">
                    <a:srgbClr val="000000">
                      <a:alpha val="65000"/>
                    </a:srgbClr>
                  </a:innerShdw>
                </a:effectLst>
                <a:latin typeface="Arial Rounded MT Bold" pitchFamily="34" charset="0"/>
              </a:rPr>
              <a:t>“Moreover</a:t>
            </a:r>
            <a:r>
              <a:rPr lang="en-CA" sz="2200" b="1" dirty="0">
                <a:ln w="1905">
                  <a:solidFill>
                    <a:srgbClr val="002060"/>
                  </a:solidFill>
                </a:ln>
                <a:solidFill>
                  <a:schemeClr val="bg2">
                    <a:lumMod val="25000"/>
                  </a:schemeClr>
                </a:solidFill>
                <a:effectLst>
                  <a:innerShdw blurRad="69850" dist="43180" dir="5400000">
                    <a:srgbClr val="000000">
                      <a:alpha val="65000"/>
                    </a:srgbClr>
                  </a:innerShdw>
                </a:effectLst>
                <a:latin typeface="Arial Rounded MT Bold" pitchFamily="34" charset="0"/>
              </a:rPr>
              <a:t>, as is explicitly stated in Jubilees 6:23-38, this calendar was openly and aggressively non lunar in character and </a:t>
            </a:r>
            <a:r>
              <a:rPr lang="en-CA" sz="2200" b="1" dirty="0">
                <a:ln w="1905">
                  <a:solidFill>
                    <a:srgbClr val="002060"/>
                  </a:solidFill>
                </a:ln>
                <a:solidFill>
                  <a:srgbClr val="0070C0"/>
                </a:solidFill>
                <a:effectLst>
                  <a:innerShdw blurRad="69850" dist="43180" dir="5400000">
                    <a:srgbClr val="000000">
                      <a:alpha val="65000"/>
                    </a:srgbClr>
                  </a:innerShdw>
                </a:effectLst>
                <a:latin typeface="Arial Rounded MT Bold" pitchFamily="34" charset="0"/>
              </a:rPr>
              <a:t>was designed to combat the program of those contemporary ritual authorities who sought to adjust the festivals to the conditions of a basically lunar calendar, </a:t>
            </a:r>
            <a:r>
              <a:rPr lang="en-CA" sz="2200" b="1" dirty="0">
                <a:ln w="1905">
                  <a:solidFill>
                    <a:srgbClr val="002060"/>
                  </a:solidFill>
                </a:ln>
                <a:solidFill>
                  <a:schemeClr val="bg2">
                    <a:lumMod val="25000"/>
                  </a:schemeClr>
                </a:solidFill>
                <a:effectLst>
                  <a:innerShdw blurRad="69850" dist="43180" dir="5400000">
                    <a:srgbClr val="000000">
                      <a:alpha val="65000"/>
                    </a:srgbClr>
                  </a:innerShdw>
                </a:effectLst>
                <a:latin typeface="Arial Rounded MT Bold" pitchFamily="34" charset="0"/>
              </a:rPr>
              <a:t>undoubtedly Calendar III. </a:t>
            </a:r>
            <a:r>
              <a:rPr lang="en-CA" sz="2200" b="1" dirty="0" smtClean="0">
                <a:ln w="1905">
                  <a:solidFill>
                    <a:srgbClr val="002060"/>
                  </a:solidFill>
                </a:ln>
                <a:solidFill>
                  <a:schemeClr val="bg2">
                    <a:lumMod val="25000"/>
                  </a:schemeClr>
                </a:solidFill>
                <a:effectLst>
                  <a:innerShdw blurRad="69850" dist="43180" dir="5400000">
                    <a:srgbClr val="000000">
                      <a:alpha val="65000"/>
                    </a:srgbClr>
                  </a:innerShdw>
                </a:effectLst>
                <a:latin typeface="Arial Rounded MT Bold" pitchFamily="34" charset="0"/>
              </a:rPr>
              <a:t> But </a:t>
            </a:r>
            <a:r>
              <a:rPr lang="en-CA" sz="2200" b="1" dirty="0">
                <a:ln w="1905">
                  <a:solidFill>
                    <a:srgbClr val="002060"/>
                  </a:solidFill>
                </a:ln>
                <a:solidFill>
                  <a:schemeClr val="bg2">
                    <a:lumMod val="25000"/>
                  </a:schemeClr>
                </a:solidFill>
                <a:effectLst>
                  <a:innerShdw blurRad="69850" dist="43180" dir="5400000">
                    <a:srgbClr val="000000">
                      <a:alpha val="65000"/>
                    </a:srgbClr>
                  </a:innerShdw>
                </a:effectLst>
                <a:latin typeface="Arial Rounded MT Bold" pitchFamily="34" charset="0"/>
              </a:rPr>
              <a:t>whether </a:t>
            </a:r>
            <a:r>
              <a:rPr lang="en-CA" sz="2200" b="1" dirty="0" smtClean="0">
                <a:ln w="1905">
                  <a:solidFill>
                    <a:srgbClr val="002060"/>
                  </a:solidFill>
                </a:ln>
                <a:solidFill>
                  <a:schemeClr val="bg2">
                    <a:lumMod val="25000"/>
                  </a:schemeClr>
                </a:solidFill>
                <a:effectLst>
                  <a:innerShdw blurRad="69850" dist="43180" dir="5400000">
                    <a:srgbClr val="000000">
                      <a:alpha val="65000"/>
                    </a:srgbClr>
                  </a:innerShdw>
                </a:effectLst>
                <a:latin typeface="Arial Rounded MT Bold" pitchFamily="34" charset="0"/>
              </a:rPr>
              <a:t/>
            </a:r>
            <a:br>
              <a:rPr lang="en-CA" sz="2200" b="1" dirty="0" smtClean="0">
                <a:ln w="1905">
                  <a:solidFill>
                    <a:srgbClr val="002060"/>
                  </a:solidFill>
                </a:ln>
                <a:solidFill>
                  <a:schemeClr val="bg2">
                    <a:lumMod val="25000"/>
                  </a:schemeClr>
                </a:solidFill>
                <a:effectLst>
                  <a:innerShdw blurRad="69850" dist="43180" dir="5400000">
                    <a:srgbClr val="000000">
                      <a:alpha val="65000"/>
                    </a:srgbClr>
                  </a:innerShdw>
                </a:effectLst>
                <a:latin typeface="Arial Rounded MT Bold" pitchFamily="34" charset="0"/>
              </a:rPr>
            </a:br>
            <a:r>
              <a:rPr lang="en-CA" sz="2200" b="1" dirty="0" smtClean="0">
                <a:ln w="1905">
                  <a:solidFill>
                    <a:srgbClr val="002060"/>
                  </a:solidFill>
                </a:ln>
                <a:solidFill>
                  <a:schemeClr val="bg2">
                    <a:lumMod val="25000"/>
                  </a:schemeClr>
                </a:solidFill>
                <a:effectLst>
                  <a:innerShdw blurRad="69850" dist="43180" dir="5400000">
                    <a:srgbClr val="000000">
                      <a:alpha val="65000"/>
                    </a:srgbClr>
                  </a:innerShdw>
                </a:effectLst>
                <a:latin typeface="Arial Rounded MT Bold" pitchFamily="34" charset="0"/>
              </a:rPr>
              <a:t>this </a:t>
            </a:r>
            <a:r>
              <a:rPr lang="en-CA" sz="2200" b="1" dirty="0">
                <a:ln w="1905">
                  <a:solidFill>
                    <a:srgbClr val="FF0000"/>
                  </a:solidFill>
                </a:ln>
                <a:solidFill>
                  <a:srgbClr val="C00000"/>
                </a:solidFill>
                <a:effectLst>
                  <a:innerShdw blurRad="69850" dist="43180" dir="5400000">
                    <a:srgbClr val="000000">
                      <a:alpha val="65000"/>
                    </a:srgbClr>
                  </a:innerShdw>
                </a:effectLst>
                <a:latin typeface="Comic Sans MS" pitchFamily="66" charset="0"/>
              </a:rPr>
              <a:t>artificial and unreal solar calendar </a:t>
            </a:r>
            <a:r>
              <a:rPr lang="en-CA" sz="2200" b="1" dirty="0" smtClean="0">
                <a:ln w="1905">
                  <a:solidFill>
                    <a:srgbClr val="FF0000"/>
                  </a:solidFill>
                </a:ln>
                <a:solidFill>
                  <a:srgbClr val="C00000"/>
                </a:solidFill>
                <a:effectLst>
                  <a:innerShdw blurRad="69850" dist="43180" dir="5400000">
                    <a:srgbClr val="000000">
                      <a:alpha val="65000"/>
                    </a:srgbClr>
                  </a:innerShdw>
                </a:effectLst>
                <a:latin typeface="Comic Sans MS" pitchFamily="66" charset="0"/>
              </a:rPr>
              <a:t/>
            </a:r>
            <a:br>
              <a:rPr lang="en-CA" sz="2200" b="1" dirty="0" smtClean="0">
                <a:ln w="1905">
                  <a:solidFill>
                    <a:srgbClr val="FF0000"/>
                  </a:solidFill>
                </a:ln>
                <a:solidFill>
                  <a:srgbClr val="C00000"/>
                </a:solidFill>
                <a:effectLst>
                  <a:innerShdw blurRad="69850" dist="43180" dir="5400000">
                    <a:srgbClr val="000000">
                      <a:alpha val="65000"/>
                    </a:srgbClr>
                  </a:innerShdw>
                </a:effectLst>
                <a:latin typeface="Comic Sans MS" pitchFamily="66" charset="0"/>
              </a:rPr>
            </a:br>
            <a:r>
              <a:rPr lang="en-CA" sz="2200" b="1" dirty="0" smtClean="0">
                <a:ln w="1905">
                  <a:solidFill>
                    <a:srgbClr val="FF0000"/>
                  </a:solidFill>
                </a:ln>
                <a:solidFill>
                  <a:srgbClr val="C00000"/>
                </a:solidFill>
                <a:effectLst>
                  <a:innerShdw blurRad="69850" dist="43180" dir="5400000">
                    <a:srgbClr val="000000">
                      <a:alpha val="65000"/>
                    </a:srgbClr>
                  </a:innerShdw>
                </a:effectLst>
                <a:latin typeface="Comic Sans MS" pitchFamily="66" charset="0"/>
              </a:rPr>
              <a:t>of </a:t>
            </a:r>
            <a:r>
              <a:rPr lang="en-CA" sz="2200" b="1" dirty="0">
                <a:ln w="1905">
                  <a:solidFill>
                    <a:srgbClr val="FF0000"/>
                  </a:solidFill>
                </a:ln>
                <a:solidFill>
                  <a:srgbClr val="C00000"/>
                </a:solidFill>
                <a:effectLst>
                  <a:innerShdw blurRad="69850" dist="43180" dir="5400000">
                    <a:srgbClr val="000000">
                      <a:alpha val="65000"/>
                    </a:srgbClr>
                  </a:innerShdw>
                </a:effectLst>
                <a:latin typeface="Comic Sans MS" pitchFamily="66" charset="0"/>
              </a:rPr>
              <a:t>Enoch and Jubilees </a:t>
            </a:r>
            <a:r>
              <a:rPr lang="en-CA" sz="2200" b="1" dirty="0">
                <a:ln w="1905">
                  <a:solidFill>
                    <a:srgbClr val="002060"/>
                  </a:solidFill>
                </a:ln>
                <a:solidFill>
                  <a:schemeClr val="bg2">
                    <a:lumMod val="25000"/>
                  </a:schemeClr>
                </a:solidFill>
                <a:effectLst>
                  <a:innerShdw blurRad="69850" dist="43180" dir="5400000">
                    <a:srgbClr val="000000">
                      <a:alpha val="65000"/>
                    </a:srgbClr>
                  </a:innerShdw>
                </a:effectLst>
                <a:latin typeface="Arial Rounded MT Bold" pitchFamily="34" charset="0"/>
              </a:rPr>
              <a:t>was likewise the calendar of these mandatory portions of P or of I </a:t>
            </a:r>
            <a:r>
              <a:rPr lang="en-CA" sz="2200" b="1" dirty="0" smtClean="0">
                <a:ln w="1905">
                  <a:solidFill>
                    <a:srgbClr val="002060"/>
                  </a:solidFill>
                </a:ln>
                <a:solidFill>
                  <a:schemeClr val="bg2">
                    <a:lumMod val="25000"/>
                  </a:schemeClr>
                </a:solidFill>
                <a:effectLst>
                  <a:innerShdw blurRad="69850" dist="43180" dir="5400000">
                    <a:srgbClr val="000000">
                      <a:alpha val="65000"/>
                    </a:srgbClr>
                  </a:innerShdw>
                </a:effectLst>
                <a:latin typeface="Arial Rounded MT Bold" pitchFamily="34" charset="0"/>
              </a:rPr>
              <a:t>&amp; </a:t>
            </a:r>
            <a:r>
              <a:rPr lang="en-CA" sz="2200" b="1" dirty="0">
                <a:ln w="1905">
                  <a:solidFill>
                    <a:srgbClr val="002060"/>
                  </a:solidFill>
                </a:ln>
                <a:solidFill>
                  <a:schemeClr val="bg2">
                    <a:lumMod val="25000"/>
                  </a:schemeClr>
                </a:solidFill>
                <a:effectLst>
                  <a:innerShdw blurRad="69850" dist="43180" dir="5400000">
                    <a:srgbClr val="000000">
                      <a:alpha val="65000"/>
                    </a:srgbClr>
                  </a:innerShdw>
                </a:effectLst>
                <a:latin typeface="Arial Rounded MT Bold" pitchFamily="34" charset="0"/>
              </a:rPr>
              <a:t>II Maccabees, is a question open to serious doubt. </a:t>
            </a:r>
            <a:endParaRPr lang="en-US" sz="2200" b="1" dirty="0">
              <a:ln w="1905">
                <a:solidFill>
                  <a:srgbClr val="002060"/>
                </a:solidFill>
              </a:ln>
              <a:solidFill>
                <a:schemeClr val="bg2">
                  <a:lumMod val="25000"/>
                </a:schemeClr>
              </a:solidFill>
              <a:effectLst>
                <a:innerShdw blurRad="69850" dist="43180" dir="5400000">
                  <a:srgbClr val="000000">
                    <a:alpha val="65000"/>
                  </a:srgbClr>
                </a:innerShdw>
              </a:effectLst>
              <a:latin typeface="Arial Rounded MT Bold" pitchFamily="34" charset="0"/>
            </a:endParaRPr>
          </a:p>
        </p:txBody>
      </p:sp>
      <p:sp>
        <p:nvSpPr>
          <p:cNvPr id="11" name="TextBox 10"/>
          <p:cNvSpPr txBox="1"/>
          <p:nvPr/>
        </p:nvSpPr>
        <p:spPr>
          <a:xfrm>
            <a:off x="6308339" y="1916832"/>
            <a:ext cx="5677269" cy="5170646"/>
          </a:xfrm>
          <a:prstGeom prst="rect">
            <a:avLst/>
          </a:prstGeom>
          <a:noFill/>
        </p:spPr>
        <p:txBody>
          <a:bodyPr wrap="square" rtlCol="0">
            <a:spAutoFit/>
          </a:bodyPr>
          <a:lstStyle/>
          <a:p>
            <a:r>
              <a:rPr lang="en-CA" sz="2200" b="1" dirty="0" smtClean="0">
                <a:ln w="1905">
                  <a:solidFill>
                    <a:srgbClr val="2932E7"/>
                  </a:solidFill>
                </a:ln>
                <a:solidFill>
                  <a:srgbClr val="C00000"/>
                </a:solidFill>
                <a:effectLst>
                  <a:glow rad="76200">
                    <a:srgbClr val="00FF00"/>
                  </a:glow>
                  <a:innerShdw blurRad="69850" dist="43180" dir="5400000">
                    <a:srgbClr val="000000">
                      <a:alpha val="65000"/>
                    </a:srgbClr>
                  </a:innerShdw>
                </a:effectLst>
                <a:latin typeface="Arial Rounded MT Bold" pitchFamily="34" charset="0"/>
              </a:rPr>
              <a:t>“In </a:t>
            </a:r>
            <a:r>
              <a:rPr lang="en-CA" sz="2200" b="1" dirty="0">
                <a:ln w="1905">
                  <a:solidFill>
                    <a:srgbClr val="2932E7"/>
                  </a:solidFill>
                </a:ln>
                <a:solidFill>
                  <a:srgbClr val="C00000"/>
                </a:solidFill>
                <a:effectLst>
                  <a:glow rad="76200">
                    <a:srgbClr val="00FF00"/>
                  </a:glow>
                  <a:innerShdw blurRad="69850" dist="43180" dir="5400000">
                    <a:srgbClr val="000000">
                      <a:alpha val="65000"/>
                    </a:srgbClr>
                  </a:innerShdw>
                </a:effectLst>
                <a:latin typeface="Arial Rounded MT Bold" pitchFamily="34" charset="0"/>
              </a:rPr>
              <a:t>all likelihood this calendar of Enoch and Jubilees was never actually observed; at least there is no definite evidence thereof. </a:t>
            </a:r>
            <a:r>
              <a:rPr lang="en-CA" sz="2200" b="1" dirty="0" smtClean="0">
                <a:ln w="1905">
                  <a:solidFill>
                    <a:srgbClr val="2932E7"/>
                  </a:solidFill>
                </a:ln>
                <a:solidFill>
                  <a:srgbClr val="C00000"/>
                </a:solidFill>
                <a:effectLst>
                  <a:glow rad="76200">
                    <a:srgbClr val="00FF00"/>
                  </a:glow>
                  <a:innerShdw blurRad="69850" dist="43180" dir="5400000">
                    <a:srgbClr val="000000">
                      <a:alpha val="65000"/>
                    </a:srgbClr>
                  </a:innerShdw>
                </a:effectLst>
                <a:latin typeface="Arial Rounded MT Bold" pitchFamily="34" charset="0"/>
              </a:rPr>
              <a:t> </a:t>
            </a:r>
            <a:r>
              <a:rPr lang="en-CA" sz="2200" b="1" dirty="0" smtClean="0">
                <a:ln w="1905">
                  <a:solidFill>
                    <a:srgbClr val="002060"/>
                  </a:solidFill>
                </a:ln>
                <a:solidFill>
                  <a:schemeClr val="bg2">
                    <a:lumMod val="25000"/>
                  </a:schemeClr>
                </a:solidFill>
                <a:effectLst>
                  <a:innerShdw blurRad="69850" dist="43180" dir="5400000">
                    <a:srgbClr val="000000">
                      <a:alpha val="65000"/>
                    </a:srgbClr>
                  </a:innerShdw>
                </a:effectLst>
                <a:latin typeface="Arial Rounded MT Bold" pitchFamily="34" charset="0"/>
              </a:rPr>
              <a:t>None </a:t>
            </a:r>
            <a:r>
              <a:rPr lang="en-CA" sz="2200" b="1" dirty="0">
                <a:ln w="1905">
                  <a:solidFill>
                    <a:srgbClr val="002060"/>
                  </a:solidFill>
                </a:ln>
                <a:solidFill>
                  <a:schemeClr val="bg2">
                    <a:lumMod val="25000"/>
                  </a:schemeClr>
                </a:solidFill>
                <a:effectLst>
                  <a:innerShdw blurRad="69850" dist="43180" dir="5400000">
                    <a:srgbClr val="000000">
                      <a:alpha val="65000"/>
                    </a:srgbClr>
                  </a:innerShdw>
                </a:effectLst>
                <a:latin typeface="Arial Rounded MT Bold" pitchFamily="34" charset="0"/>
              </a:rPr>
              <a:t>the less the </a:t>
            </a:r>
            <a:r>
              <a:rPr lang="en-CA" sz="2200" b="1" dirty="0" smtClean="0">
                <a:ln w="1905">
                  <a:solidFill>
                    <a:srgbClr val="002060"/>
                  </a:solidFill>
                </a:ln>
                <a:solidFill>
                  <a:schemeClr val="bg2">
                    <a:lumMod val="25000"/>
                  </a:schemeClr>
                </a:solidFill>
                <a:effectLst>
                  <a:innerShdw blurRad="69850" dist="43180" dir="5400000">
                    <a:srgbClr val="000000">
                      <a:alpha val="65000"/>
                    </a:srgbClr>
                  </a:innerShdw>
                </a:effectLst>
                <a:latin typeface="Arial Rounded MT Bold" pitchFamily="34" charset="0"/>
              </a:rPr>
              <a:t/>
            </a:r>
            <a:br>
              <a:rPr lang="en-CA" sz="2200" b="1" dirty="0" smtClean="0">
                <a:ln w="1905">
                  <a:solidFill>
                    <a:srgbClr val="002060"/>
                  </a:solidFill>
                </a:ln>
                <a:solidFill>
                  <a:schemeClr val="bg2">
                    <a:lumMod val="25000"/>
                  </a:schemeClr>
                </a:solidFill>
                <a:effectLst>
                  <a:innerShdw blurRad="69850" dist="43180" dir="5400000">
                    <a:srgbClr val="000000">
                      <a:alpha val="65000"/>
                    </a:srgbClr>
                  </a:innerShdw>
                </a:effectLst>
                <a:latin typeface="Arial Rounded MT Bold" pitchFamily="34" charset="0"/>
              </a:rPr>
            </a:br>
            <a:r>
              <a:rPr lang="en-CA" sz="2200" b="1" dirty="0" smtClean="0">
                <a:ln w="1905">
                  <a:solidFill>
                    <a:srgbClr val="002060"/>
                  </a:solidFill>
                </a:ln>
                <a:solidFill>
                  <a:schemeClr val="bg2">
                    <a:lumMod val="25000"/>
                  </a:schemeClr>
                </a:solidFill>
                <a:effectLst>
                  <a:innerShdw blurRad="69850" dist="43180" dir="5400000">
                    <a:srgbClr val="000000">
                      <a:alpha val="65000"/>
                    </a:srgbClr>
                  </a:innerShdw>
                </a:effectLst>
                <a:latin typeface="Arial Rounded MT Bold" pitchFamily="34" charset="0"/>
              </a:rPr>
              <a:t>very </a:t>
            </a:r>
            <a:r>
              <a:rPr lang="en-CA" sz="2200" b="1" dirty="0">
                <a:ln w="1905">
                  <a:solidFill>
                    <a:srgbClr val="002060"/>
                  </a:solidFill>
                </a:ln>
                <a:solidFill>
                  <a:schemeClr val="bg2">
                    <a:lumMod val="25000"/>
                  </a:schemeClr>
                </a:solidFill>
                <a:effectLst>
                  <a:innerShdw blurRad="69850" dist="43180" dir="5400000">
                    <a:srgbClr val="000000">
                      <a:alpha val="65000"/>
                    </a:srgbClr>
                  </a:innerShdw>
                </a:effectLst>
                <a:latin typeface="Arial Rounded MT Bold" pitchFamily="34" charset="0"/>
              </a:rPr>
              <a:t>fact </a:t>
            </a:r>
            <a:r>
              <a:rPr lang="en-CA" sz="2200" b="1" dirty="0">
                <a:ln w="1905">
                  <a:solidFill>
                    <a:srgbClr val="FF0000"/>
                  </a:solidFill>
                </a:ln>
                <a:solidFill>
                  <a:srgbClr val="C00000"/>
                </a:solidFill>
                <a:effectLst>
                  <a:innerShdw blurRad="69850" dist="43180" dir="5400000">
                    <a:srgbClr val="000000">
                      <a:alpha val="65000"/>
                    </a:srgbClr>
                  </a:innerShdw>
                </a:effectLst>
                <a:latin typeface="Arial Rounded MT Bold" pitchFamily="34" charset="0"/>
              </a:rPr>
              <a:t>that such a calendar could have been seriously formulated, </a:t>
            </a:r>
            <a:r>
              <a:rPr lang="en-CA" sz="2200" b="1" dirty="0">
                <a:ln w="1905">
                  <a:solidFill>
                    <a:srgbClr val="002060"/>
                  </a:solidFill>
                </a:ln>
                <a:solidFill>
                  <a:schemeClr val="bg2">
                    <a:lumMod val="25000"/>
                  </a:schemeClr>
                </a:solidFill>
                <a:effectLst>
                  <a:innerShdw blurRad="69850" dist="43180" dir="5400000">
                    <a:srgbClr val="000000">
                      <a:alpha val="65000"/>
                    </a:srgbClr>
                  </a:innerShdw>
                </a:effectLst>
                <a:latin typeface="Arial Rounded MT Bold" pitchFamily="34" charset="0"/>
              </a:rPr>
              <a:t>and </a:t>
            </a:r>
            <a:r>
              <a:rPr lang="en-CA" sz="2200" b="1" dirty="0" smtClean="0">
                <a:ln w="1905">
                  <a:solidFill>
                    <a:srgbClr val="002060"/>
                  </a:solidFill>
                </a:ln>
                <a:solidFill>
                  <a:schemeClr val="bg2">
                    <a:lumMod val="25000"/>
                  </a:schemeClr>
                </a:solidFill>
                <a:effectLst>
                  <a:innerShdw blurRad="69850" dist="43180" dir="5400000">
                    <a:srgbClr val="000000">
                      <a:alpha val="65000"/>
                    </a:srgbClr>
                  </a:innerShdw>
                </a:effectLst>
                <a:latin typeface="Arial Rounded MT Bold" pitchFamily="34" charset="0"/>
              </a:rPr>
              <a:t/>
            </a:r>
            <a:br>
              <a:rPr lang="en-CA" sz="2200" b="1" dirty="0" smtClean="0">
                <a:ln w="1905">
                  <a:solidFill>
                    <a:srgbClr val="002060"/>
                  </a:solidFill>
                </a:ln>
                <a:solidFill>
                  <a:schemeClr val="bg2">
                    <a:lumMod val="25000"/>
                  </a:schemeClr>
                </a:solidFill>
                <a:effectLst>
                  <a:innerShdw blurRad="69850" dist="43180" dir="5400000">
                    <a:srgbClr val="000000">
                      <a:alpha val="65000"/>
                    </a:srgbClr>
                  </a:innerShdw>
                </a:effectLst>
                <a:latin typeface="Arial Rounded MT Bold" pitchFamily="34" charset="0"/>
              </a:rPr>
            </a:br>
            <a:r>
              <a:rPr lang="en-CA" sz="2200" b="1" dirty="0" smtClean="0">
                <a:ln w="1905">
                  <a:solidFill>
                    <a:srgbClr val="002060"/>
                  </a:solidFill>
                </a:ln>
                <a:solidFill>
                  <a:schemeClr val="bg2">
                    <a:lumMod val="25000"/>
                  </a:schemeClr>
                </a:solidFill>
                <a:effectLst>
                  <a:innerShdw blurRad="69850" dist="43180" dir="5400000">
                    <a:srgbClr val="000000">
                      <a:alpha val="65000"/>
                    </a:srgbClr>
                  </a:innerShdw>
                </a:effectLst>
                <a:latin typeface="Arial Rounded MT Bold" pitchFamily="34" charset="0"/>
              </a:rPr>
              <a:t>that </a:t>
            </a:r>
            <a:r>
              <a:rPr lang="en-CA" sz="2200" b="1" dirty="0">
                <a:ln w="1905">
                  <a:solidFill>
                    <a:srgbClr val="002060"/>
                  </a:solidFill>
                </a:ln>
                <a:solidFill>
                  <a:schemeClr val="bg2">
                    <a:lumMod val="25000"/>
                  </a:schemeClr>
                </a:solidFill>
                <a:effectLst>
                  <a:innerShdw blurRad="69850" dist="43180" dir="5400000">
                    <a:srgbClr val="000000">
                      <a:alpha val="65000"/>
                    </a:srgbClr>
                  </a:innerShdw>
                </a:effectLst>
                <a:latin typeface="Arial Rounded MT Bold" pitchFamily="34" charset="0"/>
              </a:rPr>
              <a:t>not as a mere personal vagary but </a:t>
            </a:r>
            <a:r>
              <a:rPr lang="en-CA" sz="2200" b="1" dirty="0">
                <a:ln w="1905">
                  <a:solidFill>
                    <a:srgbClr val="FF0000"/>
                  </a:solidFill>
                </a:ln>
                <a:solidFill>
                  <a:srgbClr val="C00000"/>
                </a:solidFill>
                <a:effectLst>
                  <a:innerShdw blurRad="69850" dist="43180" dir="5400000">
                    <a:srgbClr val="000000">
                      <a:alpha val="65000"/>
                    </a:srgbClr>
                  </a:innerShdw>
                </a:effectLst>
                <a:latin typeface="Arial Rounded MT Bold" pitchFamily="34" charset="0"/>
              </a:rPr>
              <a:t>as a conscious attempt to combat the </a:t>
            </a:r>
            <a:r>
              <a:rPr lang="en-CA" sz="2200" b="1" dirty="0">
                <a:ln w="1905">
                  <a:solidFill>
                    <a:srgbClr val="002060"/>
                  </a:solidFill>
                </a:ln>
                <a:solidFill>
                  <a:schemeClr val="bg2">
                    <a:lumMod val="25000"/>
                  </a:schemeClr>
                </a:solidFill>
                <a:effectLst>
                  <a:innerShdw blurRad="69850" dist="43180" dir="5400000">
                    <a:srgbClr val="000000">
                      <a:alpha val="65000"/>
                    </a:srgbClr>
                  </a:innerShdw>
                </a:effectLst>
                <a:latin typeface="Arial Rounded MT Bold" pitchFamily="34" charset="0"/>
              </a:rPr>
              <a:t>introduction, or at least the continued use of Calendar III, with its </a:t>
            </a:r>
            <a:r>
              <a:rPr lang="en-CA" sz="2200" b="1" dirty="0">
                <a:ln w="1905">
                  <a:solidFill>
                    <a:srgbClr val="FF0000"/>
                  </a:solidFill>
                </a:ln>
                <a:solidFill>
                  <a:srgbClr val="C00000"/>
                </a:solidFill>
                <a:effectLst>
                  <a:innerShdw blurRad="69850" dist="43180" dir="5400000">
                    <a:srgbClr val="000000">
                      <a:alpha val="65000"/>
                    </a:srgbClr>
                  </a:innerShdw>
                </a:effectLst>
                <a:latin typeface="Arial Rounded MT Bold" pitchFamily="34" charset="0"/>
              </a:rPr>
              <a:t>lunar system of dating the festivals,</a:t>
            </a:r>
            <a:r>
              <a:rPr lang="en-CA" sz="2200" b="1" dirty="0">
                <a:ln w="1905">
                  <a:solidFill>
                    <a:srgbClr val="002060"/>
                  </a:solidFill>
                </a:ln>
                <a:solidFill>
                  <a:schemeClr val="bg2">
                    <a:lumMod val="25000"/>
                  </a:schemeClr>
                </a:solidFill>
                <a:effectLst>
                  <a:innerShdw blurRad="69850" dist="43180" dir="5400000">
                    <a:srgbClr val="000000">
                      <a:alpha val="65000"/>
                    </a:srgbClr>
                  </a:innerShdw>
                </a:effectLst>
                <a:latin typeface="Arial Rounded MT Bold" pitchFamily="34" charset="0"/>
              </a:rPr>
              <a:t> shows </a:t>
            </a:r>
            <a:r>
              <a:rPr lang="en-CA" sz="2200" b="1" u="sng" dirty="0">
                <a:ln w="1905">
                  <a:solidFill>
                    <a:srgbClr val="002060"/>
                  </a:solidFill>
                </a:ln>
                <a:solidFill>
                  <a:schemeClr val="bg2">
                    <a:lumMod val="25000"/>
                  </a:schemeClr>
                </a:solidFill>
                <a:effectLst>
                  <a:innerShdw blurRad="69850" dist="43180" dir="5400000">
                    <a:srgbClr val="000000">
                      <a:alpha val="65000"/>
                    </a:srgbClr>
                  </a:innerShdw>
                </a:effectLst>
                <a:latin typeface="Arial Rounded MT Bold" pitchFamily="34" charset="0"/>
              </a:rPr>
              <a:t>the</a:t>
            </a:r>
            <a:r>
              <a:rPr lang="en-CA" sz="2200" b="1" dirty="0">
                <a:ln w="1905">
                  <a:solidFill>
                    <a:srgbClr val="002060"/>
                  </a:solidFill>
                </a:ln>
                <a:solidFill>
                  <a:schemeClr val="bg2">
                    <a:lumMod val="25000"/>
                  </a:schemeClr>
                </a:solidFill>
                <a:effectLst>
                  <a:innerShdw blurRad="69850" dist="43180" dir="5400000">
                    <a:srgbClr val="000000">
                      <a:alpha val="65000"/>
                    </a:srgbClr>
                  </a:innerShdw>
                </a:effectLst>
                <a:latin typeface="Arial Rounded MT Bold" pitchFamily="34" charset="0"/>
              </a:rPr>
              <a:t> </a:t>
            </a:r>
            <a:r>
              <a:rPr lang="en-CA" sz="2200" b="1" u="sng" dirty="0">
                <a:ln w="1905">
                  <a:solidFill>
                    <a:srgbClr val="002060"/>
                  </a:solidFill>
                </a:ln>
                <a:solidFill>
                  <a:schemeClr val="bg2">
                    <a:lumMod val="25000"/>
                  </a:schemeClr>
                </a:solidFill>
                <a:effectLst>
                  <a:innerShdw blurRad="69850" dist="43180" dir="5400000">
                    <a:srgbClr val="000000">
                      <a:alpha val="65000"/>
                    </a:srgbClr>
                  </a:innerShdw>
                </a:effectLst>
                <a:latin typeface="Arial Rounded MT Bold" pitchFamily="34" charset="0"/>
              </a:rPr>
              <a:t>extreme</a:t>
            </a:r>
            <a:r>
              <a:rPr lang="en-CA" sz="2200" b="1" dirty="0">
                <a:ln w="1905">
                  <a:solidFill>
                    <a:srgbClr val="002060"/>
                  </a:solidFill>
                </a:ln>
                <a:solidFill>
                  <a:schemeClr val="bg2">
                    <a:lumMod val="25000"/>
                  </a:schemeClr>
                </a:solidFill>
                <a:effectLst>
                  <a:innerShdw blurRad="69850" dist="43180" dir="5400000">
                    <a:srgbClr val="000000">
                      <a:alpha val="65000"/>
                    </a:srgbClr>
                  </a:innerShdw>
                </a:effectLst>
                <a:latin typeface="Arial Rounded MT Bold" pitchFamily="34" charset="0"/>
              </a:rPr>
              <a:t> </a:t>
            </a:r>
            <a:r>
              <a:rPr lang="en-CA" sz="2200" b="1" u="sng" dirty="0">
                <a:ln w="1905">
                  <a:solidFill>
                    <a:srgbClr val="002060"/>
                  </a:solidFill>
                </a:ln>
                <a:solidFill>
                  <a:schemeClr val="bg2">
                    <a:lumMod val="25000"/>
                  </a:schemeClr>
                </a:solidFill>
                <a:effectLst>
                  <a:innerShdw blurRad="69850" dist="43180" dir="5400000">
                    <a:srgbClr val="000000">
                      <a:alpha val="65000"/>
                    </a:srgbClr>
                  </a:innerShdw>
                </a:effectLst>
                <a:latin typeface="Arial Rounded MT Bold" pitchFamily="34" charset="0"/>
              </a:rPr>
              <a:t>im</a:t>
            </a:r>
            <a:r>
              <a:rPr lang="en-CA" sz="2200" b="1" dirty="0">
                <a:ln w="1905">
                  <a:solidFill>
                    <a:srgbClr val="002060"/>
                  </a:solidFill>
                </a:ln>
                <a:solidFill>
                  <a:schemeClr val="bg2">
                    <a:lumMod val="25000"/>
                  </a:schemeClr>
                </a:solidFill>
                <a:effectLst>
                  <a:innerShdw blurRad="69850" dist="43180" dir="5400000">
                    <a:srgbClr val="000000">
                      <a:alpha val="65000"/>
                    </a:srgbClr>
                  </a:innerShdw>
                </a:effectLst>
                <a:latin typeface="Arial Rounded MT Bold" pitchFamily="34" charset="0"/>
              </a:rPr>
              <a:t>p</a:t>
            </a:r>
            <a:r>
              <a:rPr lang="en-CA" sz="2200" b="1" u="sng" dirty="0">
                <a:ln w="1905">
                  <a:solidFill>
                    <a:srgbClr val="002060"/>
                  </a:solidFill>
                </a:ln>
                <a:solidFill>
                  <a:schemeClr val="bg2">
                    <a:lumMod val="25000"/>
                  </a:schemeClr>
                </a:solidFill>
                <a:effectLst>
                  <a:innerShdw blurRad="69850" dist="43180" dir="5400000">
                    <a:srgbClr val="000000">
                      <a:alpha val="65000"/>
                    </a:srgbClr>
                  </a:innerShdw>
                </a:effectLst>
                <a:latin typeface="Arial Rounded MT Bold" pitchFamily="34" charset="0"/>
              </a:rPr>
              <a:t>ortance attached b</a:t>
            </a:r>
            <a:r>
              <a:rPr lang="en-CA" sz="2200" b="1" dirty="0">
                <a:ln w="1905">
                  <a:solidFill>
                    <a:srgbClr val="002060"/>
                  </a:solidFill>
                </a:ln>
                <a:solidFill>
                  <a:schemeClr val="bg2">
                    <a:lumMod val="25000"/>
                  </a:schemeClr>
                </a:solidFill>
                <a:effectLst>
                  <a:innerShdw blurRad="69850" dist="43180" dir="5400000">
                    <a:srgbClr val="000000">
                      <a:alpha val="65000"/>
                    </a:srgbClr>
                  </a:innerShdw>
                </a:effectLst>
                <a:latin typeface="Arial Rounded MT Bold" pitchFamily="34" charset="0"/>
              </a:rPr>
              <a:t>y</a:t>
            </a:r>
            <a:r>
              <a:rPr lang="en-CA" sz="2200" b="1" u="sng" dirty="0">
                <a:ln w="1905">
                  <a:solidFill>
                    <a:srgbClr val="002060"/>
                  </a:solidFill>
                </a:ln>
                <a:solidFill>
                  <a:schemeClr val="bg2">
                    <a:lumMod val="25000"/>
                  </a:schemeClr>
                </a:solidFill>
                <a:effectLst>
                  <a:innerShdw blurRad="69850" dist="43180" dir="5400000">
                    <a:srgbClr val="000000">
                      <a:alpha val="65000"/>
                    </a:srgbClr>
                  </a:innerShdw>
                </a:effectLst>
                <a:latin typeface="Arial Rounded MT Bold" pitchFamily="34" charset="0"/>
              </a:rPr>
              <a:t> the reli</a:t>
            </a:r>
            <a:r>
              <a:rPr lang="en-CA" sz="2200" b="1" dirty="0">
                <a:ln w="1905">
                  <a:solidFill>
                    <a:srgbClr val="002060"/>
                  </a:solidFill>
                </a:ln>
                <a:solidFill>
                  <a:schemeClr val="bg2">
                    <a:lumMod val="25000"/>
                  </a:schemeClr>
                </a:solidFill>
                <a:effectLst>
                  <a:innerShdw blurRad="69850" dist="43180" dir="5400000">
                    <a:srgbClr val="000000">
                      <a:alpha val="65000"/>
                    </a:srgbClr>
                  </a:innerShdw>
                </a:effectLst>
                <a:latin typeface="Arial Rounded MT Bold" pitchFamily="34" charset="0"/>
              </a:rPr>
              <a:t>g</a:t>
            </a:r>
            <a:r>
              <a:rPr lang="en-CA" sz="2200" b="1" u="sng" dirty="0">
                <a:ln w="1905">
                  <a:solidFill>
                    <a:srgbClr val="002060"/>
                  </a:solidFill>
                </a:ln>
                <a:solidFill>
                  <a:schemeClr val="bg2">
                    <a:lumMod val="25000"/>
                  </a:schemeClr>
                </a:solidFill>
                <a:effectLst>
                  <a:innerShdw blurRad="69850" dist="43180" dir="5400000">
                    <a:srgbClr val="000000">
                      <a:alpha val="65000"/>
                    </a:srgbClr>
                  </a:innerShdw>
                </a:effectLst>
                <a:latin typeface="Arial Rounded MT Bold" pitchFamily="34" charset="0"/>
              </a:rPr>
              <a:t>ious authorities</a:t>
            </a:r>
            <a:r>
              <a:rPr lang="en-CA" sz="2200" b="1" dirty="0">
                <a:ln w="1905">
                  <a:solidFill>
                    <a:srgbClr val="002060"/>
                  </a:solidFill>
                </a:ln>
                <a:solidFill>
                  <a:schemeClr val="bg2">
                    <a:lumMod val="25000"/>
                  </a:schemeClr>
                </a:solidFill>
                <a:effectLst>
                  <a:innerShdw blurRad="69850" dist="43180" dir="5400000">
                    <a:srgbClr val="000000">
                      <a:alpha val="65000"/>
                    </a:srgbClr>
                  </a:innerShdw>
                </a:effectLst>
                <a:latin typeface="Arial Rounded MT Bold" pitchFamily="34" charset="0"/>
              </a:rPr>
              <a:t> of the late biblical and early post biblical periods </a:t>
            </a:r>
            <a:r>
              <a:rPr lang="en-CA" sz="2200" b="1" dirty="0" smtClean="0">
                <a:ln w="1905">
                  <a:solidFill>
                    <a:srgbClr val="002060"/>
                  </a:solidFill>
                </a:ln>
                <a:solidFill>
                  <a:schemeClr val="bg2">
                    <a:lumMod val="25000"/>
                  </a:schemeClr>
                </a:solidFill>
                <a:effectLst>
                  <a:innerShdw blurRad="69850" dist="43180" dir="5400000">
                    <a:srgbClr val="000000">
                      <a:alpha val="65000"/>
                    </a:srgbClr>
                  </a:innerShdw>
                </a:effectLst>
                <a:latin typeface="Arial Rounded MT Bold" pitchFamily="34" charset="0"/>
              </a:rPr>
              <a:t>…”</a:t>
            </a:r>
            <a:r>
              <a:rPr lang="en-CA" sz="2200" b="1" dirty="0">
                <a:ln w="1905">
                  <a:solidFill>
                    <a:srgbClr val="002060"/>
                  </a:solidFill>
                </a:ln>
                <a:solidFill>
                  <a:schemeClr val="bg2">
                    <a:lumMod val="25000"/>
                  </a:schemeClr>
                </a:solidFill>
                <a:effectLst>
                  <a:innerShdw blurRad="69850" dist="43180" dir="5400000">
                    <a:srgbClr val="000000">
                      <a:alpha val="65000"/>
                    </a:srgbClr>
                  </a:innerShdw>
                </a:effectLst>
                <a:latin typeface="Arial Rounded MT Bold" pitchFamily="34" charset="0"/>
              </a:rPr>
              <a:t/>
            </a:r>
            <a:br>
              <a:rPr lang="en-CA" sz="2200" b="1" dirty="0">
                <a:ln w="1905">
                  <a:solidFill>
                    <a:srgbClr val="002060"/>
                  </a:solidFill>
                </a:ln>
                <a:solidFill>
                  <a:schemeClr val="bg2">
                    <a:lumMod val="25000"/>
                  </a:schemeClr>
                </a:solidFill>
                <a:effectLst>
                  <a:innerShdw blurRad="69850" dist="43180" dir="5400000">
                    <a:srgbClr val="000000">
                      <a:alpha val="65000"/>
                    </a:srgbClr>
                  </a:innerShdw>
                </a:effectLst>
                <a:latin typeface="Arial Rounded MT Bold" pitchFamily="34" charset="0"/>
              </a:rPr>
            </a:br>
            <a:endParaRPr lang="en-US" sz="2200" b="1" dirty="0">
              <a:ln w="1905">
                <a:solidFill>
                  <a:srgbClr val="002060"/>
                </a:solidFill>
              </a:ln>
              <a:solidFill>
                <a:schemeClr val="bg2">
                  <a:lumMod val="25000"/>
                </a:schemeClr>
              </a:solidFill>
              <a:effectLst>
                <a:innerShdw blurRad="69850" dist="43180" dir="5400000">
                  <a:srgbClr val="000000">
                    <a:alpha val="65000"/>
                  </a:srgbClr>
                </a:innerShdw>
              </a:effectLst>
              <a:latin typeface="Arial Rounded MT Bold" pitchFamily="34" charset="0"/>
            </a:endParaRPr>
          </a:p>
        </p:txBody>
      </p:sp>
      <p:cxnSp>
        <p:nvCxnSpPr>
          <p:cNvPr id="14" name="Straight Arrow Connector 13"/>
          <p:cNvCxnSpPr/>
          <p:nvPr/>
        </p:nvCxnSpPr>
        <p:spPr>
          <a:xfrm>
            <a:off x="837828" y="3340572"/>
            <a:ext cx="1916130" cy="0"/>
          </a:xfrm>
          <a:prstGeom prst="straightConnector1">
            <a:avLst/>
          </a:prstGeom>
          <a:ln w="28575">
            <a:solidFill>
              <a:srgbClr val="C00000"/>
            </a:solidFill>
            <a:headEnd type="oval" w="med" len="med"/>
            <a:tailEnd type="oval"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3214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90000">
              <a:srgbClr val="00B050">
                <a:alpha val="35000"/>
              </a:srgbClr>
            </a:gs>
            <a:gs pos="50000">
              <a:srgbClr val="CC00CC">
                <a:alpha val="15000"/>
              </a:srgbClr>
            </a:gs>
            <a:gs pos="9000">
              <a:srgbClr val="FFFF00"/>
            </a:gs>
          </a:gsLst>
          <a:lin ang="2700000" scaled="1"/>
          <a:tileRect/>
        </a:gradFill>
        <a:effectLst/>
      </p:bgPr>
    </p:bg>
    <p:spTree>
      <p:nvGrpSpPr>
        <p:cNvPr id="1" name=""/>
        <p:cNvGrpSpPr/>
        <p:nvPr/>
      </p:nvGrpSpPr>
      <p:grpSpPr>
        <a:xfrm>
          <a:off x="0" y="0"/>
          <a:ext cx="0" cy="0"/>
          <a:chOff x="0" y="0"/>
          <a:chExt cx="0" cy="0"/>
        </a:xfrm>
      </p:grpSpPr>
      <p:sp>
        <p:nvSpPr>
          <p:cNvPr id="61" name="Slide Number Placeholder 2"/>
          <p:cNvSpPr>
            <a:spLocks noGrp="1"/>
          </p:cNvSpPr>
          <p:nvPr>
            <p:ph type="sldNum" sz="quarter" idx="12"/>
          </p:nvPr>
        </p:nvSpPr>
        <p:spPr>
          <a:xfrm>
            <a:off x="9282676" y="6437356"/>
            <a:ext cx="2844059" cy="365125"/>
          </a:xfrm>
        </p:spPr>
        <p:txBody>
          <a:bodyPr>
            <a:normAutofit/>
          </a:bodyPr>
          <a:lstStyle/>
          <a:p>
            <a:fld id="{A0A75170-548C-4A8B-8FEE-6418D9891680}" type="slidenum">
              <a:rPr lang="en-US" smtClean="0"/>
              <a:t>12</a:t>
            </a:fld>
            <a:endParaRPr lang="en-US" dirty="0"/>
          </a:p>
        </p:txBody>
      </p:sp>
      <p:sp>
        <p:nvSpPr>
          <p:cNvPr id="62" name="Title 1"/>
          <p:cNvSpPr txBox="1">
            <a:spLocks/>
          </p:cNvSpPr>
          <p:nvPr/>
        </p:nvSpPr>
        <p:spPr>
          <a:xfrm>
            <a:off x="-27813" y="-99392"/>
            <a:ext cx="12216637" cy="1371243"/>
          </a:xfrm>
          <a:prstGeom prst="rect">
            <a:avLst/>
          </a:prstGeom>
        </p:spPr>
        <p:txBody>
          <a:bodyPr vert="horz" lIns="91416" tIns="45708" rIns="91416" bIns="45708" rtlCol="0" anchor="b" anchorCtr="0">
            <a:normAutofit fontScale="97500"/>
            <a:scene3d>
              <a:camera prst="orthographicFront"/>
              <a:lightRig rig="threePt" dir="t"/>
            </a:scene3d>
            <a:sp3d extrusionH="57150">
              <a:bevelT w="38100" h="38100" prst="angle"/>
            </a:sp3d>
          </a:bodyPr>
          <a:lstStyle>
            <a:lvl1pPr algn="l" defTabSz="914400" rtl="0" eaLnBrk="1" latinLnBrk="0" hangingPunct="1">
              <a:spcBef>
                <a:spcPts val="400"/>
              </a:spcBef>
              <a:buNone/>
              <a:defRPr sz="3600" b="0" kern="1200" cap="none" spc="0" baseline="0">
                <a:solidFill>
                  <a:schemeClr val="tx2"/>
                </a:solidFill>
                <a:latin typeface="+mj-lt"/>
                <a:ea typeface="+mj-ea"/>
                <a:cs typeface="Tunga" pitchFamily="2"/>
              </a:defRPr>
            </a:lvl1pPr>
          </a:lstStyle>
          <a:p>
            <a:pPr algn="ctr"/>
            <a:r>
              <a:rPr lang="en-US" sz="3599" b="1" dirty="0">
                <a:solidFill>
                  <a:srgbClr val="C00000"/>
                </a:solidFill>
                <a:latin typeface="Arial Rounded MT Bold" pitchFamily="34" charset="0"/>
              </a:rPr>
              <a:t>How </a:t>
            </a:r>
            <a:r>
              <a:rPr lang="en-US" sz="3599" b="1" dirty="0" smtClean="0">
                <a:solidFill>
                  <a:srgbClr val="C00000"/>
                </a:solidFill>
                <a:latin typeface="Arial Rounded MT Bold" pitchFamily="34" charset="0"/>
              </a:rPr>
              <a:t>Does “an” </a:t>
            </a:r>
            <a:r>
              <a:rPr lang="en-US" sz="3599" b="1" dirty="0">
                <a:solidFill>
                  <a:srgbClr val="C00000"/>
                </a:solidFill>
                <a:latin typeface="Arial Rounded MT Bold" pitchFamily="34" charset="0"/>
              </a:rPr>
              <a:t>Enoch From </a:t>
            </a:r>
            <a:r>
              <a:rPr lang="en-US" sz="3599" b="1" dirty="0" smtClean="0">
                <a:solidFill>
                  <a:srgbClr val="C00000"/>
                </a:solidFill>
                <a:latin typeface="Arial Rounded MT Bold" pitchFamily="34" charset="0"/>
              </a:rPr>
              <a:t>“any” </a:t>
            </a:r>
            <a:r>
              <a:rPr lang="en-US" sz="3599" b="1" dirty="0">
                <a:solidFill>
                  <a:srgbClr val="C00000"/>
                </a:solidFill>
                <a:latin typeface="Arial Rounded MT Bold" pitchFamily="34" charset="0"/>
              </a:rPr>
              <a:t>‘Book of Enoch’ </a:t>
            </a:r>
            <a:r>
              <a:rPr lang="en-US" sz="3599" b="1" dirty="0" smtClean="0">
                <a:solidFill>
                  <a:srgbClr val="C00000"/>
                </a:solidFill>
                <a:latin typeface="Arial Rounded MT Bold" pitchFamily="34" charset="0"/>
              </a:rPr>
              <a:t/>
            </a:r>
            <a:br>
              <a:rPr lang="en-US" sz="3599" b="1" dirty="0" smtClean="0">
                <a:solidFill>
                  <a:srgbClr val="C00000"/>
                </a:solidFill>
                <a:latin typeface="Arial Rounded MT Bold" pitchFamily="34" charset="0"/>
              </a:rPr>
            </a:br>
            <a:r>
              <a:rPr lang="en-US" sz="3599" b="1" dirty="0" smtClean="0">
                <a:solidFill>
                  <a:srgbClr val="C00000"/>
                </a:solidFill>
                <a:latin typeface="Arial Rounded MT Bold" pitchFamily="34" charset="0"/>
              </a:rPr>
              <a:t>Have Alignment With </a:t>
            </a:r>
            <a:r>
              <a:rPr lang="en-US" sz="3599" b="1" dirty="0">
                <a:solidFill>
                  <a:srgbClr val="0000FF"/>
                </a:solidFill>
                <a:latin typeface="Arial Rounded MT Bold" pitchFamily="34" charset="0"/>
              </a:rPr>
              <a:t>Yahuah’s</a:t>
            </a:r>
            <a:r>
              <a:rPr lang="en-US" sz="3599" b="1" dirty="0">
                <a:solidFill>
                  <a:srgbClr val="C00000"/>
                </a:solidFill>
                <a:latin typeface="Arial Rounded MT Bold" pitchFamily="34" charset="0"/>
              </a:rPr>
              <a:t> Calendar?</a:t>
            </a:r>
          </a:p>
        </p:txBody>
      </p:sp>
      <p:graphicFrame>
        <p:nvGraphicFramePr>
          <p:cNvPr id="63" name="Table 62"/>
          <p:cNvGraphicFramePr>
            <a:graphicFrameLocks noGrp="1"/>
          </p:cNvGraphicFramePr>
          <p:nvPr>
            <p:extLst>
              <p:ext uri="{D42A27DB-BD31-4B8C-83A1-F6EECF244321}">
                <p14:modId xmlns:p14="http://schemas.microsoft.com/office/powerpoint/2010/main" val="2936571624"/>
              </p:ext>
            </p:extLst>
          </p:nvPr>
        </p:nvGraphicFramePr>
        <p:xfrm>
          <a:off x="475069" y="1290877"/>
          <a:ext cx="10462070" cy="3737902"/>
        </p:xfrm>
        <a:graphic>
          <a:graphicData uri="http://schemas.openxmlformats.org/drawingml/2006/table">
            <a:tbl>
              <a:tblPr firstRow="1" bandRow="1">
                <a:tableStyleId>{5C22544A-7EE6-4342-B048-85BDC9FD1C3A}</a:tableStyleId>
              </a:tblPr>
              <a:tblGrid>
                <a:gridCol w="1046207"/>
                <a:gridCol w="1046207"/>
                <a:gridCol w="1046207"/>
                <a:gridCol w="1046207"/>
                <a:gridCol w="1046207"/>
                <a:gridCol w="1046207"/>
                <a:gridCol w="1046207"/>
                <a:gridCol w="1046207"/>
                <a:gridCol w="1046207"/>
                <a:gridCol w="1046207"/>
              </a:tblGrid>
              <a:tr h="370743">
                <a:tc>
                  <a:txBody>
                    <a:bodyPr/>
                    <a:lstStyle/>
                    <a:p>
                      <a:pPr algn="ctr"/>
                      <a:r>
                        <a:rPr lang="en-US" sz="1400" dirty="0" smtClean="0"/>
                        <a:t>4000</a:t>
                      </a:r>
                      <a:endParaRPr lang="en-US" sz="1400" dirty="0"/>
                    </a:p>
                  </a:txBody>
                  <a:tcPr marL="121888" marR="121888"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smtClean="0">
                          <a:solidFill>
                            <a:srgbClr val="C00000"/>
                          </a:solidFill>
                        </a:rPr>
                        <a:t>3850</a:t>
                      </a:r>
                      <a:endParaRPr lang="en-US" sz="1400" dirty="0">
                        <a:solidFill>
                          <a:srgbClr val="C00000"/>
                        </a:solidFill>
                      </a:endParaRPr>
                    </a:p>
                  </a:txBody>
                  <a:tcPr marL="121888" marR="121888"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F4E7ED"/>
                    </a:solidFill>
                  </a:tcPr>
                </a:tc>
                <a:tc>
                  <a:txBody>
                    <a:bodyPr/>
                    <a:lstStyle/>
                    <a:p>
                      <a:pPr algn="ctr"/>
                      <a:r>
                        <a:rPr lang="en-US" sz="1400" dirty="0" smtClean="0"/>
                        <a:t>3550</a:t>
                      </a:r>
                      <a:endParaRPr lang="en-US" sz="1400" dirty="0"/>
                    </a:p>
                  </a:txBody>
                  <a:tcPr marL="121888" marR="121888"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smtClean="0"/>
                        <a:t>3000</a:t>
                      </a:r>
                      <a:endParaRPr lang="en-US" sz="1400" dirty="0"/>
                    </a:p>
                  </a:txBody>
                  <a:tcPr marL="121888" marR="121888"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smtClean="0"/>
                        <a:t>2550</a:t>
                      </a:r>
                      <a:endParaRPr lang="en-US" sz="1400" dirty="0"/>
                    </a:p>
                  </a:txBody>
                  <a:tcPr marL="121888" marR="121888"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smtClean="0"/>
                        <a:t>2350</a:t>
                      </a:r>
                      <a:endParaRPr lang="en-US" sz="1400" dirty="0"/>
                    </a:p>
                  </a:txBody>
                  <a:tcPr marL="121888" marR="121888"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smtClean="0"/>
                        <a:t>2000</a:t>
                      </a:r>
                      <a:endParaRPr lang="en-US" sz="1400" dirty="0"/>
                    </a:p>
                  </a:txBody>
                  <a:tcPr marL="121888" marR="121888"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smtClean="0"/>
                        <a:t>1500</a:t>
                      </a:r>
                      <a:endParaRPr lang="en-US" sz="1400" dirty="0"/>
                    </a:p>
                  </a:txBody>
                  <a:tcPr marL="121888" marR="121888"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smtClean="0"/>
                        <a:t>1000</a:t>
                      </a:r>
                      <a:endParaRPr lang="en-US" sz="1400" dirty="0"/>
                    </a:p>
                  </a:txBody>
                  <a:tcPr marL="121888" marR="121888"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smtClean="0"/>
                        <a:t>500 BC</a:t>
                      </a:r>
                      <a:endParaRPr lang="en-US" sz="1400" dirty="0"/>
                    </a:p>
                  </a:txBody>
                  <a:tcPr marL="121888" marR="121888"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0743">
                <a:tc>
                  <a:txBody>
                    <a:bodyPr/>
                    <a:lstStyle/>
                    <a:p>
                      <a:endParaRPr lang="en-US" sz="1800" dirty="0"/>
                    </a:p>
                  </a:txBody>
                  <a:tcPr marL="121888" marR="121888" marT="45708" marB="4570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dirty="0"/>
                    </a:p>
                  </a:txBody>
                  <a:tcPr marL="121888" marR="121888"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dirty="0"/>
                    </a:p>
                  </a:txBody>
                  <a:tcPr marL="121888" marR="121888"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dirty="0"/>
                    </a:p>
                  </a:txBody>
                  <a:tcPr marL="121888" marR="121888"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dirty="0"/>
                    </a:p>
                  </a:txBody>
                  <a:tcPr marL="121888" marR="121888"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dirty="0"/>
                    </a:p>
                  </a:txBody>
                  <a:tcPr marL="121888" marR="121888"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a:p>
                  </a:txBody>
                  <a:tcPr marL="121888" marR="121888"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dirty="0"/>
                    </a:p>
                  </a:txBody>
                  <a:tcPr marL="121888" marR="121888"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a:p>
                  </a:txBody>
                  <a:tcPr marL="121888" marR="121888"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a:p>
                  </a:txBody>
                  <a:tcPr marL="121888" marR="121888" marT="45708" marB="4570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401215">
                <a:tc>
                  <a:txBody>
                    <a:bodyPr/>
                    <a:lstStyle/>
                    <a:p>
                      <a:endParaRPr lang="en-US" sz="1800"/>
                    </a:p>
                  </a:txBody>
                  <a:tcPr marL="121888" marR="121888" marT="45708" marB="4570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dirty="0"/>
                    </a:p>
                  </a:txBody>
                  <a:tcPr marL="121888" marR="121888"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a:p>
                  </a:txBody>
                  <a:tcPr marL="121888" marR="121888"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a:p>
                  </a:txBody>
                  <a:tcPr marL="121888" marR="121888"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a:p>
                  </a:txBody>
                  <a:tcPr marL="121888" marR="121888"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a:p>
                  </a:txBody>
                  <a:tcPr marL="121888" marR="121888"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dirty="0"/>
                    </a:p>
                  </a:txBody>
                  <a:tcPr marL="121888" marR="121888"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dirty="0"/>
                    </a:p>
                  </a:txBody>
                  <a:tcPr marL="121888" marR="121888"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a:p>
                  </a:txBody>
                  <a:tcPr marL="121888" marR="121888"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a:p>
                  </a:txBody>
                  <a:tcPr marL="121888" marR="121888" marT="45708" marB="4570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743">
                <a:tc>
                  <a:txBody>
                    <a:bodyPr/>
                    <a:lstStyle/>
                    <a:p>
                      <a:endParaRPr lang="en-US" sz="1800"/>
                    </a:p>
                  </a:txBody>
                  <a:tcPr marL="121888" marR="121888" marT="45708" marB="4570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dirty="0"/>
                    </a:p>
                  </a:txBody>
                  <a:tcPr marL="121888" marR="121888"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dirty="0"/>
                    </a:p>
                  </a:txBody>
                  <a:tcPr marL="121888" marR="121888"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a:p>
                  </a:txBody>
                  <a:tcPr marL="121888" marR="121888"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a:p>
                  </a:txBody>
                  <a:tcPr marL="121888" marR="121888"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a:p>
                  </a:txBody>
                  <a:tcPr marL="121888" marR="121888"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a:p>
                  </a:txBody>
                  <a:tcPr marL="121888" marR="121888"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a:p>
                  </a:txBody>
                  <a:tcPr marL="121888" marR="121888"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dirty="0"/>
                    </a:p>
                  </a:txBody>
                  <a:tcPr marL="121888" marR="121888"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a:p>
                  </a:txBody>
                  <a:tcPr marL="121888" marR="121888" marT="45708" marB="4570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743">
                <a:tc>
                  <a:txBody>
                    <a:bodyPr/>
                    <a:lstStyle/>
                    <a:p>
                      <a:endParaRPr lang="en-US" sz="1800" dirty="0"/>
                    </a:p>
                  </a:txBody>
                  <a:tcPr marL="121888" marR="121888" marT="45708" marB="4570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dirty="0"/>
                    </a:p>
                  </a:txBody>
                  <a:tcPr marL="121888" marR="121888"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dirty="0"/>
                    </a:p>
                  </a:txBody>
                  <a:tcPr marL="121888" marR="121888"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a:p>
                  </a:txBody>
                  <a:tcPr marL="121888" marR="121888"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a:p>
                  </a:txBody>
                  <a:tcPr marL="121888" marR="121888"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a:p>
                  </a:txBody>
                  <a:tcPr marL="121888" marR="121888"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a:p>
                  </a:txBody>
                  <a:tcPr marL="121888" marR="121888"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dirty="0"/>
                    </a:p>
                  </a:txBody>
                  <a:tcPr marL="121888" marR="121888"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a:p>
                  </a:txBody>
                  <a:tcPr marL="121888" marR="121888"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dirty="0"/>
                    </a:p>
                  </a:txBody>
                  <a:tcPr marL="121888" marR="121888" marT="45708" marB="4570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743">
                <a:tc>
                  <a:txBody>
                    <a:bodyPr/>
                    <a:lstStyle/>
                    <a:p>
                      <a:endParaRPr lang="en-US" sz="1800"/>
                    </a:p>
                  </a:txBody>
                  <a:tcPr marL="121888" marR="121888" marT="45708" marB="4570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dirty="0"/>
                    </a:p>
                  </a:txBody>
                  <a:tcPr marL="121888" marR="121888"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dirty="0"/>
                    </a:p>
                  </a:txBody>
                  <a:tcPr marL="121888" marR="121888"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a:p>
                  </a:txBody>
                  <a:tcPr marL="121888" marR="121888"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a:p>
                  </a:txBody>
                  <a:tcPr marL="121888" marR="121888"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dirty="0"/>
                    </a:p>
                  </a:txBody>
                  <a:tcPr marL="121888" marR="121888"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a:p>
                  </a:txBody>
                  <a:tcPr marL="121888" marR="121888"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a:p>
                  </a:txBody>
                  <a:tcPr marL="121888" marR="121888"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dirty="0"/>
                    </a:p>
                  </a:txBody>
                  <a:tcPr marL="121888" marR="121888"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dirty="0"/>
                    </a:p>
                  </a:txBody>
                  <a:tcPr marL="121888" marR="121888" marT="45708" marB="4570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743">
                <a:tc>
                  <a:txBody>
                    <a:bodyPr/>
                    <a:lstStyle/>
                    <a:p>
                      <a:endParaRPr lang="en-US" sz="1800"/>
                    </a:p>
                  </a:txBody>
                  <a:tcPr marL="121888" marR="121888" marT="45708" marB="4570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dirty="0"/>
                    </a:p>
                  </a:txBody>
                  <a:tcPr marL="121888" marR="121888"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a:p>
                  </a:txBody>
                  <a:tcPr marL="121888" marR="121888"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a:p>
                  </a:txBody>
                  <a:tcPr marL="121888" marR="121888"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dirty="0"/>
                    </a:p>
                  </a:txBody>
                  <a:tcPr marL="121888" marR="121888"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dirty="0"/>
                    </a:p>
                  </a:txBody>
                  <a:tcPr marL="121888" marR="121888" marT="45708" marB="4570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dirty="0"/>
                    </a:p>
                  </a:txBody>
                  <a:tcPr marL="121888" marR="121888" marT="45708" marB="4570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dirty="0"/>
                    </a:p>
                  </a:txBody>
                  <a:tcPr marL="121888" marR="121888"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dirty="0"/>
                    </a:p>
                  </a:txBody>
                  <a:tcPr marL="121888" marR="121888"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dirty="0"/>
                    </a:p>
                  </a:txBody>
                  <a:tcPr marL="121888" marR="121888" marT="45708" marB="4570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743">
                <a:tc>
                  <a:txBody>
                    <a:bodyPr/>
                    <a:lstStyle/>
                    <a:p>
                      <a:endParaRPr lang="en-US" sz="1800" dirty="0"/>
                    </a:p>
                  </a:txBody>
                  <a:tcPr marL="121888" marR="121888" marT="45708" marB="4570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dirty="0"/>
                    </a:p>
                  </a:txBody>
                  <a:tcPr marL="121888" marR="121888"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a:p>
                  </a:txBody>
                  <a:tcPr marL="121888" marR="121888"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a:p>
                  </a:txBody>
                  <a:tcPr marL="121888" marR="121888"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dirty="0"/>
                    </a:p>
                  </a:txBody>
                  <a:tcPr marL="121888" marR="121888"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dirty="0"/>
                    </a:p>
                  </a:txBody>
                  <a:tcPr marL="121888" marR="121888"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dirty="0"/>
                    </a:p>
                  </a:txBody>
                  <a:tcPr marL="121888" marR="121888" marT="45708" marB="4570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dirty="0"/>
                    </a:p>
                  </a:txBody>
                  <a:tcPr marL="121888" marR="121888" marT="45708" marB="4570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a:p>
                  </a:txBody>
                  <a:tcPr marL="121888" marR="121888"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dirty="0"/>
                    </a:p>
                  </a:txBody>
                  <a:tcPr marL="121888" marR="121888" marT="45708" marB="4570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743">
                <a:tc>
                  <a:txBody>
                    <a:bodyPr/>
                    <a:lstStyle/>
                    <a:p>
                      <a:endParaRPr lang="en-US" sz="1800"/>
                    </a:p>
                  </a:txBody>
                  <a:tcPr marL="121888" marR="121888" marT="45708" marB="4570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a:p>
                  </a:txBody>
                  <a:tcPr marL="121888" marR="121888"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a:p>
                  </a:txBody>
                  <a:tcPr marL="121888" marR="121888"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a:p>
                  </a:txBody>
                  <a:tcPr marL="121888" marR="121888"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dirty="0"/>
                    </a:p>
                  </a:txBody>
                  <a:tcPr marL="121888" marR="121888"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a:p>
                  </a:txBody>
                  <a:tcPr marL="121888" marR="121888"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a:p>
                  </a:txBody>
                  <a:tcPr marL="121888" marR="121888"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dirty="0"/>
                    </a:p>
                  </a:txBody>
                  <a:tcPr marL="121888" marR="121888"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dirty="0"/>
                    </a:p>
                  </a:txBody>
                  <a:tcPr marL="121888" marR="121888"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dirty="0"/>
                    </a:p>
                  </a:txBody>
                  <a:tcPr marL="121888" marR="121888" marT="45708" marB="4570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743">
                <a:tc>
                  <a:txBody>
                    <a:bodyPr/>
                    <a:lstStyle/>
                    <a:p>
                      <a:endParaRPr lang="en-US" sz="1800" dirty="0"/>
                    </a:p>
                  </a:txBody>
                  <a:tcPr marL="121888" marR="121888" marT="45708" marB="4570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a:p>
                  </a:txBody>
                  <a:tcPr marL="121888" marR="121888"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a:p>
                  </a:txBody>
                  <a:tcPr marL="121888" marR="121888"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a:p>
                  </a:txBody>
                  <a:tcPr marL="121888" marR="121888"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a:p>
                  </a:txBody>
                  <a:tcPr marL="121888" marR="121888"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a:p>
                  </a:txBody>
                  <a:tcPr marL="121888" marR="121888"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a:p>
                  </a:txBody>
                  <a:tcPr marL="121888" marR="121888"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a:p>
                  </a:txBody>
                  <a:tcPr marL="121888" marR="121888"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dirty="0"/>
                    </a:p>
                  </a:txBody>
                  <a:tcPr marL="121888" marR="121888"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dirty="0"/>
                    </a:p>
                  </a:txBody>
                  <a:tcPr marL="121888" marR="121888" marT="45708" marB="4570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64" name="Flowchart: Delay 63"/>
          <p:cNvSpPr/>
          <p:nvPr/>
        </p:nvSpPr>
        <p:spPr>
          <a:xfrm>
            <a:off x="478455" y="1763194"/>
            <a:ext cx="609441" cy="152360"/>
          </a:xfrm>
          <a:prstGeom prst="flowChartDelay">
            <a:avLst/>
          </a:prstGeom>
          <a:solidFill>
            <a:srgbClr val="CCECFF"/>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65" name="Flowchart: Delay 64"/>
          <p:cNvSpPr/>
          <p:nvPr/>
        </p:nvSpPr>
        <p:spPr>
          <a:xfrm>
            <a:off x="1354696" y="2165425"/>
            <a:ext cx="609441" cy="152360"/>
          </a:xfrm>
          <a:prstGeom prst="flowChartDelay">
            <a:avLst/>
          </a:prstGeom>
          <a:solidFill>
            <a:srgbClr val="C00000"/>
          </a:solidFill>
          <a:ln>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66" name="Flowchart: Delay 65"/>
          <p:cNvSpPr/>
          <p:nvPr/>
        </p:nvSpPr>
        <p:spPr>
          <a:xfrm>
            <a:off x="3021856" y="2555468"/>
            <a:ext cx="609441" cy="152360"/>
          </a:xfrm>
          <a:prstGeom prst="flowChartDelay">
            <a:avLst/>
          </a:prstGeom>
          <a:solidFill>
            <a:schemeClr val="tx1">
              <a:lumMod val="50000"/>
              <a:lumOff val="5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67" name="Flowchart: Delay 66"/>
          <p:cNvSpPr/>
          <p:nvPr/>
        </p:nvSpPr>
        <p:spPr>
          <a:xfrm>
            <a:off x="3786366" y="3274608"/>
            <a:ext cx="609441" cy="152360"/>
          </a:xfrm>
          <a:prstGeom prst="flowChartDelay">
            <a:avLst/>
          </a:prstGeom>
          <a:solidFill>
            <a:srgbClr val="CCECFF"/>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68" name="Flowchart: Delay 67"/>
          <p:cNvSpPr/>
          <p:nvPr/>
        </p:nvSpPr>
        <p:spPr>
          <a:xfrm>
            <a:off x="7801229" y="4013540"/>
            <a:ext cx="609441" cy="152360"/>
          </a:xfrm>
          <a:prstGeom prst="flowChartDelay">
            <a:avLst/>
          </a:prstGeom>
          <a:solidFill>
            <a:srgbClr val="CCECFF"/>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69" name="Flowchart: Delay 68"/>
          <p:cNvSpPr/>
          <p:nvPr/>
        </p:nvSpPr>
        <p:spPr>
          <a:xfrm>
            <a:off x="8861657" y="4382728"/>
            <a:ext cx="609441" cy="152360"/>
          </a:xfrm>
          <a:prstGeom prst="flowChartDelay">
            <a:avLst/>
          </a:prstGeom>
          <a:solidFill>
            <a:srgbClr val="CCECFF"/>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70" name="TextBox 69"/>
          <p:cNvSpPr txBox="1"/>
          <p:nvPr/>
        </p:nvSpPr>
        <p:spPr>
          <a:xfrm>
            <a:off x="1907256" y="2052678"/>
            <a:ext cx="5383398" cy="369236"/>
          </a:xfrm>
          <a:prstGeom prst="rect">
            <a:avLst/>
          </a:prstGeom>
          <a:noFill/>
        </p:spPr>
        <p:txBody>
          <a:bodyPr wrap="square" rtlCol="0">
            <a:spAutoFit/>
            <a:scene3d>
              <a:camera prst="orthographicFront"/>
              <a:lightRig rig="threePt" dir="t"/>
            </a:scene3d>
            <a:sp3d extrusionH="57150">
              <a:bevelT w="38100" h="38100" prst="angle"/>
            </a:sp3d>
          </a:bodyPr>
          <a:lstStyle/>
          <a:p>
            <a:r>
              <a:rPr lang="en-US" sz="1799" b="1" dirty="0" smtClean="0">
                <a:solidFill>
                  <a:srgbClr val="C00000"/>
                </a:solidFill>
                <a:effectLst>
                  <a:outerShdw blurRad="38100" dist="38100" dir="2700000" algn="tl">
                    <a:srgbClr val="000000">
                      <a:alpha val="43137"/>
                    </a:srgbClr>
                  </a:outerShdw>
                </a:effectLst>
              </a:rPr>
              <a:t>Enoch</a:t>
            </a:r>
            <a:r>
              <a:rPr lang="en-US" sz="1799" dirty="0" smtClean="0">
                <a:solidFill>
                  <a:srgbClr val="C00000"/>
                </a:solidFill>
              </a:rPr>
              <a:t>?; </a:t>
            </a:r>
            <a:r>
              <a:rPr lang="en-US" sz="1799" dirty="0">
                <a:solidFill>
                  <a:srgbClr val="C00000"/>
                </a:solidFill>
              </a:rPr>
              <a:t>“Seed” of </a:t>
            </a:r>
            <a:r>
              <a:rPr lang="en-US" sz="1799" u="sng" dirty="0"/>
              <a:t>Cain</a:t>
            </a:r>
            <a:r>
              <a:rPr lang="en-US" sz="1799" dirty="0"/>
              <a:t>;</a:t>
            </a:r>
            <a:r>
              <a:rPr lang="en-US" sz="1799" dirty="0">
                <a:solidFill>
                  <a:srgbClr val="C00000"/>
                </a:solidFill>
              </a:rPr>
              <a:t> 2</a:t>
            </a:r>
            <a:r>
              <a:rPr lang="en-US" sz="1799" baseline="30000" dirty="0">
                <a:solidFill>
                  <a:srgbClr val="C00000"/>
                </a:solidFill>
              </a:rPr>
              <a:t>nd</a:t>
            </a:r>
            <a:r>
              <a:rPr lang="en-US" sz="1799" dirty="0">
                <a:solidFill>
                  <a:srgbClr val="C00000"/>
                </a:solidFill>
              </a:rPr>
              <a:t> from Adam</a:t>
            </a:r>
          </a:p>
        </p:txBody>
      </p:sp>
      <p:sp>
        <p:nvSpPr>
          <p:cNvPr id="71" name="TextBox 70"/>
          <p:cNvSpPr txBox="1"/>
          <p:nvPr/>
        </p:nvSpPr>
        <p:spPr>
          <a:xfrm>
            <a:off x="3562904" y="2430008"/>
            <a:ext cx="5383398" cy="369236"/>
          </a:xfrm>
          <a:prstGeom prst="rect">
            <a:avLst/>
          </a:prstGeom>
          <a:noFill/>
        </p:spPr>
        <p:txBody>
          <a:bodyPr wrap="square" rtlCol="0">
            <a:spAutoFit/>
            <a:scene3d>
              <a:camera prst="orthographicFront"/>
              <a:lightRig rig="threePt" dir="t"/>
            </a:scene3d>
            <a:sp3d extrusionH="57150">
              <a:bevelT w="38100" h="38100" prst="angle"/>
            </a:sp3d>
          </a:bodyPr>
          <a:lstStyle/>
          <a:p>
            <a:r>
              <a:rPr lang="en-US" sz="1799" dirty="0">
                <a:ln w="10541" cmpd="sng">
                  <a:solidFill>
                    <a:schemeClr val="accent1">
                      <a:shade val="88000"/>
                      <a:satMod val="110000"/>
                    </a:schemeClr>
                  </a:solidFill>
                  <a:prstDash val="solid"/>
                </a:ln>
                <a:effectLst>
                  <a:outerShdw blurRad="38100" dist="38100" dir="2700000" algn="tl">
                    <a:srgbClr val="000000">
                      <a:alpha val="43137"/>
                    </a:srgbClr>
                  </a:outerShdw>
                </a:effectLst>
              </a:rPr>
              <a:t>Enoch; </a:t>
            </a:r>
            <a:r>
              <a:rPr lang="en-US" sz="1799" dirty="0">
                <a:solidFill>
                  <a:srgbClr val="0070C0"/>
                </a:solidFill>
              </a:rPr>
              <a:t>“Seed” of </a:t>
            </a:r>
            <a:r>
              <a:rPr lang="en-US" sz="1799" u="sng" dirty="0">
                <a:solidFill>
                  <a:srgbClr val="0070C0"/>
                </a:solidFill>
              </a:rPr>
              <a:t>Seth</a:t>
            </a:r>
            <a:r>
              <a:rPr lang="en-US" sz="1799" dirty="0">
                <a:solidFill>
                  <a:srgbClr val="0070C0"/>
                </a:solidFill>
              </a:rPr>
              <a:t>; 7</a:t>
            </a:r>
            <a:r>
              <a:rPr lang="en-US" sz="1799" baseline="30000" dirty="0">
                <a:solidFill>
                  <a:srgbClr val="0070C0"/>
                </a:solidFill>
              </a:rPr>
              <a:t>th</a:t>
            </a:r>
            <a:r>
              <a:rPr lang="en-US" sz="1799" dirty="0">
                <a:solidFill>
                  <a:srgbClr val="0070C0"/>
                </a:solidFill>
              </a:rPr>
              <a:t> from Adam</a:t>
            </a:r>
          </a:p>
        </p:txBody>
      </p:sp>
      <p:sp>
        <p:nvSpPr>
          <p:cNvPr id="72" name="TextBox 71"/>
          <p:cNvSpPr txBox="1"/>
          <p:nvPr/>
        </p:nvSpPr>
        <p:spPr>
          <a:xfrm>
            <a:off x="4416123" y="3179397"/>
            <a:ext cx="3859795" cy="369236"/>
          </a:xfrm>
          <a:prstGeom prst="rect">
            <a:avLst/>
          </a:prstGeom>
          <a:noFill/>
        </p:spPr>
        <p:txBody>
          <a:bodyPr wrap="square" rtlCol="0">
            <a:spAutoFit/>
            <a:scene3d>
              <a:camera prst="orthographicFront"/>
              <a:lightRig rig="threePt" dir="t"/>
            </a:scene3d>
            <a:sp3d extrusionH="57150">
              <a:bevelT w="38100" h="38100" prst="angle"/>
            </a:sp3d>
          </a:bodyPr>
          <a:lstStyle/>
          <a:p>
            <a:r>
              <a:rPr lang="en-US" sz="1799" dirty="0">
                <a:solidFill>
                  <a:srgbClr val="0070C0"/>
                </a:solidFill>
              </a:rPr>
              <a:t>Noah; Flood Event</a:t>
            </a:r>
          </a:p>
        </p:txBody>
      </p:sp>
      <p:sp>
        <p:nvSpPr>
          <p:cNvPr id="73" name="TextBox 72"/>
          <p:cNvSpPr txBox="1"/>
          <p:nvPr/>
        </p:nvSpPr>
        <p:spPr>
          <a:xfrm>
            <a:off x="8368010" y="3912982"/>
            <a:ext cx="2616534" cy="369236"/>
          </a:xfrm>
          <a:prstGeom prst="rect">
            <a:avLst/>
          </a:prstGeom>
          <a:noFill/>
        </p:spPr>
        <p:txBody>
          <a:bodyPr wrap="square" rtlCol="0">
            <a:spAutoFit/>
            <a:scene3d>
              <a:camera prst="orthographicFront"/>
              <a:lightRig rig="threePt" dir="t"/>
            </a:scene3d>
            <a:sp3d extrusionH="57150">
              <a:bevelT w="38100" h="38100" prst="angle"/>
            </a:sp3d>
          </a:bodyPr>
          <a:lstStyle/>
          <a:p>
            <a:r>
              <a:rPr lang="en-US" sz="1799" dirty="0">
                <a:solidFill>
                  <a:srgbClr val="0070C0"/>
                </a:solidFill>
              </a:rPr>
              <a:t>Moses; Exodus</a:t>
            </a:r>
          </a:p>
        </p:txBody>
      </p:sp>
      <p:sp>
        <p:nvSpPr>
          <p:cNvPr id="74" name="TextBox 73"/>
          <p:cNvSpPr txBox="1"/>
          <p:nvPr/>
        </p:nvSpPr>
        <p:spPr>
          <a:xfrm>
            <a:off x="9413540" y="4278647"/>
            <a:ext cx="1655649" cy="369236"/>
          </a:xfrm>
          <a:prstGeom prst="rect">
            <a:avLst/>
          </a:prstGeom>
          <a:noFill/>
        </p:spPr>
        <p:txBody>
          <a:bodyPr wrap="square" rtlCol="0">
            <a:spAutoFit/>
            <a:scene3d>
              <a:camera prst="orthographicFront"/>
              <a:lightRig rig="threePt" dir="t"/>
            </a:scene3d>
            <a:sp3d extrusionH="57150">
              <a:bevelT w="38100" h="38100" prst="angle"/>
            </a:sp3d>
          </a:bodyPr>
          <a:lstStyle/>
          <a:p>
            <a:r>
              <a:rPr lang="en-US" sz="1799" dirty="0">
                <a:solidFill>
                  <a:srgbClr val="0070C0"/>
                </a:solidFill>
              </a:rPr>
              <a:t>Solomon</a:t>
            </a:r>
          </a:p>
        </p:txBody>
      </p:sp>
      <p:sp>
        <p:nvSpPr>
          <p:cNvPr id="75" name="TextBox 74"/>
          <p:cNvSpPr txBox="1"/>
          <p:nvPr/>
        </p:nvSpPr>
        <p:spPr>
          <a:xfrm>
            <a:off x="1028522" y="1640782"/>
            <a:ext cx="5383398" cy="369236"/>
          </a:xfrm>
          <a:prstGeom prst="rect">
            <a:avLst/>
          </a:prstGeom>
          <a:noFill/>
        </p:spPr>
        <p:txBody>
          <a:bodyPr wrap="square" rtlCol="0">
            <a:spAutoFit/>
            <a:scene3d>
              <a:camera prst="orthographicFront"/>
              <a:lightRig rig="threePt" dir="t"/>
            </a:scene3d>
            <a:sp3d extrusionH="57150">
              <a:bevelT w="38100" h="38100" prst="angle"/>
            </a:sp3d>
          </a:bodyPr>
          <a:lstStyle/>
          <a:p>
            <a:r>
              <a:rPr lang="en-US" sz="1799" dirty="0">
                <a:solidFill>
                  <a:srgbClr val="0070C0"/>
                </a:solidFill>
              </a:rPr>
              <a:t>Adam; Creation</a:t>
            </a:r>
          </a:p>
        </p:txBody>
      </p:sp>
      <p:cxnSp>
        <p:nvCxnSpPr>
          <p:cNvPr id="76" name="Straight Connector 75"/>
          <p:cNvCxnSpPr/>
          <p:nvPr/>
        </p:nvCxnSpPr>
        <p:spPr>
          <a:xfrm>
            <a:off x="9058033" y="4659548"/>
            <a:ext cx="0" cy="36669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9647159" y="4659547"/>
            <a:ext cx="1655649" cy="369236"/>
          </a:xfrm>
          <a:prstGeom prst="rect">
            <a:avLst/>
          </a:prstGeom>
          <a:noFill/>
        </p:spPr>
        <p:txBody>
          <a:bodyPr wrap="square" rtlCol="0">
            <a:spAutoFit/>
            <a:scene3d>
              <a:camera prst="orthographicFront"/>
              <a:lightRig rig="threePt" dir="t"/>
            </a:scene3d>
            <a:sp3d extrusionH="57150">
              <a:bevelT w="38100" h="38100" prst="angle"/>
            </a:sp3d>
          </a:bodyPr>
          <a:lstStyle/>
          <a:p>
            <a:r>
              <a:rPr lang="en-US" sz="1799" dirty="0">
                <a:solidFill>
                  <a:srgbClr val="0070C0"/>
                </a:solidFill>
              </a:rPr>
              <a:t>Hezekiah</a:t>
            </a:r>
          </a:p>
        </p:txBody>
      </p:sp>
      <p:sp>
        <p:nvSpPr>
          <p:cNvPr id="78" name="Flowchart: Delay 77"/>
          <p:cNvSpPr/>
          <p:nvPr/>
        </p:nvSpPr>
        <p:spPr>
          <a:xfrm>
            <a:off x="9064804" y="4764692"/>
            <a:ext cx="609441" cy="152360"/>
          </a:xfrm>
          <a:prstGeom prst="flowChartDelay">
            <a:avLst/>
          </a:prstGeom>
          <a:solidFill>
            <a:srgbClr val="CCECFF"/>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cxnSp>
        <p:nvCxnSpPr>
          <p:cNvPr id="79" name="Straight Arrow Connector 78"/>
          <p:cNvCxnSpPr/>
          <p:nvPr/>
        </p:nvCxnSpPr>
        <p:spPr>
          <a:xfrm>
            <a:off x="475068" y="2799244"/>
            <a:ext cx="2539339" cy="0"/>
          </a:xfrm>
          <a:prstGeom prst="straightConnector1">
            <a:avLst/>
          </a:prstGeom>
          <a:ln w="38100">
            <a:solidFill>
              <a:srgbClr val="00B0F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a:off x="475069" y="3548857"/>
            <a:ext cx="3311297" cy="0"/>
          </a:xfrm>
          <a:prstGeom prst="straightConnector1">
            <a:avLst/>
          </a:prstGeom>
          <a:ln w="38100">
            <a:solidFill>
              <a:srgbClr val="00B0F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a:off x="483195" y="4269505"/>
            <a:ext cx="7305169" cy="0"/>
          </a:xfrm>
          <a:prstGeom prst="straightConnector1">
            <a:avLst/>
          </a:prstGeom>
          <a:ln w="38100">
            <a:solidFill>
              <a:srgbClr val="00B0F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a:off x="475069" y="4637677"/>
            <a:ext cx="8386588" cy="10205"/>
          </a:xfrm>
          <a:prstGeom prst="straightConnector1">
            <a:avLst/>
          </a:prstGeom>
          <a:ln w="38100">
            <a:solidFill>
              <a:srgbClr val="00B0F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a:off x="475069" y="5010500"/>
            <a:ext cx="8582964" cy="0"/>
          </a:xfrm>
          <a:prstGeom prst="straightConnector1">
            <a:avLst/>
          </a:prstGeom>
          <a:ln w="38100">
            <a:solidFill>
              <a:srgbClr val="00B0F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a:off x="475069" y="2433579"/>
            <a:ext cx="873532" cy="0"/>
          </a:xfrm>
          <a:prstGeom prst="straightConnector1">
            <a:avLst/>
          </a:prstGeom>
          <a:ln w="38100">
            <a:solidFill>
              <a:srgbClr val="C0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261764" y="2159331"/>
            <a:ext cx="1015735" cy="261542"/>
          </a:xfrm>
          <a:prstGeom prst="rect">
            <a:avLst/>
          </a:prstGeom>
          <a:noFill/>
        </p:spPr>
        <p:txBody>
          <a:bodyPr wrap="square" rtlCol="0">
            <a:spAutoFit/>
          </a:bodyPr>
          <a:lstStyle/>
          <a:p>
            <a:pPr algn="r"/>
            <a:r>
              <a:rPr lang="en-US" sz="1100" b="1" dirty="0">
                <a:solidFill>
                  <a:srgbClr val="C00000"/>
                </a:solidFill>
              </a:rPr>
              <a:t>130 </a:t>
            </a:r>
            <a:r>
              <a:rPr lang="en-US" sz="1100" b="1" dirty="0" err="1">
                <a:solidFill>
                  <a:srgbClr val="C00000"/>
                </a:solidFill>
              </a:rPr>
              <a:t>Yrs</a:t>
            </a:r>
            <a:endParaRPr lang="en-US" sz="1100" b="1" dirty="0">
              <a:solidFill>
                <a:srgbClr val="C00000"/>
              </a:solidFill>
            </a:endParaRPr>
          </a:p>
        </p:txBody>
      </p:sp>
      <p:sp>
        <p:nvSpPr>
          <p:cNvPr id="86" name="TextBox 85"/>
          <p:cNvSpPr txBox="1"/>
          <p:nvPr/>
        </p:nvSpPr>
        <p:spPr>
          <a:xfrm>
            <a:off x="1849698" y="2537702"/>
            <a:ext cx="1039436" cy="261542"/>
          </a:xfrm>
          <a:prstGeom prst="rect">
            <a:avLst/>
          </a:prstGeom>
          <a:noFill/>
        </p:spPr>
        <p:txBody>
          <a:bodyPr wrap="square" rtlCol="0">
            <a:spAutoFit/>
          </a:bodyPr>
          <a:lstStyle/>
          <a:p>
            <a:pPr algn="r"/>
            <a:r>
              <a:rPr lang="en-US" sz="1100" dirty="0"/>
              <a:t>622 </a:t>
            </a:r>
            <a:r>
              <a:rPr lang="en-US" sz="1100" dirty="0" err="1"/>
              <a:t>Yrs</a:t>
            </a:r>
            <a:endParaRPr lang="en-US" sz="1100" dirty="0"/>
          </a:p>
        </p:txBody>
      </p:sp>
      <p:sp>
        <p:nvSpPr>
          <p:cNvPr id="87" name="TextBox 86"/>
          <p:cNvSpPr txBox="1"/>
          <p:nvPr/>
        </p:nvSpPr>
        <p:spPr>
          <a:xfrm>
            <a:off x="2567484" y="3299504"/>
            <a:ext cx="1039436" cy="261542"/>
          </a:xfrm>
          <a:prstGeom prst="rect">
            <a:avLst/>
          </a:prstGeom>
          <a:noFill/>
        </p:spPr>
        <p:txBody>
          <a:bodyPr wrap="square" rtlCol="0">
            <a:spAutoFit/>
          </a:bodyPr>
          <a:lstStyle/>
          <a:p>
            <a:pPr algn="r"/>
            <a:r>
              <a:rPr lang="en-US" sz="1100" dirty="0"/>
              <a:t>1056 </a:t>
            </a:r>
            <a:r>
              <a:rPr lang="en-US" sz="1100" dirty="0" err="1"/>
              <a:t>Yrs</a:t>
            </a:r>
            <a:endParaRPr lang="en-US" sz="1100" dirty="0"/>
          </a:p>
        </p:txBody>
      </p:sp>
      <p:sp>
        <p:nvSpPr>
          <p:cNvPr id="88" name="TextBox 87"/>
          <p:cNvSpPr txBox="1"/>
          <p:nvPr/>
        </p:nvSpPr>
        <p:spPr>
          <a:xfrm>
            <a:off x="6566097" y="4007963"/>
            <a:ext cx="1063136" cy="261542"/>
          </a:xfrm>
          <a:prstGeom prst="rect">
            <a:avLst/>
          </a:prstGeom>
          <a:noFill/>
        </p:spPr>
        <p:txBody>
          <a:bodyPr wrap="square" rtlCol="0">
            <a:spAutoFit/>
          </a:bodyPr>
          <a:lstStyle/>
          <a:p>
            <a:pPr algn="r"/>
            <a:r>
              <a:rPr lang="en-US" sz="1100" dirty="0"/>
              <a:t>2550 </a:t>
            </a:r>
            <a:r>
              <a:rPr lang="en-US" sz="1100" dirty="0" err="1"/>
              <a:t>Yrs</a:t>
            </a:r>
            <a:endParaRPr lang="en-US" sz="1100" dirty="0"/>
          </a:p>
        </p:txBody>
      </p:sp>
      <p:sp>
        <p:nvSpPr>
          <p:cNvPr id="89" name="TextBox 88"/>
          <p:cNvSpPr txBox="1"/>
          <p:nvPr/>
        </p:nvSpPr>
        <p:spPr>
          <a:xfrm>
            <a:off x="7639390" y="4368009"/>
            <a:ext cx="1063136" cy="261542"/>
          </a:xfrm>
          <a:prstGeom prst="rect">
            <a:avLst/>
          </a:prstGeom>
          <a:noFill/>
        </p:spPr>
        <p:txBody>
          <a:bodyPr wrap="square" rtlCol="0">
            <a:spAutoFit/>
          </a:bodyPr>
          <a:lstStyle/>
          <a:p>
            <a:pPr algn="r"/>
            <a:r>
              <a:rPr lang="en-US" sz="1100" dirty="0"/>
              <a:t>3000 </a:t>
            </a:r>
            <a:r>
              <a:rPr lang="en-US" sz="1100" dirty="0" err="1"/>
              <a:t>Yrs</a:t>
            </a:r>
            <a:endParaRPr lang="en-US" sz="1100" dirty="0"/>
          </a:p>
        </p:txBody>
      </p:sp>
      <p:sp>
        <p:nvSpPr>
          <p:cNvPr id="90" name="TextBox 89"/>
          <p:cNvSpPr txBox="1"/>
          <p:nvPr/>
        </p:nvSpPr>
        <p:spPr>
          <a:xfrm>
            <a:off x="7839151" y="4749974"/>
            <a:ext cx="1063136" cy="261542"/>
          </a:xfrm>
          <a:prstGeom prst="rect">
            <a:avLst/>
          </a:prstGeom>
          <a:noFill/>
        </p:spPr>
        <p:txBody>
          <a:bodyPr wrap="square" rtlCol="0">
            <a:spAutoFit/>
          </a:bodyPr>
          <a:lstStyle/>
          <a:p>
            <a:pPr algn="r"/>
            <a:r>
              <a:rPr lang="en-US" sz="1100" dirty="0"/>
              <a:t>3300 </a:t>
            </a:r>
            <a:r>
              <a:rPr lang="en-US" sz="1100" dirty="0" err="1"/>
              <a:t>Yrs</a:t>
            </a:r>
            <a:endParaRPr lang="en-US" sz="1100" dirty="0"/>
          </a:p>
        </p:txBody>
      </p:sp>
      <p:cxnSp>
        <p:nvCxnSpPr>
          <p:cNvPr id="91" name="Straight Connector 90"/>
          <p:cNvCxnSpPr/>
          <p:nvPr/>
        </p:nvCxnSpPr>
        <p:spPr>
          <a:xfrm>
            <a:off x="3779595" y="3180145"/>
            <a:ext cx="0" cy="3682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8854886" y="4282218"/>
            <a:ext cx="0" cy="37328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3" name="Flowchart: Delay 92"/>
          <p:cNvSpPr/>
          <p:nvPr/>
        </p:nvSpPr>
        <p:spPr>
          <a:xfrm>
            <a:off x="6758408" y="3651446"/>
            <a:ext cx="609441" cy="152360"/>
          </a:xfrm>
          <a:prstGeom prst="flowChartDelay">
            <a:avLst/>
          </a:prstGeom>
          <a:solidFill>
            <a:srgbClr val="CCECFF"/>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94" name="TextBox 93"/>
          <p:cNvSpPr txBox="1"/>
          <p:nvPr/>
        </p:nvSpPr>
        <p:spPr>
          <a:xfrm>
            <a:off x="7325188" y="3566124"/>
            <a:ext cx="3368179" cy="369236"/>
          </a:xfrm>
          <a:prstGeom prst="rect">
            <a:avLst/>
          </a:prstGeom>
          <a:noFill/>
        </p:spPr>
        <p:txBody>
          <a:bodyPr wrap="square" rtlCol="0">
            <a:spAutoFit/>
            <a:scene3d>
              <a:camera prst="orthographicFront"/>
              <a:lightRig rig="threePt" dir="t"/>
            </a:scene3d>
            <a:sp3d extrusionH="57150">
              <a:bevelT w="38100" h="38100" prst="angle"/>
            </a:sp3d>
          </a:bodyPr>
          <a:lstStyle/>
          <a:p>
            <a:r>
              <a:rPr lang="en-US" sz="1799" dirty="0">
                <a:solidFill>
                  <a:srgbClr val="0070C0"/>
                </a:solidFill>
              </a:rPr>
              <a:t>Abraham; Covenant</a:t>
            </a:r>
          </a:p>
        </p:txBody>
      </p:sp>
      <p:sp>
        <p:nvSpPr>
          <p:cNvPr id="95" name="TextBox 94"/>
          <p:cNvSpPr txBox="1"/>
          <p:nvPr/>
        </p:nvSpPr>
        <p:spPr>
          <a:xfrm>
            <a:off x="5523274" y="3661105"/>
            <a:ext cx="1063136" cy="261542"/>
          </a:xfrm>
          <a:prstGeom prst="rect">
            <a:avLst/>
          </a:prstGeom>
          <a:noFill/>
        </p:spPr>
        <p:txBody>
          <a:bodyPr wrap="square" rtlCol="0">
            <a:spAutoFit/>
          </a:bodyPr>
          <a:lstStyle/>
          <a:p>
            <a:pPr algn="r"/>
            <a:r>
              <a:rPr lang="en-US" sz="1100" dirty="0"/>
              <a:t>2000 </a:t>
            </a:r>
            <a:r>
              <a:rPr lang="en-US" sz="1100" dirty="0" err="1"/>
              <a:t>Yrs</a:t>
            </a:r>
            <a:endParaRPr lang="en-US" sz="1100" dirty="0"/>
          </a:p>
        </p:txBody>
      </p:sp>
      <p:cxnSp>
        <p:nvCxnSpPr>
          <p:cNvPr id="96" name="Straight Arrow Connector 95"/>
          <p:cNvCxnSpPr/>
          <p:nvPr/>
        </p:nvCxnSpPr>
        <p:spPr>
          <a:xfrm>
            <a:off x="483195" y="3901317"/>
            <a:ext cx="6275213" cy="0"/>
          </a:xfrm>
          <a:prstGeom prst="straightConnector1">
            <a:avLst/>
          </a:prstGeom>
          <a:ln w="38100">
            <a:solidFill>
              <a:srgbClr val="00B0F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1348601" y="2034903"/>
            <a:ext cx="0" cy="40121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3014407" y="2436119"/>
            <a:ext cx="0" cy="36058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9" name="Flowchart: Delay 98"/>
          <p:cNvSpPr/>
          <p:nvPr/>
        </p:nvSpPr>
        <p:spPr>
          <a:xfrm>
            <a:off x="3163382" y="2901326"/>
            <a:ext cx="609441" cy="152360"/>
          </a:xfrm>
          <a:prstGeom prst="flowChartDelay">
            <a:avLst/>
          </a:prstGeom>
          <a:solidFill>
            <a:srgbClr val="CCECFF"/>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00" name="TextBox 99"/>
          <p:cNvSpPr txBox="1"/>
          <p:nvPr/>
        </p:nvSpPr>
        <p:spPr>
          <a:xfrm>
            <a:off x="3766051" y="2798720"/>
            <a:ext cx="3859795" cy="369236"/>
          </a:xfrm>
          <a:prstGeom prst="rect">
            <a:avLst/>
          </a:prstGeom>
          <a:noFill/>
        </p:spPr>
        <p:txBody>
          <a:bodyPr wrap="square" rtlCol="0">
            <a:spAutoFit/>
            <a:scene3d>
              <a:camera prst="orthographicFront"/>
              <a:lightRig rig="threePt" dir="t"/>
            </a:scene3d>
            <a:sp3d extrusionH="57150">
              <a:bevelT w="38100" h="38100" prst="angle"/>
            </a:sp3d>
          </a:bodyPr>
          <a:lstStyle/>
          <a:p>
            <a:r>
              <a:rPr lang="en-US" sz="1799" dirty="0">
                <a:solidFill>
                  <a:srgbClr val="0070C0"/>
                </a:solidFill>
              </a:rPr>
              <a:t>Methuselah</a:t>
            </a:r>
          </a:p>
        </p:txBody>
      </p:sp>
      <p:cxnSp>
        <p:nvCxnSpPr>
          <p:cNvPr id="101" name="Straight Arrow Connector 100"/>
          <p:cNvCxnSpPr/>
          <p:nvPr/>
        </p:nvCxnSpPr>
        <p:spPr>
          <a:xfrm>
            <a:off x="475069" y="3167956"/>
            <a:ext cx="2688313" cy="0"/>
          </a:xfrm>
          <a:prstGeom prst="straightConnector1">
            <a:avLst/>
          </a:prstGeom>
          <a:ln w="38100">
            <a:solidFill>
              <a:srgbClr val="00B0F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02" name="TextBox 101"/>
          <p:cNvSpPr txBox="1"/>
          <p:nvPr/>
        </p:nvSpPr>
        <p:spPr>
          <a:xfrm>
            <a:off x="2103632" y="2918603"/>
            <a:ext cx="1039436" cy="261542"/>
          </a:xfrm>
          <a:prstGeom prst="rect">
            <a:avLst/>
          </a:prstGeom>
          <a:noFill/>
        </p:spPr>
        <p:txBody>
          <a:bodyPr wrap="square" rtlCol="0">
            <a:spAutoFit/>
          </a:bodyPr>
          <a:lstStyle/>
          <a:p>
            <a:pPr algn="r"/>
            <a:r>
              <a:rPr lang="en-US" sz="1100" dirty="0"/>
              <a:t>687 </a:t>
            </a:r>
            <a:r>
              <a:rPr lang="en-US" sz="1100" dirty="0" err="1"/>
              <a:t>Yrs</a:t>
            </a:r>
            <a:endParaRPr lang="en-US" sz="1100" dirty="0"/>
          </a:p>
        </p:txBody>
      </p:sp>
      <p:cxnSp>
        <p:nvCxnSpPr>
          <p:cNvPr id="103" name="Straight Connector 102"/>
          <p:cNvCxnSpPr/>
          <p:nvPr/>
        </p:nvCxnSpPr>
        <p:spPr>
          <a:xfrm>
            <a:off x="3156610" y="2799244"/>
            <a:ext cx="0" cy="3707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4" name="Content Placeholder 41"/>
          <p:cNvSpPr>
            <a:spLocks noGrp="1"/>
          </p:cNvSpPr>
          <p:nvPr>
            <p:ph idx="4294967295"/>
          </p:nvPr>
        </p:nvSpPr>
        <p:spPr>
          <a:xfrm>
            <a:off x="117748" y="5044909"/>
            <a:ext cx="11475512" cy="1813091"/>
          </a:xfrm>
          <a:prstGeom prst="rect">
            <a:avLst/>
          </a:prstGeom>
        </p:spPr>
        <p:txBody>
          <a:bodyPr>
            <a:noAutofit/>
            <a:scene3d>
              <a:camera prst="orthographicFront"/>
              <a:lightRig rig="threePt" dir="t"/>
            </a:scene3d>
            <a:sp3d extrusionH="57150">
              <a:bevelT h="25400" prst="softRound"/>
            </a:sp3d>
          </a:bodyPr>
          <a:lstStyle/>
          <a:p>
            <a:r>
              <a:rPr lang="en-US" sz="2300" b="1" dirty="0">
                <a:solidFill>
                  <a:srgbClr val="C00000"/>
                </a:solidFill>
              </a:rPr>
              <a:t>Which “Enoch” above could possibly be the author of the Book of Enoch?</a:t>
            </a:r>
          </a:p>
          <a:p>
            <a:r>
              <a:rPr lang="en-US" sz="2300" b="1" dirty="0" smtClean="0">
                <a:solidFill>
                  <a:srgbClr val="C00000"/>
                </a:solidFill>
              </a:rPr>
              <a:t>Was this “Enoch” a follower of Yahuah’s Torah?</a:t>
            </a:r>
          </a:p>
          <a:p>
            <a:r>
              <a:rPr lang="en-US" sz="2300" b="1" dirty="0" smtClean="0">
                <a:solidFill>
                  <a:srgbClr val="C00000"/>
                </a:solidFill>
              </a:rPr>
              <a:t>Does Enoch and his Book of Enoch have to be accountable to the </a:t>
            </a:r>
            <a:br>
              <a:rPr lang="en-US" sz="2300" b="1" dirty="0" smtClean="0">
                <a:solidFill>
                  <a:srgbClr val="C00000"/>
                </a:solidFill>
              </a:rPr>
            </a:br>
            <a:r>
              <a:rPr lang="en-US" sz="2300" b="1" dirty="0" smtClean="0">
                <a:solidFill>
                  <a:srgbClr val="C00000"/>
                </a:solidFill>
              </a:rPr>
              <a:t>Calendar instructions as given by Moses in the Covenant portions of Torah?</a:t>
            </a:r>
            <a:endParaRPr lang="en-US" sz="2300" b="1" dirty="0">
              <a:solidFill>
                <a:srgbClr val="C00000"/>
              </a:solidFill>
            </a:endParaRPr>
          </a:p>
        </p:txBody>
      </p:sp>
      <p:sp>
        <p:nvSpPr>
          <p:cNvPr id="105" name="Right Brace 104"/>
          <p:cNvSpPr/>
          <p:nvPr/>
        </p:nvSpPr>
        <p:spPr>
          <a:xfrm>
            <a:off x="7367849" y="2034902"/>
            <a:ext cx="471302" cy="866423"/>
          </a:xfrm>
          <a:prstGeom prst="rightBrace">
            <a:avLst>
              <a:gd name="adj1" fmla="val 14593"/>
              <a:gd name="adj2" fmla="val 52280"/>
            </a:avLst>
          </a:prstGeom>
          <a:ln w="57150">
            <a:solidFill>
              <a:srgbClr val="FF00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graphicFrame>
        <p:nvGraphicFramePr>
          <p:cNvPr id="106" name="Table 105"/>
          <p:cNvGraphicFramePr>
            <a:graphicFrameLocks noGrp="1"/>
          </p:cNvGraphicFramePr>
          <p:nvPr>
            <p:extLst>
              <p:ext uri="{D42A27DB-BD31-4B8C-83A1-F6EECF244321}">
                <p14:modId xmlns:p14="http://schemas.microsoft.com/office/powerpoint/2010/main" val="1888532441"/>
              </p:ext>
            </p:extLst>
          </p:nvPr>
        </p:nvGraphicFramePr>
        <p:xfrm>
          <a:off x="10954064" y="1286540"/>
          <a:ext cx="1046207" cy="3737902"/>
        </p:xfrm>
        <a:graphic>
          <a:graphicData uri="http://schemas.openxmlformats.org/drawingml/2006/table">
            <a:tbl>
              <a:tblPr firstRow="1" bandRow="1">
                <a:tableStyleId>{073A0DAA-6AF3-43AB-8588-CEC1D06C72B9}</a:tableStyleId>
              </a:tblPr>
              <a:tblGrid>
                <a:gridCol w="1046207"/>
              </a:tblGrid>
              <a:tr h="370743">
                <a:tc>
                  <a:txBody>
                    <a:bodyPr/>
                    <a:lstStyle/>
                    <a:p>
                      <a:pPr algn="ctr"/>
                      <a:r>
                        <a:rPr lang="en-US" sz="1400" dirty="0" smtClean="0"/>
                        <a:t>1-500 AD</a:t>
                      </a:r>
                      <a:endParaRPr lang="en-US" sz="1400" dirty="0"/>
                    </a:p>
                  </a:txBody>
                  <a:tcPr marL="121888" marR="121888" marT="45708" marB="4570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370743">
                <a:tc>
                  <a:txBody>
                    <a:bodyPr/>
                    <a:lstStyle/>
                    <a:p>
                      <a:endParaRPr lang="en-US" sz="1800"/>
                    </a:p>
                  </a:txBody>
                  <a:tcPr marL="121888" marR="121888"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tcPr>
                </a:tc>
              </a:tr>
              <a:tr h="401215">
                <a:tc>
                  <a:txBody>
                    <a:bodyPr/>
                    <a:lstStyle/>
                    <a:p>
                      <a:endParaRPr lang="en-US" sz="1800"/>
                    </a:p>
                  </a:txBody>
                  <a:tcPr marL="121888" marR="121888"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370743">
                <a:tc>
                  <a:txBody>
                    <a:bodyPr/>
                    <a:lstStyle/>
                    <a:p>
                      <a:endParaRPr lang="en-US" sz="1800" dirty="0"/>
                    </a:p>
                  </a:txBody>
                  <a:tcPr marL="121888" marR="121888"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370743">
                <a:tc>
                  <a:txBody>
                    <a:bodyPr/>
                    <a:lstStyle/>
                    <a:p>
                      <a:endParaRPr lang="en-US" sz="1800" dirty="0"/>
                    </a:p>
                  </a:txBody>
                  <a:tcPr marL="121888" marR="121888"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370743">
                <a:tc>
                  <a:txBody>
                    <a:bodyPr/>
                    <a:lstStyle/>
                    <a:p>
                      <a:endParaRPr lang="en-US" sz="1800" dirty="0"/>
                    </a:p>
                  </a:txBody>
                  <a:tcPr marL="121888" marR="121888"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370743">
                <a:tc>
                  <a:txBody>
                    <a:bodyPr/>
                    <a:lstStyle/>
                    <a:p>
                      <a:endParaRPr lang="en-US" sz="1800" dirty="0"/>
                    </a:p>
                  </a:txBody>
                  <a:tcPr marL="121888" marR="121888"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370743">
                <a:tc>
                  <a:txBody>
                    <a:bodyPr/>
                    <a:lstStyle/>
                    <a:p>
                      <a:endParaRPr lang="en-US" sz="1800" dirty="0"/>
                    </a:p>
                  </a:txBody>
                  <a:tcPr marL="121888" marR="121888"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370743">
                <a:tc>
                  <a:txBody>
                    <a:bodyPr/>
                    <a:lstStyle/>
                    <a:p>
                      <a:endParaRPr lang="en-US" sz="1800" dirty="0"/>
                    </a:p>
                  </a:txBody>
                  <a:tcPr marL="121888" marR="121888"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370743">
                <a:tc>
                  <a:txBody>
                    <a:bodyPr/>
                    <a:lstStyle/>
                    <a:p>
                      <a:endParaRPr lang="en-US" sz="1800" dirty="0"/>
                    </a:p>
                  </a:txBody>
                  <a:tcPr marL="121888" marR="121888"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cxnSp>
        <p:nvCxnSpPr>
          <p:cNvPr id="107" name="Straight Connector 106"/>
          <p:cNvCxnSpPr/>
          <p:nvPr/>
        </p:nvCxnSpPr>
        <p:spPr>
          <a:xfrm>
            <a:off x="10943904" y="1073056"/>
            <a:ext cx="0" cy="4444176"/>
          </a:xfrm>
          <a:prstGeom prst="line">
            <a:avLst/>
          </a:prstGeom>
          <a:ln w="57150">
            <a:solidFill>
              <a:srgbClr val="C00000"/>
            </a:solidFill>
            <a:headEnd type="oval" w="med" len="med"/>
            <a:tailEnd type="oval"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08" name="Rounded Rectangular Callout 107"/>
          <p:cNvSpPr/>
          <p:nvPr/>
        </p:nvSpPr>
        <p:spPr>
          <a:xfrm>
            <a:off x="8482133" y="1915554"/>
            <a:ext cx="2724847" cy="1448694"/>
          </a:xfrm>
          <a:prstGeom prst="wedgeRoundRectCallout">
            <a:avLst>
              <a:gd name="adj1" fmla="val -65584"/>
              <a:gd name="adj2" fmla="val -10985"/>
              <a:gd name="adj3" fmla="val 16667"/>
            </a:avLst>
          </a:prstGeom>
          <a:solidFill>
            <a:srgbClr val="FFFFCC"/>
          </a:solidFill>
          <a:ln w="57150">
            <a:solidFill>
              <a:srgbClr val="FF00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2800" dirty="0" smtClean="0">
                <a:solidFill>
                  <a:srgbClr val="7030A0"/>
                </a:solidFill>
                <a:latin typeface="Comic Sans MS" pitchFamily="66" charset="0"/>
              </a:rPr>
              <a:t>Three </a:t>
            </a:r>
            <a:r>
              <a:rPr lang="en-CA" sz="2800" b="1" u="sng" dirty="0" smtClean="0">
                <a:solidFill>
                  <a:srgbClr val="FF0000"/>
                </a:solidFill>
                <a:latin typeface="Comic Sans MS" pitchFamily="66" charset="0"/>
              </a:rPr>
              <a:t>VERY DIFFERENT </a:t>
            </a:r>
            <a:r>
              <a:rPr lang="en-CA" sz="2800" dirty="0" err="1" smtClean="0">
                <a:solidFill>
                  <a:srgbClr val="7030A0"/>
                </a:solidFill>
                <a:latin typeface="Comic Sans MS" pitchFamily="66" charset="0"/>
              </a:rPr>
              <a:t>Enochs</a:t>
            </a:r>
            <a:r>
              <a:rPr lang="en-CA" sz="2800" dirty="0">
                <a:solidFill>
                  <a:srgbClr val="7030A0"/>
                </a:solidFill>
                <a:latin typeface="Comic Sans MS" pitchFamily="66" charset="0"/>
              </a:rPr>
              <a:t>!</a:t>
            </a:r>
            <a:r>
              <a:rPr lang="en-CA" sz="2800" dirty="0" smtClean="0">
                <a:solidFill>
                  <a:srgbClr val="7030A0"/>
                </a:solidFill>
                <a:latin typeface="Comic Sans MS" pitchFamily="66" charset="0"/>
              </a:rPr>
              <a:t> </a:t>
            </a:r>
            <a:endParaRPr lang="en-CA" sz="2800" dirty="0">
              <a:solidFill>
                <a:srgbClr val="7030A0"/>
              </a:solidFill>
              <a:latin typeface="Comic Sans MS" pitchFamily="66" charset="0"/>
            </a:endParaRPr>
          </a:p>
        </p:txBody>
      </p:sp>
      <p:sp>
        <p:nvSpPr>
          <p:cNvPr id="109" name="Flowchart: Delay 108"/>
          <p:cNvSpPr/>
          <p:nvPr/>
        </p:nvSpPr>
        <p:spPr>
          <a:xfrm>
            <a:off x="10984544" y="4653136"/>
            <a:ext cx="609441" cy="152360"/>
          </a:xfrm>
          <a:prstGeom prst="flowChartDelay">
            <a:avLst/>
          </a:prstGeom>
          <a:solidFill>
            <a:srgbClr val="C00000"/>
          </a:solidFill>
          <a:ln>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10" name="TextBox 109"/>
          <p:cNvSpPr txBox="1"/>
          <p:nvPr/>
        </p:nvSpPr>
        <p:spPr>
          <a:xfrm>
            <a:off x="10984544" y="4726592"/>
            <a:ext cx="1086532" cy="646074"/>
          </a:xfrm>
          <a:prstGeom prst="rect">
            <a:avLst/>
          </a:prstGeom>
          <a:noFill/>
        </p:spPr>
        <p:txBody>
          <a:bodyPr wrap="square" rtlCol="0">
            <a:spAutoFit/>
            <a:scene3d>
              <a:camera prst="orthographicFront"/>
              <a:lightRig rig="threePt" dir="t"/>
            </a:scene3d>
            <a:sp3d extrusionH="57150">
              <a:bevelT w="38100" h="38100" prst="angle"/>
            </a:sp3d>
          </a:bodyPr>
          <a:lstStyle/>
          <a:p>
            <a:r>
              <a:rPr lang="en-US" sz="1799" b="1" dirty="0" smtClean="0">
                <a:solidFill>
                  <a:srgbClr val="C00000"/>
                </a:solidFill>
                <a:effectLst>
                  <a:outerShdw blurRad="38100" dist="38100" dir="2700000" algn="tl">
                    <a:srgbClr val="000000">
                      <a:alpha val="43137"/>
                    </a:srgbClr>
                  </a:outerShdw>
                </a:effectLst>
              </a:rPr>
              <a:t>Another</a:t>
            </a:r>
            <a:br>
              <a:rPr lang="en-US" sz="1799" b="1" dirty="0" smtClean="0">
                <a:solidFill>
                  <a:srgbClr val="C00000"/>
                </a:solidFill>
                <a:effectLst>
                  <a:outerShdw blurRad="38100" dist="38100" dir="2700000" algn="tl">
                    <a:srgbClr val="000000">
                      <a:alpha val="43137"/>
                    </a:srgbClr>
                  </a:outerShdw>
                </a:effectLst>
              </a:rPr>
            </a:br>
            <a:r>
              <a:rPr lang="en-US" sz="1799" b="1" dirty="0" smtClean="0">
                <a:solidFill>
                  <a:srgbClr val="C00000"/>
                </a:solidFill>
                <a:effectLst>
                  <a:outerShdw blurRad="38100" dist="38100" dir="2700000" algn="tl">
                    <a:srgbClr val="000000">
                      <a:alpha val="43137"/>
                    </a:srgbClr>
                  </a:outerShdw>
                </a:effectLst>
              </a:rPr>
              <a:t>Enoch?</a:t>
            </a:r>
            <a:endParaRPr lang="en-US" sz="1799" b="1" dirty="0">
              <a:solidFill>
                <a:srgbClr val="C00000"/>
              </a:solidFill>
              <a:effectLst>
                <a:outerShdw blurRad="38100" dist="38100" dir="2700000" algn="tl">
                  <a:srgbClr val="000000">
                    <a:alpha val="43137"/>
                  </a:srgbClr>
                </a:outerShdw>
              </a:effectLst>
            </a:endParaRPr>
          </a:p>
        </p:txBody>
      </p:sp>
      <p:sp>
        <p:nvSpPr>
          <p:cNvPr id="111" name="Bent Arrow 110"/>
          <p:cNvSpPr/>
          <p:nvPr/>
        </p:nvSpPr>
        <p:spPr>
          <a:xfrm rot="5400000">
            <a:off x="10354556" y="3163366"/>
            <a:ext cx="2091849" cy="840521"/>
          </a:xfrm>
          <a:prstGeom prst="bentArrow">
            <a:avLst/>
          </a:prstGeom>
          <a:solidFill>
            <a:srgbClr val="C00000"/>
          </a:solidFill>
          <a:ln w="38100">
            <a:solidFill>
              <a:schemeClr val="bg2">
                <a:lumMod val="2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12" name="Rounded Rectangular Callout 111"/>
          <p:cNvSpPr/>
          <p:nvPr/>
        </p:nvSpPr>
        <p:spPr>
          <a:xfrm>
            <a:off x="3829503" y="1683966"/>
            <a:ext cx="1158298" cy="347382"/>
          </a:xfrm>
          <a:prstGeom prst="wedgeRoundRectCallout">
            <a:avLst>
              <a:gd name="adj1" fmla="val -23178"/>
              <a:gd name="adj2" fmla="val 79780"/>
              <a:gd name="adj3" fmla="val 16667"/>
            </a:avLst>
          </a:prstGeom>
          <a:solidFill>
            <a:srgbClr val="FF99FF"/>
          </a:solidFill>
          <a:ln>
            <a:solidFill>
              <a:schemeClr val="tx2"/>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b="1" dirty="0" smtClean="0">
                <a:solidFill>
                  <a:srgbClr val="0070C0"/>
                </a:solidFill>
              </a:rPr>
              <a:t>Gen 4:17</a:t>
            </a:r>
            <a:endParaRPr lang="en-CA" sz="1600" b="1" dirty="0">
              <a:solidFill>
                <a:srgbClr val="0070C0"/>
              </a:solidFill>
            </a:endParaRPr>
          </a:p>
        </p:txBody>
      </p:sp>
      <p:sp>
        <p:nvSpPr>
          <p:cNvPr id="113" name="Rounded Rectangular Callout 112"/>
          <p:cNvSpPr/>
          <p:nvPr/>
        </p:nvSpPr>
        <p:spPr>
          <a:xfrm>
            <a:off x="5386093" y="2846968"/>
            <a:ext cx="1158298" cy="347382"/>
          </a:xfrm>
          <a:prstGeom prst="wedgeRoundRectCallout">
            <a:avLst>
              <a:gd name="adj1" fmla="val -18489"/>
              <a:gd name="adj2" fmla="val -76592"/>
              <a:gd name="adj3" fmla="val 16667"/>
            </a:avLst>
          </a:prstGeom>
          <a:solidFill>
            <a:srgbClr val="0000FF"/>
          </a:solidFill>
          <a:ln>
            <a:solidFill>
              <a:srgbClr val="FF33CC"/>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b="1" dirty="0" smtClean="0"/>
              <a:t>Gen 5:19</a:t>
            </a:r>
            <a:endParaRPr lang="en-CA" sz="1600" b="1" dirty="0"/>
          </a:p>
        </p:txBody>
      </p:sp>
    </p:spTree>
    <p:extLst>
      <p:ext uri="{BB962C8B-B14F-4D97-AF65-F5344CB8AC3E}">
        <p14:creationId xmlns:p14="http://schemas.microsoft.com/office/powerpoint/2010/main" val="712983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1250"/>
                                  </p:stCondLst>
                                  <p:childTnLst>
                                    <p:set>
                                      <p:cBhvr>
                                        <p:cTn id="6" dur="1" fill="hold">
                                          <p:stCondLst>
                                            <p:cond delay="0"/>
                                          </p:stCondLst>
                                        </p:cTn>
                                        <p:tgtEl>
                                          <p:spTgt spid="112"/>
                                        </p:tgtEl>
                                        <p:attrNameLst>
                                          <p:attrName>style.visibility</p:attrName>
                                        </p:attrNameLst>
                                      </p:cBhvr>
                                      <p:to>
                                        <p:strVal val="visible"/>
                                      </p:to>
                                    </p:set>
                                    <p:animEffect transition="in" filter="strips(downLeft)">
                                      <p:cBhvr>
                                        <p:cTn id="7" dur="1250"/>
                                        <p:tgtEl>
                                          <p:spTgt spid="112"/>
                                        </p:tgtEl>
                                      </p:cBhvr>
                                    </p:animEffect>
                                  </p:childTnLst>
                                </p:cTn>
                              </p:par>
                            </p:childTnLst>
                          </p:cTn>
                        </p:par>
                        <p:par>
                          <p:cTn id="8" fill="hold">
                            <p:stCondLst>
                              <p:cond delay="2500"/>
                            </p:stCondLst>
                            <p:childTnLst>
                              <p:par>
                                <p:cTn id="9" presetID="5" presetClass="entr" presetSubtype="10" fill="hold" grpId="0" nodeType="afterEffect">
                                  <p:stCondLst>
                                    <p:cond delay="0"/>
                                  </p:stCondLst>
                                  <p:childTnLst>
                                    <p:set>
                                      <p:cBhvr>
                                        <p:cTn id="10" dur="1" fill="hold">
                                          <p:stCondLst>
                                            <p:cond delay="0"/>
                                          </p:stCondLst>
                                        </p:cTn>
                                        <p:tgtEl>
                                          <p:spTgt spid="113"/>
                                        </p:tgtEl>
                                        <p:attrNameLst>
                                          <p:attrName>style.visibility</p:attrName>
                                        </p:attrNameLst>
                                      </p:cBhvr>
                                      <p:to>
                                        <p:strVal val="visible"/>
                                      </p:to>
                                    </p:set>
                                    <p:animEffect transition="in" filter="checkerboard(across)">
                                      <p:cBhvr>
                                        <p:cTn id="11" dur="1250"/>
                                        <p:tgtEl>
                                          <p:spTgt spid="113"/>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grpId="0" nodeType="clickEffect">
                                  <p:stCondLst>
                                    <p:cond delay="0"/>
                                  </p:stCondLst>
                                  <p:childTnLst>
                                    <p:set>
                                      <p:cBhvr>
                                        <p:cTn id="15" dur="1" fill="hold">
                                          <p:stCondLst>
                                            <p:cond delay="0"/>
                                          </p:stCondLst>
                                        </p:cTn>
                                        <p:tgtEl>
                                          <p:spTgt spid="109"/>
                                        </p:tgtEl>
                                        <p:attrNameLst>
                                          <p:attrName>style.visibility</p:attrName>
                                        </p:attrNameLst>
                                      </p:cBhvr>
                                      <p:to>
                                        <p:strVal val="visible"/>
                                      </p:to>
                                    </p:set>
                                    <p:anim calcmode="lin" valueType="num">
                                      <p:cBhvr>
                                        <p:cTn id="16" dur="1000" fill="hold"/>
                                        <p:tgtEl>
                                          <p:spTgt spid="109"/>
                                        </p:tgtEl>
                                        <p:attrNameLst>
                                          <p:attrName>ppt_w</p:attrName>
                                        </p:attrNameLst>
                                      </p:cBhvr>
                                      <p:tavLst>
                                        <p:tav tm="0">
                                          <p:val>
                                            <p:fltVal val="0"/>
                                          </p:val>
                                        </p:tav>
                                        <p:tav tm="100000">
                                          <p:val>
                                            <p:strVal val="#ppt_w"/>
                                          </p:val>
                                        </p:tav>
                                      </p:tavLst>
                                    </p:anim>
                                    <p:anim calcmode="lin" valueType="num">
                                      <p:cBhvr>
                                        <p:cTn id="17" dur="1000" fill="hold"/>
                                        <p:tgtEl>
                                          <p:spTgt spid="109"/>
                                        </p:tgtEl>
                                        <p:attrNameLst>
                                          <p:attrName>ppt_h</p:attrName>
                                        </p:attrNameLst>
                                      </p:cBhvr>
                                      <p:tavLst>
                                        <p:tav tm="0">
                                          <p:val>
                                            <p:fltVal val="0"/>
                                          </p:val>
                                        </p:tav>
                                        <p:tav tm="100000">
                                          <p:val>
                                            <p:strVal val="#ppt_h"/>
                                          </p:val>
                                        </p:tav>
                                      </p:tavLst>
                                    </p:anim>
                                    <p:anim calcmode="lin" valueType="num">
                                      <p:cBhvr>
                                        <p:cTn id="18" dur="1000" fill="hold"/>
                                        <p:tgtEl>
                                          <p:spTgt spid="109"/>
                                        </p:tgtEl>
                                        <p:attrNameLst>
                                          <p:attrName>style.rotation</p:attrName>
                                        </p:attrNameLst>
                                      </p:cBhvr>
                                      <p:tavLst>
                                        <p:tav tm="0">
                                          <p:val>
                                            <p:fltVal val="90"/>
                                          </p:val>
                                        </p:tav>
                                        <p:tav tm="100000">
                                          <p:val>
                                            <p:fltVal val="0"/>
                                          </p:val>
                                        </p:tav>
                                      </p:tavLst>
                                    </p:anim>
                                    <p:animEffect transition="in" filter="fade">
                                      <p:cBhvr>
                                        <p:cTn id="19" dur="1000"/>
                                        <p:tgtEl>
                                          <p:spTgt spid="109"/>
                                        </p:tgtEl>
                                      </p:cBhvr>
                                    </p:animEffect>
                                  </p:childTnLst>
                                </p:cTn>
                              </p:par>
                            </p:childTnLst>
                          </p:cTn>
                        </p:par>
                        <p:par>
                          <p:cTn id="20" fill="hold">
                            <p:stCondLst>
                              <p:cond delay="1000"/>
                            </p:stCondLst>
                            <p:childTnLst>
                              <p:par>
                                <p:cTn id="21" presetID="42" presetClass="entr" presetSubtype="0" fill="hold" grpId="0" nodeType="afterEffect">
                                  <p:stCondLst>
                                    <p:cond delay="0"/>
                                  </p:stCondLst>
                                  <p:childTnLst>
                                    <p:set>
                                      <p:cBhvr>
                                        <p:cTn id="22" dur="1" fill="hold">
                                          <p:stCondLst>
                                            <p:cond delay="0"/>
                                          </p:stCondLst>
                                        </p:cTn>
                                        <p:tgtEl>
                                          <p:spTgt spid="110"/>
                                        </p:tgtEl>
                                        <p:attrNameLst>
                                          <p:attrName>style.visibility</p:attrName>
                                        </p:attrNameLst>
                                      </p:cBhvr>
                                      <p:to>
                                        <p:strVal val="visible"/>
                                      </p:to>
                                    </p:set>
                                    <p:animEffect transition="in" filter="fade">
                                      <p:cBhvr>
                                        <p:cTn id="23" dur="1250"/>
                                        <p:tgtEl>
                                          <p:spTgt spid="110"/>
                                        </p:tgtEl>
                                      </p:cBhvr>
                                    </p:animEffect>
                                    <p:anim calcmode="lin" valueType="num">
                                      <p:cBhvr>
                                        <p:cTn id="24" dur="1250" fill="hold"/>
                                        <p:tgtEl>
                                          <p:spTgt spid="110"/>
                                        </p:tgtEl>
                                        <p:attrNameLst>
                                          <p:attrName>ppt_x</p:attrName>
                                        </p:attrNameLst>
                                      </p:cBhvr>
                                      <p:tavLst>
                                        <p:tav tm="0">
                                          <p:val>
                                            <p:strVal val="#ppt_x"/>
                                          </p:val>
                                        </p:tav>
                                        <p:tav tm="100000">
                                          <p:val>
                                            <p:strVal val="#ppt_x"/>
                                          </p:val>
                                        </p:tav>
                                      </p:tavLst>
                                    </p:anim>
                                    <p:anim calcmode="lin" valueType="num">
                                      <p:cBhvr>
                                        <p:cTn id="25" dur="1250" fill="hold"/>
                                        <p:tgtEl>
                                          <p:spTgt spid="110"/>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500"/>
                                  </p:stCondLst>
                                  <p:childTnLst>
                                    <p:set>
                                      <p:cBhvr>
                                        <p:cTn id="27" dur="1" fill="hold">
                                          <p:stCondLst>
                                            <p:cond delay="0"/>
                                          </p:stCondLst>
                                        </p:cTn>
                                        <p:tgtEl>
                                          <p:spTgt spid="105"/>
                                        </p:tgtEl>
                                        <p:attrNameLst>
                                          <p:attrName>style.visibility</p:attrName>
                                        </p:attrNameLst>
                                      </p:cBhvr>
                                      <p:to>
                                        <p:strVal val="visible"/>
                                      </p:to>
                                    </p:set>
                                    <p:animEffect transition="in" filter="fade">
                                      <p:cBhvr>
                                        <p:cTn id="28" dur="1000"/>
                                        <p:tgtEl>
                                          <p:spTgt spid="105"/>
                                        </p:tgtEl>
                                      </p:cBhvr>
                                    </p:animEffect>
                                    <p:anim calcmode="lin" valueType="num">
                                      <p:cBhvr>
                                        <p:cTn id="29" dur="1000" fill="hold"/>
                                        <p:tgtEl>
                                          <p:spTgt spid="105"/>
                                        </p:tgtEl>
                                        <p:attrNameLst>
                                          <p:attrName>ppt_x</p:attrName>
                                        </p:attrNameLst>
                                      </p:cBhvr>
                                      <p:tavLst>
                                        <p:tav tm="0">
                                          <p:val>
                                            <p:strVal val="#ppt_x"/>
                                          </p:val>
                                        </p:tav>
                                        <p:tav tm="100000">
                                          <p:val>
                                            <p:strVal val="#ppt_x"/>
                                          </p:val>
                                        </p:tav>
                                      </p:tavLst>
                                    </p:anim>
                                    <p:anim calcmode="lin" valueType="num">
                                      <p:cBhvr>
                                        <p:cTn id="30" dur="1000" fill="hold"/>
                                        <p:tgtEl>
                                          <p:spTgt spid="105"/>
                                        </p:tgtEl>
                                        <p:attrNameLst>
                                          <p:attrName>ppt_y</p:attrName>
                                        </p:attrNameLst>
                                      </p:cBhvr>
                                      <p:tavLst>
                                        <p:tav tm="0">
                                          <p:val>
                                            <p:strVal val="#ppt_y+.1"/>
                                          </p:val>
                                        </p:tav>
                                        <p:tav tm="100000">
                                          <p:val>
                                            <p:strVal val="#ppt_y"/>
                                          </p:val>
                                        </p:tav>
                                      </p:tavLst>
                                    </p:anim>
                                  </p:childTnLst>
                                </p:cTn>
                              </p:par>
                              <p:par>
                                <p:cTn id="31" presetID="22" presetClass="entr" presetSubtype="8" fill="hold" grpId="0" nodeType="withEffect">
                                  <p:stCondLst>
                                    <p:cond delay="2250"/>
                                  </p:stCondLst>
                                  <p:childTnLst>
                                    <p:set>
                                      <p:cBhvr>
                                        <p:cTn id="32" dur="1" fill="hold">
                                          <p:stCondLst>
                                            <p:cond delay="0"/>
                                          </p:stCondLst>
                                        </p:cTn>
                                        <p:tgtEl>
                                          <p:spTgt spid="108"/>
                                        </p:tgtEl>
                                        <p:attrNameLst>
                                          <p:attrName>style.visibility</p:attrName>
                                        </p:attrNameLst>
                                      </p:cBhvr>
                                      <p:to>
                                        <p:strVal val="visible"/>
                                      </p:to>
                                    </p:set>
                                    <p:animEffect transition="in" filter="wipe(left)">
                                      <p:cBhvr>
                                        <p:cTn id="33" dur="1500"/>
                                        <p:tgtEl>
                                          <p:spTgt spid="108"/>
                                        </p:tgtEl>
                                      </p:cBhvr>
                                    </p:animEffect>
                                  </p:childTnLst>
                                </p:cTn>
                              </p:par>
                            </p:childTnLst>
                          </p:cTn>
                        </p:par>
                        <p:par>
                          <p:cTn id="34" fill="hold">
                            <p:stCondLst>
                              <p:cond delay="4750"/>
                            </p:stCondLst>
                            <p:childTnLst>
                              <p:par>
                                <p:cTn id="35" presetID="22" presetClass="entr" presetSubtype="1" fill="hold" grpId="0" nodeType="afterEffect">
                                  <p:stCondLst>
                                    <p:cond delay="0"/>
                                  </p:stCondLst>
                                  <p:childTnLst>
                                    <p:set>
                                      <p:cBhvr>
                                        <p:cTn id="36" dur="1" fill="hold">
                                          <p:stCondLst>
                                            <p:cond delay="0"/>
                                          </p:stCondLst>
                                        </p:cTn>
                                        <p:tgtEl>
                                          <p:spTgt spid="111"/>
                                        </p:tgtEl>
                                        <p:attrNameLst>
                                          <p:attrName>style.visibility</p:attrName>
                                        </p:attrNameLst>
                                      </p:cBhvr>
                                      <p:to>
                                        <p:strVal val="visible"/>
                                      </p:to>
                                    </p:set>
                                    <p:animEffect transition="in" filter="wipe(up)">
                                      <p:cBhvr>
                                        <p:cTn id="37" dur="2500"/>
                                        <p:tgtEl>
                                          <p:spTgt spid="1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04">
                                            <p:txEl>
                                              <p:pRg st="0" end="0"/>
                                            </p:txEl>
                                          </p:spTgt>
                                        </p:tgtEl>
                                        <p:attrNameLst>
                                          <p:attrName>style.visibility</p:attrName>
                                        </p:attrNameLst>
                                      </p:cBhvr>
                                      <p:to>
                                        <p:strVal val="visible"/>
                                      </p:to>
                                    </p:set>
                                    <p:animEffect transition="in" filter="wipe(left)">
                                      <p:cBhvr>
                                        <p:cTn id="42" dur="1250"/>
                                        <p:tgtEl>
                                          <p:spTgt spid="104">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04">
                                            <p:txEl>
                                              <p:pRg st="1" end="1"/>
                                            </p:txEl>
                                          </p:spTgt>
                                        </p:tgtEl>
                                        <p:attrNameLst>
                                          <p:attrName>style.visibility</p:attrName>
                                        </p:attrNameLst>
                                      </p:cBhvr>
                                      <p:to>
                                        <p:strVal val="visible"/>
                                      </p:to>
                                    </p:set>
                                    <p:animEffect transition="in" filter="wipe(left)">
                                      <p:cBhvr>
                                        <p:cTn id="47" dur="1250"/>
                                        <p:tgtEl>
                                          <p:spTgt spid="104">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04">
                                            <p:txEl>
                                              <p:pRg st="2" end="2"/>
                                            </p:txEl>
                                          </p:spTgt>
                                        </p:tgtEl>
                                        <p:attrNameLst>
                                          <p:attrName>style.visibility</p:attrName>
                                        </p:attrNameLst>
                                      </p:cBhvr>
                                      <p:to>
                                        <p:strVal val="visible"/>
                                      </p:to>
                                    </p:set>
                                    <p:animEffect transition="in" filter="wipe(left)">
                                      <p:cBhvr>
                                        <p:cTn id="52" dur="1250"/>
                                        <p:tgtEl>
                                          <p:spTgt spid="10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P spid="108" grpId="0" animBg="1"/>
      <p:bldP spid="109" grpId="0" animBg="1"/>
      <p:bldP spid="110" grpId="0"/>
      <p:bldP spid="111" grpId="0" animBg="1"/>
      <p:bldP spid="112" grpId="0" animBg="1"/>
      <p:bldP spid="113"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711036" y="6511325"/>
            <a:ext cx="477789" cy="365125"/>
          </a:xfrm>
        </p:spPr>
        <p:txBody>
          <a:bodyPr/>
          <a:lstStyle/>
          <a:p>
            <a:fld id="{81FEFA0A-2F20-4B60-98C6-5FFDA469AA1C}" type="slidenum">
              <a:rPr lang="en-US" b="1" smtClean="0">
                <a:solidFill>
                  <a:schemeClr val="tx2"/>
                </a:solidFill>
              </a:rPr>
              <a:pPr/>
              <a:t>13</a:t>
            </a:fld>
            <a:endParaRPr lang="en-US" b="1" dirty="0">
              <a:solidFill>
                <a:schemeClr val="tx2"/>
              </a:solidFill>
            </a:endParaRPr>
          </a:p>
        </p:txBody>
      </p:sp>
      <p:sp>
        <p:nvSpPr>
          <p:cNvPr id="3" name="Rectangle 2"/>
          <p:cNvSpPr/>
          <p:nvPr/>
        </p:nvSpPr>
        <p:spPr>
          <a:xfrm>
            <a:off x="-30744" y="1897246"/>
            <a:ext cx="4540980" cy="1315730"/>
          </a:xfrm>
          <a:prstGeom prst="rect">
            <a:avLst/>
          </a:prstGeom>
          <a:noFill/>
          <a:ln>
            <a:noFill/>
          </a:ln>
          <a:effectLst>
            <a:glow rad="63500">
              <a:srgbClr val="CC0099"/>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57150" h="38100" prst="artDeco"/>
            </a:sp3d>
          </a:bodyPr>
          <a:lstStyle/>
          <a:p>
            <a:pPr algn="ctr"/>
            <a:r>
              <a:rPr lang="en-US" sz="8800" b="1" dirty="0" smtClean="0">
                <a:ln>
                  <a:solidFill>
                    <a:srgbClr val="FF3300"/>
                  </a:solidFill>
                </a:ln>
                <a:solidFill>
                  <a:srgbClr val="FF9933"/>
                </a:solidFill>
                <a:effectLst>
                  <a:glow rad="127000">
                    <a:srgbClr val="FFFFCC"/>
                  </a:glow>
                </a:effectLst>
                <a:latin typeface="Bauhaus 93" pitchFamily="82" charset="0"/>
                <a:cs typeface="Calibri" pitchFamily="34" charset="0"/>
              </a:rPr>
              <a:t>Barley?</a:t>
            </a:r>
            <a:endParaRPr lang="en-CA" sz="8800" b="1" dirty="0">
              <a:ln>
                <a:solidFill>
                  <a:srgbClr val="FF3300"/>
                </a:solidFill>
              </a:ln>
              <a:solidFill>
                <a:srgbClr val="00FF00"/>
              </a:solidFill>
              <a:effectLst>
                <a:glow rad="127000">
                  <a:srgbClr val="FFFFCC"/>
                </a:glow>
              </a:effectLst>
              <a:latin typeface="Bauhaus 93" pitchFamily="82" charset="0"/>
              <a:cs typeface="Calibri" pitchFamily="34" charset="0"/>
            </a:endParaRPr>
          </a:p>
        </p:txBody>
      </p:sp>
      <p:sp>
        <p:nvSpPr>
          <p:cNvPr id="2" name="Oval 1"/>
          <p:cNvSpPr/>
          <p:nvPr/>
        </p:nvSpPr>
        <p:spPr>
          <a:xfrm>
            <a:off x="2277988" y="300886"/>
            <a:ext cx="7776864" cy="914400"/>
          </a:xfrm>
          <a:prstGeom prst="ellipse">
            <a:avLst/>
          </a:prstGeom>
          <a:solidFill>
            <a:schemeClr val="tx2"/>
          </a:solidFill>
          <a:effectLst>
            <a:glow rad="279400">
              <a:srgbClr val="FFFF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82550" h="38100" prst="coolSlant"/>
            </a:sp3d>
          </a:bodyPr>
          <a:lstStyle/>
          <a:p>
            <a:pPr algn="ctr"/>
            <a:r>
              <a:rPr lang="en-US" sz="6000" b="1" dirty="0" smtClean="0"/>
              <a:t>Section #</a:t>
            </a:r>
            <a:r>
              <a:rPr lang="en-US" sz="6000" b="1" dirty="0" smtClean="0">
                <a:solidFill>
                  <a:srgbClr val="00FF00"/>
                </a:solidFill>
              </a:rPr>
              <a:t>7</a:t>
            </a:r>
            <a:endParaRPr lang="en-CA" sz="6000" b="1" dirty="0">
              <a:solidFill>
                <a:srgbClr val="00FF00"/>
              </a:solidFill>
            </a:endParaRPr>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99687" l="0" r="100000"/>
                    </a14:imgEffect>
                  </a14:imgLayer>
                </a14:imgProps>
              </a:ext>
            </a:extLst>
          </a:blip>
          <a:stretch>
            <a:fillRect/>
          </a:stretch>
        </p:blipFill>
        <p:spPr>
          <a:xfrm rot="16200000">
            <a:off x="6861324" y="2960907"/>
            <a:ext cx="4514850" cy="3038475"/>
          </a:xfrm>
          <a:prstGeom prst="rect">
            <a:avLst/>
          </a:prstGeom>
          <a:noFill/>
          <a:ln>
            <a:noFill/>
          </a:ln>
        </p:spPr>
      </p:pic>
      <p:pic>
        <p:nvPicPr>
          <p:cNvPr id="3074" name="Picture 2" descr="C:\Users\Rae\Desktop\2.19 Josh Enoch #3\Enoch art\wheat &amp; barley pn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703505"/>
            <a:ext cx="5086300" cy="4154495"/>
          </a:xfrm>
          <a:prstGeom prst="rect">
            <a:avLst/>
          </a:prstGeom>
          <a:noFill/>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4771214" y="3248239"/>
            <a:ext cx="4347534" cy="3744416"/>
          </a:xfrm>
          <a:prstGeom prst="rect">
            <a:avLst/>
          </a:prstGeom>
          <a:noFill/>
          <a:ln>
            <a:noFill/>
          </a:ln>
          <a:effectLst>
            <a:glow rad="63500">
              <a:srgbClr val="CC0099"/>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57150" h="38100" prst="artDeco"/>
            </a:sp3d>
          </a:bodyPr>
          <a:lstStyle/>
          <a:p>
            <a:r>
              <a:rPr lang="en-US" sz="8800" b="1" dirty="0" smtClean="0">
                <a:ln>
                  <a:solidFill>
                    <a:srgbClr val="FF3300"/>
                  </a:solidFill>
                </a:ln>
                <a:solidFill>
                  <a:srgbClr val="00FF00"/>
                </a:solidFill>
                <a:effectLst>
                  <a:glow rad="127000">
                    <a:srgbClr val="FFFFCC"/>
                  </a:glow>
                </a:effectLst>
                <a:latin typeface="Bauhaus 93" pitchFamily="82" charset="0"/>
                <a:cs typeface="Calibri" pitchFamily="34" charset="0"/>
              </a:rPr>
              <a:t>or …</a:t>
            </a:r>
            <a:endParaRPr lang="en-CA" sz="8800" b="1" dirty="0">
              <a:ln>
                <a:solidFill>
                  <a:srgbClr val="FF3300"/>
                </a:solidFill>
              </a:ln>
              <a:solidFill>
                <a:srgbClr val="00FF00"/>
              </a:solidFill>
              <a:effectLst>
                <a:glow rad="127000">
                  <a:srgbClr val="FFFFCC"/>
                </a:glow>
              </a:effectLst>
              <a:latin typeface="Bauhaus 93" pitchFamily="82" charset="0"/>
              <a:cs typeface="Calibri" pitchFamily="34" charset="0"/>
            </a:endParaRPr>
          </a:p>
          <a:p>
            <a:r>
              <a:rPr lang="en-US" sz="8800" b="1" dirty="0" smtClean="0">
                <a:ln>
                  <a:solidFill>
                    <a:srgbClr val="FF3300"/>
                  </a:solidFill>
                </a:ln>
                <a:solidFill>
                  <a:srgbClr val="FFC000"/>
                </a:solidFill>
                <a:effectLst>
                  <a:glow rad="127000">
                    <a:srgbClr val="FFFFCC"/>
                  </a:glow>
                </a:effectLst>
                <a:latin typeface="Bauhaus 93" pitchFamily="82" charset="0"/>
                <a:cs typeface="Calibri" pitchFamily="34" charset="0"/>
              </a:rPr>
              <a:t>Wheat?</a:t>
            </a:r>
            <a:endParaRPr lang="en-CA" sz="8800" b="1" dirty="0">
              <a:ln>
                <a:solidFill>
                  <a:srgbClr val="FF3300"/>
                </a:solidFill>
              </a:ln>
              <a:solidFill>
                <a:srgbClr val="00FF00"/>
              </a:solidFill>
              <a:effectLst>
                <a:glow rad="127000">
                  <a:srgbClr val="FFFFCC"/>
                </a:glow>
              </a:effectLst>
              <a:latin typeface="Bauhaus 93" pitchFamily="82" charset="0"/>
              <a:cs typeface="Calibri" pitchFamily="34" charset="0"/>
            </a:endParaRPr>
          </a:p>
        </p:txBody>
      </p:sp>
      <p:sp>
        <p:nvSpPr>
          <p:cNvPr id="5" name="Rectangle 4"/>
          <p:cNvSpPr/>
          <p:nvPr/>
        </p:nvSpPr>
        <p:spPr>
          <a:xfrm>
            <a:off x="333772" y="1288704"/>
            <a:ext cx="11521280" cy="769441"/>
          </a:xfrm>
          <a:prstGeom prst="rect">
            <a:avLst/>
          </a:prstGeom>
          <a:noFill/>
        </p:spPr>
        <p:txBody>
          <a:bodyPr wrap="square" lIns="91440" tIns="45720" rIns="91440" bIns="45720">
            <a:spAutoFit/>
          </a:bodyPr>
          <a:lstStyle/>
          <a:p>
            <a:pPr algn="ctr"/>
            <a:r>
              <a:rPr lang="en-US" sz="4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The sickle will harvest the Wave Sheaf!</a:t>
            </a:r>
            <a:endParaRPr lang="en-US" sz="4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ndParaRPr>
          </a:p>
        </p:txBody>
      </p:sp>
      <p:sp>
        <p:nvSpPr>
          <p:cNvPr id="6" name="Rectangle 5"/>
          <p:cNvSpPr/>
          <p:nvPr/>
        </p:nvSpPr>
        <p:spPr>
          <a:xfrm>
            <a:off x="405780" y="6381328"/>
            <a:ext cx="11521280" cy="461665"/>
          </a:xfrm>
          <a:prstGeom prst="rect">
            <a:avLst/>
          </a:prstGeom>
          <a:noFill/>
        </p:spPr>
        <p:txBody>
          <a:bodyPr wrap="square" lIns="91440" tIns="45720" rIns="91440" bIns="45720">
            <a:spAutoFit/>
          </a:bodyPr>
          <a:lstStyle/>
          <a:p>
            <a:pPr algn="ctr"/>
            <a:r>
              <a:rPr lang="en-US" sz="2400" b="1" dirty="0" smtClean="0">
                <a:ln w="1905">
                  <a:solidFill>
                    <a:sysClr val="windowText" lastClr="000000"/>
                  </a:solidFill>
                </a:ln>
                <a:solidFill>
                  <a:srgbClr val="FFFFCC"/>
                </a:solidFill>
                <a:effectLst>
                  <a:innerShdw blurRad="69850" dist="43180" dir="5400000">
                    <a:srgbClr val="000000">
                      <a:alpha val="65000"/>
                    </a:srgbClr>
                  </a:innerShdw>
                </a:effectLst>
                <a:latin typeface="Comic Sans MS" pitchFamily="66" charset="0"/>
              </a:rPr>
              <a:t>(The information in this section compliments of </a:t>
            </a:r>
            <a:r>
              <a:rPr lang="en-US" sz="2400" b="1" dirty="0" err="1" smtClean="0">
                <a:ln w="1905">
                  <a:solidFill>
                    <a:sysClr val="windowText" lastClr="000000"/>
                  </a:solidFill>
                </a:ln>
                <a:solidFill>
                  <a:srgbClr val="FFFFCC"/>
                </a:solidFill>
                <a:effectLst>
                  <a:innerShdw blurRad="69850" dist="43180" dir="5400000">
                    <a:srgbClr val="000000">
                      <a:alpha val="65000"/>
                    </a:srgbClr>
                  </a:innerShdw>
                </a:effectLst>
                <a:latin typeface="Comic Sans MS" pitchFamily="66" charset="0"/>
              </a:rPr>
              <a:t>Avi</a:t>
            </a:r>
            <a:r>
              <a:rPr lang="en-US" sz="2400" b="1" dirty="0" smtClean="0">
                <a:ln w="1905">
                  <a:solidFill>
                    <a:sysClr val="windowText" lastClr="000000"/>
                  </a:solidFill>
                </a:ln>
                <a:solidFill>
                  <a:srgbClr val="FFFFCC"/>
                </a:solidFill>
                <a:effectLst>
                  <a:innerShdw blurRad="69850" dist="43180" dir="5400000">
                    <a:srgbClr val="000000">
                      <a:alpha val="65000"/>
                    </a:srgbClr>
                  </a:innerShdw>
                </a:effectLst>
                <a:latin typeface="Comic Sans MS" pitchFamily="66" charset="0"/>
              </a:rPr>
              <a:t> ben </a:t>
            </a:r>
            <a:r>
              <a:rPr lang="en-US" sz="2400" b="1" dirty="0" err="1" smtClean="0">
                <a:ln w="1905">
                  <a:solidFill>
                    <a:sysClr val="windowText" lastClr="000000"/>
                  </a:solidFill>
                </a:ln>
                <a:solidFill>
                  <a:srgbClr val="FFFFCC"/>
                </a:solidFill>
                <a:effectLst>
                  <a:innerShdw blurRad="69850" dist="43180" dir="5400000">
                    <a:srgbClr val="000000">
                      <a:alpha val="65000"/>
                    </a:srgbClr>
                  </a:innerShdw>
                </a:effectLst>
                <a:latin typeface="Comic Sans MS" pitchFamily="66" charset="0"/>
              </a:rPr>
              <a:t>Mordechai</a:t>
            </a:r>
            <a:r>
              <a:rPr lang="en-US" sz="2400" b="1" dirty="0" smtClean="0">
                <a:ln w="1905">
                  <a:solidFill>
                    <a:sysClr val="windowText" lastClr="000000"/>
                  </a:solidFill>
                </a:ln>
                <a:solidFill>
                  <a:srgbClr val="FFFFCC"/>
                </a:solidFill>
                <a:effectLst>
                  <a:innerShdw blurRad="69850" dist="43180" dir="5400000">
                    <a:srgbClr val="000000">
                      <a:alpha val="65000"/>
                    </a:srgbClr>
                  </a:innerShdw>
                </a:effectLst>
                <a:latin typeface="Comic Sans MS" pitchFamily="66" charset="0"/>
              </a:rPr>
              <a:t>.)</a:t>
            </a:r>
            <a:endParaRPr lang="en-US" sz="2400" b="1" dirty="0">
              <a:ln w="1905">
                <a:solidFill>
                  <a:sysClr val="windowText" lastClr="000000"/>
                </a:solidFill>
              </a:ln>
              <a:solidFill>
                <a:srgbClr val="FFFFCC"/>
              </a:solidFill>
              <a:effectLst>
                <a:innerShdw blurRad="69850" dist="43180" dir="5400000">
                  <a:srgbClr val="000000">
                    <a:alpha val="65000"/>
                  </a:srgbClr>
                </a:innerShdw>
              </a:effectLst>
              <a:latin typeface="Comic Sans MS" pitchFamily="66" charset="0"/>
            </a:endParaRPr>
          </a:p>
        </p:txBody>
      </p:sp>
    </p:spTree>
    <p:extLst>
      <p:ext uri="{BB962C8B-B14F-4D97-AF65-F5344CB8AC3E}">
        <p14:creationId xmlns:p14="http://schemas.microsoft.com/office/powerpoint/2010/main" val="2927997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left)">
                                      <p:cBhvr>
                                        <p:cTn id="10" dur="3000"/>
                                        <p:tgtEl>
                                          <p:spTgt spid="3074"/>
                                        </p:tgtEl>
                                      </p:cBhvr>
                                    </p:animEffect>
                                  </p:childTnLst>
                                </p:cTn>
                              </p:par>
                              <p:par>
                                <p:cTn id="11" presetID="22" presetClass="entr" presetSubtype="8" fill="hold" grpId="0" nodeType="withEffect">
                                  <p:stCondLst>
                                    <p:cond delay="200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84000"/>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711036" y="6511325"/>
            <a:ext cx="477789" cy="365125"/>
          </a:xfrm>
        </p:spPr>
        <p:txBody>
          <a:bodyPr/>
          <a:lstStyle/>
          <a:p>
            <a:fld id="{81FEFA0A-2F20-4B60-98C6-5FFDA469AA1C}" type="slidenum">
              <a:rPr lang="en-US" b="1" smtClean="0">
                <a:solidFill>
                  <a:schemeClr val="tx2"/>
                </a:solidFill>
              </a:rPr>
              <a:pPr/>
              <a:t>14</a:t>
            </a:fld>
            <a:endParaRPr lang="en-US" b="1" dirty="0">
              <a:solidFill>
                <a:schemeClr val="tx2"/>
              </a:solidFill>
            </a:endParaRPr>
          </a:p>
        </p:txBody>
      </p:sp>
      <p:sp>
        <p:nvSpPr>
          <p:cNvPr id="5" name="Rectangle 4"/>
          <p:cNvSpPr/>
          <p:nvPr/>
        </p:nvSpPr>
        <p:spPr>
          <a:xfrm>
            <a:off x="0" y="116632"/>
            <a:ext cx="12188824" cy="1323439"/>
          </a:xfrm>
          <a:prstGeom prst="rect">
            <a:avLst/>
          </a:prstGeom>
          <a:noFill/>
        </p:spPr>
        <p:txBody>
          <a:bodyPr wrap="square" lIns="91440" tIns="45720" rIns="91440" bIns="45720">
            <a:spAutoFit/>
          </a:bodyPr>
          <a:lstStyle/>
          <a:p>
            <a:pPr algn="ctr"/>
            <a:r>
              <a:rPr lang="en-US" sz="4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rgbClr val="FFFFCC"/>
                  </a:glow>
                  <a:innerShdw blurRad="69850" dist="43180" dir="5400000">
                    <a:srgbClr val="000000">
                      <a:alpha val="65000"/>
                    </a:srgbClr>
                  </a:innerShdw>
                </a:effectLst>
                <a:latin typeface="Comic Sans MS" pitchFamily="66" charset="0"/>
              </a:rPr>
              <a:t>Many believe barley was the Wave Sheaf </a:t>
            </a:r>
            <a:br>
              <a:rPr lang="en-US" sz="4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rgbClr val="FFFFCC"/>
                  </a:glow>
                  <a:innerShdw blurRad="69850" dist="43180" dir="5400000">
                    <a:srgbClr val="000000">
                      <a:alpha val="65000"/>
                    </a:srgbClr>
                  </a:innerShdw>
                </a:effectLst>
                <a:latin typeface="Comic Sans MS" pitchFamily="66" charset="0"/>
              </a:rPr>
            </a:br>
            <a:r>
              <a:rPr lang="en-US" sz="4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rgbClr val="FFFFCC"/>
                  </a:glow>
                  <a:innerShdw blurRad="69850" dist="43180" dir="5400000">
                    <a:srgbClr val="000000">
                      <a:alpha val="65000"/>
                    </a:srgbClr>
                  </a:innerShdw>
                </a:effectLst>
                <a:latin typeface="Comic Sans MS" pitchFamily="66" charset="0"/>
              </a:rPr>
              <a:t>grain according to Josephus.  Is this correct?</a:t>
            </a:r>
            <a:endParaRPr lang="en-US" sz="4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rgbClr val="FFFFCC"/>
                </a:glow>
                <a:innerShdw blurRad="69850" dist="43180" dir="5400000">
                  <a:srgbClr val="000000">
                    <a:alpha val="65000"/>
                  </a:srgbClr>
                </a:innerShdw>
              </a:effectLst>
              <a:latin typeface="Comic Sans MS" pitchFamily="66" charset="0"/>
            </a:endParaRPr>
          </a:p>
        </p:txBody>
      </p:sp>
      <p:sp>
        <p:nvSpPr>
          <p:cNvPr id="9" name="Rectangle 8"/>
          <p:cNvSpPr/>
          <p:nvPr/>
        </p:nvSpPr>
        <p:spPr>
          <a:xfrm>
            <a:off x="333772" y="1412776"/>
            <a:ext cx="11521280" cy="5170646"/>
          </a:xfrm>
          <a:prstGeom prst="rect">
            <a:avLst/>
          </a:prstGeom>
          <a:solidFill>
            <a:srgbClr val="CCFF99">
              <a:alpha val="29000"/>
            </a:srgbClr>
          </a:solidFill>
          <a:scene3d>
            <a:camera prst="orthographicFront"/>
            <a:lightRig rig="threePt" dir="t"/>
          </a:scene3d>
          <a:sp3d>
            <a:bevelT/>
          </a:sp3d>
        </p:spPr>
        <p:txBody>
          <a:bodyPr wrap="square">
            <a:spAutoFit/>
          </a:bodyPr>
          <a:lstStyle/>
          <a:p>
            <a:pPr>
              <a:lnSpc>
                <a:spcPct val="150000"/>
              </a:lnSpc>
            </a:pPr>
            <a:r>
              <a:rPr lang="en-US" sz="2400" b="1" dirty="0">
                <a:ln w="1905"/>
                <a:solidFill>
                  <a:srgbClr val="C00000"/>
                </a:solidFill>
                <a:effectLst>
                  <a:glow rad="127000">
                    <a:srgbClr val="FFFFCC"/>
                  </a:glow>
                  <a:innerShdw blurRad="69850" dist="43180" dir="5400000">
                    <a:srgbClr val="000000">
                      <a:alpha val="65000"/>
                    </a:srgbClr>
                  </a:innerShdw>
                </a:effectLst>
              </a:rPr>
              <a:t>Josephus writes in his compilation of Israelite history </a:t>
            </a:r>
            <a:r>
              <a:rPr lang="en-US" sz="2400" b="1" dirty="0" smtClean="0">
                <a:ln w="1905"/>
                <a:solidFill>
                  <a:srgbClr val="C00000"/>
                </a:solidFill>
                <a:effectLst>
                  <a:glow rad="127000">
                    <a:srgbClr val="FFFFCC"/>
                  </a:glow>
                  <a:innerShdw blurRad="69850" dist="43180" dir="5400000">
                    <a:srgbClr val="000000">
                      <a:alpha val="65000"/>
                    </a:srgbClr>
                  </a:innerShdw>
                </a:effectLst>
              </a:rPr>
              <a:t> – </a:t>
            </a:r>
            <a:r>
              <a:rPr lang="en-US" sz="2400" b="1" dirty="0">
                <a:ln w="1905"/>
                <a:solidFill>
                  <a:srgbClr val="C00000"/>
                </a:solidFill>
                <a:effectLst>
                  <a:glow rad="127000">
                    <a:srgbClr val="FFFFCC"/>
                  </a:glow>
                  <a:innerShdw blurRad="69850" dist="43180" dir="5400000">
                    <a:srgbClr val="000000">
                      <a:alpha val="65000"/>
                    </a:srgbClr>
                  </a:innerShdw>
                </a:effectLst>
              </a:rPr>
              <a:t>Antiquities, Book 3, Chapter 10, Section 5 (Ant. 3.10.5), the following:</a:t>
            </a:r>
          </a:p>
          <a:p>
            <a:pPr marL="285750" indent="-285750">
              <a:lnSpc>
                <a:spcPct val="150000"/>
              </a:lnSpc>
              <a:buFont typeface="Arial" pitchFamily="34" charset="0"/>
              <a:buChar char="•"/>
            </a:pPr>
            <a:r>
              <a:rPr lang="en-US" sz="2400" b="1" dirty="0">
                <a:ln w="1905"/>
                <a:effectLst>
                  <a:glow rad="127000">
                    <a:srgbClr val="FFFFCC"/>
                  </a:glow>
                  <a:innerShdw blurRad="69850" dist="43180" dir="5400000">
                    <a:srgbClr val="000000">
                      <a:alpha val="65000"/>
                    </a:srgbClr>
                  </a:innerShdw>
                </a:effectLst>
              </a:rPr>
              <a:t>The feast of unleavened bread succeeds that of the Passover, and falls on the fifteenth day of the month, and continues seven days, wherein they feed on unleavened </a:t>
            </a:r>
            <a:r>
              <a:rPr lang="en-US" sz="2400" b="1" dirty="0">
                <a:ln w="1905"/>
                <a:solidFill>
                  <a:srgbClr val="C00000"/>
                </a:solidFill>
                <a:effectLst>
                  <a:glow rad="127000">
                    <a:srgbClr val="FFFFCC"/>
                  </a:glow>
                  <a:innerShdw blurRad="69850" dist="43180" dir="5400000">
                    <a:srgbClr val="000000">
                      <a:alpha val="65000"/>
                    </a:srgbClr>
                  </a:innerShdw>
                </a:effectLst>
              </a:rPr>
              <a:t>bread</a:t>
            </a:r>
            <a:r>
              <a:rPr lang="en-US" sz="2400" b="1" dirty="0" smtClean="0">
                <a:ln w="1905"/>
                <a:solidFill>
                  <a:srgbClr val="C00000"/>
                </a:solidFill>
                <a:effectLst>
                  <a:glow rad="127000">
                    <a:srgbClr val="FFFFCC"/>
                  </a:glow>
                  <a:innerShdw blurRad="69850" dist="43180" dir="5400000">
                    <a:srgbClr val="000000">
                      <a:alpha val="65000"/>
                    </a:srgbClr>
                  </a:innerShdw>
                </a:effectLst>
              </a:rPr>
              <a:t>… But </a:t>
            </a:r>
            <a:r>
              <a:rPr lang="en-US" sz="2400" b="1" dirty="0">
                <a:ln w="1905"/>
                <a:solidFill>
                  <a:srgbClr val="C00000"/>
                </a:solidFill>
                <a:effectLst>
                  <a:glow rad="127000">
                    <a:srgbClr val="FFFFCC"/>
                  </a:glow>
                  <a:innerShdw blurRad="69850" dist="43180" dir="5400000">
                    <a:srgbClr val="000000">
                      <a:alpha val="65000"/>
                    </a:srgbClr>
                  </a:innerShdw>
                </a:effectLst>
              </a:rPr>
              <a:t>on the second day of unleavened bread, which is the sixteenth day of the month, they first partake of the fruits of the earth, </a:t>
            </a:r>
            <a:r>
              <a:rPr lang="en-US" sz="2400" b="1" dirty="0">
                <a:ln w="1905"/>
                <a:effectLst>
                  <a:glow rad="127000">
                    <a:srgbClr val="FFFFCC"/>
                  </a:glow>
                  <a:innerShdw blurRad="69850" dist="43180" dir="5400000">
                    <a:srgbClr val="000000">
                      <a:alpha val="65000"/>
                    </a:srgbClr>
                  </a:innerShdw>
                </a:effectLst>
              </a:rPr>
              <a:t>for before that day they do not touch them. And while they suppose it proper to honor God, from whom they obtain this plentiful provision, in the first place, </a:t>
            </a:r>
            <a:r>
              <a:rPr lang="en-US" sz="2800" b="1" dirty="0">
                <a:ln w="1905">
                  <a:solidFill>
                    <a:srgbClr val="002060"/>
                  </a:solidFill>
                </a:ln>
                <a:solidFill>
                  <a:srgbClr val="00B050"/>
                </a:solidFill>
                <a:effectLst>
                  <a:glow rad="127000">
                    <a:srgbClr val="FFFFCC"/>
                  </a:glow>
                  <a:innerShdw blurRad="69850" dist="43180" dir="5400000">
                    <a:srgbClr val="000000">
                      <a:alpha val="65000"/>
                    </a:srgbClr>
                  </a:innerShdw>
                </a:effectLst>
                <a:latin typeface="Comic Sans MS" pitchFamily="66" charset="0"/>
              </a:rPr>
              <a:t>they offer the first fruits of their </a:t>
            </a:r>
            <a:r>
              <a:rPr lang="en-US" sz="2800" b="1" dirty="0" smtClean="0">
                <a:ln w="1905">
                  <a:solidFill>
                    <a:srgbClr val="002060"/>
                  </a:solidFill>
                </a:ln>
                <a:solidFill>
                  <a:srgbClr val="00B050"/>
                </a:solidFill>
                <a:effectLst>
                  <a:glow rad="127000">
                    <a:srgbClr val="FFFFCC"/>
                  </a:glow>
                  <a:innerShdw blurRad="69850" dist="43180" dir="5400000">
                    <a:srgbClr val="000000">
                      <a:alpha val="65000"/>
                    </a:srgbClr>
                  </a:innerShdw>
                </a:effectLst>
                <a:latin typeface="Comic Sans MS" pitchFamily="66" charset="0"/>
              </a:rPr>
              <a:t>barley</a:t>
            </a:r>
            <a:r>
              <a:rPr lang="en-US" sz="2800" b="1" dirty="0">
                <a:ln w="1905">
                  <a:solidFill>
                    <a:srgbClr val="002060"/>
                  </a:solidFill>
                </a:ln>
                <a:solidFill>
                  <a:srgbClr val="00B050"/>
                </a:solidFill>
                <a:effectLst>
                  <a:glow rad="127000">
                    <a:srgbClr val="FFFFCC"/>
                  </a:glow>
                  <a:innerShdw blurRad="69850" dist="43180" dir="5400000">
                    <a:srgbClr val="000000">
                      <a:alpha val="65000"/>
                    </a:srgbClr>
                  </a:innerShdw>
                </a:effectLst>
                <a:latin typeface="Comic Sans MS" pitchFamily="66" charset="0"/>
              </a:rPr>
              <a:t> </a:t>
            </a:r>
            <a:r>
              <a:rPr lang="en-US" sz="2800" b="1" dirty="0" smtClean="0">
                <a:ln w="1905">
                  <a:solidFill>
                    <a:srgbClr val="002060"/>
                  </a:solidFill>
                </a:ln>
                <a:solidFill>
                  <a:srgbClr val="00B050"/>
                </a:solidFill>
                <a:effectLst>
                  <a:glow rad="127000">
                    <a:srgbClr val="FFFFCC"/>
                  </a:glow>
                  <a:innerShdw blurRad="69850" dist="43180" dir="5400000">
                    <a:srgbClr val="000000">
                      <a:alpha val="65000"/>
                    </a:srgbClr>
                  </a:innerShdw>
                </a:effectLst>
                <a:latin typeface="Comic Sans MS" pitchFamily="66" charset="0"/>
              </a:rPr>
              <a:t>… </a:t>
            </a:r>
            <a:endParaRPr lang="en-US" sz="2800" b="1" dirty="0">
              <a:ln w="1905">
                <a:solidFill>
                  <a:srgbClr val="002060"/>
                </a:solidFill>
              </a:ln>
              <a:solidFill>
                <a:srgbClr val="00B050"/>
              </a:solidFill>
              <a:effectLst>
                <a:glow rad="127000">
                  <a:srgbClr val="FFFFCC"/>
                </a:glow>
                <a:innerShdw blurRad="69850" dist="43180" dir="5400000">
                  <a:srgbClr val="000000">
                    <a:alpha val="65000"/>
                  </a:srgbClr>
                </a:innerShdw>
              </a:effectLst>
              <a:latin typeface="Comic Sans MS" pitchFamily="66" charset="0"/>
            </a:endParaRPr>
          </a:p>
        </p:txBody>
      </p:sp>
    </p:spTree>
    <p:extLst>
      <p:ext uri="{BB962C8B-B14F-4D97-AF65-F5344CB8AC3E}">
        <p14:creationId xmlns:p14="http://schemas.microsoft.com/office/powerpoint/2010/main" val="417244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1000"/>
                                        <p:tgtEl>
                                          <p:spTgt spid="9">
                                            <p:txEl>
                                              <p:pRg st="1" end="1"/>
                                            </p:txEl>
                                          </p:spTgt>
                                        </p:tgtEl>
                                      </p:cBhvr>
                                    </p:animEffect>
                                    <p:anim calcmode="lin" valueType="num">
                                      <p:cBhvr>
                                        <p:cTn id="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94012" y="5085184"/>
            <a:ext cx="9385176" cy="936104"/>
          </a:xfrm>
        </p:spPr>
        <p:txBody>
          <a:bodyPr>
            <a:normAutofit/>
            <a:scene3d>
              <a:camera prst="orthographicFront"/>
              <a:lightRig rig="threePt" dir="t"/>
            </a:scene3d>
            <a:sp3d extrusionH="57150">
              <a:bevelT h="25400" prst="softRound"/>
            </a:sp3d>
          </a:bodyPr>
          <a:lstStyle/>
          <a:p>
            <a:r>
              <a:rPr lang="en-US" sz="4800" b="1" dirty="0" smtClean="0">
                <a:solidFill>
                  <a:srgbClr val="C00000"/>
                </a:solidFill>
                <a:effectLst>
                  <a:glow rad="88900">
                    <a:srgbClr val="FFFFCC"/>
                  </a:glow>
                </a:effectLst>
              </a:rPr>
              <a:t>Question:  Is </a:t>
            </a:r>
            <a:r>
              <a:rPr lang="en-US" sz="4800" b="1" dirty="0" err="1" smtClean="0">
                <a:solidFill>
                  <a:srgbClr val="C00000"/>
                </a:solidFill>
                <a:effectLst>
                  <a:glow rad="88900">
                    <a:srgbClr val="FFFFCC"/>
                  </a:glow>
                </a:effectLst>
              </a:rPr>
              <a:t>so`leth</a:t>
            </a:r>
            <a:r>
              <a:rPr lang="en-US" sz="4800" b="1" dirty="0" smtClean="0">
                <a:solidFill>
                  <a:srgbClr val="C00000"/>
                </a:solidFill>
                <a:effectLst>
                  <a:glow rad="88900">
                    <a:srgbClr val="FFFFCC"/>
                  </a:glow>
                </a:effectLst>
              </a:rPr>
              <a:t> barley?</a:t>
            </a:r>
            <a:endParaRPr lang="en-US" sz="4800" b="1" dirty="0">
              <a:solidFill>
                <a:srgbClr val="CCFF99"/>
              </a:solidFill>
            </a:endParaRPr>
          </a:p>
        </p:txBody>
      </p:sp>
      <p:sp>
        <p:nvSpPr>
          <p:cNvPr id="3" name="Content Placeholder 2"/>
          <p:cNvSpPr>
            <a:spLocks noGrp="1"/>
          </p:cNvSpPr>
          <p:nvPr>
            <p:ph idx="1"/>
          </p:nvPr>
        </p:nvSpPr>
        <p:spPr>
          <a:xfrm>
            <a:off x="2205980" y="1268760"/>
            <a:ext cx="9601200" cy="4176464"/>
          </a:xfrm>
        </p:spPr>
        <p:txBody>
          <a:bodyPr>
            <a:normAutofit/>
          </a:bodyPr>
          <a:lstStyle/>
          <a:p>
            <a:r>
              <a:rPr lang="en-US" b="1" dirty="0" smtClean="0">
                <a:solidFill>
                  <a:srgbClr val="FFFFCC"/>
                </a:solidFill>
              </a:rPr>
              <a:t>10</a:t>
            </a:r>
            <a:r>
              <a:rPr lang="en-US" dirty="0" smtClean="0">
                <a:solidFill>
                  <a:srgbClr val="FFFFCC"/>
                </a:solidFill>
              </a:rPr>
              <a:t>  Speak </a:t>
            </a:r>
            <a:r>
              <a:rPr lang="en-US" dirty="0">
                <a:solidFill>
                  <a:srgbClr val="FFFFCC"/>
                </a:solidFill>
              </a:rPr>
              <a:t>unto the children of Israel, and say unto them, </a:t>
            </a:r>
            <a:r>
              <a:rPr lang="en-US" sz="2800" b="1" i="1" dirty="0">
                <a:solidFill>
                  <a:srgbClr val="FFFFCC"/>
                </a:solidFill>
              </a:rPr>
              <a:t>When ye be come into the land</a:t>
            </a:r>
            <a:r>
              <a:rPr lang="en-US" i="1" dirty="0">
                <a:solidFill>
                  <a:srgbClr val="FFFFCC"/>
                </a:solidFill>
              </a:rPr>
              <a:t> which I give unto you, </a:t>
            </a:r>
            <a:r>
              <a:rPr lang="en-US" sz="2800" b="1" i="1" dirty="0">
                <a:solidFill>
                  <a:srgbClr val="FFFFCC"/>
                </a:solidFill>
              </a:rPr>
              <a:t>and shall </a:t>
            </a:r>
            <a:r>
              <a:rPr lang="en-US" sz="2800" b="1" dirty="0">
                <a:solidFill>
                  <a:srgbClr val="FFFFCC"/>
                </a:solidFill>
              </a:rPr>
              <a:t>reap the </a:t>
            </a:r>
            <a:r>
              <a:rPr lang="en-US" sz="2800" b="1" dirty="0" smtClean="0">
                <a:solidFill>
                  <a:srgbClr val="FFFFCC"/>
                </a:solidFill>
              </a:rPr>
              <a:t>harvest</a:t>
            </a:r>
            <a:r>
              <a:rPr lang="en-US" dirty="0" smtClean="0">
                <a:solidFill>
                  <a:srgbClr val="FFFFCC"/>
                </a:solidFill>
              </a:rPr>
              <a:t> </a:t>
            </a:r>
            <a:r>
              <a:rPr lang="en-US" dirty="0">
                <a:solidFill>
                  <a:srgbClr val="FFFFCC"/>
                </a:solidFill>
              </a:rPr>
              <a:t>thereof, then </a:t>
            </a:r>
            <a:r>
              <a:rPr lang="en-US" sz="2800" b="1" dirty="0">
                <a:solidFill>
                  <a:srgbClr val="FFFFCC"/>
                </a:solidFill>
              </a:rPr>
              <a:t>ye shall bring a sheaf of the </a:t>
            </a:r>
            <a:r>
              <a:rPr lang="en-US" sz="2800" b="1" dirty="0" err="1">
                <a:solidFill>
                  <a:srgbClr val="FFFFCC"/>
                </a:solidFill>
              </a:rPr>
              <a:t>firstfruits</a:t>
            </a:r>
            <a:r>
              <a:rPr lang="en-US" sz="2800" b="1" dirty="0">
                <a:solidFill>
                  <a:srgbClr val="FFFFCC"/>
                </a:solidFill>
              </a:rPr>
              <a:t> </a:t>
            </a:r>
            <a:r>
              <a:rPr lang="en-US" dirty="0">
                <a:solidFill>
                  <a:srgbClr val="FFFFCC"/>
                </a:solidFill>
              </a:rPr>
              <a:t>of your harvest unto the priest:</a:t>
            </a:r>
          </a:p>
          <a:p>
            <a:r>
              <a:rPr lang="en-US" b="1" dirty="0" smtClean="0">
                <a:solidFill>
                  <a:srgbClr val="FFFFCC"/>
                </a:solidFill>
              </a:rPr>
              <a:t>13</a:t>
            </a:r>
            <a:r>
              <a:rPr lang="en-US" dirty="0" smtClean="0">
                <a:solidFill>
                  <a:srgbClr val="FFFFCC"/>
                </a:solidFill>
              </a:rPr>
              <a:t>  And </a:t>
            </a:r>
            <a:r>
              <a:rPr lang="en-US" dirty="0">
                <a:solidFill>
                  <a:srgbClr val="FFFFCC"/>
                </a:solidFill>
              </a:rPr>
              <a:t>the </a:t>
            </a:r>
            <a:r>
              <a:rPr lang="en-US" dirty="0" smtClean="0">
                <a:solidFill>
                  <a:srgbClr val="FFFFCC"/>
                </a:solidFill>
              </a:rPr>
              <a:t>meat [grain] </a:t>
            </a:r>
            <a:r>
              <a:rPr lang="en-US" dirty="0">
                <a:solidFill>
                  <a:srgbClr val="FFFFCC"/>
                </a:solidFill>
              </a:rPr>
              <a:t>offering thereof shall be two tenth deals of </a:t>
            </a:r>
            <a:r>
              <a:rPr lang="en-US" sz="2800" b="1" dirty="0">
                <a:ln>
                  <a:solidFill>
                    <a:srgbClr val="BA5306"/>
                  </a:solidFill>
                </a:ln>
                <a:solidFill>
                  <a:srgbClr val="FF9933"/>
                </a:solidFill>
                <a:latin typeface="Comic Sans MS" pitchFamily="66" charset="0"/>
              </a:rPr>
              <a:t>fine flour </a:t>
            </a:r>
            <a:r>
              <a:rPr lang="en-US" dirty="0">
                <a:solidFill>
                  <a:srgbClr val="FFFFCC"/>
                </a:solidFill>
              </a:rPr>
              <a:t>mingled with oil, an offering made by fire unto </a:t>
            </a:r>
            <a:r>
              <a:rPr lang="en-US" dirty="0" smtClean="0">
                <a:solidFill>
                  <a:srgbClr val="FFFFCC"/>
                </a:solidFill>
              </a:rPr>
              <a:t>Yahuah </a:t>
            </a:r>
            <a:r>
              <a:rPr lang="en-US" dirty="0">
                <a:solidFill>
                  <a:srgbClr val="FFFFCC"/>
                </a:solidFill>
              </a:rPr>
              <a:t>for a sweet </a:t>
            </a:r>
            <a:r>
              <a:rPr lang="en-US" dirty="0" err="1">
                <a:solidFill>
                  <a:srgbClr val="FFFFCC"/>
                </a:solidFill>
              </a:rPr>
              <a:t>savour</a:t>
            </a:r>
            <a:r>
              <a:rPr lang="en-US" dirty="0" smtClean="0">
                <a:solidFill>
                  <a:srgbClr val="FFFFCC"/>
                </a:solidFill>
              </a:rPr>
              <a:t>:</a:t>
            </a:r>
          </a:p>
          <a:p>
            <a:r>
              <a:rPr lang="en-US" b="1" dirty="0">
                <a:ln>
                  <a:solidFill>
                    <a:srgbClr val="BA5306"/>
                  </a:solidFill>
                </a:ln>
                <a:solidFill>
                  <a:srgbClr val="FF9933"/>
                </a:solidFill>
                <a:latin typeface="Comic Sans MS" pitchFamily="66" charset="0"/>
              </a:rPr>
              <a:t>fine </a:t>
            </a:r>
            <a:r>
              <a:rPr lang="en-US" b="1" dirty="0" smtClean="0">
                <a:ln>
                  <a:solidFill>
                    <a:srgbClr val="BA5306"/>
                  </a:solidFill>
                </a:ln>
                <a:solidFill>
                  <a:srgbClr val="FF9933"/>
                </a:solidFill>
                <a:latin typeface="Comic Sans MS" pitchFamily="66" charset="0"/>
              </a:rPr>
              <a:t>flour H5560</a:t>
            </a:r>
            <a:r>
              <a:rPr lang="en-US" dirty="0" smtClean="0">
                <a:solidFill>
                  <a:srgbClr val="FFFFCC"/>
                </a:solidFill>
              </a:rPr>
              <a:t>  </a:t>
            </a:r>
            <a:r>
              <a:rPr lang="en-US" dirty="0" err="1" smtClean="0">
                <a:solidFill>
                  <a:srgbClr val="FFFFCC"/>
                </a:solidFill>
              </a:rPr>
              <a:t>coleth</a:t>
            </a:r>
            <a:r>
              <a:rPr lang="en-US" dirty="0" smtClean="0">
                <a:solidFill>
                  <a:srgbClr val="FFFFCC"/>
                </a:solidFill>
              </a:rPr>
              <a:t> </a:t>
            </a:r>
            <a:r>
              <a:rPr lang="en-US" dirty="0">
                <a:solidFill>
                  <a:srgbClr val="FFFFCC"/>
                </a:solidFill>
              </a:rPr>
              <a:t>(so'-</a:t>
            </a:r>
            <a:r>
              <a:rPr lang="en-US" dirty="0" err="1">
                <a:solidFill>
                  <a:srgbClr val="FFFFCC"/>
                </a:solidFill>
              </a:rPr>
              <a:t>leth</a:t>
            </a:r>
            <a:r>
              <a:rPr lang="en-US" dirty="0">
                <a:solidFill>
                  <a:srgbClr val="FFFFCC"/>
                </a:solidFill>
              </a:rPr>
              <a:t>); from an unused root meaning to strip; flour (as chipped off</a:t>
            </a:r>
            <a:r>
              <a:rPr lang="en-US" dirty="0" smtClean="0">
                <a:solidFill>
                  <a:srgbClr val="FFFFCC"/>
                </a:solidFill>
              </a:rPr>
              <a:t>):  KJV </a:t>
            </a:r>
            <a:r>
              <a:rPr lang="en-US" dirty="0">
                <a:solidFill>
                  <a:srgbClr val="FFFFCC"/>
                </a:solidFill>
              </a:rPr>
              <a:t>- (fine) flour, meal</a:t>
            </a:r>
            <a:r>
              <a:rPr lang="en-US" dirty="0" smtClean="0">
                <a:solidFill>
                  <a:srgbClr val="FFFFCC"/>
                </a:solidFill>
              </a:rPr>
              <a:t>.</a:t>
            </a:r>
            <a:endParaRPr lang="en-US" dirty="0">
              <a:solidFill>
                <a:srgbClr val="FFFFCC"/>
              </a:solidFill>
            </a:endParaRPr>
          </a:p>
        </p:txBody>
      </p:sp>
      <p:sp>
        <p:nvSpPr>
          <p:cNvPr id="4" name="Slide Number Placeholder 3"/>
          <p:cNvSpPr>
            <a:spLocks noGrp="1"/>
          </p:cNvSpPr>
          <p:nvPr>
            <p:ph type="sldNum" sz="quarter" idx="12"/>
          </p:nvPr>
        </p:nvSpPr>
        <p:spPr>
          <a:xfrm>
            <a:off x="9262764" y="6448251"/>
            <a:ext cx="2844059" cy="365125"/>
          </a:xfrm>
        </p:spPr>
        <p:txBody>
          <a:bodyPr/>
          <a:lstStyle/>
          <a:p>
            <a:fld id="{81FEFA0A-2F20-4B60-98C6-5FFDA469AA1C}" type="slidenum">
              <a:rPr lang="en-US" b="1" smtClean="0">
                <a:solidFill>
                  <a:srgbClr val="FFFFCC"/>
                </a:solidFill>
              </a:rPr>
              <a:pPr/>
              <a:t>15</a:t>
            </a:fld>
            <a:endParaRPr lang="en-US" b="1" dirty="0">
              <a:solidFill>
                <a:srgbClr val="FFFFCC"/>
              </a:solidFill>
            </a:endParaRPr>
          </a:p>
        </p:txBody>
      </p:sp>
      <p:sp>
        <p:nvSpPr>
          <p:cNvPr id="6" name="Rectangle 5"/>
          <p:cNvSpPr/>
          <p:nvPr/>
        </p:nvSpPr>
        <p:spPr>
          <a:xfrm>
            <a:off x="1" y="405318"/>
            <a:ext cx="12188824" cy="646331"/>
          </a:xfrm>
          <a:prstGeom prst="rect">
            <a:avLst/>
          </a:prstGeom>
          <a:noFill/>
        </p:spPr>
        <p:txBody>
          <a:bodyPr wrap="square" lIns="91440" tIns="45720" rIns="91440" bIns="45720">
            <a:spAutoFit/>
          </a:bodyPr>
          <a:lstStyle/>
          <a:p>
            <a:pPr algn="ctr"/>
            <a:r>
              <a:rPr lang="en-US" sz="36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rgbClr val="FFFFCC"/>
                  </a:glow>
                  <a:innerShdw blurRad="69850" dist="43180" dir="5400000">
                    <a:srgbClr val="000000">
                      <a:alpha val="65000"/>
                    </a:srgbClr>
                  </a:innerShdw>
                </a:effectLst>
                <a:latin typeface="Comic Sans MS" pitchFamily="66" charset="0"/>
              </a:rPr>
              <a:t>Wave Sheaf grain according to Torah in Lev 23.</a:t>
            </a:r>
            <a:endParaRPr lang="en-US" sz="3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rgbClr val="FFFFCC"/>
                </a:glow>
                <a:innerShdw blurRad="69850" dist="43180" dir="5400000">
                  <a:srgbClr val="000000">
                    <a:alpha val="65000"/>
                  </a:srgbClr>
                </a:innerShdw>
              </a:effectLst>
              <a:latin typeface="Comic Sans MS" pitchFamily="66" charset="0"/>
            </a:endParaRPr>
          </a:p>
        </p:txBody>
      </p:sp>
      <p:sp>
        <p:nvSpPr>
          <p:cNvPr id="7" name="Title 1"/>
          <p:cNvSpPr txBox="1">
            <a:spLocks/>
          </p:cNvSpPr>
          <p:nvPr/>
        </p:nvSpPr>
        <p:spPr>
          <a:xfrm>
            <a:off x="2998068" y="6021288"/>
            <a:ext cx="4497816" cy="720080"/>
          </a:xfrm>
          <a:prstGeom prst="rect">
            <a:avLst/>
          </a:prstGeom>
        </p:spPr>
        <p:txBody>
          <a:bodyPr vert="horz" lIns="91440" tIns="45720" rIns="91440" bIns="45720" rtlCol="0" anchor="b">
            <a:noAutofit/>
            <a:scene3d>
              <a:camera prst="orthographicFront"/>
              <a:lightRig rig="threePt" dir="t"/>
            </a:scene3d>
            <a:sp3d extrusionH="57150">
              <a:bevelT h="25400" prst="softRound"/>
            </a:sp3d>
          </a:bodyPr>
          <a:lstStyle>
            <a:lvl1pPr algn="l" defTabSz="914400" rtl="0" eaLnBrk="1" latinLnBrk="0" hangingPunct="1">
              <a:lnSpc>
                <a:spcPct val="90000"/>
              </a:lnSpc>
              <a:spcBef>
                <a:spcPct val="0"/>
              </a:spcBef>
              <a:buNone/>
              <a:defRPr sz="3600" kern="1200">
                <a:solidFill>
                  <a:schemeClr val="tx1"/>
                </a:solidFill>
                <a:latin typeface="Comic Sans MS" pitchFamily="66" charset="0"/>
                <a:ea typeface="+mj-ea"/>
                <a:cs typeface="+mj-cs"/>
              </a:defRPr>
            </a:lvl1pPr>
          </a:lstStyle>
          <a:p>
            <a:r>
              <a:rPr lang="en-US" sz="4800" b="1" dirty="0" smtClean="0">
                <a:solidFill>
                  <a:srgbClr val="CCFF99"/>
                </a:solidFill>
              </a:rPr>
              <a:t>Answer:  No!</a:t>
            </a:r>
            <a:endParaRPr lang="en-US" sz="4800" b="1" dirty="0">
              <a:solidFill>
                <a:srgbClr val="CCFF99"/>
              </a:solidFill>
            </a:endParaRPr>
          </a:p>
        </p:txBody>
      </p:sp>
    </p:spTree>
    <p:extLst>
      <p:ext uri="{BB962C8B-B14F-4D97-AF65-F5344CB8AC3E}">
        <p14:creationId xmlns:p14="http://schemas.microsoft.com/office/powerpoint/2010/main" val="739874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nodeType="clickEffect">
                                  <p:stCondLst>
                                    <p:cond delay="0"/>
                                  </p:stCondLst>
                                  <p:iterate type="lt">
                                    <p:tmPct val="10000"/>
                                  </p:iterate>
                                  <p:childTnLst>
                                    <p:set>
                                      <p:cBhvr>
                                        <p:cTn id="20" dur="1" fill="hold">
                                          <p:stCondLst>
                                            <p:cond delay="0"/>
                                          </p:stCondLst>
                                        </p:cTn>
                                        <p:tgtEl>
                                          <p:spTgt spid="7">
                                            <p:txEl>
                                              <p:pRg st="0" end="0"/>
                                            </p:txEl>
                                          </p:spTgt>
                                        </p:tgtEl>
                                        <p:attrNameLst>
                                          <p:attrName>style.visibility</p:attrName>
                                        </p:attrNameLst>
                                      </p:cBhvr>
                                      <p:to>
                                        <p:strVal val="visible"/>
                                      </p:to>
                                    </p:set>
                                    <p:anim calcmode="lin" valueType="num">
                                      <p:cBhvr>
                                        <p:cTn id="21" dur="1000" fill="hold"/>
                                        <p:tgtEl>
                                          <p:spTgt spid="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2" dur="100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23" dur="1000" fill="hold"/>
                                        <p:tgtEl>
                                          <p:spTgt spid="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4" dur="1000" fill="hold"/>
                                        <p:tgtEl>
                                          <p:spTgt spid="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5" dur="1000" tmFilter="0,0; .5, 1; 1, 1"/>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9756" y="0"/>
            <a:ext cx="11737304" cy="1844824"/>
          </a:xfrm>
        </p:spPr>
        <p:txBody>
          <a:bodyPr>
            <a:normAutofit/>
            <a:scene3d>
              <a:camera prst="orthographicFront"/>
              <a:lightRig rig="threePt" dir="t"/>
            </a:scene3d>
            <a:sp3d extrusionH="57150">
              <a:bevelT w="38100" h="38100" prst="angle"/>
            </a:sp3d>
          </a:bodyPr>
          <a:lstStyle/>
          <a:p>
            <a:pPr lvl="0" algn="ctr"/>
            <a:r>
              <a:rPr lang="en-US" b="1" dirty="0" err="1">
                <a:ln>
                  <a:solidFill>
                    <a:schemeClr val="accent6">
                      <a:lumMod val="50000"/>
                    </a:schemeClr>
                  </a:solidFill>
                </a:ln>
                <a:solidFill>
                  <a:srgbClr val="CCFF99"/>
                </a:solidFill>
                <a:effectLst>
                  <a:outerShdw blurRad="69850" dist="43180" dir="5400000" sx="0" sy="0">
                    <a:srgbClr val="000000">
                      <a:alpha val="65000"/>
                    </a:srgbClr>
                  </a:outerShdw>
                </a:effectLst>
              </a:rPr>
              <a:t>Solet</a:t>
            </a:r>
            <a:r>
              <a:rPr lang="en-US" b="1" dirty="0">
                <a:effectLst>
                  <a:outerShdw blurRad="69850" dist="43180" dir="5400000" sx="0" sy="0">
                    <a:srgbClr val="000000">
                      <a:alpha val="65000"/>
                    </a:srgbClr>
                  </a:outerShdw>
                </a:effectLst>
              </a:rPr>
              <a:t> is </a:t>
            </a:r>
            <a:r>
              <a:rPr lang="en-US" b="1" dirty="0">
                <a:ln>
                  <a:solidFill>
                    <a:schemeClr val="accent6">
                      <a:lumMod val="50000"/>
                    </a:schemeClr>
                  </a:solidFill>
                </a:ln>
                <a:solidFill>
                  <a:srgbClr val="C00000"/>
                </a:solidFill>
                <a:effectLst>
                  <a:outerShdw blurRad="69850" dist="43180" dir="5400000" sx="0" sy="0">
                    <a:srgbClr val="000000">
                      <a:alpha val="65000"/>
                    </a:srgbClr>
                  </a:outerShdw>
                </a:effectLst>
              </a:rPr>
              <a:t>not </a:t>
            </a:r>
            <a:r>
              <a:rPr lang="en-US" b="1" dirty="0" smtClean="0">
                <a:ln>
                  <a:solidFill>
                    <a:schemeClr val="accent6">
                      <a:lumMod val="50000"/>
                    </a:schemeClr>
                  </a:solidFill>
                </a:ln>
                <a:solidFill>
                  <a:srgbClr val="C00000"/>
                </a:solidFill>
                <a:effectLst>
                  <a:outerShdw blurRad="69850" dist="43180" dir="5400000" sx="0" sy="0">
                    <a:srgbClr val="000000">
                      <a:alpha val="65000"/>
                    </a:srgbClr>
                  </a:outerShdw>
                </a:effectLst>
              </a:rPr>
              <a:t>barley!  </a:t>
            </a:r>
            <a:br>
              <a:rPr lang="en-US" b="1" dirty="0" smtClean="0">
                <a:ln>
                  <a:solidFill>
                    <a:schemeClr val="accent6">
                      <a:lumMod val="50000"/>
                    </a:schemeClr>
                  </a:solidFill>
                </a:ln>
                <a:solidFill>
                  <a:srgbClr val="C00000"/>
                </a:solidFill>
                <a:effectLst>
                  <a:outerShdw blurRad="69850" dist="43180" dir="5400000" sx="0" sy="0">
                    <a:srgbClr val="000000">
                      <a:alpha val="65000"/>
                    </a:srgbClr>
                  </a:outerShdw>
                </a:effectLst>
              </a:rPr>
            </a:br>
            <a:r>
              <a:rPr lang="en-US" b="1" dirty="0" err="1" smtClean="0">
                <a:effectLst>
                  <a:outerShdw blurRad="69850" dist="43180" dir="5400000" sx="0" sy="0">
                    <a:srgbClr val="000000">
                      <a:alpha val="65000"/>
                    </a:srgbClr>
                  </a:outerShdw>
                </a:effectLst>
              </a:rPr>
              <a:t>Solet</a:t>
            </a:r>
            <a:r>
              <a:rPr lang="en-US" b="1" dirty="0" smtClean="0">
                <a:effectLst>
                  <a:outerShdw blurRad="69850" dist="43180" dir="5400000" sx="0" sy="0">
                    <a:srgbClr val="000000">
                      <a:alpha val="65000"/>
                    </a:srgbClr>
                  </a:outerShdw>
                </a:effectLst>
              </a:rPr>
              <a:t> </a:t>
            </a:r>
            <a:r>
              <a:rPr lang="en-US" b="1" dirty="0">
                <a:ln>
                  <a:solidFill>
                    <a:schemeClr val="accent6">
                      <a:lumMod val="50000"/>
                    </a:schemeClr>
                  </a:solidFill>
                </a:ln>
                <a:solidFill>
                  <a:srgbClr val="CCFF99"/>
                </a:solidFill>
                <a:effectLst>
                  <a:outerShdw blurRad="69850" dist="43180" dir="5400000" sx="0" sy="0">
                    <a:srgbClr val="000000">
                      <a:alpha val="65000"/>
                    </a:srgbClr>
                  </a:outerShdw>
                </a:effectLst>
              </a:rPr>
              <a:t>is always </a:t>
            </a:r>
            <a:r>
              <a:rPr lang="en-US" b="1" u="sng" dirty="0">
                <a:ln>
                  <a:solidFill>
                    <a:schemeClr val="accent6">
                      <a:lumMod val="50000"/>
                    </a:schemeClr>
                  </a:solidFill>
                </a:ln>
                <a:solidFill>
                  <a:srgbClr val="CCFF99"/>
                </a:solidFill>
                <a:effectLst>
                  <a:outerShdw blurRad="69850" dist="43180" dir="5400000" sx="0" sy="0">
                    <a:srgbClr val="000000">
                      <a:alpha val="65000"/>
                    </a:srgbClr>
                  </a:outerShdw>
                </a:effectLst>
              </a:rPr>
              <a:t>finel</a:t>
            </a:r>
            <a:r>
              <a:rPr lang="en-US" b="1" dirty="0">
                <a:ln>
                  <a:solidFill>
                    <a:schemeClr val="accent6">
                      <a:lumMod val="50000"/>
                    </a:schemeClr>
                  </a:solidFill>
                </a:ln>
                <a:solidFill>
                  <a:srgbClr val="CCFF99"/>
                </a:solidFill>
                <a:effectLst>
                  <a:outerShdw blurRad="69850" dist="43180" dir="5400000" sx="0" sy="0">
                    <a:srgbClr val="000000">
                      <a:alpha val="65000"/>
                    </a:srgbClr>
                  </a:outerShdw>
                </a:effectLst>
              </a:rPr>
              <a:t>y </a:t>
            </a:r>
            <a:r>
              <a:rPr lang="en-US" b="1" dirty="0" smtClean="0">
                <a:ln>
                  <a:solidFill>
                    <a:schemeClr val="accent6">
                      <a:lumMod val="50000"/>
                    </a:schemeClr>
                  </a:solidFill>
                </a:ln>
                <a:solidFill>
                  <a:srgbClr val="CCFF99"/>
                </a:solidFill>
                <a:effectLst>
                  <a:outerShdw blurRad="69850" dist="43180" dir="5400000" sx="0" sy="0">
                    <a:srgbClr val="000000">
                      <a:alpha val="65000"/>
                    </a:srgbClr>
                  </a:outerShdw>
                </a:effectLst>
              </a:rPr>
              <a:t>crushed wheat.</a:t>
            </a:r>
            <a:r>
              <a:rPr lang="en-US" b="1" dirty="0" smtClean="0">
                <a:solidFill>
                  <a:srgbClr val="CCFF99"/>
                </a:solidFill>
                <a:effectLst>
                  <a:outerShdw blurRad="69850" dist="43180" dir="5400000" sx="0" sy="0">
                    <a:srgbClr val="000000">
                      <a:alpha val="65000"/>
                    </a:srgbClr>
                  </a:outerShdw>
                </a:effectLst>
              </a:rPr>
              <a:t>  </a:t>
            </a:r>
            <a:br>
              <a:rPr lang="en-US" b="1" dirty="0" smtClean="0">
                <a:solidFill>
                  <a:srgbClr val="CCFF99"/>
                </a:solidFill>
                <a:effectLst>
                  <a:outerShdw blurRad="69850" dist="43180" dir="5400000" sx="0" sy="0">
                    <a:srgbClr val="000000">
                      <a:alpha val="65000"/>
                    </a:srgbClr>
                  </a:outerShdw>
                </a:effectLst>
              </a:rPr>
            </a:br>
            <a:r>
              <a:rPr lang="en-US" b="1" dirty="0" smtClean="0">
                <a:ln>
                  <a:solidFill>
                    <a:schemeClr val="accent6">
                      <a:lumMod val="50000"/>
                    </a:schemeClr>
                  </a:solidFill>
                </a:ln>
                <a:solidFill>
                  <a:srgbClr val="C00000"/>
                </a:solidFill>
                <a:effectLst>
                  <a:outerShdw blurRad="69850" dist="43180" dir="5400000" sx="0" sy="0">
                    <a:srgbClr val="000000">
                      <a:alpha val="65000"/>
                    </a:srgbClr>
                  </a:outerShdw>
                </a:effectLst>
              </a:rPr>
              <a:t>Barley </a:t>
            </a:r>
            <a:r>
              <a:rPr lang="en-US" b="1" dirty="0">
                <a:ln>
                  <a:solidFill>
                    <a:schemeClr val="accent6">
                      <a:lumMod val="50000"/>
                    </a:schemeClr>
                  </a:solidFill>
                </a:ln>
                <a:solidFill>
                  <a:srgbClr val="C00000"/>
                </a:solidFill>
                <a:effectLst>
                  <a:outerShdw blurRad="69850" dist="43180" dir="5400000" sx="0" sy="0">
                    <a:srgbClr val="000000">
                      <a:alpha val="65000"/>
                    </a:srgbClr>
                  </a:outerShdw>
                </a:effectLst>
              </a:rPr>
              <a:t>is </a:t>
            </a:r>
            <a:r>
              <a:rPr lang="en-US" b="1" dirty="0" err="1">
                <a:ln>
                  <a:solidFill>
                    <a:schemeClr val="accent6">
                      <a:lumMod val="50000"/>
                    </a:schemeClr>
                  </a:solidFill>
                </a:ln>
                <a:solidFill>
                  <a:srgbClr val="C00000"/>
                </a:solidFill>
                <a:effectLst>
                  <a:outerShdw blurRad="69850" dist="43180" dir="5400000" sx="0" sy="0">
                    <a:srgbClr val="000000">
                      <a:alpha val="65000"/>
                    </a:srgbClr>
                  </a:outerShdw>
                </a:effectLst>
              </a:rPr>
              <a:t>se’orah</a:t>
            </a:r>
            <a:r>
              <a:rPr lang="en-US" b="1" dirty="0">
                <a:ln>
                  <a:solidFill>
                    <a:schemeClr val="accent6">
                      <a:lumMod val="50000"/>
                    </a:schemeClr>
                  </a:solidFill>
                </a:ln>
                <a:solidFill>
                  <a:srgbClr val="C00000"/>
                </a:solidFill>
                <a:effectLst>
                  <a:outerShdw blurRad="69850" dist="43180" dir="5400000" sx="0" sy="0">
                    <a:srgbClr val="000000">
                      <a:alpha val="65000"/>
                    </a:srgbClr>
                  </a:outerShdw>
                </a:effectLst>
              </a:rPr>
              <a:t>, </a:t>
            </a:r>
            <a:r>
              <a:rPr lang="en-US" sz="2800" b="1" dirty="0" smtClean="0">
                <a:effectLst>
                  <a:outerShdw blurRad="69850" dist="43180" dir="5400000" sx="0" sy="0">
                    <a:srgbClr val="000000">
                      <a:alpha val="65000"/>
                    </a:srgbClr>
                  </a:outerShdw>
                </a:effectLst>
              </a:rPr>
              <a:t>(</a:t>
            </a:r>
            <a:r>
              <a:rPr lang="en-US" sz="2800" b="1" dirty="0" err="1" smtClean="0">
                <a:effectLst>
                  <a:outerShdw blurRad="69850" dist="43180" dir="5400000" sx="0" sy="0">
                    <a:srgbClr val="000000">
                      <a:alpha val="65000"/>
                    </a:srgbClr>
                  </a:outerShdw>
                </a:effectLst>
              </a:rPr>
              <a:t>solet’s</a:t>
            </a:r>
            <a:r>
              <a:rPr lang="en-US" sz="2800" b="1" dirty="0" smtClean="0">
                <a:effectLst>
                  <a:outerShdw blurRad="69850" dist="43180" dir="5400000" sx="0" sy="0">
                    <a:srgbClr val="000000">
                      <a:alpha val="65000"/>
                    </a:srgbClr>
                  </a:outerShdw>
                </a:effectLst>
              </a:rPr>
              <a:t> antonym);</a:t>
            </a:r>
            <a:r>
              <a:rPr lang="en-US" b="1" dirty="0" smtClean="0">
                <a:effectLst>
                  <a:outerShdw blurRad="69850" dist="43180" dir="5400000" sx="0" sy="0">
                    <a:srgbClr val="000000">
                      <a:alpha val="65000"/>
                    </a:srgbClr>
                  </a:outerShdw>
                </a:effectLst>
              </a:rPr>
              <a:t> </a:t>
            </a:r>
            <a:r>
              <a:rPr lang="en-US" b="1" u="sng" dirty="0" smtClean="0">
                <a:ln>
                  <a:solidFill>
                    <a:schemeClr val="accent6">
                      <a:lumMod val="50000"/>
                    </a:schemeClr>
                  </a:solidFill>
                </a:ln>
                <a:solidFill>
                  <a:srgbClr val="C00000"/>
                </a:solidFill>
                <a:effectLst>
                  <a:outerShdw blurRad="69850" dist="43180" dir="5400000" sx="0" sy="0">
                    <a:srgbClr val="000000">
                      <a:alpha val="65000"/>
                    </a:srgbClr>
                  </a:outerShdw>
                </a:effectLst>
              </a:rPr>
              <a:t>rou</a:t>
            </a:r>
            <a:r>
              <a:rPr lang="en-US" b="1" dirty="0" smtClean="0">
                <a:ln>
                  <a:solidFill>
                    <a:schemeClr val="accent6">
                      <a:lumMod val="50000"/>
                    </a:schemeClr>
                  </a:solidFill>
                </a:ln>
                <a:solidFill>
                  <a:srgbClr val="C00000"/>
                </a:solidFill>
                <a:effectLst>
                  <a:outerShdw blurRad="69850" dist="43180" dir="5400000" sx="0" sy="0">
                    <a:srgbClr val="000000">
                      <a:alpha val="65000"/>
                    </a:srgbClr>
                  </a:outerShdw>
                </a:effectLst>
              </a:rPr>
              <a:t>g</a:t>
            </a:r>
            <a:r>
              <a:rPr lang="en-US" b="1" u="sng" dirty="0" smtClean="0">
                <a:ln>
                  <a:solidFill>
                    <a:schemeClr val="accent6">
                      <a:lumMod val="50000"/>
                    </a:schemeClr>
                  </a:solidFill>
                </a:ln>
                <a:solidFill>
                  <a:srgbClr val="C00000"/>
                </a:solidFill>
                <a:effectLst>
                  <a:outerShdw blurRad="69850" dist="43180" dir="5400000" sx="0" sy="0">
                    <a:srgbClr val="000000">
                      <a:alpha val="65000"/>
                    </a:srgbClr>
                  </a:outerShdw>
                </a:effectLst>
              </a:rPr>
              <a:t>h</a:t>
            </a:r>
            <a:r>
              <a:rPr lang="en-US" b="1" dirty="0" smtClean="0">
                <a:ln>
                  <a:solidFill>
                    <a:schemeClr val="accent6">
                      <a:lumMod val="50000"/>
                    </a:schemeClr>
                  </a:solidFill>
                </a:ln>
                <a:solidFill>
                  <a:srgbClr val="C00000"/>
                </a:solidFill>
                <a:effectLst>
                  <a:outerShdw blurRad="69850" dist="43180" dir="5400000" sx="0" sy="0">
                    <a:srgbClr val="000000">
                      <a:alpha val="65000"/>
                    </a:srgbClr>
                  </a:outerShdw>
                </a:effectLst>
              </a:rPr>
              <a:t> </a:t>
            </a:r>
            <a:r>
              <a:rPr lang="en-US" b="1" dirty="0">
                <a:ln>
                  <a:solidFill>
                    <a:schemeClr val="accent6">
                      <a:lumMod val="50000"/>
                    </a:schemeClr>
                  </a:solidFill>
                </a:ln>
                <a:solidFill>
                  <a:srgbClr val="C00000"/>
                </a:solidFill>
                <a:effectLst>
                  <a:outerShdw blurRad="69850" dist="43180" dir="5400000" sx="0" sy="0">
                    <a:srgbClr val="000000">
                      <a:alpha val="65000"/>
                    </a:srgbClr>
                  </a:outerShdw>
                </a:effectLst>
              </a:rPr>
              <a:t>and </a:t>
            </a:r>
            <a:r>
              <a:rPr lang="en-US" b="1" u="sng" dirty="0" smtClean="0">
                <a:ln>
                  <a:solidFill>
                    <a:schemeClr val="accent6">
                      <a:lumMod val="50000"/>
                    </a:schemeClr>
                  </a:solidFill>
                </a:ln>
                <a:solidFill>
                  <a:srgbClr val="C00000"/>
                </a:solidFill>
                <a:effectLst>
                  <a:outerShdw blurRad="69850" dist="43180" dir="5400000" sx="0" sy="0">
                    <a:srgbClr val="000000">
                      <a:alpha val="65000"/>
                    </a:srgbClr>
                  </a:outerShdw>
                </a:effectLst>
              </a:rPr>
              <a:t>coarse</a:t>
            </a:r>
            <a:r>
              <a:rPr lang="en-US" b="1" dirty="0" smtClean="0">
                <a:ln>
                  <a:solidFill>
                    <a:schemeClr val="accent6">
                      <a:lumMod val="50000"/>
                    </a:schemeClr>
                  </a:solidFill>
                </a:ln>
                <a:solidFill>
                  <a:srgbClr val="C00000"/>
                </a:solidFill>
                <a:effectLst>
                  <a:outerShdw blurRad="69850" dist="43180" dir="5400000" sx="0" sy="0">
                    <a:srgbClr val="000000">
                      <a:alpha val="65000"/>
                    </a:srgbClr>
                  </a:outerShdw>
                </a:effectLst>
              </a:rPr>
              <a:t>! </a:t>
            </a:r>
            <a:endParaRPr lang="en-US" dirty="0">
              <a:ln>
                <a:solidFill>
                  <a:schemeClr val="accent6">
                    <a:lumMod val="50000"/>
                  </a:schemeClr>
                </a:solidFill>
              </a:ln>
              <a:solidFill>
                <a:srgbClr val="C00000"/>
              </a:solidFill>
            </a:endParaRPr>
          </a:p>
        </p:txBody>
      </p:sp>
      <p:sp>
        <p:nvSpPr>
          <p:cNvPr id="4" name="Slide Number Placeholder 3"/>
          <p:cNvSpPr>
            <a:spLocks noGrp="1"/>
          </p:cNvSpPr>
          <p:nvPr>
            <p:ph type="sldNum" sz="quarter" idx="12"/>
          </p:nvPr>
        </p:nvSpPr>
        <p:spPr>
          <a:xfrm>
            <a:off x="9299025" y="6448251"/>
            <a:ext cx="2844059" cy="365125"/>
          </a:xfrm>
        </p:spPr>
        <p:txBody>
          <a:bodyPr/>
          <a:lstStyle/>
          <a:p>
            <a:fld id="{81FEFA0A-2F20-4B60-98C6-5FFDA469AA1C}" type="slidenum">
              <a:rPr lang="en-US" b="1" smtClean="0">
                <a:solidFill>
                  <a:srgbClr val="FFFFCC"/>
                </a:solidFill>
              </a:rPr>
              <a:pPr/>
              <a:t>16</a:t>
            </a:fld>
            <a:endParaRPr lang="en-US" b="1" dirty="0">
              <a:solidFill>
                <a:srgbClr val="FFFFCC"/>
              </a:solidFill>
            </a:endParaRPr>
          </a:p>
        </p:txBody>
      </p:sp>
      <p:sp>
        <p:nvSpPr>
          <p:cNvPr id="5" name="Content Placeholder 4"/>
          <p:cNvSpPr>
            <a:spLocks noGrp="1"/>
          </p:cNvSpPr>
          <p:nvPr>
            <p:ph idx="1"/>
          </p:nvPr>
        </p:nvSpPr>
        <p:spPr>
          <a:xfrm>
            <a:off x="261764" y="2060848"/>
            <a:ext cx="11665295" cy="4111352"/>
          </a:xfrm>
        </p:spPr>
        <p:txBody>
          <a:bodyPr>
            <a:normAutofit/>
            <a:scene3d>
              <a:camera prst="orthographicFront"/>
              <a:lightRig rig="threePt" dir="t"/>
            </a:scene3d>
            <a:sp3d extrusionH="57150">
              <a:bevelT w="38100" h="38100" prst="angle"/>
            </a:sp3d>
          </a:bodyPr>
          <a:lstStyle/>
          <a:p>
            <a:pPr marL="0" indent="0">
              <a:buNone/>
            </a:pPr>
            <a:r>
              <a:rPr lang="en-US" dirty="0" smtClean="0"/>
              <a:t>Let’s </a:t>
            </a:r>
            <a:r>
              <a:rPr lang="en-US" dirty="0"/>
              <a:t>have a look at Hebrew Scripture and identify the words that are connected to </a:t>
            </a:r>
            <a:r>
              <a:rPr lang="en-US" b="1" dirty="0">
                <a:ln>
                  <a:solidFill>
                    <a:schemeClr val="accent6">
                      <a:lumMod val="50000"/>
                    </a:schemeClr>
                  </a:solidFill>
                </a:ln>
                <a:solidFill>
                  <a:srgbClr val="CCFF99"/>
                </a:solidFill>
                <a:effectLst>
                  <a:outerShdw blurRad="69850" dist="43180" dir="5400000" sx="0" sy="0">
                    <a:srgbClr val="000000">
                      <a:alpha val="65000"/>
                    </a:srgbClr>
                  </a:outerShdw>
                </a:effectLst>
              </a:rPr>
              <a:t>wheat:  </a:t>
            </a:r>
            <a:r>
              <a:rPr lang="en-US" b="1" dirty="0" err="1">
                <a:ln>
                  <a:solidFill>
                    <a:schemeClr val="accent6">
                      <a:lumMod val="50000"/>
                    </a:schemeClr>
                  </a:solidFill>
                </a:ln>
                <a:solidFill>
                  <a:srgbClr val="CCFF99"/>
                </a:solidFill>
                <a:effectLst>
                  <a:outerShdw blurRad="69850" dist="43180" dir="5400000" sx="0" sy="0">
                    <a:srgbClr val="000000">
                      <a:alpha val="65000"/>
                    </a:srgbClr>
                  </a:outerShdw>
                </a:effectLst>
              </a:rPr>
              <a:t>Solet</a:t>
            </a:r>
            <a:r>
              <a:rPr lang="en-US" b="1" dirty="0">
                <a:ln>
                  <a:solidFill>
                    <a:schemeClr val="accent6">
                      <a:lumMod val="50000"/>
                    </a:schemeClr>
                  </a:solidFill>
                </a:ln>
                <a:solidFill>
                  <a:srgbClr val="CCFF99"/>
                </a:solidFill>
                <a:effectLst>
                  <a:outerShdw blurRad="69850" dist="43180" dir="5400000" sx="0" sy="0">
                    <a:srgbClr val="000000">
                      <a:alpha val="65000"/>
                    </a:srgbClr>
                  </a:outerShdw>
                </a:effectLst>
              </a:rPr>
              <a:t> and </a:t>
            </a:r>
            <a:r>
              <a:rPr lang="en-US" b="1" dirty="0" err="1">
                <a:ln>
                  <a:solidFill>
                    <a:schemeClr val="accent6">
                      <a:lumMod val="50000"/>
                    </a:schemeClr>
                  </a:solidFill>
                </a:ln>
                <a:solidFill>
                  <a:srgbClr val="CCFF99"/>
                </a:solidFill>
                <a:effectLst>
                  <a:outerShdw blurRad="69850" dist="43180" dir="5400000" sx="0" sy="0">
                    <a:srgbClr val="000000">
                      <a:alpha val="65000"/>
                    </a:srgbClr>
                  </a:outerShdw>
                </a:effectLst>
              </a:rPr>
              <a:t>Chitah</a:t>
            </a:r>
            <a:r>
              <a:rPr lang="en-US" b="1" dirty="0">
                <a:ln>
                  <a:solidFill>
                    <a:schemeClr val="accent6">
                      <a:lumMod val="50000"/>
                    </a:schemeClr>
                  </a:solidFill>
                </a:ln>
                <a:solidFill>
                  <a:srgbClr val="CCFF99"/>
                </a:solidFill>
                <a:effectLst>
                  <a:outerShdw blurRad="69850" dist="43180" dir="5400000" sx="0" sy="0">
                    <a:srgbClr val="000000">
                      <a:alpha val="65000"/>
                    </a:srgbClr>
                  </a:outerShdw>
                </a:effectLst>
              </a:rPr>
              <a:t>. </a:t>
            </a:r>
            <a:r>
              <a:rPr lang="en-US" b="1" dirty="0" smtClean="0">
                <a:ln>
                  <a:solidFill>
                    <a:schemeClr val="accent6">
                      <a:lumMod val="50000"/>
                    </a:schemeClr>
                  </a:solidFill>
                </a:ln>
                <a:solidFill>
                  <a:srgbClr val="CCFF99"/>
                </a:solidFill>
                <a:effectLst>
                  <a:outerShdw blurRad="69850" dist="43180" dir="5400000" sx="0" sy="0">
                    <a:srgbClr val="000000">
                      <a:alpha val="65000"/>
                    </a:srgbClr>
                  </a:outerShdw>
                </a:effectLst>
              </a:rPr>
              <a:t> </a:t>
            </a:r>
            <a:r>
              <a:rPr lang="en-US" dirty="0" smtClean="0"/>
              <a:t>First</a:t>
            </a:r>
            <a:r>
              <a:rPr lang="en-US" dirty="0"/>
              <a:t>, let us look at </a:t>
            </a:r>
            <a:r>
              <a:rPr lang="en-US" b="1" dirty="0" err="1">
                <a:ln>
                  <a:solidFill>
                    <a:schemeClr val="accent6">
                      <a:lumMod val="50000"/>
                    </a:schemeClr>
                  </a:solidFill>
                </a:ln>
                <a:solidFill>
                  <a:srgbClr val="CCFF99"/>
                </a:solidFill>
              </a:rPr>
              <a:t>solet</a:t>
            </a:r>
            <a:r>
              <a:rPr lang="en-US" b="1" dirty="0">
                <a:ln>
                  <a:solidFill>
                    <a:schemeClr val="accent6">
                      <a:lumMod val="50000"/>
                    </a:schemeClr>
                  </a:solidFill>
                </a:ln>
                <a:solidFill>
                  <a:srgbClr val="CCFF99"/>
                </a:solidFill>
              </a:rPr>
              <a:t>:</a:t>
            </a:r>
          </a:p>
          <a:p>
            <a:pPr lvl="0"/>
            <a:r>
              <a:rPr lang="en-US" b="1" dirty="0"/>
              <a:t>2 Kings 7:1 </a:t>
            </a:r>
            <a:r>
              <a:rPr lang="en-US" dirty="0"/>
              <a:t> Then Elisha said, “Listen to the word of </a:t>
            </a:r>
            <a:r>
              <a:rPr lang="en-US" b="1" dirty="0" smtClean="0">
                <a:solidFill>
                  <a:srgbClr val="0070C0"/>
                </a:solidFill>
              </a:rPr>
              <a:t>Yahuah;</a:t>
            </a:r>
            <a:r>
              <a:rPr lang="en-US" dirty="0" smtClean="0"/>
              <a:t> </a:t>
            </a:r>
            <a:r>
              <a:rPr lang="en-US" dirty="0"/>
              <a:t>thus says </a:t>
            </a:r>
            <a:r>
              <a:rPr lang="en-US" b="1" dirty="0" smtClean="0">
                <a:solidFill>
                  <a:srgbClr val="0070C0"/>
                </a:solidFill>
              </a:rPr>
              <a:t>Yahuah, </a:t>
            </a:r>
            <a:r>
              <a:rPr lang="en-US" dirty="0"/>
              <a:t>‘Tomorrow about this time a measure of </a:t>
            </a:r>
            <a:r>
              <a:rPr lang="en-US" b="1" dirty="0">
                <a:ln>
                  <a:solidFill>
                    <a:schemeClr val="accent6">
                      <a:lumMod val="50000"/>
                    </a:schemeClr>
                  </a:solidFill>
                </a:ln>
                <a:solidFill>
                  <a:srgbClr val="CCFF99"/>
                </a:solidFill>
                <a:effectLst>
                  <a:outerShdw blurRad="69850" dist="43180" dir="5400000" sx="0" sy="0">
                    <a:srgbClr val="000000">
                      <a:alpha val="65000"/>
                    </a:srgbClr>
                  </a:outerShdw>
                </a:effectLst>
              </a:rPr>
              <a:t>fine flour (</a:t>
            </a:r>
            <a:r>
              <a:rPr lang="en-US" b="1" dirty="0" err="1">
                <a:ln>
                  <a:solidFill>
                    <a:schemeClr val="accent6">
                      <a:lumMod val="50000"/>
                    </a:schemeClr>
                  </a:solidFill>
                </a:ln>
                <a:solidFill>
                  <a:srgbClr val="CCFF99"/>
                </a:solidFill>
                <a:effectLst>
                  <a:outerShdw blurRad="69850" dist="43180" dir="5400000" sx="0" sy="0">
                    <a:srgbClr val="000000">
                      <a:alpha val="65000"/>
                    </a:srgbClr>
                  </a:outerShdw>
                </a:effectLst>
              </a:rPr>
              <a:t>solet</a:t>
            </a:r>
            <a:r>
              <a:rPr lang="en-US" b="1" dirty="0">
                <a:ln>
                  <a:solidFill>
                    <a:schemeClr val="accent6">
                      <a:lumMod val="50000"/>
                    </a:schemeClr>
                  </a:solidFill>
                </a:ln>
                <a:solidFill>
                  <a:srgbClr val="CCFF99"/>
                </a:solidFill>
                <a:effectLst>
                  <a:outerShdw blurRad="69850" dist="43180" dir="5400000" sx="0" sy="0">
                    <a:srgbClr val="000000">
                      <a:alpha val="65000"/>
                    </a:srgbClr>
                  </a:outerShdw>
                </a:effectLst>
              </a:rPr>
              <a:t>) </a:t>
            </a:r>
            <a:r>
              <a:rPr lang="en-US" dirty="0"/>
              <a:t>shall be sold for a shekel, and two measures of </a:t>
            </a:r>
            <a:r>
              <a:rPr lang="en-US" b="1" dirty="0">
                <a:ln>
                  <a:solidFill>
                    <a:schemeClr val="accent6">
                      <a:lumMod val="50000"/>
                    </a:schemeClr>
                  </a:solidFill>
                </a:ln>
                <a:solidFill>
                  <a:srgbClr val="C00000"/>
                </a:solidFill>
                <a:effectLst>
                  <a:outerShdw blurRad="69850" dist="43180" dir="5400000" sx="0" sy="0">
                    <a:srgbClr val="000000">
                      <a:alpha val="65000"/>
                    </a:srgbClr>
                  </a:outerShdw>
                </a:effectLst>
              </a:rPr>
              <a:t>barley (</a:t>
            </a:r>
            <a:r>
              <a:rPr lang="en-US" b="1" dirty="0" err="1">
                <a:ln>
                  <a:solidFill>
                    <a:schemeClr val="accent6">
                      <a:lumMod val="50000"/>
                    </a:schemeClr>
                  </a:solidFill>
                </a:ln>
                <a:solidFill>
                  <a:srgbClr val="C00000"/>
                </a:solidFill>
                <a:effectLst>
                  <a:outerShdw blurRad="69850" dist="43180" dir="5400000" sx="0" sy="0">
                    <a:srgbClr val="000000">
                      <a:alpha val="65000"/>
                    </a:srgbClr>
                  </a:outerShdw>
                </a:effectLst>
              </a:rPr>
              <a:t>se’orah</a:t>
            </a:r>
            <a:r>
              <a:rPr lang="en-US" b="1" dirty="0">
                <a:ln>
                  <a:solidFill>
                    <a:schemeClr val="accent6">
                      <a:lumMod val="50000"/>
                    </a:schemeClr>
                  </a:solidFill>
                </a:ln>
                <a:solidFill>
                  <a:srgbClr val="C00000"/>
                </a:solidFill>
                <a:effectLst>
                  <a:outerShdw blurRad="69850" dist="43180" dir="5400000" sx="0" sy="0">
                    <a:srgbClr val="000000">
                      <a:alpha val="65000"/>
                    </a:srgbClr>
                  </a:outerShdw>
                </a:effectLst>
              </a:rPr>
              <a:t>) </a:t>
            </a:r>
            <a:r>
              <a:rPr lang="en-US" dirty="0"/>
              <a:t>for a shekel, in the gate of Samaria</a:t>
            </a:r>
            <a:r>
              <a:rPr lang="en-US" dirty="0" smtClean="0"/>
              <a:t>.’ ”</a:t>
            </a:r>
          </a:p>
          <a:p>
            <a:r>
              <a:rPr lang="en-US" b="1" dirty="0">
                <a:effectLst>
                  <a:glow rad="88900">
                    <a:srgbClr val="FFFFCC"/>
                  </a:glow>
                  <a:outerShdw blurRad="69850" dist="43180" dir="5400000" sx="0" sy="0">
                    <a:srgbClr val="000000">
                      <a:alpha val="65000"/>
                    </a:srgbClr>
                  </a:outerShdw>
                </a:effectLst>
              </a:rPr>
              <a:t>So, what exactly is </a:t>
            </a:r>
            <a:r>
              <a:rPr lang="en-US" b="1" dirty="0">
                <a:ln>
                  <a:solidFill>
                    <a:schemeClr val="accent6">
                      <a:lumMod val="50000"/>
                    </a:schemeClr>
                  </a:solidFill>
                </a:ln>
                <a:solidFill>
                  <a:srgbClr val="CCFF99"/>
                </a:solidFill>
                <a:effectLst>
                  <a:glow rad="88900">
                    <a:srgbClr val="5D2D2D"/>
                  </a:glow>
                  <a:outerShdw blurRad="69850" dist="43180" dir="5400000" sx="0" sy="0">
                    <a:srgbClr val="000000">
                      <a:alpha val="65000"/>
                    </a:srgbClr>
                  </a:outerShdw>
                </a:effectLst>
              </a:rPr>
              <a:t>“</a:t>
            </a:r>
            <a:r>
              <a:rPr lang="en-US" b="1" dirty="0" err="1">
                <a:ln>
                  <a:solidFill>
                    <a:schemeClr val="accent6">
                      <a:lumMod val="50000"/>
                    </a:schemeClr>
                  </a:solidFill>
                </a:ln>
                <a:solidFill>
                  <a:srgbClr val="CCFF99"/>
                </a:solidFill>
                <a:effectLst>
                  <a:glow rad="88900">
                    <a:srgbClr val="5D2D2D"/>
                  </a:glow>
                  <a:outerShdw blurRad="69850" dist="43180" dir="5400000" sx="0" sy="0">
                    <a:srgbClr val="000000">
                      <a:alpha val="65000"/>
                    </a:srgbClr>
                  </a:outerShdw>
                </a:effectLst>
              </a:rPr>
              <a:t>solet</a:t>
            </a:r>
            <a:r>
              <a:rPr lang="en-US" b="1" dirty="0">
                <a:ln>
                  <a:solidFill>
                    <a:schemeClr val="accent6">
                      <a:lumMod val="50000"/>
                    </a:schemeClr>
                  </a:solidFill>
                </a:ln>
                <a:solidFill>
                  <a:srgbClr val="CCFF99"/>
                </a:solidFill>
                <a:effectLst>
                  <a:glow rad="88900">
                    <a:srgbClr val="5D2D2D"/>
                  </a:glow>
                  <a:outerShdw blurRad="69850" dist="43180" dir="5400000" sx="0" sy="0">
                    <a:srgbClr val="000000">
                      <a:alpha val="65000"/>
                    </a:srgbClr>
                  </a:outerShdw>
                </a:effectLst>
              </a:rPr>
              <a:t>”</a:t>
            </a:r>
            <a:r>
              <a:rPr lang="en-US" b="1" dirty="0">
                <a:effectLst>
                  <a:glow rad="88900">
                    <a:srgbClr val="FFFFCC"/>
                  </a:glow>
                  <a:outerShdw blurRad="69850" dist="43180" dir="5400000" sx="0" sy="0">
                    <a:srgbClr val="000000">
                      <a:alpha val="65000"/>
                    </a:srgbClr>
                  </a:outerShdw>
                </a:effectLst>
              </a:rPr>
              <a:t>?</a:t>
            </a:r>
            <a:r>
              <a:rPr lang="en-US" b="1" dirty="0">
                <a:effectLst>
                  <a:glow rad="88900">
                    <a:srgbClr val="5D2D2D"/>
                  </a:glow>
                  <a:outerShdw blurRad="69850" dist="43180" dir="5400000" sx="0" sy="0">
                    <a:srgbClr val="000000">
                      <a:alpha val="65000"/>
                    </a:srgbClr>
                  </a:outerShdw>
                </a:effectLst>
              </a:rPr>
              <a:t> </a:t>
            </a:r>
            <a:r>
              <a:rPr lang="en-US" b="1" dirty="0" smtClean="0">
                <a:effectLst>
                  <a:glow rad="88900">
                    <a:srgbClr val="5D2D2D"/>
                  </a:glow>
                  <a:outerShdw blurRad="69850" dist="43180" dir="5400000" sx="0" sy="0">
                    <a:srgbClr val="000000">
                      <a:alpha val="65000"/>
                    </a:srgbClr>
                  </a:outerShdw>
                </a:effectLst>
              </a:rPr>
              <a:t>  </a:t>
            </a:r>
            <a:r>
              <a:rPr lang="en-US" b="1" dirty="0" err="1" smtClean="0">
                <a:ln>
                  <a:solidFill>
                    <a:schemeClr val="accent6">
                      <a:lumMod val="50000"/>
                    </a:schemeClr>
                  </a:solidFill>
                </a:ln>
                <a:solidFill>
                  <a:srgbClr val="CCFF99"/>
                </a:solidFill>
                <a:effectLst>
                  <a:glow rad="88900">
                    <a:srgbClr val="5D2D2D"/>
                  </a:glow>
                  <a:outerShdw blurRad="69850" dist="43180" dir="5400000" sx="0" sy="0">
                    <a:srgbClr val="000000">
                      <a:alpha val="65000"/>
                    </a:srgbClr>
                  </a:outerShdw>
                </a:effectLst>
              </a:rPr>
              <a:t>Solet</a:t>
            </a:r>
            <a:r>
              <a:rPr lang="en-US" b="1" dirty="0" smtClean="0">
                <a:ln>
                  <a:solidFill>
                    <a:schemeClr val="accent6">
                      <a:lumMod val="50000"/>
                    </a:schemeClr>
                  </a:solidFill>
                </a:ln>
                <a:solidFill>
                  <a:srgbClr val="CCFF99"/>
                </a:solidFill>
                <a:effectLst>
                  <a:glow rad="88900">
                    <a:srgbClr val="5D2D2D"/>
                  </a:glow>
                  <a:outerShdw blurRad="69850" dist="43180" dir="5400000" sx="0" sy="0">
                    <a:srgbClr val="000000">
                      <a:alpha val="65000"/>
                    </a:srgbClr>
                  </a:outerShdw>
                </a:effectLst>
              </a:rPr>
              <a:t> </a:t>
            </a:r>
            <a:r>
              <a:rPr lang="en-US" b="1" dirty="0">
                <a:ln>
                  <a:solidFill>
                    <a:schemeClr val="accent6">
                      <a:lumMod val="50000"/>
                    </a:schemeClr>
                  </a:solidFill>
                </a:ln>
                <a:solidFill>
                  <a:srgbClr val="CCFF99"/>
                </a:solidFill>
                <a:effectLst>
                  <a:glow rad="88900">
                    <a:srgbClr val="5D2D2D"/>
                  </a:glow>
                  <a:outerShdw blurRad="69850" dist="43180" dir="5400000" sx="0" sy="0">
                    <a:srgbClr val="000000">
                      <a:alpha val="65000"/>
                    </a:srgbClr>
                  </a:outerShdw>
                </a:effectLst>
              </a:rPr>
              <a:t>is what we would call today semolina. </a:t>
            </a:r>
            <a:r>
              <a:rPr lang="en-US" b="1" dirty="0" smtClean="0">
                <a:ln>
                  <a:solidFill>
                    <a:schemeClr val="accent6">
                      <a:lumMod val="50000"/>
                    </a:schemeClr>
                  </a:solidFill>
                </a:ln>
                <a:solidFill>
                  <a:srgbClr val="CCFF99"/>
                </a:solidFill>
                <a:effectLst>
                  <a:glow rad="88900">
                    <a:srgbClr val="5D2D2D"/>
                  </a:glow>
                  <a:outerShdw blurRad="69850" dist="43180" dir="5400000" sx="0" sy="0">
                    <a:srgbClr val="000000">
                      <a:alpha val="65000"/>
                    </a:srgbClr>
                  </a:outerShdw>
                </a:effectLst>
              </a:rPr>
              <a:t> English </a:t>
            </a:r>
            <a:r>
              <a:rPr lang="en-US" b="1" dirty="0">
                <a:ln>
                  <a:solidFill>
                    <a:schemeClr val="accent6">
                      <a:lumMod val="50000"/>
                    </a:schemeClr>
                  </a:solidFill>
                </a:ln>
                <a:solidFill>
                  <a:srgbClr val="CCFF99"/>
                </a:solidFill>
                <a:effectLst>
                  <a:glow rad="88900">
                    <a:srgbClr val="5D2D2D"/>
                  </a:glow>
                  <a:outerShdw blurRad="69850" dist="43180" dir="5400000" sx="0" sy="0">
                    <a:srgbClr val="000000">
                      <a:alpha val="65000"/>
                    </a:srgbClr>
                  </a:outerShdw>
                </a:effectLst>
              </a:rPr>
              <a:t>translators use the phrase, “fine flour.” </a:t>
            </a:r>
            <a:endParaRPr lang="en-US" dirty="0">
              <a:ln>
                <a:solidFill>
                  <a:schemeClr val="accent6">
                    <a:lumMod val="50000"/>
                  </a:schemeClr>
                </a:solidFill>
              </a:ln>
              <a:solidFill>
                <a:srgbClr val="CCFF99"/>
              </a:solidFill>
              <a:effectLst>
                <a:glow rad="88900">
                  <a:srgbClr val="5D2D2D"/>
                </a:glow>
                <a:outerShdw blurRad="69850" dist="43180" dir="5400000" sx="0" sy="0">
                  <a:srgbClr val="000000">
                    <a:alpha val="65000"/>
                  </a:srgbClr>
                </a:outerShdw>
              </a:effectLst>
            </a:endParaRPr>
          </a:p>
          <a:p>
            <a:pPr marL="0" indent="0">
              <a:buNone/>
            </a:pPr>
            <a:endParaRPr lang="en-US" dirty="0">
              <a:effectLst>
                <a:glow rad="88900">
                  <a:srgbClr val="5D2D2D"/>
                </a:glow>
              </a:effectLst>
            </a:endParaRPr>
          </a:p>
        </p:txBody>
      </p:sp>
    </p:spTree>
    <p:extLst>
      <p:ext uri="{BB962C8B-B14F-4D97-AF65-F5344CB8AC3E}">
        <p14:creationId xmlns:p14="http://schemas.microsoft.com/office/powerpoint/2010/main" val="118992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299025" y="6448251"/>
            <a:ext cx="2844059" cy="365125"/>
          </a:xfrm>
        </p:spPr>
        <p:txBody>
          <a:bodyPr/>
          <a:lstStyle/>
          <a:p>
            <a:fld id="{81FEFA0A-2F20-4B60-98C6-5FFDA469AA1C}" type="slidenum">
              <a:rPr lang="en-US" b="1" smtClean="0">
                <a:solidFill>
                  <a:srgbClr val="FFFFCC"/>
                </a:solidFill>
              </a:rPr>
              <a:pPr/>
              <a:t>17</a:t>
            </a:fld>
            <a:endParaRPr lang="en-US" b="1" dirty="0">
              <a:solidFill>
                <a:srgbClr val="FFFFCC"/>
              </a:solidFill>
            </a:endParaRPr>
          </a:p>
        </p:txBody>
      </p:sp>
      <p:sp>
        <p:nvSpPr>
          <p:cNvPr id="6" name="Content Placeholder 4"/>
          <p:cNvSpPr>
            <a:spLocks noGrp="1"/>
          </p:cNvSpPr>
          <p:nvPr>
            <p:ph idx="1"/>
          </p:nvPr>
        </p:nvSpPr>
        <p:spPr>
          <a:xfrm>
            <a:off x="5086300" y="1349152"/>
            <a:ext cx="6984776" cy="4495800"/>
          </a:xfrm>
        </p:spPr>
        <p:txBody>
          <a:bodyPr>
            <a:normAutofit/>
            <a:scene3d>
              <a:camera prst="orthographicFront"/>
              <a:lightRig rig="threePt" dir="t"/>
            </a:scene3d>
            <a:sp3d extrusionH="57150">
              <a:bevelT w="38100" h="38100" prst="angle"/>
            </a:sp3d>
          </a:bodyPr>
          <a:lstStyle/>
          <a:p>
            <a:r>
              <a:rPr lang="en-US" dirty="0" smtClean="0"/>
              <a:t>During </a:t>
            </a:r>
            <a:r>
              <a:rPr lang="en-US" dirty="0"/>
              <a:t>wheat milling, the bran, germ and endosperm are separated and the endosperm breaks into grains of about 0.25mm – 0.75mm </a:t>
            </a:r>
            <a:r>
              <a:rPr lang="en-US" dirty="0" smtClean="0"/>
              <a:t/>
            </a:r>
            <a:br>
              <a:rPr lang="en-US" dirty="0" smtClean="0"/>
            </a:br>
            <a:r>
              <a:rPr lang="en-US" dirty="0" smtClean="0"/>
              <a:t>in </a:t>
            </a:r>
            <a:r>
              <a:rPr lang="en-US" dirty="0"/>
              <a:t>diameter. </a:t>
            </a:r>
            <a:endParaRPr lang="en-US" dirty="0" smtClean="0"/>
          </a:p>
          <a:p>
            <a:r>
              <a:rPr lang="en-US" b="1" dirty="0" smtClean="0">
                <a:solidFill>
                  <a:srgbClr val="5D2D2D"/>
                </a:solidFill>
                <a:effectLst>
                  <a:outerShdw blurRad="69850" dist="43180" dir="5400000" sx="0" sy="0">
                    <a:srgbClr val="000000">
                      <a:alpha val="65000"/>
                    </a:srgbClr>
                  </a:outerShdw>
                </a:effectLst>
              </a:rPr>
              <a:t>These </a:t>
            </a:r>
            <a:r>
              <a:rPr lang="en-US" b="1" dirty="0">
                <a:solidFill>
                  <a:srgbClr val="5D2D2D"/>
                </a:solidFill>
                <a:effectLst>
                  <a:outerShdw blurRad="69850" dist="43180" dir="5400000" sx="0" sy="0">
                    <a:srgbClr val="000000">
                      <a:alpha val="65000"/>
                    </a:srgbClr>
                  </a:outerShdw>
                </a:effectLst>
              </a:rPr>
              <a:t>grains are further processed to produce </a:t>
            </a:r>
            <a:r>
              <a:rPr lang="en-US" b="1" u="sng" dirty="0">
                <a:solidFill>
                  <a:srgbClr val="5D2D2D"/>
                </a:solidFill>
                <a:effectLst>
                  <a:outerShdw blurRad="69850" dist="43180" dir="5400000" sx="0" sy="0">
                    <a:srgbClr val="000000">
                      <a:alpha val="65000"/>
                    </a:srgbClr>
                  </a:outerShdw>
                </a:effectLst>
              </a:rPr>
              <a:t>fine wheat flour</a:t>
            </a:r>
            <a:r>
              <a:rPr lang="en-US" b="1" dirty="0">
                <a:solidFill>
                  <a:srgbClr val="5D2D2D"/>
                </a:solidFill>
                <a:effectLst>
                  <a:outerShdw blurRad="69850" dist="43180" dir="5400000" sx="0" sy="0">
                    <a:srgbClr val="000000">
                      <a:alpha val="65000"/>
                    </a:srgbClr>
                  </a:outerShdw>
                </a:effectLst>
              </a:rPr>
              <a:t>, also called </a:t>
            </a:r>
            <a:r>
              <a:rPr lang="en-US" b="1" dirty="0" smtClean="0">
                <a:solidFill>
                  <a:srgbClr val="5D2D2D"/>
                </a:solidFill>
                <a:effectLst>
                  <a:outerShdw blurRad="69850" dist="43180" dir="5400000" sx="0" sy="0">
                    <a:srgbClr val="000000">
                      <a:alpha val="65000"/>
                    </a:srgbClr>
                  </a:outerShdw>
                </a:effectLst>
              </a:rPr>
              <a:t/>
            </a:r>
            <a:br>
              <a:rPr lang="en-US" b="1" dirty="0" smtClean="0">
                <a:solidFill>
                  <a:srgbClr val="5D2D2D"/>
                </a:solidFill>
                <a:effectLst>
                  <a:outerShdw blurRad="69850" dist="43180" dir="5400000" sx="0" sy="0">
                    <a:srgbClr val="000000">
                      <a:alpha val="65000"/>
                    </a:srgbClr>
                  </a:outerShdw>
                </a:effectLst>
              </a:rPr>
            </a:br>
            <a:r>
              <a:rPr lang="en-US" b="1" dirty="0" smtClean="0">
                <a:solidFill>
                  <a:srgbClr val="5D2D2D"/>
                </a:solidFill>
                <a:effectLst>
                  <a:outerShdw blurRad="69850" dist="43180" dir="5400000" sx="0" sy="0">
                    <a:srgbClr val="000000">
                      <a:alpha val="65000"/>
                    </a:srgbClr>
                  </a:outerShdw>
                </a:effectLst>
              </a:rPr>
              <a:t>“</a:t>
            </a:r>
            <a:r>
              <a:rPr lang="en-US" b="1" dirty="0">
                <a:solidFill>
                  <a:srgbClr val="5D2D2D"/>
                </a:solidFill>
                <a:effectLst>
                  <a:outerShdw blurRad="69850" dist="43180" dir="5400000" sx="0" sy="0">
                    <a:srgbClr val="000000">
                      <a:alpha val="65000"/>
                    </a:srgbClr>
                  </a:outerShdw>
                </a:effectLst>
              </a:rPr>
              <a:t>choice flour” in the Bible. </a:t>
            </a:r>
            <a:endParaRPr lang="en-US" b="1" dirty="0" smtClean="0">
              <a:solidFill>
                <a:srgbClr val="5D2D2D"/>
              </a:solidFill>
              <a:effectLst>
                <a:outerShdw blurRad="69850" dist="43180" dir="5400000" sx="0" sy="0">
                  <a:srgbClr val="000000">
                    <a:alpha val="65000"/>
                  </a:srgbClr>
                </a:outerShdw>
              </a:effectLst>
            </a:endParaRPr>
          </a:p>
          <a:p>
            <a:r>
              <a:rPr lang="en-US" b="1" dirty="0" smtClean="0">
                <a:solidFill>
                  <a:srgbClr val="0070C0"/>
                </a:solidFill>
                <a:effectLst>
                  <a:outerShdw blurRad="69850" dist="43180" dir="5400000" sx="0" sy="0">
                    <a:srgbClr val="000000">
                      <a:alpha val="65000"/>
                    </a:srgbClr>
                  </a:outerShdw>
                </a:effectLst>
              </a:rPr>
              <a:t>Essentially</a:t>
            </a:r>
            <a:r>
              <a:rPr lang="en-US" b="1" dirty="0">
                <a:solidFill>
                  <a:srgbClr val="0070C0"/>
                </a:solidFill>
                <a:effectLst>
                  <a:outerShdw blurRad="69850" dist="43180" dir="5400000" sx="0" sy="0">
                    <a:srgbClr val="000000">
                      <a:alpha val="65000"/>
                    </a:srgbClr>
                  </a:outerShdw>
                </a:effectLst>
              </a:rPr>
              <a:t>, this is </a:t>
            </a:r>
            <a:r>
              <a:rPr lang="en-US" b="1" u="sng" dirty="0">
                <a:solidFill>
                  <a:srgbClr val="0070C0"/>
                </a:solidFill>
                <a:effectLst>
                  <a:outerShdw blurRad="69850" dist="43180" dir="5400000" sx="0" sy="0">
                    <a:srgbClr val="000000">
                      <a:alpha val="65000"/>
                    </a:srgbClr>
                  </a:outerShdw>
                </a:effectLst>
              </a:rPr>
              <a:t>the best of the best</a:t>
            </a:r>
            <a:r>
              <a:rPr lang="en-US" b="1" dirty="0">
                <a:solidFill>
                  <a:srgbClr val="0070C0"/>
                </a:solidFill>
                <a:effectLst>
                  <a:outerShdw blurRad="69850" dist="43180" dir="5400000" sx="0" sy="0">
                    <a:srgbClr val="000000">
                      <a:alpha val="65000"/>
                    </a:srgbClr>
                  </a:outerShdw>
                </a:effectLst>
              </a:rPr>
              <a:t> </a:t>
            </a:r>
            <a:r>
              <a:rPr lang="en-US" b="1" dirty="0" smtClean="0">
                <a:solidFill>
                  <a:srgbClr val="0070C0"/>
                </a:solidFill>
                <a:effectLst>
                  <a:outerShdw blurRad="69850" dist="43180" dir="5400000" sx="0" sy="0">
                    <a:srgbClr val="000000">
                      <a:alpha val="65000"/>
                    </a:srgbClr>
                  </a:outerShdw>
                </a:effectLst>
              </a:rPr>
              <a:t/>
            </a:r>
            <a:br>
              <a:rPr lang="en-US" b="1" dirty="0" smtClean="0">
                <a:solidFill>
                  <a:srgbClr val="0070C0"/>
                </a:solidFill>
                <a:effectLst>
                  <a:outerShdw blurRad="69850" dist="43180" dir="5400000" sx="0" sy="0">
                    <a:srgbClr val="000000">
                      <a:alpha val="65000"/>
                    </a:srgbClr>
                  </a:outerShdw>
                </a:effectLst>
              </a:rPr>
            </a:br>
            <a:r>
              <a:rPr lang="en-US" b="1" dirty="0" smtClean="0">
                <a:solidFill>
                  <a:srgbClr val="0070C0"/>
                </a:solidFill>
                <a:effectLst>
                  <a:outerShdw blurRad="69850" dist="43180" dir="5400000" sx="0" sy="0">
                    <a:srgbClr val="000000">
                      <a:alpha val="65000"/>
                    </a:srgbClr>
                  </a:outerShdw>
                </a:effectLst>
              </a:rPr>
              <a:t>when </a:t>
            </a:r>
            <a:r>
              <a:rPr lang="en-US" b="1" dirty="0">
                <a:solidFill>
                  <a:srgbClr val="0070C0"/>
                </a:solidFill>
                <a:effectLst>
                  <a:outerShdw blurRad="69850" dist="43180" dir="5400000" sx="0" sy="0">
                    <a:srgbClr val="000000">
                      <a:alpha val="65000"/>
                    </a:srgbClr>
                  </a:outerShdw>
                </a:effectLst>
              </a:rPr>
              <a:t>it comes to the processing and breaking apart of the wheat kernel</a:t>
            </a:r>
            <a:r>
              <a:rPr lang="en-US" b="1" dirty="0" smtClean="0">
                <a:solidFill>
                  <a:srgbClr val="0070C0"/>
                </a:solidFill>
                <a:effectLst>
                  <a:outerShdw blurRad="69850" dist="43180" dir="5400000" sx="0" sy="0">
                    <a:srgbClr val="000000">
                      <a:alpha val="65000"/>
                    </a:srgbClr>
                  </a:outerShdw>
                </a:effectLst>
              </a:rPr>
              <a:t>.</a:t>
            </a:r>
            <a:endParaRPr lang="en-US" dirty="0">
              <a:solidFill>
                <a:srgbClr val="0070C0"/>
              </a:solidFill>
            </a:endParaRPr>
          </a:p>
          <a:p>
            <a:pPr marL="0" indent="0">
              <a:buNone/>
            </a:pPr>
            <a:endParaRPr lang="en-US" dirty="0"/>
          </a:p>
        </p:txBody>
      </p:sp>
      <p:sp>
        <p:nvSpPr>
          <p:cNvPr id="7" name="Title 1"/>
          <p:cNvSpPr>
            <a:spLocks noGrp="1"/>
          </p:cNvSpPr>
          <p:nvPr>
            <p:ph type="title"/>
          </p:nvPr>
        </p:nvSpPr>
        <p:spPr>
          <a:xfrm>
            <a:off x="189756" y="0"/>
            <a:ext cx="11737304" cy="1124744"/>
          </a:xfrm>
        </p:spPr>
        <p:txBody>
          <a:bodyPr>
            <a:normAutofit/>
            <a:scene3d>
              <a:camera prst="orthographicFront"/>
              <a:lightRig rig="threePt" dir="t"/>
            </a:scene3d>
            <a:sp3d extrusionH="57150">
              <a:bevelT w="38100" h="38100" prst="angle"/>
            </a:sp3d>
          </a:bodyPr>
          <a:lstStyle/>
          <a:p>
            <a:pPr lvl="0" algn="ctr"/>
            <a:r>
              <a:rPr lang="en-US" sz="4400" b="1" dirty="0" smtClean="0">
                <a:effectLst>
                  <a:outerShdw blurRad="69850" dist="43180" dir="5400000" sx="0" sy="0">
                    <a:srgbClr val="000000">
                      <a:alpha val="65000"/>
                    </a:srgbClr>
                  </a:outerShdw>
                </a:effectLst>
              </a:rPr>
              <a:t>Difference between </a:t>
            </a:r>
            <a:r>
              <a:rPr lang="en-US" sz="4400" b="1" dirty="0" err="1">
                <a:ln>
                  <a:solidFill>
                    <a:schemeClr val="accent6">
                      <a:lumMod val="50000"/>
                    </a:schemeClr>
                  </a:solidFill>
                </a:ln>
                <a:solidFill>
                  <a:srgbClr val="CCFF99"/>
                </a:solidFill>
                <a:effectLst>
                  <a:outerShdw blurRad="69850" dist="43180" dir="5400000" sx="0" sy="0">
                    <a:srgbClr val="000000">
                      <a:alpha val="65000"/>
                    </a:srgbClr>
                  </a:outerShdw>
                </a:effectLst>
              </a:rPr>
              <a:t>s</a:t>
            </a:r>
            <a:r>
              <a:rPr lang="en-US" sz="4400" b="1" dirty="0" err="1" smtClean="0">
                <a:ln>
                  <a:solidFill>
                    <a:schemeClr val="accent6">
                      <a:lumMod val="50000"/>
                    </a:schemeClr>
                  </a:solidFill>
                </a:ln>
                <a:solidFill>
                  <a:srgbClr val="CCFF99"/>
                </a:solidFill>
                <a:effectLst>
                  <a:outerShdw blurRad="69850" dist="43180" dir="5400000" sx="0" sy="0">
                    <a:srgbClr val="000000">
                      <a:alpha val="65000"/>
                    </a:srgbClr>
                  </a:outerShdw>
                </a:effectLst>
              </a:rPr>
              <a:t>olet</a:t>
            </a:r>
            <a:r>
              <a:rPr lang="en-US" sz="4400" b="1" dirty="0" smtClean="0">
                <a:effectLst>
                  <a:outerShdw blurRad="69850" dist="43180" dir="5400000" sx="0" sy="0">
                    <a:srgbClr val="000000">
                      <a:alpha val="65000"/>
                    </a:srgbClr>
                  </a:outerShdw>
                </a:effectLst>
              </a:rPr>
              <a:t> and </a:t>
            </a:r>
            <a:r>
              <a:rPr lang="en-US" sz="4400" b="1" dirty="0" err="1" smtClean="0">
                <a:ln>
                  <a:solidFill>
                    <a:schemeClr val="accent6">
                      <a:lumMod val="50000"/>
                    </a:schemeClr>
                  </a:solidFill>
                </a:ln>
                <a:solidFill>
                  <a:srgbClr val="C00000"/>
                </a:solidFill>
                <a:effectLst>
                  <a:outerShdw blurRad="69850" dist="43180" dir="5400000" sx="0" sy="0">
                    <a:srgbClr val="000000">
                      <a:alpha val="65000"/>
                    </a:srgbClr>
                  </a:outerShdw>
                </a:effectLst>
              </a:rPr>
              <a:t>se’orah</a:t>
            </a:r>
            <a:r>
              <a:rPr lang="en-US" sz="4400" b="1" dirty="0" smtClean="0">
                <a:ln>
                  <a:solidFill>
                    <a:schemeClr val="accent6">
                      <a:lumMod val="50000"/>
                    </a:schemeClr>
                  </a:solidFill>
                </a:ln>
                <a:solidFill>
                  <a:srgbClr val="C00000"/>
                </a:solidFill>
                <a:effectLst>
                  <a:outerShdw blurRad="69850" dist="43180" dir="5400000" sx="0" sy="0">
                    <a:srgbClr val="000000">
                      <a:alpha val="65000"/>
                    </a:srgbClr>
                  </a:outerShdw>
                </a:effectLst>
              </a:rPr>
              <a:t>.</a:t>
            </a:r>
            <a:endParaRPr lang="en-US" sz="4400" dirty="0">
              <a:ln>
                <a:solidFill>
                  <a:schemeClr val="accent6">
                    <a:lumMod val="50000"/>
                  </a:schemeClr>
                </a:solidFill>
              </a:ln>
              <a:solidFill>
                <a:srgbClr val="C00000"/>
              </a:solidFill>
            </a:endParaRPr>
          </a:p>
        </p:txBody>
      </p:sp>
      <p:sp>
        <p:nvSpPr>
          <p:cNvPr id="5" name="Content Placeholder 4"/>
          <p:cNvSpPr txBox="1">
            <a:spLocks/>
          </p:cNvSpPr>
          <p:nvPr/>
        </p:nvSpPr>
        <p:spPr>
          <a:xfrm>
            <a:off x="405780" y="1349152"/>
            <a:ext cx="4248472" cy="4495800"/>
          </a:xfrm>
          <a:prstGeom prst="rect">
            <a:avLst/>
          </a:prstGeom>
        </p:spPr>
        <p:txBody>
          <a:bodyPr vert="horz" lIns="91440" tIns="45720" rIns="91440" bIns="45720" rtlCol="0">
            <a:normAutofit/>
            <a:scene3d>
              <a:camera prst="orthographicFront"/>
              <a:lightRig rig="threePt" dir="t"/>
            </a:scene3d>
            <a:sp3d extrusionH="57150">
              <a:bevelT w="38100" h="38100" prst="angle"/>
            </a:sp3d>
          </a:bodyPr>
          <a:lstStyle>
            <a:lvl1pPr marL="223838" indent="-228600" algn="l" defTabSz="914400" rtl="0" eaLnBrk="1" latinLnBrk="0" hangingPunct="1">
              <a:lnSpc>
                <a:spcPct val="90000"/>
              </a:lnSpc>
              <a:spcBef>
                <a:spcPts val="1600"/>
              </a:spcBef>
              <a:buFont typeface="Arial" pitchFamily="34" charset="0"/>
              <a:buChar char="•"/>
              <a:defRPr sz="2400" kern="1200">
                <a:solidFill>
                  <a:schemeClr val="tx1"/>
                </a:solidFill>
                <a:latin typeface="Arial" pitchFamily="34" charset="0"/>
                <a:ea typeface="+mn-ea"/>
                <a:cs typeface="Arial" pitchFamily="34" charset="0"/>
              </a:defRPr>
            </a:lvl1pPr>
            <a:lvl2pPr marL="502920" indent="-228600" algn="l" defTabSz="914400" rtl="0" eaLnBrk="1" latinLnBrk="0" hangingPunct="1">
              <a:lnSpc>
                <a:spcPct val="90000"/>
              </a:lnSpc>
              <a:spcBef>
                <a:spcPts val="600"/>
              </a:spcBef>
              <a:buFont typeface="Euphemia" pitchFamily="34" charset="0"/>
              <a:buChar char="–"/>
              <a:defRPr sz="2000" kern="1200">
                <a:solidFill>
                  <a:schemeClr val="tx1"/>
                </a:solidFill>
                <a:latin typeface="Arial" pitchFamily="34" charset="0"/>
                <a:ea typeface="+mn-ea"/>
                <a:cs typeface="Arial" pitchFamily="34" charset="0"/>
              </a:defRPr>
            </a:lvl2pPr>
            <a:lvl3pPr marL="777240" indent="-228600" algn="l" defTabSz="914400" rtl="0" eaLnBrk="1" latinLnBrk="0" hangingPunct="1">
              <a:lnSpc>
                <a:spcPct val="90000"/>
              </a:lnSpc>
              <a:spcBef>
                <a:spcPts val="600"/>
              </a:spcBef>
              <a:buFont typeface="Euphemia" pitchFamily="34" charset="0"/>
              <a:buChar char="–"/>
              <a:defRPr sz="1800" kern="1200">
                <a:solidFill>
                  <a:schemeClr val="tx1"/>
                </a:solidFill>
                <a:latin typeface="Arial" pitchFamily="34" charset="0"/>
                <a:ea typeface="+mn-ea"/>
                <a:cs typeface="Arial" pitchFamily="34" charset="0"/>
              </a:defRPr>
            </a:lvl3pPr>
            <a:lvl4pPr marL="1051560" indent="-228600" algn="l" defTabSz="914400" rtl="0" eaLnBrk="1" latinLnBrk="0" hangingPunct="1">
              <a:lnSpc>
                <a:spcPct val="90000"/>
              </a:lnSpc>
              <a:spcBef>
                <a:spcPts val="600"/>
              </a:spcBef>
              <a:buFont typeface="Euphemia" pitchFamily="34" charset="0"/>
              <a:buChar char="–"/>
              <a:defRPr sz="1600" kern="1200">
                <a:solidFill>
                  <a:schemeClr val="tx1"/>
                </a:solidFill>
                <a:latin typeface="Arial" pitchFamily="34" charset="0"/>
                <a:ea typeface="+mn-ea"/>
                <a:cs typeface="Arial" pitchFamily="34" charset="0"/>
              </a:defRPr>
            </a:lvl4pPr>
            <a:lvl5pPr marL="1325880" indent="-228600" algn="l" defTabSz="914400" rtl="0" eaLnBrk="1" latinLnBrk="0" hangingPunct="1">
              <a:lnSpc>
                <a:spcPct val="90000"/>
              </a:lnSpc>
              <a:spcBef>
                <a:spcPts val="600"/>
              </a:spcBef>
              <a:buFont typeface="Euphemia" pitchFamily="34" charset="0"/>
              <a:buChar char="–"/>
              <a:defRPr sz="1600" kern="1200">
                <a:solidFill>
                  <a:schemeClr val="tx1"/>
                </a:solidFill>
                <a:latin typeface="Arial" pitchFamily="34" charset="0"/>
                <a:ea typeface="+mn-ea"/>
                <a:cs typeface="Arial" pitchFamily="34" charset="0"/>
              </a:defRPr>
            </a:lvl5pPr>
            <a:lvl6pPr marL="160020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7pPr>
            <a:lvl8pPr marL="214884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8pPr>
            <a:lvl9pPr marL="242316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9pPr>
          </a:lstStyle>
          <a:p>
            <a:r>
              <a:rPr lang="en-US" dirty="0" smtClean="0"/>
              <a:t>In the Septuagint (LXX), </a:t>
            </a:r>
            <a:r>
              <a:rPr lang="en-US" b="1" dirty="0" err="1" smtClean="0">
                <a:ln>
                  <a:solidFill>
                    <a:schemeClr val="accent6">
                      <a:lumMod val="50000"/>
                    </a:schemeClr>
                  </a:solidFill>
                </a:ln>
                <a:solidFill>
                  <a:srgbClr val="CCFF99"/>
                </a:solidFill>
                <a:effectLst>
                  <a:outerShdw blurRad="69850" dist="43180" dir="5400000" sx="0" sy="0">
                    <a:srgbClr val="000000">
                      <a:alpha val="65000"/>
                    </a:srgbClr>
                  </a:outerShdw>
                </a:effectLst>
              </a:rPr>
              <a:t>solet</a:t>
            </a:r>
            <a:r>
              <a:rPr lang="en-US" dirty="0" smtClean="0"/>
              <a:t> is </a:t>
            </a:r>
            <a:r>
              <a:rPr lang="en-US" dirty="0" err="1" smtClean="0"/>
              <a:t>semidalis</a:t>
            </a:r>
            <a:r>
              <a:rPr lang="en-US" dirty="0" smtClean="0"/>
              <a:t>.  </a:t>
            </a:r>
          </a:p>
          <a:p>
            <a:r>
              <a:rPr lang="en-US" dirty="0" smtClean="0">
                <a:solidFill>
                  <a:srgbClr val="5D2D2D"/>
                </a:solidFill>
              </a:rPr>
              <a:t>In the Latin Vulgate, </a:t>
            </a:r>
            <a:r>
              <a:rPr lang="en-US" b="1" dirty="0" err="1" smtClean="0">
                <a:ln>
                  <a:solidFill>
                    <a:schemeClr val="accent6">
                      <a:lumMod val="50000"/>
                    </a:schemeClr>
                  </a:solidFill>
                </a:ln>
                <a:solidFill>
                  <a:srgbClr val="CCFF99"/>
                </a:solidFill>
                <a:effectLst>
                  <a:outerShdw blurRad="69850" dist="43180" dir="5400000" sx="0" sy="0">
                    <a:srgbClr val="000000">
                      <a:alpha val="65000"/>
                    </a:srgbClr>
                  </a:outerShdw>
                </a:effectLst>
              </a:rPr>
              <a:t>solet</a:t>
            </a:r>
            <a:r>
              <a:rPr lang="en-US" dirty="0" smtClean="0">
                <a:solidFill>
                  <a:srgbClr val="5D2D2D"/>
                </a:solidFill>
              </a:rPr>
              <a:t> </a:t>
            </a:r>
            <a:br>
              <a:rPr lang="en-US" dirty="0" smtClean="0">
                <a:solidFill>
                  <a:srgbClr val="5D2D2D"/>
                </a:solidFill>
              </a:rPr>
            </a:br>
            <a:r>
              <a:rPr lang="en-US" dirty="0" smtClean="0">
                <a:solidFill>
                  <a:srgbClr val="5D2D2D"/>
                </a:solidFill>
              </a:rPr>
              <a:t>is </a:t>
            </a:r>
            <a:r>
              <a:rPr lang="en-US" dirty="0" err="1" smtClean="0">
                <a:solidFill>
                  <a:srgbClr val="5D2D2D"/>
                </a:solidFill>
              </a:rPr>
              <a:t>simila</a:t>
            </a:r>
            <a:r>
              <a:rPr lang="en-US" dirty="0" smtClean="0">
                <a:solidFill>
                  <a:srgbClr val="5D2D2D"/>
                </a:solidFill>
              </a:rPr>
              <a:t>, </a:t>
            </a:r>
            <a:r>
              <a:rPr lang="en-US" b="1" dirty="0" smtClean="0">
                <a:solidFill>
                  <a:srgbClr val="5D2D2D"/>
                </a:solidFill>
                <a:effectLst>
                  <a:outerShdw blurRad="69850" dist="43180" dir="5400000" sx="0" sy="0">
                    <a:srgbClr val="000000">
                      <a:alpha val="65000"/>
                    </a:srgbClr>
                  </a:outerShdw>
                </a:effectLst>
              </a:rPr>
              <a:t>both terms referring to finely ground wheat flour, </a:t>
            </a:r>
            <a:r>
              <a:rPr lang="en-US" b="1" u="sng" dirty="0" smtClean="0">
                <a:solidFill>
                  <a:srgbClr val="5D2D2D"/>
                </a:solidFill>
                <a:effectLst>
                  <a:outerShdw blurRad="69850" dist="43180" dir="5400000" sx="0" sy="0">
                    <a:srgbClr val="000000">
                      <a:alpha val="65000"/>
                    </a:srgbClr>
                  </a:outerShdw>
                </a:effectLst>
              </a:rPr>
              <a:t>not</a:t>
            </a:r>
            <a:r>
              <a:rPr lang="en-US" b="1" dirty="0" smtClean="0">
                <a:solidFill>
                  <a:srgbClr val="5D2D2D"/>
                </a:solidFill>
                <a:effectLst>
                  <a:outerShdw blurRad="69850" dist="43180" dir="5400000" sx="0" sy="0">
                    <a:srgbClr val="000000">
                      <a:alpha val="65000"/>
                    </a:srgbClr>
                  </a:outerShdw>
                </a:effectLst>
              </a:rPr>
              <a:t> </a:t>
            </a:r>
            <a:r>
              <a:rPr lang="en-US" b="1" u="sng" dirty="0" smtClean="0">
                <a:solidFill>
                  <a:srgbClr val="5D2D2D"/>
                </a:solidFill>
                <a:effectLst>
                  <a:outerShdw blurRad="69850" dist="43180" dir="5400000" sx="0" sy="0">
                    <a:srgbClr val="000000">
                      <a:alpha val="65000"/>
                    </a:srgbClr>
                  </a:outerShdw>
                </a:effectLst>
              </a:rPr>
              <a:t>barley</a:t>
            </a:r>
            <a:r>
              <a:rPr lang="en-US" b="1" dirty="0" smtClean="0">
                <a:solidFill>
                  <a:srgbClr val="5D2D2D"/>
                </a:solidFill>
                <a:effectLst>
                  <a:outerShdw blurRad="69850" dist="43180" dir="5400000" sx="0" sy="0">
                    <a:srgbClr val="000000">
                      <a:alpha val="65000"/>
                    </a:srgbClr>
                  </a:outerShdw>
                </a:effectLst>
              </a:rPr>
              <a:t>.</a:t>
            </a:r>
          </a:p>
          <a:p>
            <a:r>
              <a:rPr lang="en-US" b="1" dirty="0" err="1">
                <a:ln>
                  <a:solidFill>
                    <a:schemeClr val="accent6">
                      <a:lumMod val="50000"/>
                    </a:schemeClr>
                  </a:solidFill>
                </a:ln>
                <a:solidFill>
                  <a:srgbClr val="CCFF99"/>
                </a:solidFill>
                <a:effectLst>
                  <a:outerShdw blurRad="69850" dist="43180" dir="5400000" sx="0" sy="0">
                    <a:srgbClr val="000000">
                      <a:alpha val="65000"/>
                    </a:srgbClr>
                  </a:outerShdw>
                </a:effectLst>
              </a:rPr>
              <a:t>Solet</a:t>
            </a:r>
            <a:r>
              <a:rPr lang="en-US" dirty="0" smtClean="0"/>
              <a:t> is essentially what we would call “cream of wheat.</a:t>
            </a:r>
          </a:p>
        </p:txBody>
      </p:sp>
    </p:spTree>
    <p:extLst>
      <p:ext uri="{BB962C8B-B14F-4D97-AF65-F5344CB8AC3E}">
        <p14:creationId xmlns:p14="http://schemas.microsoft.com/office/powerpoint/2010/main" val="318240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299025" y="6448251"/>
            <a:ext cx="2844059" cy="365125"/>
          </a:xfrm>
        </p:spPr>
        <p:txBody>
          <a:bodyPr/>
          <a:lstStyle/>
          <a:p>
            <a:fld id="{81FEFA0A-2F20-4B60-98C6-5FFDA469AA1C}" type="slidenum">
              <a:rPr lang="en-US" b="1" smtClean="0">
                <a:solidFill>
                  <a:srgbClr val="FFFFCC"/>
                </a:solidFill>
              </a:rPr>
              <a:pPr/>
              <a:t>18</a:t>
            </a:fld>
            <a:endParaRPr lang="en-US" b="1" dirty="0">
              <a:solidFill>
                <a:srgbClr val="FFFFCC"/>
              </a:solidFill>
            </a:endParaRPr>
          </a:p>
        </p:txBody>
      </p:sp>
      <p:sp>
        <p:nvSpPr>
          <p:cNvPr id="5" name="Content Placeholder 4"/>
          <p:cNvSpPr>
            <a:spLocks noGrp="1"/>
          </p:cNvSpPr>
          <p:nvPr>
            <p:ph idx="1"/>
          </p:nvPr>
        </p:nvSpPr>
        <p:spPr>
          <a:xfrm>
            <a:off x="333772" y="332656"/>
            <a:ext cx="11449272" cy="5616624"/>
          </a:xfrm>
        </p:spPr>
        <p:txBody>
          <a:bodyPr>
            <a:normAutofit/>
            <a:scene3d>
              <a:camera prst="orthographicFront"/>
              <a:lightRig rig="threePt" dir="t"/>
            </a:scene3d>
            <a:sp3d extrusionH="57150">
              <a:bevelT w="38100" h="38100" prst="angle"/>
            </a:sp3d>
          </a:bodyPr>
          <a:lstStyle/>
          <a:p>
            <a:pPr marL="0" indent="0" algn="ctr">
              <a:buNone/>
            </a:pPr>
            <a:r>
              <a:rPr lang="en-US" sz="2800" b="1" dirty="0">
                <a:effectLst>
                  <a:outerShdw blurRad="69850" dist="43180" dir="5400000" sx="0" sy="0">
                    <a:srgbClr val="000000">
                      <a:alpha val="65000"/>
                    </a:srgbClr>
                  </a:outerShdw>
                </a:effectLst>
              </a:rPr>
              <a:t>From the </a:t>
            </a:r>
            <a:r>
              <a:rPr lang="en-US" sz="2800" b="1" dirty="0" smtClean="0">
                <a:effectLst>
                  <a:outerShdw blurRad="69850" dist="43180" dir="5400000" sx="0" sy="0">
                    <a:srgbClr val="000000">
                      <a:alpha val="65000"/>
                    </a:srgbClr>
                  </a:outerShdw>
                </a:effectLst>
              </a:rPr>
              <a:t>Scriptures it is clear to see </a:t>
            </a:r>
            <a:r>
              <a:rPr lang="en-US" sz="2800" b="1" dirty="0">
                <a:effectLst>
                  <a:outerShdw blurRad="69850" dist="43180" dir="5400000" sx="0" sy="0">
                    <a:srgbClr val="000000">
                      <a:alpha val="65000"/>
                    </a:srgbClr>
                  </a:outerShdw>
                </a:effectLst>
              </a:rPr>
              <a:t>that </a:t>
            </a:r>
            <a:r>
              <a:rPr lang="en-US" sz="2800" b="1" dirty="0" err="1" smtClean="0">
                <a:ln>
                  <a:solidFill>
                    <a:schemeClr val="accent6">
                      <a:lumMod val="50000"/>
                    </a:schemeClr>
                  </a:solidFill>
                </a:ln>
                <a:solidFill>
                  <a:srgbClr val="CCFF99"/>
                </a:solidFill>
                <a:effectLst>
                  <a:outerShdw blurRad="69850" dist="43180" dir="5400000" sx="0" sy="0">
                    <a:srgbClr val="000000">
                      <a:alpha val="65000"/>
                    </a:srgbClr>
                  </a:outerShdw>
                </a:effectLst>
              </a:rPr>
              <a:t>solet</a:t>
            </a:r>
            <a:r>
              <a:rPr lang="en-US" sz="2800" b="1" dirty="0" smtClean="0">
                <a:effectLst>
                  <a:outerShdw blurRad="69850" dist="43180" dir="5400000" sx="0" sy="0">
                    <a:srgbClr val="000000">
                      <a:alpha val="65000"/>
                    </a:srgbClr>
                  </a:outerShdw>
                </a:effectLst>
              </a:rPr>
              <a:t> </a:t>
            </a:r>
            <a:r>
              <a:rPr lang="en-US" sz="2800" b="1" dirty="0">
                <a:effectLst>
                  <a:outerShdw blurRad="69850" dist="43180" dir="5400000" sx="0" sy="0">
                    <a:srgbClr val="000000">
                      <a:alpha val="65000"/>
                    </a:srgbClr>
                  </a:outerShdw>
                </a:effectLst>
              </a:rPr>
              <a:t>and </a:t>
            </a:r>
            <a:r>
              <a:rPr lang="en-US" sz="2800" b="1" dirty="0" err="1">
                <a:ln>
                  <a:solidFill>
                    <a:srgbClr val="002060"/>
                  </a:solidFill>
                </a:ln>
                <a:solidFill>
                  <a:srgbClr val="C00000"/>
                </a:solidFill>
                <a:effectLst>
                  <a:outerShdw blurRad="69850" dist="43180" dir="5400000" sx="0" sy="0">
                    <a:srgbClr val="000000">
                      <a:alpha val="65000"/>
                    </a:srgbClr>
                  </a:outerShdw>
                </a:effectLst>
              </a:rPr>
              <a:t>se’orah</a:t>
            </a:r>
            <a:r>
              <a:rPr lang="en-US" sz="2800" b="1" dirty="0">
                <a:effectLst>
                  <a:outerShdw blurRad="69850" dist="43180" dir="5400000" sx="0" sy="0">
                    <a:srgbClr val="000000">
                      <a:alpha val="65000"/>
                    </a:srgbClr>
                  </a:outerShdw>
                </a:effectLst>
              </a:rPr>
              <a:t> </a:t>
            </a:r>
            <a:r>
              <a:rPr lang="en-US" sz="2800" b="1" dirty="0" smtClean="0">
                <a:effectLst>
                  <a:outerShdw blurRad="69850" dist="43180" dir="5400000" sx="0" sy="0">
                    <a:srgbClr val="000000">
                      <a:alpha val="65000"/>
                    </a:srgbClr>
                  </a:outerShdw>
                </a:effectLst>
              </a:rPr>
              <a:t/>
            </a:r>
            <a:br>
              <a:rPr lang="en-US" sz="2800" b="1" dirty="0" smtClean="0">
                <a:effectLst>
                  <a:outerShdw blurRad="69850" dist="43180" dir="5400000" sx="0" sy="0">
                    <a:srgbClr val="000000">
                      <a:alpha val="65000"/>
                    </a:srgbClr>
                  </a:outerShdw>
                </a:effectLst>
              </a:rPr>
            </a:br>
            <a:r>
              <a:rPr lang="en-US" sz="2800" b="1" dirty="0" smtClean="0">
                <a:effectLst>
                  <a:outerShdw blurRad="69850" dist="43180" dir="5400000" sx="0" sy="0">
                    <a:srgbClr val="000000">
                      <a:alpha val="65000"/>
                    </a:srgbClr>
                  </a:outerShdw>
                </a:effectLst>
              </a:rPr>
              <a:t>(</a:t>
            </a:r>
            <a:r>
              <a:rPr lang="en-US" sz="2800" b="1" dirty="0">
                <a:ln>
                  <a:solidFill>
                    <a:schemeClr val="accent6">
                      <a:lumMod val="50000"/>
                    </a:schemeClr>
                  </a:solidFill>
                </a:ln>
                <a:solidFill>
                  <a:srgbClr val="CCFF99"/>
                </a:solidFill>
                <a:effectLst>
                  <a:outerShdw blurRad="69850" dist="43180" dir="5400000" sx="0" sy="0">
                    <a:srgbClr val="000000">
                      <a:alpha val="65000"/>
                    </a:srgbClr>
                  </a:outerShdw>
                </a:effectLst>
              </a:rPr>
              <a:t>wheat</a:t>
            </a:r>
            <a:r>
              <a:rPr lang="en-US" sz="2800" b="1" dirty="0">
                <a:effectLst>
                  <a:outerShdw blurRad="69850" dist="43180" dir="5400000" sx="0" sy="0">
                    <a:srgbClr val="000000">
                      <a:alpha val="65000"/>
                    </a:srgbClr>
                  </a:outerShdw>
                </a:effectLst>
              </a:rPr>
              <a:t> and </a:t>
            </a:r>
            <a:r>
              <a:rPr lang="en-US" sz="2800" b="1" dirty="0">
                <a:ln>
                  <a:solidFill>
                    <a:schemeClr val="accent6">
                      <a:lumMod val="50000"/>
                    </a:schemeClr>
                  </a:solidFill>
                </a:ln>
                <a:solidFill>
                  <a:srgbClr val="C00000"/>
                </a:solidFill>
                <a:effectLst>
                  <a:outerShdw blurRad="69850" dist="43180" dir="5400000" sx="0" sy="0">
                    <a:srgbClr val="000000">
                      <a:alpha val="65000"/>
                    </a:srgbClr>
                  </a:outerShdw>
                </a:effectLst>
              </a:rPr>
              <a:t>barley</a:t>
            </a:r>
            <a:r>
              <a:rPr lang="en-US" sz="2800" b="1" dirty="0">
                <a:effectLst>
                  <a:outerShdw blurRad="69850" dist="43180" dir="5400000" sx="0" sy="0">
                    <a:srgbClr val="000000">
                      <a:alpha val="65000"/>
                    </a:srgbClr>
                  </a:outerShdw>
                </a:effectLst>
              </a:rPr>
              <a:t>) are two different varieties of flour.  </a:t>
            </a:r>
            <a:endParaRPr lang="en-US" sz="2800" b="1" dirty="0" smtClean="0">
              <a:effectLst>
                <a:outerShdw blurRad="69850" dist="43180" dir="5400000" sx="0" sy="0">
                  <a:srgbClr val="000000">
                    <a:alpha val="65000"/>
                  </a:srgbClr>
                </a:outerShdw>
              </a:effectLst>
            </a:endParaRPr>
          </a:p>
          <a:p>
            <a:pPr marL="0" indent="0">
              <a:buNone/>
            </a:pPr>
            <a:endParaRPr lang="en-US" b="1" dirty="0" smtClean="0">
              <a:effectLst>
                <a:outerShdw blurRad="69850" dist="43180" dir="5400000" sx="0" sy="0">
                  <a:srgbClr val="000000">
                    <a:alpha val="65000"/>
                  </a:srgbClr>
                </a:outerShdw>
              </a:effectLst>
            </a:endParaRPr>
          </a:p>
          <a:p>
            <a:pPr marL="0" indent="0">
              <a:buNone/>
            </a:pPr>
            <a:r>
              <a:rPr lang="en-US" sz="800" b="1" dirty="0" smtClean="0">
                <a:effectLst>
                  <a:outerShdw blurRad="69850" dist="43180" dir="5400000" sx="0" sy="0">
                    <a:srgbClr val="000000">
                      <a:alpha val="65000"/>
                    </a:srgbClr>
                  </a:outerShdw>
                </a:effectLst>
              </a:rPr>
              <a:t>  </a:t>
            </a:r>
          </a:p>
          <a:p>
            <a:pPr marL="0" indent="0">
              <a:buNone/>
            </a:pPr>
            <a:r>
              <a:rPr lang="en-US" b="1" dirty="0" smtClean="0">
                <a:effectLst>
                  <a:outerShdw blurRad="69850" dist="43180" dir="5400000" sx="0" sy="0">
                    <a:srgbClr val="000000">
                      <a:alpha val="65000"/>
                    </a:srgbClr>
                  </a:outerShdw>
                </a:effectLst>
              </a:rPr>
              <a:t>They </a:t>
            </a:r>
            <a:r>
              <a:rPr lang="en-US" b="1" dirty="0">
                <a:effectLst>
                  <a:outerShdw blurRad="69850" dist="43180" dir="5400000" sx="0" sy="0">
                    <a:srgbClr val="000000">
                      <a:alpha val="65000"/>
                    </a:srgbClr>
                  </a:outerShdw>
                </a:effectLst>
              </a:rPr>
              <a:t>are different; and rightly, they should be.</a:t>
            </a:r>
            <a:endParaRPr lang="en-US" dirty="0"/>
          </a:p>
          <a:p>
            <a:r>
              <a:rPr lang="en-US" b="1" dirty="0">
                <a:effectLst>
                  <a:outerShdw blurRad="69850" dist="43180" dir="5400000" sx="0" sy="0">
                    <a:srgbClr val="000000">
                      <a:alpha val="65000"/>
                    </a:srgbClr>
                  </a:outerShdw>
                </a:effectLst>
              </a:rPr>
              <a:t>Since </a:t>
            </a:r>
            <a:r>
              <a:rPr lang="en-US" b="1" dirty="0" err="1">
                <a:ln>
                  <a:solidFill>
                    <a:schemeClr val="accent6">
                      <a:lumMod val="50000"/>
                    </a:schemeClr>
                  </a:solidFill>
                </a:ln>
                <a:solidFill>
                  <a:srgbClr val="CCFF99"/>
                </a:solidFill>
                <a:effectLst>
                  <a:outerShdw blurRad="69850" dist="43180" dir="5400000" sx="0" sy="0">
                    <a:srgbClr val="000000">
                      <a:alpha val="65000"/>
                    </a:srgbClr>
                  </a:outerShdw>
                </a:effectLst>
              </a:rPr>
              <a:t>solet</a:t>
            </a:r>
            <a:r>
              <a:rPr lang="en-US" b="1" dirty="0">
                <a:ln>
                  <a:solidFill>
                    <a:schemeClr val="accent6">
                      <a:lumMod val="50000"/>
                    </a:schemeClr>
                  </a:solidFill>
                </a:ln>
                <a:solidFill>
                  <a:srgbClr val="CCFF99"/>
                </a:solidFill>
                <a:effectLst>
                  <a:outerShdw blurRad="69850" dist="43180" dir="5400000" sx="0" sy="0">
                    <a:srgbClr val="000000">
                      <a:alpha val="65000"/>
                    </a:srgbClr>
                  </a:outerShdw>
                </a:effectLst>
              </a:rPr>
              <a:t> is the fine flour of the processed wheat grain, </a:t>
            </a:r>
            <a:r>
              <a:rPr lang="en-US" b="1" dirty="0">
                <a:effectLst>
                  <a:outerShdw blurRad="69850" dist="43180" dir="5400000" sx="0" sy="0">
                    <a:srgbClr val="000000">
                      <a:alpha val="65000"/>
                    </a:srgbClr>
                  </a:outerShdw>
                </a:effectLst>
              </a:rPr>
              <a:t>then what </a:t>
            </a:r>
            <a:r>
              <a:rPr lang="en-US" b="1" dirty="0" smtClean="0">
                <a:effectLst>
                  <a:outerShdw blurRad="69850" dist="43180" dir="5400000" sx="0" sy="0">
                    <a:srgbClr val="000000">
                      <a:alpha val="65000"/>
                    </a:srgbClr>
                  </a:outerShdw>
                </a:effectLst>
              </a:rPr>
              <a:t/>
            </a:r>
            <a:br>
              <a:rPr lang="en-US" b="1" dirty="0" smtClean="0">
                <a:effectLst>
                  <a:outerShdw blurRad="69850" dist="43180" dir="5400000" sx="0" sy="0">
                    <a:srgbClr val="000000">
                      <a:alpha val="65000"/>
                    </a:srgbClr>
                  </a:outerShdw>
                </a:effectLst>
              </a:rPr>
            </a:br>
            <a:r>
              <a:rPr lang="en-US" b="1" dirty="0" smtClean="0">
                <a:effectLst>
                  <a:outerShdw blurRad="69850" dist="43180" dir="5400000" sx="0" sy="0">
                    <a:srgbClr val="000000">
                      <a:alpha val="65000"/>
                    </a:srgbClr>
                  </a:outerShdw>
                </a:effectLst>
              </a:rPr>
              <a:t>is </a:t>
            </a:r>
            <a:r>
              <a:rPr lang="en-US" b="1" dirty="0">
                <a:effectLst>
                  <a:outerShdw blurRad="69850" dist="43180" dir="5400000" sx="0" sy="0">
                    <a:srgbClr val="000000">
                      <a:alpha val="65000"/>
                    </a:srgbClr>
                  </a:outerShdw>
                </a:effectLst>
              </a:rPr>
              <a:t>the general term for </a:t>
            </a:r>
            <a:r>
              <a:rPr lang="en-US" b="1" dirty="0">
                <a:ln>
                  <a:solidFill>
                    <a:schemeClr val="accent6">
                      <a:lumMod val="50000"/>
                    </a:schemeClr>
                  </a:solidFill>
                </a:ln>
                <a:solidFill>
                  <a:srgbClr val="CCFF99"/>
                </a:solidFill>
                <a:effectLst>
                  <a:outerShdw blurRad="69850" dist="43180" dir="5400000" sx="0" sy="0">
                    <a:srgbClr val="000000">
                      <a:alpha val="65000"/>
                    </a:srgbClr>
                  </a:outerShdw>
                </a:effectLst>
              </a:rPr>
              <a:t>“wheat” </a:t>
            </a:r>
            <a:r>
              <a:rPr lang="en-US" b="1" dirty="0">
                <a:effectLst>
                  <a:outerShdw blurRad="69850" dist="43180" dir="5400000" sx="0" sy="0">
                    <a:srgbClr val="000000">
                      <a:alpha val="65000"/>
                    </a:srgbClr>
                  </a:outerShdw>
                </a:effectLst>
              </a:rPr>
              <a:t>in Hebrew? </a:t>
            </a:r>
            <a:r>
              <a:rPr lang="en-US" b="1" dirty="0" smtClean="0">
                <a:effectLst>
                  <a:outerShdw blurRad="69850" dist="43180" dir="5400000" sx="0" sy="0">
                    <a:srgbClr val="000000">
                      <a:alpha val="65000"/>
                    </a:srgbClr>
                  </a:outerShdw>
                </a:effectLst>
              </a:rPr>
              <a:t> </a:t>
            </a:r>
            <a:br>
              <a:rPr lang="en-US" b="1" dirty="0" smtClean="0">
                <a:effectLst>
                  <a:outerShdw blurRad="69850" dist="43180" dir="5400000" sx="0" sy="0">
                    <a:srgbClr val="000000">
                      <a:alpha val="65000"/>
                    </a:srgbClr>
                  </a:outerShdw>
                </a:effectLst>
              </a:rPr>
            </a:br>
            <a:r>
              <a:rPr lang="en-US" b="1" dirty="0" smtClean="0">
                <a:effectLst>
                  <a:outerShdw blurRad="69850" dist="43180" dir="5400000" sx="0" sy="0">
                    <a:srgbClr val="000000">
                      <a:alpha val="65000"/>
                    </a:srgbClr>
                  </a:outerShdw>
                </a:effectLst>
              </a:rPr>
              <a:t>                         The </a:t>
            </a:r>
            <a:r>
              <a:rPr lang="en-US" b="1" dirty="0">
                <a:effectLst>
                  <a:outerShdw blurRad="69850" dist="43180" dir="5400000" sx="0" sy="0">
                    <a:srgbClr val="000000">
                      <a:alpha val="65000"/>
                    </a:srgbClr>
                  </a:outerShdw>
                </a:effectLst>
              </a:rPr>
              <a:t>biblical term is </a:t>
            </a:r>
            <a:r>
              <a:rPr lang="en-US" b="1" dirty="0" err="1">
                <a:ln>
                  <a:solidFill>
                    <a:schemeClr val="accent6">
                      <a:lumMod val="50000"/>
                    </a:schemeClr>
                  </a:solidFill>
                </a:ln>
                <a:solidFill>
                  <a:srgbClr val="CCFF99"/>
                </a:solidFill>
                <a:effectLst>
                  <a:outerShdw blurRad="69850" dist="43180" dir="5400000" sx="0" sy="0">
                    <a:srgbClr val="000000">
                      <a:alpha val="65000"/>
                    </a:srgbClr>
                  </a:outerShdw>
                </a:effectLst>
              </a:rPr>
              <a:t>Chitah</a:t>
            </a:r>
            <a:r>
              <a:rPr lang="en-US" dirty="0"/>
              <a:t> – Chet </a:t>
            </a:r>
            <a:r>
              <a:rPr lang="en-US" dirty="0" err="1"/>
              <a:t>Tet</a:t>
            </a:r>
            <a:r>
              <a:rPr lang="en-US" dirty="0"/>
              <a:t> </a:t>
            </a:r>
            <a:r>
              <a:rPr lang="en-US" dirty="0" err="1"/>
              <a:t>Heh</a:t>
            </a:r>
            <a:r>
              <a:rPr lang="en-US" dirty="0"/>
              <a:t>.  </a:t>
            </a:r>
            <a:endParaRPr lang="en-US" dirty="0" smtClean="0"/>
          </a:p>
          <a:p>
            <a:pPr lvl="1">
              <a:buFont typeface="Wingdings" pitchFamily="2" charset="2"/>
              <a:buChar char="§"/>
            </a:pPr>
            <a:r>
              <a:rPr lang="en-US" sz="2400" b="1" dirty="0">
                <a:ln>
                  <a:solidFill>
                    <a:schemeClr val="accent6">
                      <a:lumMod val="50000"/>
                    </a:schemeClr>
                  </a:solidFill>
                </a:ln>
                <a:solidFill>
                  <a:srgbClr val="CCFF99"/>
                </a:solidFill>
                <a:effectLst>
                  <a:outerShdw blurRad="69850" dist="43180" dir="5400000" sx="0" sy="0">
                    <a:srgbClr val="000000">
                      <a:alpha val="65000"/>
                    </a:srgbClr>
                  </a:outerShdw>
                </a:effectLst>
              </a:rPr>
              <a:t>wheat</a:t>
            </a:r>
            <a:r>
              <a:rPr lang="en-US" sz="2400" dirty="0"/>
              <a:t>  H2406  </a:t>
            </a:r>
            <a:r>
              <a:rPr lang="en-US" sz="2400" b="1" dirty="0" err="1">
                <a:ln>
                  <a:solidFill>
                    <a:schemeClr val="accent6">
                      <a:lumMod val="50000"/>
                    </a:schemeClr>
                  </a:solidFill>
                </a:ln>
                <a:solidFill>
                  <a:srgbClr val="CCFF99"/>
                </a:solidFill>
              </a:rPr>
              <a:t>chittah</a:t>
            </a:r>
            <a:r>
              <a:rPr lang="en-US" sz="2400" dirty="0"/>
              <a:t> (</a:t>
            </a:r>
            <a:r>
              <a:rPr lang="en-US" sz="2400" dirty="0" err="1"/>
              <a:t>khit</a:t>
            </a:r>
            <a:r>
              <a:rPr lang="en-US" sz="2400" dirty="0"/>
              <a:t>-taw'); of uncertain derivation; wheat, </a:t>
            </a:r>
            <a:r>
              <a:rPr lang="en-US" sz="2400" dirty="0" smtClean="0"/>
              <a:t/>
            </a:r>
            <a:br>
              <a:rPr lang="en-US" sz="2400" dirty="0" smtClean="0"/>
            </a:br>
            <a:r>
              <a:rPr lang="en-US" sz="2400" dirty="0" smtClean="0"/>
              <a:t>whether </a:t>
            </a:r>
            <a:r>
              <a:rPr lang="en-US" sz="2400" dirty="0"/>
              <a:t>the grain or the plant:  KJV - wheat (-en</a:t>
            </a:r>
            <a:r>
              <a:rPr lang="en-US" sz="2400" dirty="0" smtClean="0"/>
              <a:t>).</a:t>
            </a:r>
            <a:endParaRPr lang="en-US" sz="2400" dirty="0"/>
          </a:p>
        </p:txBody>
      </p:sp>
      <p:sp>
        <p:nvSpPr>
          <p:cNvPr id="2" name="Title 1"/>
          <p:cNvSpPr>
            <a:spLocks noGrp="1"/>
          </p:cNvSpPr>
          <p:nvPr>
            <p:ph type="title"/>
          </p:nvPr>
        </p:nvSpPr>
        <p:spPr>
          <a:xfrm>
            <a:off x="0" y="1124744"/>
            <a:ext cx="12332842" cy="815752"/>
          </a:xfrm>
        </p:spPr>
        <p:txBody>
          <a:bodyPr>
            <a:scene3d>
              <a:camera prst="orthographicFront"/>
              <a:lightRig rig="threePt" dir="t"/>
            </a:scene3d>
            <a:sp3d extrusionH="57150">
              <a:bevelT w="38100" h="38100" prst="angle"/>
            </a:sp3d>
          </a:bodyPr>
          <a:lstStyle/>
          <a:p>
            <a:pPr algn="ctr"/>
            <a:r>
              <a:rPr lang="en-US" b="1" dirty="0" err="1" smtClean="0">
                <a:ln>
                  <a:solidFill>
                    <a:schemeClr val="accent6">
                      <a:lumMod val="50000"/>
                    </a:schemeClr>
                  </a:solidFill>
                </a:ln>
                <a:solidFill>
                  <a:srgbClr val="CCFF99"/>
                </a:solidFill>
                <a:effectLst>
                  <a:outerShdw blurRad="69850" dist="43180" dir="5400000" sx="0" sy="0">
                    <a:srgbClr val="000000">
                      <a:alpha val="65000"/>
                    </a:srgbClr>
                  </a:outerShdw>
                </a:effectLst>
              </a:rPr>
              <a:t>Solet</a:t>
            </a:r>
            <a:r>
              <a:rPr lang="en-US" b="1" dirty="0" smtClean="0">
                <a:effectLst>
                  <a:outerShdw blurRad="69850" dist="43180" dir="5400000" sx="0" sy="0">
                    <a:srgbClr val="000000">
                      <a:alpha val="65000"/>
                    </a:srgbClr>
                  </a:outerShdw>
                </a:effectLst>
              </a:rPr>
              <a:t> </a:t>
            </a:r>
            <a:r>
              <a:rPr lang="en-US" b="1" dirty="0">
                <a:effectLst>
                  <a:outerShdw blurRad="69850" dist="43180" dir="5400000" sx="0" sy="0">
                    <a:srgbClr val="000000">
                      <a:alpha val="65000"/>
                    </a:srgbClr>
                  </a:outerShdw>
                </a:effectLst>
              </a:rPr>
              <a:t>is not </a:t>
            </a:r>
            <a:r>
              <a:rPr lang="en-US" b="1" dirty="0" err="1">
                <a:ln>
                  <a:solidFill>
                    <a:schemeClr val="accent6">
                      <a:lumMod val="50000"/>
                    </a:schemeClr>
                  </a:solidFill>
                </a:ln>
                <a:solidFill>
                  <a:srgbClr val="C00000"/>
                </a:solidFill>
                <a:effectLst>
                  <a:outerShdw blurRad="69850" dist="43180" dir="5400000" sx="0" sy="0">
                    <a:srgbClr val="000000">
                      <a:alpha val="65000"/>
                    </a:srgbClr>
                  </a:outerShdw>
                </a:effectLst>
              </a:rPr>
              <a:t>se’orah</a:t>
            </a:r>
            <a:r>
              <a:rPr lang="en-US" b="1" dirty="0">
                <a:effectLst>
                  <a:outerShdw blurRad="69850" dist="43180" dir="5400000" sx="0" sy="0">
                    <a:srgbClr val="000000">
                      <a:alpha val="65000"/>
                    </a:srgbClr>
                  </a:outerShdw>
                </a:effectLst>
              </a:rPr>
              <a:t> and </a:t>
            </a:r>
            <a:r>
              <a:rPr lang="en-US" b="1" dirty="0" err="1">
                <a:ln>
                  <a:solidFill>
                    <a:schemeClr val="accent6">
                      <a:lumMod val="50000"/>
                    </a:schemeClr>
                  </a:solidFill>
                </a:ln>
                <a:solidFill>
                  <a:srgbClr val="C00000"/>
                </a:solidFill>
                <a:effectLst>
                  <a:outerShdw blurRad="69850" dist="43180" dir="5400000" sx="0" sy="0">
                    <a:srgbClr val="000000">
                      <a:alpha val="65000"/>
                    </a:srgbClr>
                  </a:outerShdw>
                </a:effectLst>
              </a:rPr>
              <a:t>se’orah</a:t>
            </a:r>
            <a:r>
              <a:rPr lang="en-US" b="1" dirty="0">
                <a:effectLst>
                  <a:outerShdw blurRad="69850" dist="43180" dir="5400000" sx="0" sy="0">
                    <a:srgbClr val="000000">
                      <a:alpha val="65000"/>
                    </a:srgbClr>
                  </a:outerShdw>
                </a:effectLst>
              </a:rPr>
              <a:t> is not </a:t>
            </a:r>
            <a:r>
              <a:rPr lang="en-US" b="1" dirty="0" err="1">
                <a:ln>
                  <a:solidFill>
                    <a:schemeClr val="accent6">
                      <a:lumMod val="50000"/>
                    </a:schemeClr>
                  </a:solidFill>
                </a:ln>
                <a:solidFill>
                  <a:srgbClr val="CCFF99"/>
                </a:solidFill>
                <a:effectLst>
                  <a:outerShdw blurRad="69850" dist="43180" dir="5400000" sx="0" sy="0">
                    <a:srgbClr val="000000">
                      <a:alpha val="65000"/>
                    </a:srgbClr>
                  </a:outerShdw>
                </a:effectLst>
              </a:rPr>
              <a:t>solet</a:t>
            </a:r>
            <a:r>
              <a:rPr lang="en-US" b="1" dirty="0">
                <a:ln>
                  <a:solidFill>
                    <a:schemeClr val="accent6">
                      <a:lumMod val="50000"/>
                    </a:schemeClr>
                  </a:solidFill>
                </a:ln>
                <a:solidFill>
                  <a:srgbClr val="CCFF99"/>
                </a:solidFill>
                <a:effectLst>
                  <a:outerShdw blurRad="69850" dist="43180" dir="5400000" sx="0" sy="0">
                    <a:srgbClr val="000000">
                      <a:alpha val="65000"/>
                    </a:srgbClr>
                  </a:outerShdw>
                </a:effectLst>
              </a:rPr>
              <a:t>!</a:t>
            </a:r>
            <a:endParaRPr lang="en-US" dirty="0">
              <a:ln>
                <a:solidFill>
                  <a:schemeClr val="accent6">
                    <a:lumMod val="50000"/>
                  </a:schemeClr>
                </a:solidFill>
              </a:ln>
              <a:solidFill>
                <a:srgbClr val="CCFF99"/>
              </a:solidFill>
            </a:endParaRPr>
          </a:p>
        </p:txBody>
      </p:sp>
    </p:spTree>
    <p:extLst>
      <p:ext uri="{BB962C8B-B14F-4D97-AF65-F5344CB8AC3E}">
        <p14:creationId xmlns:p14="http://schemas.microsoft.com/office/powerpoint/2010/main" val="1983727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1764" y="188640"/>
            <a:ext cx="11449274" cy="815752"/>
          </a:xfrm>
        </p:spPr>
        <p:txBody>
          <a:bodyPr>
            <a:normAutofit/>
            <a:scene3d>
              <a:camera prst="orthographicFront"/>
              <a:lightRig rig="threePt" dir="t"/>
            </a:scene3d>
            <a:sp3d extrusionH="57150">
              <a:bevelT w="38100" h="38100" prst="angle"/>
            </a:sp3d>
          </a:bodyPr>
          <a:lstStyle/>
          <a:p>
            <a:pPr algn="ctr"/>
            <a:r>
              <a:rPr lang="en-US" b="1" u="sng" dirty="0" err="1" smtClean="0">
                <a:ln>
                  <a:solidFill>
                    <a:schemeClr val="accent6">
                      <a:lumMod val="50000"/>
                    </a:schemeClr>
                  </a:solidFill>
                </a:ln>
                <a:solidFill>
                  <a:srgbClr val="CCFF99"/>
                </a:solidFill>
                <a:effectLst>
                  <a:outerShdw blurRad="69850" dist="43180" dir="5400000" sx="0" sy="0">
                    <a:srgbClr val="000000">
                      <a:alpha val="65000"/>
                    </a:srgbClr>
                  </a:outerShdw>
                </a:effectLst>
              </a:rPr>
              <a:t>Ch</a:t>
            </a:r>
            <a:r>
              <a:rPr lang="en-US" b="1" dirty="0" err="1" smtClean="0">
                <a:ln>
                  <a:solidFill>
                    <a:schemeClr val="accent6">
                      <a:lumMod val="50000"/>
                    </a:schemeClr>
                  </a:solidFill>
                </a:ln>
                <a:solidFill>
                  <a:srgbClr val="CCFF99"/>
                </a:solidFill>
                <a:effectLst>
                  <a:outerShdw blurRad="69850" dist="43180" dir="5400000" sx="0" sy="0">
                    <a:srgbClr val="000000">
                      <a:alpha val="65000"/>
                    </a:srgbClr>
                  </a:outerShdw>
                </a:effectLst>
              </a:rPr>
              <a:t>itah</a:t>
            </a:r>
            <a:r>
              <a:rPr lang="en-US" b="1" dirty="0" smtClean="0">
                <a:ln>
                  <a:solidFill>
                    <a:schemeClr val="accent6">
                      <a:lumMod val="50000"/>
                    </a:schemeClr>
                  </a:solidFill>
                </a:ln>
                <a:solidFill>
                  <a:srgbClr val="CCFF99"/>
                </a:solidFill>
                <a:effectLst>
                  <a:outerShdw blurRad="69850" dist="43180" dir="5400000" sx="0" sy="0">
                    <a:srgbClr val="000000">
                      <a:alpha val="65000"/>
                    </a:srgbClr>
                  </a:outerShdw>
                </a:effectLst>
              </a:rPr>
              <a:t> [Hebrew] for Wheat</a:t>
            </a:r>
            <a:endParaRPr lang="en-US" dirty="0">
              <a:ln>
                <a:solidFill>
                  <a:schemeClr val="accent6">
                    <a:lumMod val="50000"/>
                  </a:schemeClr>
                </a:solidFill>
              </a:ln>
              <a:solidFill>
                <a:srgbClr val="CCFF99"/>
              </a:solidFill>
            </a:endParaRPr>
          </a:p>
        </p:txBody>
      </p:sp>
      <p:sp>
        <p:nvSpPr>
          <p:cNvPr id="4" name="Slide Number Placeholder 3"/>
          <p:cNvSpPr>
            <a:spLocks noGrp="1"/>
          </p:cNvSpPr>
          <p:nvPr>
            <p:ph type="sldNum" sz="quarter" idx="12"/>
          </p:nvPr>
        </p:nvSpPr>
        <p:spPr>
          <a:xfrm>
            <a:off x="9299025" y="6448251"/>
            <a:ext cx="2844059" cy="365125"/>
          </a:xfrm>
        </p:spPr>
        <p:txBody>
          <a:bodyPr/>
          <a:lstStyle/>
          <a:p>
            <a:fld id="{81FEFA0A-2F20-4B60-98C6-5FFDA469AA1C}" type="slidenum">
              <a:rPr lang="en-US" b="1" smtClean="0">
                <a:solidFill>
                  <a:srgbClr val="FFFFCC"/>
                </a:solidFill>
              </a:rPr>
              <a:pPr/>
              <a:t>19</a:t>
            </a:fld>
            <a:endParaRPr lang="en-US" b="1" dirty="0">
              <a:solidFill>
                <a:srgbClr val="FFFFCC"/>
              </a:solidFill>
            </a:endParaRPr>
          </a:p>
        </p:txBody>
      </p:sp>
      <p:sp>
        <p:nvSpPr>
          <p:cNvPr id="6" name="Content Placeholder 4"/>
          <p:cNvSpPr txBox="1">
            <a:spLocks/>
          </p:cNvSpPr>
          <p:nvPr/>
        </p:nvSpPr>
        <p:spPr>
          <a:xfrm>
            <a:off x="621804" y="1124744"/>
            <a:ext cx="11449272" cy="5616624"/>
          </a:xfrm>
          <a:prstGeom prst="rect">
            <a:avLst/>
          </a:prstGeom>
        </p:spPr>
        <p:txBody>
          <a:bodyPr vert="horz" lIns="91440" tIns="45720" rIns="91440" bIns="45720" rtlCol="0">
            <a:normAutofit/>
            <a:scene3d>
              <a:camera prst="orthographicFront"/>
              <a:lightRig rig="threePt" dir="t"/>
            </a:scene3d>
            <a:sp3d extrusionH="57150">
              <a:bevelT w="38100" h="38100" prst="angle"/>
            </a:sp3d>
          </a:bodyPr>
          <a:lstStyle>
            <a:lvl1pPr marL="223838" indent="-228600" algn="l" defTabSz="914400" rtl="0" eaLnBrk="1" latinLnBrk="0" hangingPunct="1">
              <a:lnSpc>
                <a:spcPct val="90000"/>
              </a:lnSpc>
              <a:spcBef>
                <a:spcPts val="1600"/>
              </a:spcBef>
              <a:buFont typeface="Arial" pitchFamily="34" charset="0"/>
              <a:buChar char="•"/>
              <a:defRPr sz="2400" kern="1200">
                <a:solidFill>
                  <a:schemeClr val="tx1"/>
                </a:solidFill>
                <a:latin typeface="Arial" pitchFamily="34" charset="0"/>
                <a:ea typeface="+mn-ea"/>
                <a:cs typeface="Arial" pitchFamily="34" charset="0"/>
              </a:defRPr>
            </a:lvl1pPr>
            <a:lvl2pPr marL="502920" indent="-228600" algn="l" defTabSz="914400" rtl="0" eaLnBrk="1" latinLnBrk="0" hangingPunct="1">
              <a:lnSpc>
                <a:spcPct val="90000"/>
              </a:lnSpc>
              <a:spcBef>
                <a:spcPts val="600"/>
              </a:spcBef>
              <a:buFont typeface="Euphemia" pitchFamily="34" charset="0"/>
              <a:buChar char="–"/>
              <a:defRPr sz="2000" kern="1200">
                <a:solidFill>
                  <a:schemeClr val="tx1"/>
                </a:solidFill>
                <a:latin typeface="Arial" pitchFamily="34" charset="0"/>
                <a:ea typeface="+mn-ea"/>
                <a:cs typeface="Arial" pitchFamily="34" charset="0"/>
              </a:defRPr>
            </a:lvl2pPr>
            <a:lvl3pPr marL="777240" indent="-228600" algn="l" defTabSz="914400" rtl="0" eaLnBrk="1" latinLnBrk="0" hangingPunct="1">
              <a:lnSpc>
                <a:spcPct val="90000"/>
              </a:lnSpc>
              <a:spcBef>
                <a:spcPts val="600"/>
              </a:spcBef>
              <a:buFont typeface="Euphemia" pitchFamily="34" charset="0"/>
              <a:buChar char="–"/>
              <a:defRPr sz="1800" kern="1200">
                <a:solidFill>
                  <a:schemeClr val="tx1"/>
                </a:solidFill>
                <a:latin typeface="Arial" pitchFamily="34" charset="0"/>
                <a:ea typeface="+mn-ea"/>
                <a:cs typeface="Arial" pitchFamily="34" charset="0"/>
              </a:defRPr>
            </a:lvl3pPr>
            <a:lvl4pPr marL="1051560" indent="-228600" algn="l" defTabSz="914400" rtl="0" eaLnBrk="1" latinLnBrk="0" hangingPunct="1">
              <a:lnSpc>
                <a:spcPct val="90000"/>
              </a:lnSpc>
              <a:spcBef>
                <a:spcPts val="600"/>
              </a:spcBef>
              <a:buFont typeface="Euphemia" pitchFamily="34" charset="0"/>
              <a:buChar char="–"/>
              <a:defRPr sz="1600" kern="1200">
                <a:solidFill>
                  <a:schemeClr val="tx1"/>
                </a:solidFill>
                <a:latin typeface="Arial" pitchFamily="34" charset="0"/>
                <a:ea typeface="+mn-ea"/>
                <a:cs typeface="Arial" pitchFamily="34" charset="0"/>
              </a:defRPr>
            </a:lvl4pPr>
            <a:lvl5pPr marL="1325880" indent="-228600" algn="l" defTabSz="914400" rtl="0" eaLnBrk="1" latinLnBrk="0" hangingPunct="1">
              <a:lnSpc>
                <a:spcPct val="90000"/>
              </a:lnSpc>
              <a:spcBef>
                <a:spcPts val="600"/>
              </a:spcBef>
              <a:buFont typeface="Euphemia" pitchFamily="34" charset="0"/>
              <a:buChar char="–"/>
              <a:defRPr sz="1600" kern="1200">
                <a:solidFill>
                  <a:schemeClr val="tx1"/>
                </a:solidFill>
                <a:latin typeface="Arial" pitchFamily="34" charset="0"/>
                <a:ea typeface="+mn-ea"/>
                <a:cs typeface="Arial" pitchFamily="34" charset="0"/>
              </a:defRPr>
            </a:lvl5pPr>
            <a:lvl6pPr marL="160020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7pPr>
            <a:lvl8pPr marL="214884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8pPr>
            <a:lvl9pPr marL="242316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9pPr>
          </a:lstStyle>
          <a:p>
            <a:r>
              <a:rPr lang="en-US" dirty="0" smtClean="0"/>
              <a:t>The following passages specifically refer to </a:t>
            </a:r>
            <a:r>
              <a:rPr lang="en-US" b="1" dirty="0" err="1">
                <a:ln>
                  <a:solidFill>
                    <a:schemeClr val="accent6">
                      <a:lumMod val="50000"/>
                    </a:schemeClr>
                  </a:solidFill>
                </a:ln>
                <a:solidFill>
                  <a:srgbClr val="CCFF99"/>
                </a:solidFill>
                <a:effectLst>
                  <a:outerShdw blurRad="69850" dist="43180" dir="5400000" sx="0" sy="0">
                    <a:srgbClr val="000000">
                      <a:alpha val="65000"/>
                    </a:srgbClr>
                  </a:outerShdw>
                </a:effectLst>
              </a:rPr>
              <a:t>chitah</a:t>
            </a:r>
            <a:r>
              <a:rPr lang="en-US" dirty="0" smtClean="0"/>
              <a:t> or wheat, in general:</a:t>
            </a:r>
          </a:p>
          <a:p>
            <a:r>
              <a:rPr lang="en-US" b="1" dirty="0" smtClean="0"/>
              <a:t>2 Sam 17:27-28</a:t>
            </a:r>
            <a:r>
              <a:rPr lang="en-US" dirty="0" smtClean="0"/>
              <a:t>  Now when </a:t>
            </a:r>
            <a:r>
              <a:rPr lang="en-US" b="1" dirty="0" smtClean="0"/>
              <a:t>David</a:t>
            </a:r>
            <a:r>
              <a:rPr lang="en-US" dirty="0" smtClean="0"/>
              <a:t> had come to </a:t>
            </a:r>
            <a:r>
              <a:rPr lang="en-US" dirty="0" err="1" smtClean="0"/>
              <a:t>Mahanaim</a:t>
            </a:r>
            <a:r>
              <a:rPr lang="en-US" dirty="0" smtClean="0"/>
              <a:t>, </a:t>
            </a:r>
            <a:r>
              <a:rPr lang="en-US" b="1" dirty="0" err="1" smtClean="0"/>
              <a:t>Shobi</a:t>
            </a:r>
            <a:r>
              <a:rPr lang="en-US" dirty="0" smtClean="0"/>
              <a:t> </a:t>
            </a:r>
            <a:r>
              <a:rPr lang="en-US" sz="1800" dirty="0" smtClean="0"/>
              <a:t>the son of </a:t>
            </a:r>
            <a:br>
              <a:rPr lang="en-US" sz="1800" dirty="0" smtClean="0"/>
            </a:br>
            <a:r>
              <a:rPr lang="en-US" sz="1800" dirty="0" err="1" smtClean="0"/>
              <a:t>Nahash</a:t>
            </a:r>
            <a:r>
              <a:rPr lang="en-US" sz="1800" dirty="0" smtClean="0"/>
              <a:t> from </a:t>
            </a:r>
            <a:r>
              <a:rPr lang="en-US" sz="1800" dirty="0" err="1" smtClean="0"/>
              <a:t>Rabbah</a:t>
            </a:r>
            <a:r>
              <a:rPr lang="en-US" sz="1800" dirty="0" smtClean="0"/>
              <a:t> of the sons of Ammon,</a:t>
            </a:r>
            <a:r>
              <a:rPr lang="en-US" dirty="0" smtClean="0"/>
              <a:t> </a:t>
            </a:r>
            <a:r>
              <a:rPr lang="en-US" b="1" dirty="0" err="1" smtClean="0"/>
              <a:t>Machir</a:t>
            </a:r>
            <a:r>
              <a:rPr lang="en-US" dirty="0" smtClean="0"/>
              <a:t> </a:t>
            </a:r>
            <a:r>
              <a:rPr lang="en-US" sz="1800" dirty="0" smtClean="0"/>
              <a:t>the son of </a:t>
            </a:r>
            <a:r>
              <a:rPr lang="en-US" sz="1800" dirty="0" err="1" smtClean="0"/>
              <a:t>Ammiel</a:t>
            </a:r>
            <a:r>
              <a:rPr lang="en-US" sz="1800" dirty="0" smtClean="0"/>
              <a:t> from Lo-debar</a:t>
            </a:r>
            <a:r>
              <a:rPr lang="en-US" dirty="0" smtClean="0"/>
              <a:t>, </a:t>
            </a:r>
            <a:r>
              <a:rPr lang="en-US" b="1" dirty="0" smtClean="0"/>
              <a:t>and</a:t>
            </a:r>
            <a:r>
              <a:rPr lang="en-US" dirty="0" smtClean="0"/>
              <a:t> </a:t>
            </a:r>
            <a:br>
              <a:rPr lang="en-US" dirty="0" smtClean="0"/>
            </a:br>
            <a:r>
              <a:rPr lang="en-US" b="1" dirty="0" err="1" smtClean="0"/>
              <a:t>Barzillai</a:t>
            </a:r>
            <a:r>
              <a:rPr lang="en-US" dirty="0" smtClean="0"/>
              <a:t> </a:t>
            </a:r>
            <a:r>
              <a:rPr lang="en-US" sz="1800" dirty="0" smtClean="0"/>
              <a:t>the </a:t>
            </a:r>
            <a:r>
              <a:rPr lang="en-US" sz="1800" dirty="0" err="1" smtClean="0"/>
              <a:t>Gileadite</a:t>
            </a:r>
            <a:r>
              <a:rPr lang="en-US" sz="1800" dirty="0" smtClean="0"/>
              <a:t> from </a:t>
            </a:r>
            <a:r>
              <a:rPr lang="en-US" sz="1800" dirty="0" err="1" smtClean="0"/>
              <a:t>Rogelim</a:t>
            </a:r>
            <a:r>
              <a:rPr lang="en-US" sz="1800" dirty="0" smtClean="0"/>
              <a:t>, </a:t>
            </a:r>
            <a:r>
              <a:rPr lang="en-US" b="1" dirty="0" smtClean="0"/>
              <a:t>brought</a:t>
            </a:r>
            <a:r>
              <a:rPr lang="en-US" dirty="0" smtClean="0"/>
              <a:t> beds, basins, pottery, </a:t>
            </a:r>
            <a:r>
              <a:rPr lang="en-US" b="1" dirty="0" smtClean="0">
                <a:ln>
                  <a:solidFill>
                    <a:schemeClr val="accent6">
                      <a:lumMod val="50000"/>
                    </a:schemeClr>
                  </a:solidFill>
                </a:ln>
                <a:solidFill>
                  <a:srgbClr val="CCFF99"/>
                </a:solidFill>
                <a:effectLst>
                  <a:outerShdw blurRad="69850" dist="43180" dir="5400000" sx="0" sy="0">
                    <a:srgbClr val="000000">
                      <a:alpha val="65000"/>
                    </a:srgbClr>
                  </a:outerShdw>
                </a:effectLst>
              </a:rPr>
              <a:t>wheat (</a:t>
            </a:r>
            <a:r>
              <a:rPr lang="en-US" b="1" dirty="0" err="1" smtClean="0">
                <a:ln>
                  <a:solidFill>
                    <a:schemeClr val="accent6">
                      <a:lumMod val="50000"/>
                    </a:schemeClr>
                  </a:solidFill>
                </a:ln>
                <a:solidFill>
                  <a:srgbClr val="CCFF99"/>
                </a:solidFill>
                <a:effectLst>
                  <a:outerShdw blurRad="69850" dist="43180" dir="5400000" sx="0" sy="0">
                    <a:srgbClr val="000000">
                      <a:alpha val="65000"/>
                    </a:srgbClr>
                  </a:outerShdw>
                </a:effectLst>
              </a:rPr>
              <a:t>chitah</a:t>
            </a:r>
            <a:r>
              <a:rPr lang="en-US" b="1" dirty="0" smtClean="0">
                <a:ln>
                  <a:solidFill>
                    <a:schemeClr val="accent6">
                      <a:lumMod val="50000"/>
                    </a:schemeClr>
                  </a:solidFill>
                </a:ln>
                <a:solidFill>
                  <a:srgbClr val="CCFF99"/>
                </a:solidFill>
                <a:effectLst>
                  <a:outerShdw blurRad="69850" dist="43180" dir="5400000" sx="0" sy="0">
                    <a:srgbClr val="000000">
                      <a:alpha val="65000"/>
                    </a:srgbClr>
                  </a:outerShdw>
                </a:effectLst>
              </a:rPr>
              <a:t>), </a:t>
            </a:r>
            <a:r>
              <a:rPr lang="en-US" b="1" dirty="0" smtClean="0">
                <a:ln>
                  <a:solidFill>
                    <a:schemeClr val="accent6">
                      <a:lumMod val="50000"/>
                    </a:schemeClr>
                  </a:solidFill>
                </a:ln>
                <a:solidFill>
                  <a:srgbClr val="C00000"/>
                </a:solidFill>
                <a:effectLst>
                  <a:outerShdw blurRad="69850" dist="43180" dir="5400000" sx="0" sy="0">
                    <a:srgbClr val="000000">
                      <a:alpha val="65000"/>
                    </a:srgbClr>
                  </a:outerShdw>
                </a:effectLst>
              </a:rPr>
              <a:t>barley (</a:t>
            </a:r>
            <a:r>
              <a:rPr lang="en-US" b="1" dirty="0" err="1" smtClean="0">
                <a:ln>
                  <a:solidFill>
                    <a:schemeClr val="accent6">
                      <a:lumMod val="50000"/>
                    </a:schemeClr>
                  </a:solidFill>
                </a:ln>
                <a:solidFill>
                  <a:srgbClr val="C00000"/>
                </a:solidFill>
                <a:effectLst>
                  <a:outerShdw blurRad="69850" dist="43180" dir="5400000" sx="0" sy="0">
                    <a:srgbClr val="000000">
                      <a:alpha val="65000"/>
                    </a:srgbClr>
                  </a:outerShdw>
                </a:effectLst>
              </a:rPr>
              <a:t>se’orah</a:t>
            </a:r>
            <a:r>
              <a:rPr lang="en-US" b="1" dirty="0" smtClean="0">
                <a:ln>
                  <a:solidFill>
                    <a:schemeClr val="accent6">
                      <a:lumMod val="50000"/>
                    </a:schemeClr>
                  </a:solidFill>
                </a:ln>
                <a:solidFill>
                  <a:srgbClr val="C00000"/>
                </a:solidFill>
                <a:effectLst>
                  <a:outerShdw blurRad="69850" dist="43180" dir="5400000" sx="0" sy="0">
                    <a:srgbClr val="000000">
                      <a:alpha val="65000"/>
                    </a:srgbClr>
                  </a:outerShdw>
                </a:effectLst>
              </a:rPr>
              <a:t>), </a:t>
            </a:r>
            <a:r>
              <a:rPr lang="en-US" b="1" dirty="0" smtClean="0">
                <a:effectLst>
                  <a:outerShdw blurRad="69850" dist="43180" dir="5400000" sx="0" sy="0">
                    <a:srgbClr val="000000">
                      <a:alpha val="65000"/>
                    </a:srgbClr>
                  </a:outerShdw>
                </a:effectLst>
              </a:rPr>
              <a:t>flour (</a:t>
            </a:r>
            <a:r>
              <a:rPr lang="en-US" b="1" dirty="0" err="1" smtClean="0">
                <a:effectLst>
                  <a:outerShdw blurRad="69850" dist="43180" dir="5400000" sx="0" sy="0">
                    <a:srgbClr val="000000">
                      <a:alpha val="65000"/>
                    </a:srgbClr>
                  </a:outerShdw>
                </a:effectLst>
              </a:rPr>
              <a:t>kemach</a:t>
            </a:r>
            <a:r>
              <a:rPr lang="en-US" b="1" dirty="0" smtClean="0">
                <a:effectLst>
                  <a:outerShdw blurRad="69850" dist="43180" dir="5400000" sx="0" sy="0">
                    <a:srgbClr val="000000">
                      <a:alpha val="65000"/>
                    </a:srgbClr>
                  </a:outerShdw>
                </a:effectLst>
              </a:rPr>
              <a:t>), parched grain, </a:t>
            </a:r>
            <a:r>
              <a:rPr lang="en-US" sz="1800" dirty="0" smtClean="0">
                <a:effectLst>
                  <a:outerShdw blurRad="69850" dist="43180" dir="5400000" sx="0" sy="0">
                    <a:srgbClr val="000000">
                      <a:alpha val="65000"/>
                    </a:srgbClr>
                  </a:outerShdw>
                </a:effectLst>
              </a:rPr>
              <a:t>beans, lentils, parched seeds …</a:t>
            </a:r>
            <a:endParaRPr lang="en-US" sz="1800" dirty="0" smtClean="0"/>
          </a:p>
          <a:p>
            <a:r>
              <a:rPr lang="en-US" b="1" dirty="0" smtClean="0"/>
              <a:t>Deut 8:8</a:t>
            </a:r>
            <a:r>
              <a:rPr lang="en-US" dirty="0" smtClean="0"/>
              <a:t>  … a </a:t>
            </a:r>
            <a:r>
              <a:rPr lang="en-US" b="1" dirty="0" smtClean="0">
                <a:effectLst>
                  <a:outerShdw blurRad="69850" dist="43180" dir="5400000" sx="0" sy="0">
                    <a:srgbClr val="000000">
                      <a:alpha val="65000"/>
                    </a:srgbClr>
                  </a:outerShdw>
                </a:effectLst>
              </a:rPr>
              <a:t>land of </a:t>
            </a:r>
            <a:r>
              <a:rPr lang="en-US" b="1" dirty="0" smtClean="0">
                <a:ln>
                  <a:solidFill>
                    <a:schemeClr val="accent6">
                      <a:lumMod val="50000"/>
                    </a:schemeClr>
                  </a:solidFill>
                </a:ln>
                <a:solidFill>
                  <a:srgbClr val="CCFF99"/>
                </a:solidFill>
                <a:effectLst>
                  <a:outerShdw blurRad="69850" dist="43180" dir="5400000" sx="0" sy="0">
                    <a:srgbClr val="000000">
                      <a:alpha val="65000"/>
                    </a:srgbClr>
                  </a:outerShdw>
                </a:effectLst>
              </a:rPr>
              <a:t>wheat (</a:t>
            </a:r>
            <a:r>
              <a:rPr lang="en-US" b="1" dirty="0" err="1" smtClean="0">
                <a:ln>
                  <a:solidFill>
                    <a:schemeClr val="accent6">
                      <a:lumMod val="50000"/>
                    </a:schemeClr>
                  </a:solidFill>
                </a:ln>
                <a:solidFill>
                  <a:srgbClr val="CCFF99"/>
                </a:solidFill>
                <a:effectLst>
                  <a:outerShdw blurRad="69850" dist="43180" dir="5400000" sx="0" sy="0">
                    <a:srgbClr val="000000">
                      <a:alpha val="65000"/>
                    </a:srgbClr>
                  </a:outerShdw>
                </a:effectLst>
              </a:rPr>
              <a:t>chitah</a:t>
            </a:r>
            <a:r>
              <a:rPr lang="en-US" b="1" dirty="0" smtClean="0">
                <a:ln>
                  <a:solidFill>
                    <a:schemeClr val="accent6">
                      <a:lumMod val="50000"/>
                    </a:schemeClr>
                  </a:solidFill>
                </a:ln>
                <a:solidFill>
                  <a:srgbClr val="CCFF99"/>
                </a:solidFill>
                <a:effectLst>
                  <a:outerShdw blurRad="69850" dist="43180" dir="5400000" sx="0" sy="0">
                    <a:srgbClr val="000000">
                      <a:alpha val="65000"/>
                    </a:srgbClr>
                  </a:outerShdw>
                </a:effectLst>
              </a:rPr>
              <a:t>) </a:t>
            </a:r>
            <a:r>
              <a:rPr lang="en-US" b="1" dirty="0" smtClean="0">
                <a:effectLst>
                  <a:outerShdw blurRad="69850" dist="43180" dir="5400000" sx="0" sy="0">
                    <a:srgbClr val="000000">
                      <a:alpha val="65000"/>
                    </a:srgbClr>
                  </a:outerShdw>
                </a:effectLst>
              </a:rPr>
              <a:t>and </a:t>
            </a:r>
            <a:r>
              <a:rPr lang="en-US" b="1" dirty="0" smtClean="0">
                <a:ln>
                  <a:solidFill>
                    <a:schemeClr val="accent6">
                      <a:lumMod val="50000"/>
                    </a:schemeClr>
                  </a:solidFill>
                </a:ln>
                <a:solidFill>
                  <a:srgbClr val="C00000"/>
                </a:solidFill>
                <a:effectLst>
                  <a:outerShdw blurRad="69850" dist="43180" dir="5400000" sx="0" sy="0">
                    <a:srgbClr val="000000">
                      <a:alpha val="65000"/>
                    </a:srgbClr>
                  </a:outerShdw>
                </a:effectLst>
              </a:rPr>
              <a:t>barley (</a:t>
            </a:r>
            <a:r>
              <a:rPr lang="en-US" b="1" dirty="0" err="1" smtClean="0">
                <a:ln>
                  <a:solidFill>
                    <a:schemeClr val="accent6">
                      <a:lumMod val="50000"/>
                    </a:schemeClr>
                  </a:solidFill>
                </a:ln>
                <a:solidFill>
                  <a:srgbClr val="C00000"/>
                </a:solidFill>
                <a:effectLst>
                  <a:outerShdw blurRad="69850" dist="43180" dir="5400000" sx="0" sy="0">
                    <a:srgbClr val="000000">
                      <a:alpha val="65000"/>
                    </a:srgbClr>
                  </a:outerShdw>
                </a:effectLst>
              </a:rPr>
              <a:t>se’orah</a:t>
            </a:r>
            <a:r>
              <a:rPr lang="en-US" b="1" dirty="0" smtClean="0">
                <a:ln>
                  <a:solidFill>
                    <a:schemeClr val="accent6">
                      <a:lumMod val="50000"/>
                    </a:schemeClr>
                  </a:solidFill>
                </a:ln>
                <a:solidFill>
                  <a:srgbClr val="C00000"/>
                </a:solidFill>
                <a:effectLst>
                  <a:outerShdw blurRad="69850" dist="43180" dir="5400000" sx="0" sy="0">
                    <a:srgbClr val="000000">
                      <a:alpha val="65000"/>
                    </a:srgbClr>
                  </a:outerShdw>
                </a:effectLst>
              </a:rPr>
              <a:t>), </a:t>
            </a:r>
            <a:r>
              <a:rPr lang="en-US" sz="2000" dirty="0" smtClean="0"/>
              <a:t>of vines </a:t>
            </a:r>
            <a:br>
              <a:rPr lang="en-US" sz="2000" dirty="0" smtClean="0"/>
            </a:br>
            <a:r>
              <a:rPr lang="en-US" sz="2000" dirty="0" smtClean="0"/>
              <a:t>and fig trees and pomegranates, a land of olive oil and honey …</a:t>
            </a:r>
            <a:endParaRPr lang="en-US" dirty="0" smtClean="0"/>
          </a:p>
        </p:txBody>
      </p:sp>
    </p:spTree>
    <p:extLst>
      <p:ext uri="{BB962C8B-B14F-4D97-AF65-F5344CB8AC3E}">
        <p14:creationId xmlns:p14="http://schemas.microsoft.com/office/powerpoint/2010/main" val="740757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95000">
              <a:srgbClr val="00B050"/>
            </a:gs>
            <a:gs pos="58000">
              <a:srgbClr val="CC00CC">
                <a:alpha val="53000"/>
              </a:srgbClr>
            </a:gs>
            <a:gs pos="9000">
              <a:srgbClr val="FFFF0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 name="AutoShape 2" descr="Image result for pictures of a sheaf of wheat"/>
          <p:cNvSpPr>
            <a:spLocks noChangeAspect="1" noChangeArrowheads="1"/>
          </p:cNvSpPr>
          <p:nvPr/>
        </p:nvSpPr>
        <p:spPr bwMode="auto">
          <a:xfrm>
            <a:off x="63500" y="-966788"/>
            <a:ext cx="2028825" cy="20288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dirty="0"/>
          </a:p>
        </p:txBody>
      </p:sp>
      <p:sp>
        <p:nvSpPr>
          <p:cNvPr id="5" name="AutoShape 4" descr="Image result for pictures of a sheaf of wheat"/>
          <p:cNvSpPr>
            <a:spLocks noChangeAspect="1" noChangeArrowheads="1"/>
          </p:cNvSpPr>
          <p:nvPr/>
        </p:nvSpPr>
        <p:spPr bwMode="auto">
          <a:xfrm>
            <a:off x="215900" y="-814388"/>
            <a:ext cx="2028825" cy="20288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dirty="0"/>
          </a:p>
        </p:txBody>
      </p:sp>
      <p:sp>
        <p:nvSpPr>
          <p:cNvPr id="15" name="Slide Number Placeholder 1"/>
          <p:cNvSpPr>
            <a:spLocks noGrp="1"/>
          </p:cNvSpPr>
          <p:nvPr>
            <p:ph type="sldNum" sz="quarter" idx="12"/>
          </p:nvPr>
        </p:nvSpPr>
        <p:spPr>
          <a:xfrm>
            <a:off x="11662692" y="6525344"/>
            <a:ext cx="480392" cy="260648"/>
          </a:xfrm>
        </p:spPr>
        <p:txBody>
          <a:bodyPr/>
          <a:lstStyle/>
          <a:p>
            <a:fld id="{81FEFA0A-2F20-4B60-98C6-5FFDA469AA1C}" type="slidenum">
              <a:rPr lang="en-US" smtClean="0">
                <a:solidFill>
                  <a:srgbClr val="000000"/>
                </a:solidFill>
              </a:rPr>
              <a:pPr/>
              <a:t>2</a:t>
            </a:fld>
            <a:endParaRPr lang="en-US" dirty="0">
              <a:solidFill>
                <a:srgbClr val="000000"/>
              </a:solidFill>
            </a:endParaRPr>
          </a:p>
        </p:txBody>
      </p:sp>
      <p:sp>
        <p:nvSpPr>
          <p:cNvPr id="17" name="Rounded Rectangle 16"/>
          <p:cNvSpPr/>
          <p:nvPr/>
        </p:nvSpPr>
        <p:spPr>
          <a:xfrm>
            <a:off x="1413892" y="332656"/>
            <a:ext cx="9433048" cy="936104"/>
          </a:xfrm>
          <a:prstGeom prst="roundRect">
            <a:avLst>
              <a:gd name="adj" fmla="val 50000"/>
            </a:avLst>
          </a:prstGeom>
          <a:blipFill>
            <a:blip r:embed="rId2"/>
            <a:stretch>
              <a:fillRect/>
            </a:stretch>
          </a:blipFill>
          <a:ln w="38100">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US" sz="5400" b="1" dirty="0" smtClean="0">
                <a:ln>
                  <a:solidFill>
                    <a:sysClr val="windowText" lastClr="000000"/>
                  </a:solidFill>
                </a:ln>
                <a:solidFill>
                  <a:srgbClr val="00FF00"/>
                </a:solidFill>
                <a:effectLst>
                  <a:glow rad="127000">
                    <a:srgbClr val="FF6600"/>
                  </a:glow>
                </a:effectLst>
                <a:latin typeface="Comic Sans MS" pitchFamily="66" charset="0"/>
              </a:rPr>
              <a:t>The Sickle’s of Harvest</a:t>
            </a:r>
            <a:endParaRPr lang="en-CA" sz="3600" b="1" dirty="0">
              <a:ln>
                <a:solidFill>
                  <a:sysClr val="windowText" lastClr="000000"/>
                </a:solidFill>
              </a:ln>
              <a:solidFill>
                <a:srgbClr val="00FF00"/>
              </a:solidFill>
              <a:effectLst>
                <a:glow rad="127000">
                  <a:srgbClr val="164B4F">
                    <a:lumMod val="50000"/>
                    <a:lumOff val="50000"/>
                  </a:srgbClr>
                </a:glow>
              </a:effectLst>
            </a:endParaRPr>
          </a:p>
        </p:txBody>
      </p:sp>
      <p:sp>
        <p:nvSpPr>
          <p:cNvPr id="18" name="Rectangle 17"/>
          <p:cNvSpPr/>
          <p:nvPr/>
        </p:nvSpPr>
        <p:spPr>
          <a:xfrm>
            <a:off x="5950396" y="1535138"/>
            <a:ext cx="5112568" cy="4680520"/>
          </a:xfrm>
          <a:prstGeom prst="rect">
            <a:avLst/>
          </a:prstGeom>
          <a: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a:blipFill>
          <a:ln w="76200">
            <a:solidFill>
              <a:srgbClr val="FF6600"/>
            </a:solidFill>
          </a:ln>
          <a:effectLst>
            <a:glow rad="127000">
              <a:srgbClr val="0000FF"/>
            </a:glow>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lnSpc>
                <a:spcPct val="150000"/>
              </a:lnSpc>
            </a:pPr>
            <a:r>
              <a:rPr lang="en-US" sz="7200" b="1" dirty="0" smtClean="0">
                <a:solidFill>
                  <a:srgbClr val="00FF00"/>
                </a:solidFill>
                <a:effectLst>
                  <a:glow rad="127000">
                    <a:srgbClr val="003366"/>
                  </a:glow>
                </a:effectLst>
                <a:latin typeface="Comic Sans MS" pitchFamily="66" charset="0"/>
              </a:rPr>
              <a:t>Shavuot</a:t>
            </a:r>
            <a:r>
              <a:rPr lang="en-US" sz="7200" b="1" dirty="0" smtClean="0">
                <a:solidFill>
                  <a:srgbClr val="CC9900"/>
                </a:solidFill>
                <a:effectLst>
                  <a:glow rad="127000">
                    <a:srgbClr val="003366"/>
                  </a:glow>
                </a:effectLst>
                <a:latin typeface="Comic Sans MS" pitchFamily="66" charset="0"/>
              </a:rPr>
              <a:t> Connection</a:t>
            </a:r>
            <a:endParaRPr lang="en-CA" sz="7200" b="1" dirty="0">
              <a:solidFill>
                <a:srgbClr val="CC9900"/>
              </a:solidFill>
              <a:effectLst>
                <a:glow rad="127000">
                  <a:srgbClr val="003366"/>
                </a:glow>
              </a:effectLst>
              <a:latin typeface="Comic Sans MS" pitchFamily="66" charset="0"/>
            </a:endParaRPr>
          </a:p>
        </p:txBody>
      </p:sp>
      <p:pic>
        <p:nvPicPr>
          <p:cNvPr id="25" name="Picture 2" descr="C:\Users\Rae\Desktop\sickle harvest 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969" y="2003003"/>
            <a:ext cx="5109963" cy="317775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16" name="Oval 15"/>
          <p:cNvSpPr/>
          <p:nvPr/>
        </p:nvSpPr>
        <p:spPr>
          <a:xfrm>
            <a:off x="6742484" y="1707717"/>
            <a:ext cx="3528392"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a:sp3d>
          </a:bodyPr>
          <a:lstStyle/>
          <a:p>
            <a:r>
              <a:rPr lang="en-US" sz="4800" b="1" dirty="0" smtClean="0">
                <a:solidFill>
                  <a:srgbClr val="FF33CC"/>
                </a:solidFill>
                <a:effectLst>
                  <a:glow rad="127000">
                    <a:srgbClr val="003366"/>
                  </a:glow>
                </a:effectLst>
                <a:latin typeface="Comic Sans MS" pitchFamily="66" charset="0"/>
              </a:rPr>
              <a:t>#2 </a:t>
            </a:r>
            <a:r>
              <a:rPr lang="en-US" sz="4800" b="1" u="sng" dirty="0" smtClean="0">
                <a:solidFill>
                  <a:srgbClr val="FF33CC"/>
                </a:solidFill>
                <a:effectLst>
                  <a:glow rad="127000">
                    <a:srgbClr val="003366"/>
                  </a:glow>
                </a:effectLst>
                <a:latin typeface="Comic Sans MS" pitchFamily="66" charset="0"/>
              </a:rPr>
              <a:t>The</a:t>
            </a:r>
            <a:endParaRPr lang="en-CA" sz="4800" u="sng" dirty="0">
              <a:solidFill>
                <a:srgbClr val="FF33CC"/>
              </a:solidFill>
            </a:endParaRPr>
          </a:p>
        </p:txBody>
      </p:sp>
    </p:spTree>
    <p:extLst>
      <p:ext uri="{BB962C8B-B14F-4D97-AF65-F5344CB8AC3E}">
        <p14:creationId xmlns:p14="http://schemas.microsoft.com/office/powerpoint/2010/main" val="4115785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50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2000"/>
                                        <p:tgtEl>
                                          <p:spTgt spid="16">
                                            <p:txEl>
                                              <p:pRg st="0" end="0"/>
                                            </p:txEl>
                                          </p:spTgt>
                                        </p:tgtEl>
                                      </p:cBhvr>
                                    </p:animEffect>
                                    <p:anim calcmode="lin" valueType="num">
                                      <p:cBhvr>
                                        <p:cTn id="8" dur="2000" fill="hold"/>
                                        <p:tgtEl>
                                          <p:spTgt spid="16">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16">
                                            <p:txEl>
                                              <p:pRg st="0" end="0"/>
                                            </p:txEl>
                                          </p:spTgt>
                                        </p:tgtEl>
                                        <p:attrNameLst>
                                          <p:attrName>ppt_h</p:attrName>
                                        </p:attrNameLst>
                                      </p:cBhvr>
                                      <p:tavLst>
                                        <p:tav tm="0">
                                          <p:val>
                                            <p:strVal val="#ppt_h"/>
                                          </p:val>
                                        </p:tav>
                                        <p:tav tm="100000">
                                          <p:val>
                                            <p:strVal val="#ppt_h"/>
                                          </p:val>
                                        </p:tav>
                                      </p:tavLst>
                                    </p:anim>
                                  </p:childTnLst>
                                </p:cTn>
                              </p:par>
                              <p:par>
                                <p:cTn id="10" presetID="27" presetClass="emph" presetSubtype="0" repeatCount="5000" fill="remove" nodeType="withEffect">
                                  <p:stCondLst>
                                    <p:cond delay="3500"/>
                                  </p:stCondLst>
                                  <p:childTnLst>
                                    <p:animClr clrSpc="rgb" dir="cw">
                                      <p:cBhvr override="childStyle">
                                        <p:cTn id="11" dur="250" autoRev="1" fill="remove"/>
                                        <p:tgtEl>
                                          <p:spTgt spid="16">
                                            <p:txEl>
                                              <p:pRg st="0" end="0"/>
                                            </p:txEl>
                                          </p:spTgt>
                                        </p:tgtEl>
                                        <p:attrNameLst>
                                          <p:attrName>style.color</p:attrName>
                                        </p:attrNameLst>
                                      </p:cBhvr>
                                      <p:to>
                                        <a:schemeClr val="bg1"/>
                                      </p:to>
                                    </p:animClr>
                                    <p:animClr clrSpc="rgb" dir="cw">
                                      <p:cBhvr>
                                        <p:cTn id="12" dur="250" autoRev="1" fill="remove"/>
                                        <p:tgtEl>
                                          <p:spTgt spid="16">
                                            <p:txEl>
                                              <p:pRg st="0" end="0"/>
                                            </p:txEl>
                                          </p:spTgt>
                                        </p:tgtEl>
                                        <p:attrNameLst>
                                          <p:attrName>fillcolor</p:attrName>
                                        </p:attrNameLst>
                                      </p:cBhvr>
                                      <p:to>
                                        <a:schemeClr val="bg1"/>
                                      </p:to>
                                    </p:animClr>
                                    <p:set>
                                      <p:cBhvr>
                                        <p:cTn id="13" dur="250" autoRev="1" fill="remove"/>
                                        <p:tgtEl>
                                          <p:spTgt spid="16">
                                            <p:txEl>
                                              <p:pRg st="0" end="0"/>
                                            </p:txEl>
                                          </p:spTgt>
                                        </p:tgtEl>
                                        <p:attrNameLst>
                                          <p:attrName>fill.type</p:attrName>
                                        </p:attrNameLst>
                                      </p:cBhvr>
                                      <p:to>
                                        <p:strVal val="solid"/>
                                      </p:to>
                                    </p:set>
                                    <p:set>
                                      <p:cBhvr>
                                        <p:cTn id="14" dur="250" autoRev="1" fill="remove"/>
                                        <p:tgtEl>
                                          <p:spTgt spid="16">
                                            <p:txEl>
                                              <p:pRg st="0" end="0"/>
                                            </p:txEl>
                                          </p:spTgt>
                                        </p:tgtEl>
                                        <p:attrNameLst>
                                          <p:attrName>fill.on</p:attrName>
                                        </p:attrNameLst>
                                      </p:cBhvr>
                                      <p:to>
                                        <p:strVal val="true"/>
                                      </p:to>
                                    </p:set>
                                  </p:childTnLst>
                                </p:cTn>
                              </p:par>
                              <p:par>
                                <p:cTn id="15" presetID="8" presetClass="emph" presetSubtype="0" fill="hold" grpId="0" nodeType="withEffect">
                                  <p:stCondLst>
                                    <p:cond delay="6000"/>
                                  </p:stCondLst>
                                  <p:childTnLst>
                                    <p:animRot by="21600000">
                                      <p:cBhvr>
                                        <p:cTn id="16" dur="2000" fill="hold"/>
                                        <p:tgtEl>
                                          <p:spTgt spid="16">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261764" y="44624"/>
            <a:ext cx="11665298" cy="815752"/>
          </a:xfrm>
        </p:spPr>
        <p:txBody>
          <a:bodyPr>
            <a:normAutofit fontScale="90000"/>
          </a:bodyPr>
          <a:lstStyle/>
          <a:p>
            <a:pPr algn="ctr"/>
            <a:r>
              <a:rPr lang="en-US" b="1" dirty="0" err="1" smtClean="0">
                <a:ln>
                  <a:solidFill>
                    <a:schemeClr val="accent6">
                      <a:lumMod val="50000"/>
                    </a:schemeClr>
                  </a:solidFill>
                </a:ln>
                <a:solidFill>
                  <a:srgbClr val="CCFF99"/>
                </a:solidFill>
                <a:effectLst>
                  <a:outerShdw blurRad="69850" dist="43180" dir="5400000" sx="0" sy="0">
                    <a:srgbClr val="000000">
                      <a:alpha val="65000"/>
                    </a:srgbClr>
                  </a:outerShdw>
                </a:effectLst>
              </a:rPr>
              <a:t>Chitah</a:t>
            </a:r>
            <a:r>
              <a:rPr lang="en-US" b="1" dirty="0" smtClean="0">
                <a:ln>
                  <a:solidFill>
                    <a:schemeClr val="accent6">
                      <a:lumMod val="50000"/>
                    </a:schemeClr>
                  </a:solidFill>
                </a:ln>
                <a:solidFill>
                  <a:srgbClr val="CCFF99"/>
                </a:solidFill>
                <a:effectLst>
                  <a:outerShdw blurRad="69850" dist="43180" dir="5400000" sx="0" sy="0">
                    <a:srgbClr val="000000">
                      <a:alpha val="65000"/>
                    </a:srgbClr>
                  </a:outerShdw>
                </a:effectLst>
              </a:rPr>
              <a:t> is “Wheat” </a:t>
            </a:r>
            <a:r>
              <a:rPr lang="en-US" b="1" dirty="0" smtClean="0">
                <a:effectLst>
                  <a:outerShdw blurRad="69850" dist="43180" dir="5400000" sx="0" sy="0">
                    <a:srgbClr val="000000">
                      <a:alpha val="65000"/>
                    </a:srgbClr>
                  </a:outerShdw>
                </a:effectLst>
              </a:rPr>
              <a:t>(</a:t>
            </a:r>
            <a:r>
              <a:rPr lang="en-US" b="1" dirty="0">
                <a:effectLst>
                  <a:outerShdw blurRad="69850" dist="43180" dir="5400000" sx="0" sy="0">
                    <a:srgbClr val="000000">
                      <a:alpha val="65000"/>
                    </a:srgbClr>
                  </a:outerShdw>
                </a:effectLst>
              </a:rPr>
              <a:t>not </a:t>
            </a:r>
            <a:r>
              <a:rPr lang="en-US" b="1" dirty="0" err="1">
                <a:ln>
                  <a:solidFill>
                    <a:schemeClr val="accent6">
                      <a:lumMod val="50000"/>
                    </a:schemeClr>
                  </a:solidFill>
                </a:ln>
                <a:solidFill>
                  <a:srgbClr val="C00000"/>
                </a:solidFill>
                <a:effectLst>
                  <a:outerShdw blurRad="69850" dist="43180" dir="5400000" sx="0" sy="0">
                    <a:srgbClr val="000000">
                      <a:alpha val="65000"/>
                    </a:srgbClr>
                  </a:outerShdw>
                </a:effectLst>
              </a:rPr>
              <a:t>se’orah</a:t>
            </a:r>
            <a:r>
              <a:rPr lang="en-US" b="1" dirty="0" smtClean="0">
                <a:effectLst>
                  <a:outerShdw blurRad="69850" dist="43180" dir="5400000" sx="0" sy="0">
                    <a:srgbClr val="000000">
                      <a:alpha val="65000"/>
                    </a:srgbClr>
                  </a:outerShdw>
                </a:effectLst>
              </a:rPr>
              <a:t>) </a:t>
            </a:r>
            <a:r>
              <a:rPr lang="en-US" b="1" dirty="0">
                <a:effectLst>
                  <a:outerShdw blurRad="69850" dist="43180" dir="5400000" sx="0" sy="0">
                    <a:srgbClr val="000000">
                      <a:alpha val="65000"/>
                    </a:srgbClr>
                  </a:outerShdw>
                </a:effectLst>
              </a:rPr>
              <a:t>and </a:t>
            </a:r>
            <a:r>
              <a:rPr lang="en-US" b="1" dirty="0" err="1">
                <a:ln>
                  <a:solidFill>
                    <a:schemeClr val="accent6">
                      <a:lumMod val="50000"/>
                    </a:schemeClr>
                  </a:solidFill>
                </a:ln>
                <a:solidFill>
                  <a:srgbClr val="C00000"/>
                </a:solidFill>
                <a:effectLst>
                  <a:outerShdw blurRad="69850" dist="43180" dir="5400000" sx="0" sy="0">
                    <a:srgbClr val="000000">
                      <a:alpha val="65000"/>
                    </a:srgbClr>
                  </a:outerShdw>
                </a:effectLst>
              </a:rPr>
              <a:t>se’orah</a:t>
            </a:r>
            <a:r>
              <a:rPr lang="en-US" b="1" dirty="0">
                <a:effectLst>
                  <a:outerShdw blurRad="69850" dist="43180" dir="5400000" sx="0" sy="0">
                    <a:srgbClr val="000000">
                      <a:alpha val="65000"/>
                    </a:srgbClr>
                  </a:outerShdw>
                </a:effectLst>
              </a:rPr>
              <a:t> is not </a:t>
            </a:r>
            <a:r>
              <a:rPr lang="en-US" b="1" dirty="0" err="1">
                <a:ln>
                  <a:solidFill>
                    <a:schemeClr val="accent6">
                      <a:lumMod val="50000"/>
                    </a:schemeClr>
                  </a:solidFill>
                </a:ln>
                <a:solidFill>
                  <a:srgbClr val="CCFF99"/>
                </a:solidFill>
                <a:effectLst>
                  <a:outerShdw blurRad="69850" dist="43180" dir="5400000" sx="0" sy="0">
                    <a:srgbClr val="000000">
                      <a:alpha val="65000"/>
                    </a:srgbClr>
                  </a:outerShdw>
                </a:effectLst>
              </a:rPr>
              <a:t>solet</a:t>
            </a:r>
            <a:r>
              <a:rPr lang="en-US" b="1" dirty="0">
                <a:ln>
                  <a:solidFill>
                    <a:schemeClr val="accent6">
                      <a:lumMod val="50000"/>
                    </a:schemeClr>
                  </a:solidFill>
                </a:ln>
                <a:solidFill>
                  <a:srgbClr val="CCFF99"/>
                </a:solidFill>
                <a:effectLst>
                  <a:outerShdw blurRad="69850" dist="43180" dir="5400000" sx="0" sy="0">
                    <a:srgbClr val="000000">
                      <a:alpha val="65000"/>
                    </a:srgbClr>
                  </a:outerShdw>
                </a:effectLst>
              </a:rPr>
              <a:t>!</a:t>
            </a:r>
            <a:endParaRPr lang="en-US" dirty="0">
              <a:ln>
                <a:solidFill>
                  <a:schemeClr val="accent6">
                    <a:lumMod val="50000"/>
                  </a:schemeClr>
                </a:solidFill>
              </a:ln>
              <a:solidFill>
                <a:srgbClr val="CCFF99"/>
              </a:solidFill>
            </a:endParaRPr>
          </a:p>
        </p:txBody>
      </p:sp>
      <p:sp>
        <p:nvSpPr>
          <p:cNvPr id="8" name="Slide Number Placeholder 3"/>
          <p:cNvSpPr>
            <a:spLocks noGrp="1"/>
          </p:cNvSpPr>
          <p:nvPr>
            <p:ph type="sldNum" sz="quarter" idx="12"/>
          </p:nvPr>
        </p:nvSpPr>
        <p:spPr>
          <a:xfrm>
            <a:off x="9299025" y="6448251"/>
            <a:ext cx="2844059" cy="365125"/>
          </a:xfrm>
        </p:spPr>
        <p:txBody>
          <a:bodyPr/>
          <a:lstStyle/>
          <a:p>
            <a:fld id="{81FEFA0A-2F20-4B60-98C6-5FFDA469AA1C}" type="slidenum">
              <a:rPr lang="en-US" b="1" smtClean="0">
                <a:solidFill>
                  <a:srgbClr val="FFFFCC"/>
                </a:solidFill>
              </a:rPr>
              <a:pPr/>
              <a:t>20</a:t>
            </a:fld>
            <a:endParaRPr lang="en-US" b="1" dirty="0">
              <a:solidFill>
                <a:srgbClr val="FFFFCC"/>
              </a:solidFill>
            </a:endParaRPr>
          </a:p>
        </p:txBody>
      </p:sp>
      <p:sp>
        <p:nvSpPr>
          <p:cNvPr id="9" name="Content Placeholder 4"/>
          <p:cNvSpPr>
            <a:spLocks noGrp="1"/>
          </p:cNvSpPr>
          <p:nvPr>
            <p:ph idx="1"/>
          </p:nvPr>
        </p:nvSpPr>
        <p:spPr>
          <a:xfrm>
            <a:off x="356640" y="2924944"/>
            <a:ext cx="11570421" cy="4104456"/>
          </a:xfrm>
        </p:spPr>
        <p:txBody>
          <a:bodyPr>
            <a:normAutofit/>
            <a:scene3d>
              <a:camera prst="orthographicFront"/>
              <a:lightRig rig="threePt" dir="t"/>
            </a:scene3d>
            <a:sp3d extrusionH="57150">
              <a:bevelT h="25400" prst="softRound"/>
            </a:sp3d>
          </a:bodyPr>
          <a:lstStyle/>
          <a:p>
            <a:pPr marL="457200" indent="-457200"/>
            <a:r>
              <a:rPr lang="en-US" sz="3200" b="1" u="sng" dirty="0" err="1">
                <a:ln>
                  <a:solidFill>
                    <a:schemeClr val="accent6">
                      <a:lumMod val="50000"/>
                    </a:schemeClr>
                  </a:solidFill>
                </a:ln>
                <a:solidFill>
                  <a:srgbClr val="CCFF99"/>
                </a:solidFill>
                <a:effectLst>
                  <a:outerShdw blurRad="69850" dist="43180" dir="5400000" sx="0" sy="0">
                    <a:srgbClr val="000000">
                      <a:alpha val="65000"/>
                    </a:srgbClr>
                  </a:outerShdw>
                </a:effectLst>
              </a:rPr>
              <a:t>Solet</a:t>
            </a:r>
            <a:r>
              <a:rPr lang="en-US" sz="3200" b="1" dirty="0">
                <a:ln>
                  <a:solidFill>
                    <a:schemeClr val="accent6">
                      <a:lumMod val="50000"/>
                    </a:schemeClr>
                  </a:solidFill>
                </a:ln>
                <a:solidFill>
                  <a:srgbClr val="CCFF99"/>
                </a:solidFill>
                <a:effectLst>
                  <a:outerShdw blurRad="69850" dist="43180" dir="5400000" sx="0" sy="0">
                    <a:srgbClr val="000000">
                      <a:alpha val="65000"/>
                    </a:srgbClr>
                  </a:outerShdw>
                </a:effectLst>
              </a:rPr>
              <a:t> </a:t>
            </a:r>
            <a:r>
              <a:rPr lang="en-US" sz="3200" b="1" u="sng" dirty="0">
                <a:ln>
                  <a:solidFill>
                    <a:schemeClr val="accent6">
                      <a:lumMod val="50000"/>
                    </a:schemeClr>
                  </a:solidFill>
                </a:ln>
                <a:solidFill>
                  <a:srgbClr val="CCFF99"/>
                </a:solidFill>
                <a:effectLst>
                  <a:outerShdw blurRad="69850" dist="43180" dir="5400000" sx="0" sy="0">
                    <a:srgbClr val="000000">
                      <a:alpha val="65000"/>
                    </a:srgbClr>
                  </a:outerShdw>
                </a:effectLst>
              </a:rPr>
              <a:t>is</a:t>
            </a:r>
            <a:r>
              <a:rPr lang="en-US" sz="3200" b="1" dirty="0">
                <a:ln>
                  <a:solidFill>
                    <a:schemeClr val="accent6">
                      <a:lumMod val="50000"/>
                    </a:schemeClr>
                  </a:solidFill>
                </a:ln>
                <a:solidFill>
                  <a:srgbClr val="CCFF99"/>
                </a:solidFill>
                <a:effectLst>
                  <a:outerShdw blurRad="69850" dist="43180" dir="5400000" sx="0" sy="0">
                    <a:srgbClr val="000000">
                      <a:alpha val="65000"/>
                    </a:srgbClr>
                  </a:outerShdw>
                </a:effectLst>
              </a:rPr>
              <a:t> the </a:t>
            </a:r>
            <a:r>
              <a:rPr lang="en-US" sz="3200" b="1" dirty="0" err="1">
                <a:ln>
                  <a:solidFill>
                    <a:schemeClr val="accent6">
                      <a:lumMod val="50000"/>
                    </a:schemeClr>
                  </a:solidFill>
                </a:ln>
                <a:solidFill>
                  <a:srgbClr val="CCFF99"/>
                </a:solidFill>
                <a:effectLst>
                  <a:outerShdw blurRad="69850" dist="43180" dir="5400000" sx="0" sy="0">
                    <a:srgbClr val="000000">
                      <a:alpha val="65000"/>
                    </a:srgbClr>
                  </a:outerShdw>
                </a:effectLst>
              </a:rPr>
              <a:t>chitah</a:t>
            </a:r>
            <a:r>
              <a:rPr lang="en-US" sz="3200" b="1" dirty="0">
                <a:ln>
                  <a:solidFill>
                    <a:schemeClr val="accent6">
                      <a:lumMod val="50000"/>
                    </a:schemeClr>
                  </a:solidFill>
                </a:ln>
                <a:solidFill>
                  <a:srgbClr val="CCFF99"/>
                </a:solidFill>
                <a:effectLst>
                  <a:outerShdw blurRad="69850" dist="43180" dir="5400000" sx="0" sy="0">
                    <a:srgbClr val="000000">
                      <a:alpha val="65000"/>
                    </a:srgbClr>
                  </a:outerShdw>
                </a:effectLst>
              </a:rPr>
              <a:t> that has been broken up, ground up, and processed into </a:t>
            </a:r>
            <a:r>
              <a:rPr lang="en-US" sz="3200" b="1" u="sng" dirty="0">
                <a:ln>
                  <a:solidFill>
                    <a:srgbClr val="0000FF"/>
                  </a:solidFill>
                </a:ln>
                <a:solidFill>
                  <a:srgbClr val="FF99FF"/>
                </a:solidFill>
                <a:effectLst>
                  <a:outerShdw blurRad="69850" dist="43180" dir="5400000" sx="0" sy="0">
                    <a:srgbClr val="000000">
                      <a:alpha val="65000"/>
                    </a:srgbClr>
                  </a:outerShdw>
                </a:effectLst>
              </a:rPr>
              <a:t>fine</a:t>
            </a:r>
            <a:r>
              <a:rPr lang="en-US" sz="3200" b="1" dirty="0">
                <a:ln>
                  <a:solidFill>
                    <a:schemeClr val="accent6">
                      <a:lumMod val="50000"/>
                    </a:schemeClr>
                  </a:solidFill>
                </a:ln>
                <a:solidFill>
                  <a:srgbClr val="CCFF99"/>
                </a:solidFill>
                <a:effectLst>
                  <a:outerShdw blurRad="69850" dist="43180" dir="5400000" sx="0" sy="0">
                    <a:srgbClr val="000000">
                      <a:alpha val="65000"/>
                    </a:srgbClr>
                  </a:outerShdw>
                </a:effectLst>
              </a:rPr>
              <a:t> </a:t>
            </a:r>
            <a:r>
              <a:rPr lang="en-US" sz="3200" b="1" u="sng" dirty="0">
                <a:ln>
                  <a:solidFill>
                    <a:schemeClr val="accent6">
                      <a:lumMod val="50000"/>
                    </a:schemeClr>
                  </a:solidFill>
                </a:ln>
                <a:solidFill>
                  <a:srgbClr val="CCFF99"/>
                </a:solidFill>
                <a:effectLst>
                  <a:outerShdw blurRad="69850" dist="43180" dir="5400000" sx="0" sy="0">
                    <a:srgbClr val="000000">
                      <a:alpha val="65000"/>
                    </a:srgbClr>
                  </a:outerShdw>
                </a:effectLst>
              </a:rPr>
              <a:t>flour</a:t>
            </a:r>
            <a:r>
              <a:rPr lang="en-US" sz="3200" b="1" dirty="0">
                <a:ln>
                  <a:solidFill>
                    <a:schemeClr val="accent6">
                      <a:lumMod val="50000"/>
                    </a:schemeClr>
                  </a:solidFill>
                </a:ln>
                <a:solidFill>
                  <a:srgbClr val="CCFF99"/>
                </a:solidFill>
                <a:effectLst>
                  <a:outerShdw blurRad="69850" dist="43180" dir="5400000" sx="0" sy="0">
                    <a:srgbClr val="000000">
                      <a:alpha val="65000"/>
                    </a:srgbClr>
                  </a:outerShdw>
                </a:effectLst>
              </a:rPr>
              <a:t>.</a:t>
            </a:r>
            <a:r>
              <a:rPr lang="en-US" b="1" dirty="0">
                <a:effectLst>
                  <a:outerShdw blurRad="69850" dist="43180" dir="5400000" sx="0" sy="0">
                    <a:srgbClr val="000000">
                      <a:alpha val="65000"/>
                    </a:srgbClr>
                  </a:outerShdw>
                </a:effectLst>
              </a:rPr>
              <a:t> </a:t>
            </a:r>
            <a:endParaRPr lang="en-US" b="1" dirty="0" smtClean="0">
              <a:effectLst>
                <a:outerShdw blurRad="69850" dist="43180" dir="5400000" sx="0" sy="0">
                  <a:srgbClr val="000000">
                    <a:alpha val="65000"/>
                  </a:srgbClr>
                </a:outerShdw>
              </a:effectLst>
            </a:endParaRPr>
          </a:p>
          <a:p>
            <a:pPr marL="457200" indent="-457200"/>
            <a:r>
              <a:rPr lang="en-US" b="1" dirty="0" smtClean="0">
                <a:ln>
                  <a:solidFill>
                    <a:schemeClr val="accent6">
                      <a:lumMod val="50000"/>
                    </a:schemeClr>
                  </a:solidFill>
                </a:ln>
                <a:solidFill>
                  <a:srgbClr val="C00000"/>
                </a:solidFill>
                <a:effectLst>
                  <a:outerShdw blurRad="69850" dist="43180" dir="5400000" sx="0" sy="0">
                    <a:srgbClr val="000000">
                      <a:alpha val="65000"/>
                    </a:srgbClr>
                  </a:outerShdw>
                </a:effectLst>
              </a:rPr>
              <a:t>Crushed </a:t>
            </a:r>
            <a:r>
              <a:rPr lang="en-US" b="1" dirty="0">
                <a:ln>
                  <a:solidFill>
                    <a:schemeClr val="accent6">
                      <a:lumMod val="50000"/>
                    </a:schemeClr>
                  </a:solidFill>
                </a:ln>
                <a:solidFill>
                  <a:srgbClr val="C00000"/>
                </a:solidFill>
                <a:effectLst>
                  <a:outerShdw blurRad="69850" dist="43180" dir="5400000" sx="0" sy="0">
                    <a:srgbClr val="000000">
                      <a:alpha val="65000"/>
                    </a:srgbClr>
                  </a:outerShdw>
                </a:effectLst>
              </a:rPr>
              <a:t>barley </a:t>
            </a:r>
            <a:r>
              <a:rPr lang="en-US" b="1" dirty="0" smtClean="0">
                <a:ln>
                  <a:solidFill>
                    <a:schemeClr val="accent6">
                      <a:lumMod val="50000"/>
                    </a:schemeClr>
                  </a:solidFill>
                </a:ln>
                <a:solidFill>
                  <a:srgbClr val="C00000"/>
                </a:solidFill>
                <a:effectLst>
                  <a:outerShdw blurRad="69850" dist="43180" dir="5400000" sx="0" sy="0">
                    <a:srgbClr val="000000">
                      <a:alpha val="65000"/>
                    </a:srgbClr>
                  </a:outerShdw>
                </a:effectLst>
              </a:rPr>
              <a:t>is never fine</a:t>
            </a:r>
            <a:r>
              <a:rPr lang="en-US" b="1" dirty="0">
                <a:ln>
                  <a:solidFill>
                    <a:schemeClr val="accent6">
                      <a:lumMod val="50000"/>
                    </a:schemeClr>
                  </a:solidFill>
                </a:ln>
                <a:solidFill>
                  <a:srgbClr val="C00000"/>
                </a:solidFill>
                <a:effectLst>
                  <a:outerShdw blurRad="69850" dist="43180" dir="5400000" sx="0" sy="0">
                    <a:srgbClr val="000000">
                      <a:alpha val="65000"/>
                    </a:srgbClr>
                  </a:outerShdw>
                </a:effectLst>
              </a:rPr>
              <a:t>, choice </a:t>
            </a:r>
            <a:r>
              <a:rPr lang="en-US" b="1" dirty="0" smtClean="0">
                <a:ln>
                  <a:solidFill>
                    <a:schemeClr val="accent6">
                      <a:lumMod val="50000"/>
                    </a:schemeClr>
                  </a:solidFill>
                </a:ln>
                <a:solidFill>
                  <a:srgbClr val="C00000"/>
                </a:solidFill>
                <a:effectLst>
                  <a:outerShdw blurRad="69850" dist="43180" dir="5400000" sx="0" sy="0">
                    <a:srgbClr val="000000">
                      <a:alpha val="65000"/>
                    </a:srgbClr>
                  </a:outerShdw>
                </a:effectLst>
              </a:rPr>
              <a:t>flour; </a:t>
            </a:r>
            <a:r>
              <a:rPr lang="en-US" b="1" dirty="0">
                <a:ln>
                  <a:solidFill>
                    <a:schemeClr val="accent6">
                      <a:lumMod val="50000"/>
                    </a:schemeClr>
                  </a:solidFill>
                </a:ln>
                <a:solidFill>
                  <a:srgbClr val="C00000"/>
                </a:solidFill>
                <a:effectLst>
                  <a:outerShdw blurRad="69850" dist="43180" dir="5400000" sx="0" sy="0">
                    <a:srgbClr val="000000">
                      <a:alpha val="65000"/>
                    </a:srgbClr>
                  </a:outerShdw>
                </a:effectLst>
              </a:rPr>
              <a:t>barley is rough and coarse.</a:t>
            </a:r>
            <a:r>
              <a:rPr lang="en-US" b="1" dirty="0" smtClean="0">
                <a:ln>
                  <a:solidFill>
                    <a:schemeClr val="accent6">
                      <a:lumMod val="50000"/>
                    </a:schemeClr>
                  </a:solidFill>
                </a:ln>
                <a:solidFill>
                  <a:srgbClr val="C00000"/>
                </a:solidFill>
                <a:effectLst>
                  <a:outerShdw blurRad="69850" dist="43180" dir="5400000" sx="0" sy="0">
                    <a:srgbClr val="000000">
                      <a:alpha val="65000"/>
                    </a:srgbClr>
                  </a:outerShdw>
                </a:effectLst>
              </a:rPr>
              <a:t>  </a:t>
            </a:r>
          </a:p>
          <a:p>
            <a:pPr marL="457200" indent="-457200"/>
            <a:r>
              <a:rPr lang="en-US" sz="2800" b="1" dirty="0" err="1" smtClean="0">
                <a:ln>
                  <a:solidFill>
                    <a:schemeClr val="accent6">
                      <a:lumMod val="50000"/>
                    </a:schemeClr>
                  </a:solidFill>
                </a:ln>
                <a:solidFill>
                  <a:srgbClr val="CCFF99"/>
                </a:solidFill>
                <a:effectLst>
                  <a:glow rad="127000">
                    <a:srgbClr val="FFFFCC"/>
                  </a:glow>
                  <a:outerShdw blurRad="69850" dist="43180" dir="5400000" sx="0" sy="0">
                    <a:srgbClr val="000000">
                      <a:alpha val="65000"/>
                    </a:srgbClr>
                  </a:outerShdw>
                </a:effectLst>
              </a:rPr>
              <a:t>Solet</a:t>
            </a:r>
            <a:r>
              <a:rPr lang="en-US" sz="2800" b="1" dirty="0" smtClean="0">
                <a:ln>
                  <a:solidFill>
                    <a:schemeClr val="accent6">
                      <a:lumMod val="50000"/>
                    </a:schemeClr>
                  </a:solidFill>
                </a:ln>
                <a:solidFill>
                  <a:srgbClr val="CCFF99"/>
                </a:solidFill>
                <a:effectLst>
                  <a:glow rad="127000">
                    <a:srgbClr val="FFFFCC"/>
                  </a:glow>
                  <a:outerShdw blurRad="69850" dist="43180" dir="5400000" sx="0" sy="0">
                    <a:srgbClr val="000000">
                      <a:alpha val="65000"/>
                    </a:srgbClr>
                  </a:outerShdw>
                </a:effectLst>
              </a:rPr>
              <a:t> </a:t>
            </a:r>
            <a:r>
              <a:rPr lang="en-US" sz="2800" b="1" dirty="0">
                <a:ln>
                  <a:solidFill>
                    <a:schemeClr val="accent6">
                      <a:lumMod val="50000"/>
                    </a:schemeClr>
                  </a:solidFill>
                </a:ln>
                <a:solidFill>
                  <a:srgbClr val="CCFF99"/>
                </a:solidFill>
                <a:effectLst>
                  <a:glow rad="127000">
                    <a:srgbClr val="FFFFCC"/>
                  </a:glow>
                  <a:outerShdw blurRad="69850" dist="43180" dir="5400000" sx="0" sy="0">
                    <a:srgbClr val="000000">
                      <a:alpha val="65000"/>
                    </a:srgbClr>
                  </a:outerShdw>
                </a:effectLst>
              </a:rPr>
              <a:t>is choice and </a:t>
            </a:r>
            <a:r>
              <a:rPr lang="en-US" sz="2800" b="1" dirty="0" smtClean="0">
                <a:ln>
                  <a:solidFill>
                    <a:schemeClr val="accent6">
                      <a:lumMod val="50000"/>
                    </a:schemeClr>
                  </a:solidFill>
                </a:ln>
                <a:solidFill>
                  <a:srgbClr val="CCFF99"/>
                </a:solidFill>
                <a:effectLst>
                  <a:glow rad="127000">
                    <a:srgbClr val="FFFFCC"/>
                  </a:glow>
                  <a:outerShdw blurRad="69850" dist="43180" dir="5400000" sx="0" sy="0">
                    <a:srgbClr val="000000">
                      <a:alpha val="65000"/>
                    </a:srgbClr>
                  </a:outerShdw>
                </a:effectLst>
              </a:rPr>
              <a:t>creamy.  It </a:t>
            </a:r>
            <a:r>
              <a:rPr lang="en-US" sz="2800" b="1" dirty="0">
                <a:ln>
                  <a:solidFill>
                    <a:schemeClr val="accent6">
                      <a:lumMod val="50000"/>
                    </a:schemeClr>
                  </a:solidFill>
                </a:ln>
                <a:solidFill>
                  <a:srgbClr val="CCFF99"/>
                </a:solidFill>
                <a:effectLst>
                  <a:glow rad="127000">
                    <a:srgbClr val="FFFFCC"/>
                  </a:glow>
                  <a:outerShdw blurRad="69850" dist="43180" dir="5400000" sx="0" sy="0">
                    <a:srgbClr val="000000">
                      <a:alpha val="65000"/>
                    </a:srgbClr>
                  </a:outerShdw>
                </a:effectLst>
              </a:rPr>
              <a:t>is this flour – the </a:t>
            </a:r>
            <a:r>
              <a:rPr lang="en-US" sz="2800" b="1" dirty="0" err="1">
                <a:ln>
                  <a:solidFill>
                    <a:schemeClr val="accent6">
                      <a:lumMod val="50000"/>
                    </a:schemeClr>
                  </a:solidFill>
                </a:ln>
                <a:solidFill>
                  <a:srgbClr val="CCFF99"/>
                </a:solidFill>
                <a:effectLst>
                  <a:glow rad="127000">
                    <a:srgbClr val="FFFFCC"/>
                  </a:glow>
                  <a:outerShdw blurRad="69850" dist="43180" dir="5400000" sx="0" sy="0">
                    <a:srgbClr val="000000">
                      <a:alpha val="65000"/>
                    </a:srgbClr>
                  </a:outerShdw>
                </a:effectLst>
              </a:rPr>
              <a:t>solet</a:t>
            </a:r>
            <a:r>
              <a:rPr lang="en-US" sz="2800" b="1" dirty="0">
                <a:ln>
                  <a:solidFill>
                    <a:schemeClr val="accent6">
                      <a:lumMod val="50000"/>
                    </a:schemeClr>
                  </a:solidFill>
                </a:ln>
                <a:solidFill>
                  <a:srgbClr val="CCFF99"/>
                </a:solidFill>
                <a:effectLst>
                  <a:glow rad="127000">
                    <a:srgbClr val="FFFFCC"/>
                  </a:glow>
                  <a:outerShdw blurRad="69850" dist="43180" dir="5400000" sx="0" sy="0">
                    <a:srgbClr val="000000">
                      <a:alpha val="65000"/>
                    </a:srgbClr>
                  </a:outerShdw>
                </a:effectLst>
              </a:rPr>
              <a:t> – that is always offered to, or is used in, the service and worship of </a:t>
            </a:r>
            <a:r>
              <a:rPr lang="en-US" sz="2800" b="1" dirty="0" smtClean="0">
                <a:ln>
                  <a:solidFill>
                    <a:schemeClr val="accent6">
                      <a:lumMod val="50000"/>
                    </a:schemeClr>
                  </a:solidFill>
                </a:ln>
                <a:solidFill>
                  <a:srgbClr val="CCFF99"/>
                </a:solidFill>
                <a:effectLst>
                  <a:glow rad="127000">
                    <a:srgbClr val="FFFFCC"/>
                  </a:glow>
                  <a:outerShdw blurRad="69850" dist="43180" dir="5400000" sx="0" sy="0">
                    <a:srgbClr val="000000">
                      <a:alpha val="65000"/>
                    </a:srgbClr>
                  </a:outerShdw>
                </a:effectLst>
              </a:rPr>
              <a:t>Yahuah </a:t>
            </a:r>
            <a:r>
              <a:rPr lang="en-US" sz="2800" b="1" dirty="0">
                <a:ln>
                  <a:solidFill>
                    <a:schemeClr val="accent6">
                      <a:lumMod val="50000"/>
                    </a:schemeClr>
                  </a:solidFill>
                </a:ln>
                <a:solidFill>
                  <a:srgbClr val="CCFF99"/>
                </a:solidFill>
                <a:effectLst>
                  <a:glow rad="127000">
                    <a:srgbClr val="FFFFCC"/>
                  </a:glow>
                  <a:outerShdw blurRad="69850" dist="43180" dir="5400000" sx="0" sy="0">
                    <a:srgbClr val="000000">
                      <a:alpha val="65000"/>
                    </a:srgbClr>
                  </a:outerShdw>
                </a:effectLst>
              </a:rPr>
              <a:t>in the biblical </a:t>
            </a:r>
            <a:r>
              <a:rPr lang="en-US" sz="2800" b="1" dirty="0" smtClean="0">
                <a:ln>
                  <a:solidFill>
                    <a:schemeClr val="accent6">
                      <a:lumMod val="50000"/>
                    </a:schemeClr>
                  </a:solidFill>
                </a:ln>
                <a:solidFill>
                  <a:srgbClr val="CCFF99"/>
                </a:solidFill>
                <a:effectLst>
                  <a:glow rad="127000">
                    <a:srgbClr val="FFFFCC"/>
                  </a:glow>
                  <a:outerShdw blurRad="69850" dist="43180" dir="5400000" sx="0" sy="0">
                    <a:srgbClr val="000000">
                      <a:alpha val="65000"/>
                    </a:srgbClr>
                  </a:outerShdw>
                </a:effectLst>
              </a:rPr>
              <a:t>texts …</a:t>
            </a:r>
          </a:p>
          <a:p>
            <a:pPr marL="457200" indent="-457200"/>
            <a:r>
              <a:rPr lang="en-US" sz="5400" b="1" dirty="0" smtClean="0">
                <a:ln>
                  <a:solidFill>
                    <a:schemeClr val="accent6">
                      <a:lumMod val="50000"/>
                    </a:schemeClr>
                  </a:solidFill>
                </a:ln>
                <a:solidFill>
                  <a:srgbClr val="CCFF99"/>
                </a:solidFill>
                <a:effectLst>
                  <a:glow rad="127000">
                    <a:schemeClr val="accent6">
                      <a:lumMod val="50000"/>
                    </a:schemeClr>
                  </a:glow>
                  <a:outerShdw blurRad="69850" dist="43180" dir="5400000" sx="0" sy="0">
                    <a:srgbClr val="000000">
                      <a:alpha val="65000"/>
                    </a:srgbClr>
                  </a:outerShdw>
                </a:effectLst>
                <a:latin typeface="Berlin Sans FB Demi" pitchFamily="34" charset="0"/>
              </a:rPr>
              <a:t>There is one interesting exception …</a:t>
            </a:r>
            <a:endParaRPr lang="en-US" sz="5400" dirty="0">
              <a:ln>
                <a:solidFill>
                  <a:schemeClr val="accent6">
                    <a:lumMod val="50000"/>
                  </a:schemeClr>
                </a:solidFill>
              </a:ln>
              <a:solidFill>
                <a:srgbClr val="CCFF99"/>
              </a:solidFill>
              <a:effectLst>
                <a:glow rad="127000">
                  <a:schemeClr val="accent6">
                    <a:lumMod val="50000"/>
                  </a:schemeClr>
                </a:glow>
                <a:outerShdw blurRad="69850" dist="43180" dir="5400000" sx="0" sy="0">
                  <a:srgbClr val="000000">
                    <a:alpha val="65000"/>
                  </a:srgbClr>
                </a:outerShdw>
              </a:effectLst>
              <a:latin typeface="Berlin Sans FB Demi" pitchFamily="34" charset="0"/>
            </a:endParaRPr>
          </a:p>
        </p:txBody>
      </p:sp>
      <p:sp>
        <p:nvSpPr>
          <p:cNvPr id="10" name="Rectangle 9"/>
          <p:cNvSpPr/>
          <p:nvPr/>
        </p:nvSpPr>
        <p:spPr>
          <a:xfrm>
            <a:off x="1989956" y="980728"/>
            <a:ext cx="8235180" cy="1754326"/>
          </a:xfrm>
          <a:prstGeom prst="rect">
            <a:avLst/>
          </a:prstGeom>
          <a:solidFill>
            <a:srgbClr val="FFFFCC"/>
          </a:solidFill>
          <a:scene3d>
            <a:camera prst="orthographicFront"/>
            <a:lightRig rig="threePt" dir="t"/>
          </a:scene3d>
          <a:sp3d>
            <a:bevelT w="152400" h="50800" prst="softRound"/>
          </a:sp3d>
        </p:spPr>
        <p:txBody>
          <a:bodyPr wrap="square">
            <a:spAutoFit/>
          </a:bodyPr>
          <a:lstStyle/>
          <a:p>
            <a:r>
              <a:rPr lang="en-US" dirty="0" smtClean="0"/>
              <a:t>  A summary of terms </a:t>
            </a:r>
            <a:r>
              <a:rPr lang="en-US" dirty="0"/>
              <a:t>and their biblical definitions:</a:t>
            </a:r>
          </a:p>
          <a:p>
            <a:r>
              <a:rPr lang="en-US" b="1" dirty="0" smtClean="0">
                <a:effectLst>
                  <a:outerShdw blurRad="69850" dist="43180" dir="5400000" sx="0" sy="0">
                    <a:srgbClr val="000000">
                      <a:alpha val="65000"/>
                    </a:srgbClr>
                  </a:outerShdw>
                </a:effectLst>
              </a:rPr>
              <a:t>  1</a:t>
            </a:r>
            <a:r>
              <a:rPr lang="en-US" b="1" dirty="0">
                <a:effectLst>
                  <a:outerShdw blurRad="69850" dist="43180" dir="5400000" sx="0" sy="0">
                    <a:srgbClr val="000000">
                      <a:alpha val="65000"/>
                    </a:srgbClr>
                  </a:outerShdw>
                </a:effectLst>
              </a:rPr>
              <a:t>. </a:t>
            </a:r>
            <a:r>
              <a:rPr lang="en-US" b="1" dirty="0" err="1">
                <a:effectLst>
                  <a:outerShdw blurRad="69850" dist="43180" dir="5400000" sx="0" sy="0">
                    <a:srgbClr val="000000">
                      <a:alpha val="65000"/>
                    </a:srgbClr>
                  </a:outerShdw>
                </a:effectLst>
              </a:rPr>
              <a:t>Chitah</a:t>
            </a:r>
            <a:r>
              <a:rPr lang="en-US" b="1" dirty="0">
                <a:effectLst>
                  <a:outerShdw blurRad="69850" dist="43180" dir="5400000" sx="0" sy="0">
                    <a:srgbClr val="000000">
                      <a:alpha val="65000"/>
                    </a:srgbClr>
                  </a:outerShdw>
                </a:effectLst>
              </a:rPr>
              <a:t> </a:t>
            </a:r>
            <a:r>
              <a:rPr lang="en-US" b="1" dirty="0" smtClean="0">
                <a:effectLst>
                  <a:outerShdw blurRad="69850" dist="43180" dir="5400000" sx="0" sy="0">
                    <a:srgbClr val="000000">
                      <a:alpha val="65000"/>
                    </a:srgbClr>
                  </a:outerShdw>
                </a:effectLst>
              </a:rPr>
              <a:t> – Wheat</a:t>
            </a:r>
            <a:br>
              <a:rPr lang="en-US" b="1" dirty="0" smtClean="0">
                <a:effectLst>
                  <a:outerShdw blurRad="69850" dist="43180" dir="5400000" sx="0" sy="0">
                    <a:srgbClr val="000000">
                      <a:alpha val="65000"/>
                    </a:srgbClr>
                  </a:outerShdw>
                </a:effectLst>
              </a:rPr>
            </a:br>
            <a:r>
              <a:rPr lang="en-US" b="1" dirty="0" smtClean="0">
                <a:effectLst>
                  <a:outerShdw blurRad="69850" dist="43180" dir="5400000" sx="0" sy="0">
                    <a:srgbClr val="000000">
                      <a:alpha val="65000"/>
                    </a:srgbClr>
                  </a:outerShdw>
                </a:effectLst>
              </a:rPr>
              <a:t>  2</a:t>
            </a:r>
            <a:r>
              <a:rPr lang="en-US" b="1" dirty="0">
                <a:effectLst>
                  <a:outerShdw blurRad="69850" dist="43180" dir="5400000" sx="0" sy="0">
                    <a:srgbClr val="000000">
                      <a:alpha val="65000"/>
                    </a:srgbClr>
                  </a:outerShdw>
                </a:effectLst>
              </a:rPr>
              <a:t>. </a:t>
            </a:r>
            <a:r>
              <a:rPr lang="en-US" b="1" dirty="0" err="1">
                <a:effectLst>
                  <a:outerShdw blurRad="69850" dist="43180" dir="5400000" sx="0" sy="0">
                    <a:srgbClr val="000000">
                      <a:alpha val="65000"/>
                    </a:srgbClr>
                  </a:outerShdw>
                </a:effectLst>
              </a:rPr>
              <a:t>Solet</a:t>
            </a:r>
            <a:r>
              <a:rPr lang="en-US" b="1" dirty="0">
                <a:effectLst>
                  <a:outerShdw blurRad="69850" dist="43180" dir="5400000" sx="0" sy="0">
                    <a:srgbClr val="000000">
                      <a:alpha val="65000"/>
                    </a:srgbClr>
                  </a:outerShdw>
                </a:effectLst>
              </a:rPr>
              <a:t> </a:t>
            </a:r>
            <a:r>
              <a:rPr lang="en-US" b="1" dirty="0" smtClean="0">
                <a:effectLst>
                  <a:outerShdw blurRad="69850" dist="43180" dir="5400000" sx="0" sy="0">
                    <a:srgbClr val="000000">
                      <a:alpha val="65000"/>
                    </a:srgbClr>
                  </a:outerShdw>
                </a:effectLst>
              </a:rPr>
              <a:t> – Wheat </a:t>
            </a:r>
            <a:r>
              <a:rPr lang="en-US" b="1" dirty="0">
                <a:effectLst>
                  <a:outerShdw blurRad="69850" dist="43180" dir="5400000" sx="0" sy="0">
                    <a:srgbClr val="000000">
                      <a:alpha val="65000"/>
                    </a:srgbClr>
                  </a:outerShdw>
                </a:effectLst>
              </a:rPr>
              <a:t>kernels ground up to make fine </a:t>
            </a:r>
            <a:r>
              <a:rPr lang="en-US" b="1" dirty="0" smtClean="0">
                <a:effectLst>
                  <a:outerShdw blurRad="69850" dist="43180" dir="5400000" sx="0" sy="0">
                    <a:srgbClr val="000000">
                      <a:alpha val="65000"/>
                    </a:srgbClr>
                  </a:outerShdw>
                </a:effectLst>
              </a:rPr>
              <a:t>flour</a:t>
            </a:r>
            <a:br>
              <a:rPr lang="en-US" b="1" dirty="0" smtClean="0">
                <a:effectLst>
                  <a:outerShdw blurRad="69850" dist="43180" dir="5400000" sx="0" sy="0">
                    <a:srgbClr val="000000">
                      <a:alpha val="65000"/>
                    </a:srgbClr>
                  </a:outerShdw>
                </a:effectLst>
              </a:rPr>
            </a:br>
            <a:r>
              <a:rPr lang="en-US" b="1" dirty="0" smtClean="0">
                <a:effectLst>
                  <a:outerShdw blurRad="69850" dist="43180" dir="5400000" sx="0" sy="0">
                    <a:srgbClr val="000000">
                      <a:alpha val="65000"/>
                    </a:srgbClr>
                  </a:outerShdw>
                </a:effectLst>
              </a:rPr>
              <a:t>  3</a:t>
            </a:r>
            <a:r>
              <a:rPr lang="en-US" b="1" dirty="0">
                <a:effectLst>
                  <a:outerShdw blurRad="69850" dist="43180" dir="5400000" sx="0" sy="0">
                    <a:srgbClr val="000000">
                      <a:alpha val="65000"/>
                    </a:srgbClr>
                  </a:outerShdw>
                </a:effectLst>
              </a:rPr>
              <a:t>. </a:t>
            </a:r>
            <a:r>
              <a:rPr lang="en-US" b="1" dirty="0" err="1">
                <a:effectLst>
                  <a:outerShdw blurRad="69850" dist="43180" dir="5400000" sx="0" sy="0">
                    <a:srgbClr val="000000">
                      <a:alpha val="65000"/>
                    </a:srgbClr>
                  </a:outerShdw>
                </a:effectLst>
              </a:rPr>
              <a:t>Se’orah</a:t>
            </a:r>
            <a:r>
              <a:rPr lang="en-US" b="1" dirty="0">
                <a:effectLst>
                  <a:outerShdw blurRad="69850" dist="43180" dir="5400000" sx="0" sy="0">
                    <a:srgbClr val="000000">
                      <a:alpha val="65000"/>
                    </a:srgbClr>
                  </a:outerShdw>
                </a:effectLst>
              </a:rPr>
              <a:t> </a:t>
            </a:r>
            <a:r>
              <a:rPr lang="en-US" b="1" dirty="0" smtClean="0">
                <a:effectLst>
                  <a:outerShdw blurRad="69850" dist="43180" dir="5400000" sx="0" sy="0">
                    <a:srgbClr val="000000">
                      <a:alpha val="65000"/>
                    </a:srgbClr>
                  </a:outerShdw>
                </a:effectLst>
              </a:rPr>
              <a:t> – </a:t>
            </a:r>
            <a:r>
              <a:rPr lang="en-US" b="1" dirty="0">
                <a:effectLst>
                  <a:outerShdw blurRad="69850" dist="43180" dir="5400000" sx="0" sy="0">
                    <a:srgbClr val="000000">
                      <a:alpha val="65000"/>
                    </a:srgbClr>
                  </a:outerShdw>
                </a:effectLst>
              </a:rPr>
              <a:t>Barley </a:t>
            </a:r>
            <a:r>
              <a:rPr lang="en-US" b="1" dirty="0" smtClean="0">
                <a:effectLst>
                  <a:outerShdw blurRad="69850" dist="43180" dir="5400000" sx="0" sy="0">
                    <a:srgbClr val="000000">
                      <a:alpha val="65000"/>
                    </a:srgbClr>
                  </a:outerShdw>
                </a:effectLst>
              </a:rPr>
              <a:t>kernels</a:t>
            </a:r>
            <a:br>
              <a:rPr lang="en-US" b="1" dirty="0" smtClean="0">
                <a:effectLst>
                  <a:outerShdw blurRad="69850" dist="43180" dir="5400000" sx="0" sy="0">
                    <a:srgbClr val="000000">
                      <a:alpha val="65000"/>
                    </a:srgbClr>
                  </a:outerShdw>
                </a:effectLst>
              </a:rPr>
            </a:br>
            <a:r>
              <a:rPr lang="en-US" b="1" dirty="0" smtClean="0">
                <a:effectLst>
                  <a:outerShdw blurRad="69850" dist="43180" dir="5400000" sx="0" sy="0">
                    <a:srgbClr val="000000">
                      <a:alpha val="65000"/>
                    </a:srgbClr>
                  </a:outerShdw>
                </a:effectLst>
              </a:rPr>
              <a:t>  4</a:t>
            </a:r>
            <a:r>
              <a:rPr lang="en-US" b="1" dirty="0">
                <a:effectLst>
                  <a:outerShdw blurRad="69850" dist="43180" dir="5400000" sx="0" sy="0">
                    <a:srgbClr val="000000">
                      <a:alpha val="65000"/>
                    </a:srgbClr>
                  </a:outerShdw>
                </a:effectLst>
              </a:rPr>
              <a:t>. </a:t>
            </a:r>
            <a:r>
              <a:rPr lang="en-US" b="1" dirty="0" err="1">
                <a:effectLst>
                  <a:outerShdw blurRad="69850" dist="43180" dir="5400000" sx="0" sy="0">
                    <a:srgbClr val="000000">
                      <a:alpha val="65000"/>
                    </a:srgbClr>
                  </a:outerShdw>
                </a:effectLst>
              </a:rPr>
              <a:t>Kemach</a:t>
            </a:r>
            <a:r>
              <a:rPr lang="en-US" b="1" dirty="0">
                <a:effectLst>
                  <a:outerShdw blurRad="69850" dist="43180" dir="5400000" sx="0" sy="0">
                    <a:srgbClr val="000000">
                      <a:alpha val="65000"/>
                    </a:srgbClr>
                  </a:outerShdw>
                </a:effectLst>
              </a:rPr>
              <a:t> </a:t>
            </a:r>
            <a:r>
              <a:rPr lang="en-US" b="1" dirty="0" smtClean="0">
                <a:effectLst>
                  <a:outerShdw blurRad="69850" dist="43180" dir="5400000" sx="0" sy="0">
                    <a:srgbClr val="000000">
                      <a:alpha val="65000"/>
                    </a:srgbClr>
                  </a:outerShdw>
                </a:effectLst>
              </a:rPr>
              <a:t> – </a:t>
            </a:r>
            <a:r>
              <a:rPr lang="en-US" b="1" dirty="0">
                <a:effectLst>
                  <a:outerShdw blurRad="69850" dist="43180" dir="5400000" sx="0" sy="0">
                    <a:srgbClr val="000000">
                      <a:alpha val="65000"/>
                    </a:srgbClr>
                  </a:outerShdw>
                </a:effectLst>
              </a:rPr>
              <a:t>Any kind of flour, specified if necessary in the biblical </a:t>
            </a:r>
            <a:r>
              <a:rPr lang="en-US" b="1" dirty="0" smtClean="0">
                <a:effectLst>
                  <a:outerShdw blurRad="69850" dist="43180" dir="5400000" sx="0" sy="0">
                    <a:srgbClr val="000000">
                      <a:alpha val="65000"/>
                    </a:srgbClr>
                  </a:outerShdw>
                </a:effectLst>
              </a:rPr>
              <a:t>texts </a:t>
            </a:r>
            <a:br>
              <a:rPr lang="en-US" b="1" dirty="0" smtClean="0">
                <a:effectLst>
                  <a:outerShdw blurRad="69850" dist="43180" dir="5400000" sx="0" sy="0">
                    <a:srgbClr val="000000">
                      <a:alpha val="65000"/>
                    </a:srgbClr>
                  </a:outerShdw>
                </a:effectLst>
              </a:rPr>
            </a:br>
            <a:r>
              <a:rPr lang="en-US" b="1" dirty="0" smtClean="0">
                <a:effectLst>
                  <a:outerShdw blurRad="69850" dist="43180" dir="5400000" sx="0" sy="0">
                    <a:srgbClr val="000000">
                      <a:alpha val="65000"/>
                    </a:srgbClr>
                  </a:outerShdw>
                </a:effectLst>
              </a:rPr>
              <a:t>               by </a:t>
            </a:r>
            <a:r>
              <a:rPr lang="en-US" sz="1600" b="1" dirty="0" smtClean="0">
                <a:effectLst>
                  <a:outerShdw blurRad="69850" dist="43180" dir="5400000" sx="0" sy="0">
                    <a:srgbClr val="000000">
                      <a:alpha val="65000"/>
                    </a:srgbClr>
                  </a:outerShdw>
                </a:effectLst>
              </a:rPr>
              <a:t>[either the use of “</a:t>
            </a:r>
            <a:r>
              <a:rPr lang="en-US" sz="1600" b="1" dirty="0" err="1" smtClean="0">
                <a:effectLst>
                  <a:outerShdw blurRad="69850" dist="43180" dir="5400000" sx="0" sy="0">
                    <a:srgbClr val="000000">
                      <a:alpha val="65000"/>
                    </a:srgbClr>
                  </a:outerShdw>
                </a:effectLst>
              </a:rPr>
              <a:t>solet</a:t>
            </a:r>
            <a:r>
              <a:rPr lang="en-US" sz="1600" b="1" dirty="0" smtClean="0">
                <a:effectLst>
                  <a:outerShdw blurRad="69850" dist="43180" dir="5400000" sx="0" sy="0">
                    <a:srgbClr val="000000">
                      <a:alpha val="65000"/>
                    </a:srgbClr>
                  </a:outerShdw>
                </a:effectLst>
              </a:rPr>
              <a:t>” or “</a:t>
            </a:r>
            <a:r>
              <a:rPr lang="en-US" sz="1600" b="1" dirty="0" err="1" smtClean="0">
                <a:effectLst>
                  <a:outerShdw blurRad="69850" dist="43180" dir="5400000" sx="0" sy="0">
                    <a:srgbClr val="000000">
                      <a:alpha val="65000"/>
                    </a:srgbClr>
                  </a:outerShdw>
                </a:effectLst>
              </a:rPr>
              <a:t>se’orah</a:t>
            </a:r>
            <a:r>
              <a:rPr lang="en-US" sz="1600" b="1" dirty="0" smtClean="0">
                <a:effectLst>
                  <a:outerShdw blurRad="69850" dist="43180" dir="5400000" sx="0" sy="0">
                    <a:srgbClr val="000000">
                      <a:alpha val="65000"/>
                    </a:srgbClr>
                  </a:outerShdw>
                </a:effectLst>
              </a:rPr>
              <a:t>”].</a:t>
            </a:r>
            <a:endParaRPr lang="en-US" sz="1600" dirty="0"/>
          </a:p>
        </p:txBody>
      </p:sp>
    </p:spTree>
    <p:extLst>
      <p:ext uri="{BB962C8B-B14F-4D97-AF65-F5344CB8AC3E}">
        <p14:creationId xmlns:p14="http://schemas.microsoft.com/office/powerpoint/2010/main" val="199644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wipe(left)">
                                      <p:cBhvr>
                                        <p:cTn id="7" dur="1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left)">
                                      <p:cBhvr>
                                        <p:cTn id="12" dur="175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wipe(left)">
                                      <p:cBhvr>
                                        <p:cTn id="17" dur="175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wipe(left)">
                                      <p:cBhvr>
                                        <p:cTn id="22" dur="175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wipe(left)">
                                      <p:cBhvr>
                                        <p:cTn id="27" dur="175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046740" y="6520259"/>
            <a:ext cx="2844059" cy="365125"/>
          </a:xfrm>
        </p:spPr>
        <p:txBody>
          <a:bodyPr/>
          <a:lstStyle/>
          <a:p>
            <a:fld id="{81FEFA0A-2F20-4B60-98C6-5FFDA469AA1C}" type="slidenum">
              <a:rPr lang="en-US" b="1" smtClean="0"/>
              <a:pPr/>
              <a:t>21</a:t>
            </a:fld>
            <a:endParaRPr lang="en-US" b="1" dirty="0"/>
          </a:p>
        </p:txBody>
      </p:sp>
      <p:sp>
        <p:nvSpPr>
          <p:cNvPr id="5" name="Content Placeholder 2"/>
          <p:cNvSpPr txBox="1">
            <a:spLocks/>
          </p:cNvSpPr>
          <p:nvPr/>
        </p:nvSpPr>
        <p:spPr>
          <a:xfrm>
            <a:off x="5734373" y="1268760"/>
            <a:ext cx="6192687" cy="5688632"/>
          </a:xfrm>
          <a:prstGeom prst="rect">
            <a:avLst/>
          </a:prstGeom>
          <a:blipFill dpi="0" rotWithShape="1">
            <a:blip r:embed="rId3">
              <a:alphaModFix amt="30000"/>
            </a:blip>
            <a:srcRect/>
            <a:tile tx="0" ty="0" sx="100000" sy="100000" flip="none" algn="tl"/>
          </a:blipFill>
          <a:scene3d>
            <a:camera prst="orthographicFront"/>
            <a:lightRig rig="threePt" dir="t"/>
          </a:scene3d>
          <a:sp3d>
            <a:bevelT w="152400" h="50800" prst="softRound"/>
          </a:sp3d>
        </p:spPr>
        <p:txBody>
          <a:bodyPr vert="horz" lIns="91440" tIns="45720" rIns="91440" bIns="45720" rtlCol="0">
            <a:noAutofit/>
            <a:sp3d extrusionH="57150">
              <a:bevelT w="38100" h="38100" prst="angle"/>
            </a:sp3d>
          </a:bodyPr>
          <a:lstStyle>
            <a:lvl1pPr marL="223838" indent="-228600" algn="l" defTabSz="914400" rtl="0" eaLnBrk="1" latinLnBrk="0" hangingPunct="1">
              <a:lnSpc>
                <a:spcPct val="90000"/>
              </a:lnSpc>
              <a:spcBef>
                <a:spcPts val="1600"/>
              </a:spcBef>
              <a:buFont typeface="Arial" pitchFamily="34" charset="0"/>
              <a:buChar char="•"/>
              <a:defRPr sz="2400" kern="1200">
                <a:solidFill>
                  <a:schemeClr val="tx1"/>
                </a:solidFill>
                <a:latin typeface="Arial" pitchFamily="34" charset="0"/>
                <a:ea typeface="+mn-ea"/>
                <a:cs typeface="Arial" pitchFamily="34" charset="0"/>
              </a:defRPr>
            </a:lvl1pPr>
            <a:lvl2pPr marL="502920" indent="-228600" algn="l" defTabSz="914400" rtl="0" eaLnBrk="1" latinLnBrk="0" hangingPunct="1">
              <a:lnSpc>
                <a:spcPct val="90000"/>
              </a:lnSpc>
              <a:spcBef>
                <a:spcPts val="600"/>
              </a:spcBef>
              <a:buFont typeface="Euphemia" pitchFamily="34" charset="0"/>
              <a:buChar char="–"/>
              <a:defRPr sz="2000" kern="1200">
                <a:solidFill>
                  <a:schemeClr val="tx1"/>
                </a:solidFill>
                <a:latin typeface="Arial" pitchFamily="34" charset="0"/>
                <a:ea typeface="+mn-ea"/>
                <a:cs typeface="Arial" pitchFamily="34" charset="0"/>
              </a:defRPr>
            </a:lvl2pPr>
            <a:lvl3pPr marL="777240" indent="-228600" algn="l" defTabSz="914400" rtl="0" eaLnBrk="1" latinLnBrk="0" hangingPunct="1">
              <a:lnSpc>
                <a:spcPct val="90000"/>
              </a:lnSpc>
              <a:spcBef>
                <a:spcPts val="600"/>
              </a:spcBef>
              <a:buFont typeface="Euphemia" pitchFamily="34" charset="0"/>
              <a:buChar char="–"/>
              <a:defRPr sz="1800" kern="1200">
                <a:solidFill>
                  <a:schemeClr val="tx1"/>
                </a:solidFill>
                <a:latin typeface="Arial" pitchFamily="34" charset="0"/>
                <a:ea typeface="+mn-ea"/>
                <a:cs typeface="Arial" pitchFamily="34" charset="0"/>
              </a:defRPr>
            </a:lvl3pPr>
            <a:lvl4pPr marL="1051560" indent="-228600" algn="l" defTabSz="914400" rtl="0" eaLnBrk="1" latinLnBrk="0" hangingPunct="1">
              <a:lnSpc>
                <a:spcPct val="90000"/>
              </a:lnSpc>
              <a:spcBef>
                <a:spcPts val="600"/>
              </a:spcBef>
              <a:buFont typeface="Euphemia" pitchFamily="34" charset="0"/>
              <a:buChar char="–"/>
              <a:defRPr sz="1600" kern="1200">
                <a:solidFill>
                  <a:schemeClr val="tx1"/>
                </a:solidFill>
                <a:latin typeface="Arial" pitchFamily="34" charset="0"/>
                <a:ea typeface="+mn-ea"/>
                <a:cs typeface="Arial" pitchFamily="34" charset="0"/>
              </a:defRPr>
            </a:lvl4pPr>
            <a:lvl5pPr marL="1325880" indent="-228600" algn="l" defTabSz="914400" rtl="0" eaLnBrk="1" latinLnBrk="0" hangingPunct="1">
              <a:lnSpc>
                <a:spcPct val="90000"/>
              </a:lnSpc>
              <a:spcBef>
                <a:spcPts val="600"/>
              </a:spcBef>
              <a:buFont typeface="Euphemia" pitchFamily="34" charset="0"/>
              <a:buChar char="–"/>
              <a:defRPr sz="1600" kern="1200">
                <a:solidFill>
                  <a:schemeClr val="tx1"/>
                </a:solidFill>
                <a:latin typeface="Arial" pitchFamily="34" charset="0"/>
                <a:ea typeface="+mn-ea"/>
                <a:cs typeface="Arial" pitchFamily="34" charset="0"/>
              </a:defRPr>
            </a:lvl5pPr>
            <a:lvl6pPr marL="160020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7pPr>
            <a:lvl8pPr marL="214884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8pPr>
            <a:lvl9pPr marL="242316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9pPr>
          </a:lstStyle>
          <a:p>
            <a:pPr marL="457200" indent="-457200"/>
            <a:r>
              <a:rPr lang="en-US" sz="3200" b="1" dirty="0">
                <a:effectLst>
                  <a:outerShdw blurRad="69850" dist="43180" dir="5400000" sx="0" sy="0">
                    <a:srgbClr val="000000">
                      <a:alpha val="65000"/>
                    </a:srgbClr>
                  </a:outerShdw>
                </a:effectLst>
              </a:rPr>
              <a:t>When in the service </a:t>
            </a:r>
            <a:r>
              <a:rPr lang="en-US" sz="3200" b="1" dirty="0" smtClean="0">
                <a:effectLst>
                  <a:outerShdw blurRad="69850" dist="43180" dir="5400000" sx="0" sy="0">
                    <a:srgbClr val="000000">
                      <a:alpha val="65000"/>
                    </a:srgbClr>
                  </a:outerShdw>
                </a:effectLst>
              </a:rPr>
              <a:t/>
            </a:r>
            <a:br>
              <a:rPr lang="en-US" sz="3200" b="1" dirty="0" smtClean="0">
                <a:effectLst>
                  <a:outerShdw blurRad="69850" dist="43180" dir="5400000" sx="0" sy="0">
                    <a:srgbClr val="000000">
                      <a:alpha val="65000"/>
                    </a:srgbClr>
                  </a:outerShdw>
                </a:effectLst>
              </a:rPr>
            </a:br>
            <a:r>
              <a:rPr lang="en-US" sz="3200" b="1" dirty="0" smtClean="0">
                <a:effectLst>
                  <a:outerShdw blurRad="69850" dist="43180" dir="5400000" sx="0" sy="0">
                    <a:srgbClr val="000000">
                      <a:alpha val="65000"/>
                    </a:srgbClr>
                  </a:outerShdw>
                </a:effectLst>
              </a:rPr>
              <a:t>or </a:t>
            </a:r>
            <a:r>
              <a:rPr lang="en-US" sz="3200" b="1" dirty="0">
                <a:effectLst>
                  <a:outerShdw blurRad="69850" dist="43180" dir="5400000" sx="0" sy="0">
                    <a:srgbClr val="000000">
                      <a:alpha val="65000"/>
                    </a:srgbClr>
                  </a:outerShdw>
                </a:effectLst>
              </a:rPr>
              <a:t>worship of </a:t>
            </a:r>
            <a:r>
              <a:rPr lang="en-US" sz="3200" b="1" dirty="0" smtClean="0">
                <a:solidFill>
                  <a:srgbClr val="0070C0"/>
                </a:solidFill>
                <a:effectLst>
                  <a:outerShdw blurRad="69850" dist="43180" dir="5400000" sx="0" sy="0">
                    <a:srgbClr val="000000">
                      <a:alpha val="65000"/>
                    </a:srgbClr>
                  </a:outerShdw>
                </a:effectLst>
              </a:rPr>
              <a:t>Yahuah</a:t>
            </a:r>
            <a:r>
              <a:rPr lang="en-US" sz="3200" b="1" dirty="0" smtClean="0">
                <a:effectLst>
                  <a:outerShdw blurRad="69850" dist="43180" dir="5400000" sx="0" sy="0">
                    <a:srgbClr val="000000">
                      <a:alpha val="65000"/>
                    </a:srgbClr>
                  </a:outerShdw>
                </a:effectLst>
              </a:rPr>
              <a:t> </a:t>
            </a:r>
            <a:br>
              <a:rPr lang="en-US" sz="3200" b="1" dirty="0" smtClean="0">
                <a:effectLst>
                  <a:outerShdw blurRad="69850" dist="43180" dir="5400000" sx="0" sy="0">
                    <a:srgbClr val="000000">
                      <a:alpha val="65000"/>
                    </a:srgbClr>
                  </a:outerShdw>
                </a:effectLst>
              </a:rPr>
            </a:br>
            <a:r>
              <a:rPr lang="en-US" dirty="0" smtClean="0"/>
              <a:t>(Num </a:t>
            </a:r>
            <a:r>
              <a:rPr lang="en-US" dirty="0"/>
              <a:t>6:15, 7:13, 8:8; </a:t>
            </a:r>
            <a:r>
              <a:rPr lang="en-US" dirty="0" err="1" smtClean="0"/>
              <a:t>Exo</a:t>
            </a:r>
            <a:r>
              <a:rPr lang="en-US" dirty="0" smtClean="0"/>
              <a:t> </a:t>
            </a:r>
            <a:r>
              <a:rPr lang="en-US" dirty="0"/>
              <a:t>29:2), </a:t>
            </a:r>
            <a:r>
              <a:rPr lang="en-US" sz="3200" b="1" dirty="0" err="1" smtClean="0">
                <a:ln>
                  <a:solidFill>
                    <a:schemeClr val="accent6">
                      <a:lumMod val="50000"/>
                    </a:schemeClr>
                  </a:solidFill>
                </a:ln>
                <a:solidFill>
                  <a:srgbClr val="CCFF99"/>
                </a:solidFill>
                <a:effectLst>
                  <a:outerShdw blurRad="69850" dist="43180" dir="5400000" sx="0" sy="0">
                    <a:srgbClr val="000000">
                      <a:alpha val="65000"/>
                    </a:srgbClr>
                  </a:outerShdw>
                </a:effectLst>
              </a:rPr>
              <a:t>chitah</a:t>
            </a:r>
            <a:r>
              <a:rPr lang="en-US" sz="3200" b="1" dirty="0" smtClean="0">
                <a:ln>
                  <a:solidFill>
                    <a:schemeClr val="accent6">
                      <a:lumMod val="50000"/>
                    </a:schemeClr>
                  </a:solidFill>
                </a:ln>
                <a:solidFill>
                  <a:srgbClr val="CCFF99"/>
                </a:solidFill>
                <a:effectLst>
                  <a:outerShdw blurRad="69850" dist="43180" dir="5400000" sx="0" sy="0">
                    <a:srgbClr val="000000">
                      <a:alpha val="65000"/>
                    </a:srgbClr>
                  </a:outerShdw>
                </a:effectLst>
              </a:rPr>
              <a:t> </a:t>
            </a:r>
            <a:r>
              <a:rPr lang="en-US" sz="3200" b="1" dirty="0">
                <a:ln>
                  <a:solidFill>
                    <a:schemeClr val="accent6">
                      <a:lumMod val="50000"/>
                    </a:schemeClr>
                  </a:solidFill>
                </a:ln>
                <a:solidFill>
                  <a:srgbClr val="CCFF99"/>
                </a:solidFill>
                <a:effectLst>
                  <a:outerShdw blurRad="69850" dist="43180" dir="5400000" sx="0" sy="0">
                    <a:srgbClr val="000000">
                      <a:alpha val="65000"/>
                    </a:srgbClr>
                  </a:outerShdw>
                </a:effectLst>
              </a:rPr>
              <a:t>(wheat) </a:t>
            </a:r>
            <a:r>
              <a:rPr lang="en-US" sz="3200" dirty="0" smtClean="0"/>
              <a:t>is the ordinance that </a:t>
            </a:r>
            <a:r>
              <a:rPr lang="en-US" sz="3200" dirty="0"/>
              <a:t>stipulates </a:t>
            </a:r>
            <a:r>
              <a:rPr lang="en-US" sz="3200" dirty="0" smtClean="0"/>
              <a:t/>
            </a:r>
            <a:br>
              <a:rPr lang="en-US" sz="3200" dirty="0" smtClean="0"/>
            </a:br>
            <a:r>
              <a:rPr lang="en-US" sz="3200" dirty="0" smtClean="0"/>
              <a:t>how </a:t>
            </a:r>
            <a:r>
              <a:rPr lang="en-US" sz="3200" dirty="0"/>
              <a:t>we are to come before </a:t>
            </a:r>
            <a:r>
              <a:rPr lang="en-US" sz="3200" b="1" dirty="0" smtClean="0">
                <a:solidFill>
                  <a:srgbClr val="0070C0"/>
                </a:solidFill>
              </a:rPr>
              <a:t>Yahuah</a:t>
            </a:r>
            <a:r>
              <a:rPr lang="en-US" sz="3200" dirty="0" smtClean="0"/>
              <a:t> </a:t>
            </a:r>
            <a:r>
              <a:rPr lang="en-US" sz="3200" dirty="0"/>
              <a:t>when presenting a grain offering. </a:t>
            </a:r>
            <a:endParaRPr lang="en-US" sz="3200" dirty="0" smtClean="0"/>
          </a:p>
          <a:p>
            <a:pPr marL="457200" indent="-457200"/>
            <a:r>
              <a:rPr lang="en-US" sz="3200" b="1" dirty="0" smtClean="0">
                <a:effectLst>
                  <a:outerShdw blurRad="69850" dist="43180" dir="5400000" sx="0" sy="0">
                    <a:srgbClr val="000000">
                      <a:alpha val="65000"/>
                    </a:srgbClr>
                  </a:outerShdw>
                </a:effectLst>
              </a:rPr>
              <a:t>There </a:t>
            </a:r>
            <a:r>
              <a:rPr lang="en-US" sz="3200" b="1" dirty="0">
                <a:effectLst>
                  <a:outerShdw blurRad="69850" dist="43180" dir="5400000" sx="0" sy="0">
                    <a:srgbClr val="000000">
                      <a:alpha val="65000"/>
                    </a:srgbClr>
                  </a:outerShdw>
                </a:effectLst>
              </a:rPr>
              <a:t>is </a:t>
            </a:r>
            <a:r>
              <a:rPr lang="en-US" sz="3200" b="1" dirty="0" smtClean="0">
                <a:effectLst>
                  <a:outerShdw blurRad="69850" dist="43180" dir="5400000" sx="0" sy="0">
                    <a:srgbClr val="000000">
                      <a:alpha val="65000"/>
                    </a:srgbClr>
                  </a:outerShdw>
                </a:effectLst>
              </a:rPr>
              <a:t>one exception in</a:t>
            </a:r>
            <a:r>
              <a:rPr lang="en-US" sz="3200" dirty="0" smtClean="0"/>
              <a:t> </a:t>
            </a:r>
            <a:r>
              <a:rPr lang="en-US" sz="3200" b="1" dirty="0" smtClean="0">
                <a:ln>
                  <a:solidFill>
                    <a:schemeClr val="accent6">
                      <a:lumMod val="50000"/>
                    </a:schemeClr>
                  </a:solidFill>
                </a:ln>
                <a:solidFill>
                  <a:srgbClr val="C00000"/>
                </a:solidFill>
                <a:effectLst>
                  <a:outerShdw blurRad="69850" dist="43180" dir="5400000" sx="0" sy="0">
                    <a:srgbClr val="000000">
                      <a:alpha val="65000"/>
                    </a:srgbClr>
                  </a:outerShdw>
                </a:effectLst>
              </a:rPr>
              <a:t>Num </a:t>
            </a:r>
            <a:r>
              <a:rPr lang="en-US" sz="3200" b="1" dirty="0">
                <a:ln>
                  <a:solidFill>
                    <a:schemeClr val="accent6">
                      <a:lumMod val="50000"/>
                    </a:schemeClr>
                  </a:solidFill>
                </a:ln>
                <a:solidFill>
                  <a:srgbClr val="C00000"/>
                </a:solidFill>
                <a:effectLst>
                  <a:outerShdw blurRad="69850" dist="43180" dir="5400000" sx="0" sy="0">
                    <a:srgbClr val="000000">
                      <a:alpha val="65000"/>
                    </a:srgbClr>
                  </a:outerShdw>
                </a:effectLst>
              </a:rPr>
              <a:t>5:15,</a:t>
            </a:r>
            <a:r>
              <a:rPr lang="en-US" sz="3200" dirty="0">
                <a:ln>
                  <a:solidFill>
                    <a:schemeClr val="accent6">
                      <a:lumMod val="50000"/>
                    </a:schemeClr>
                  </a:solidFill>
                </a:ln>
                <a:solidFill>
                  <a:srgbClr val="C00000"/>
                </a:solidFill>
              </a:rPr>
              <a:t> </a:t>
            </a:r>
            <a:r>
              <a:rPr lang="en-US" sz="3200" b="1" dirty="0">
                <a:ln>
                  <a:solidFill>
                    <a:schemeClr val="accent6">
                      <a:lumMod val="50000"/>
                    </a:schemeClr>
                  </a:solidFill>
                </a:ln>
                <a:solidFill>
                  <a:srgbClr val="C00000"/>
                </a:solidFill>
                <a:effectLst>
                  <a:outerShdw blurRad="69850" dist="43180" dir="5400000" sx="0" sy="0">
                    <a:srgbClr val="000000">
                      <a:alpha val="65000"/>
                    </a:srgbClr>
                  </a:outerShdw>
                </a:effectLst>
              </a:rPr>
              <a:t>where </a:t>
            </a:r>
            <a:r>
              <a:rPr lang="en-US" sz="3200" b="1" dirty="0" err="1">
                <a:ln>
                  <a:solidFill>
                    <a:schemeClr val="accent6">
                      <a:lumMod val="50000"/>
                    </a:schemeClr>
                  </a:solidFill>
                </a:ln>
                <a:solidFill>
                  <a:srgbClr val="C00000"/>
                </a:solidFill>
                <a:effectLst>
                  <a:outerShdw blurRad="69850" dist="43180" dir="5400000" sx="0" sy="0">
                    <a:srgbClr val="000000">
                      <a:alpha val="65000"/>
                    </a:srgbClr>
                  </a:outerShdw>
                </a:effectLst>
              </a:rPr>
              <a:t>se’orah</a:t>
            </a:r>
            <a:r>
              <a:rPr lang="en-US" sz="3200" b="1" dirty="0">
                <a:ln>
                  <a:solidFill>
                    <a:schemeClr val="accent6">
                      <a:lumMod val="50000"/>
                    </a:schemeClr>
                  </a:solidFill>
                </a:ln>
                <a:solidFill>
                  <a:srgbClr val="C00000"/>
                </a:solidFill>
                <a:effectLst>
                  <a:outerShdw blurRad="69850" dist="43180" dir="5400000" sx="0" sy="0">
                    <a:srgbClr val="000000">
                      <a:alpha val="65000"/>
                    </a:srgbClr>
                  </a:outerShdw>
                </a:effectLst>
              </a:rPr>
              <a:t> (barley) is chosen </a:t>
            </a:r>
            <a:r>
              <a:rPr lang="en-US" sz="3200" b="1" dirty="0" smtClean="0">
                <a:ln>
                  <a:solidFill>
                    <a:schemeClr val="accent6">
                      <a:lumMod val="50000"/>
                    </a:schemeClr>
                  </a:solidFill>
                </a:ln>
                <a:solidFill>
                  <a:srgbClr val="C00000"/>
                </a:solidFill>
                <a:effectLst>
                  <a:outerShdw blurRad="69850" dist="43180" dir="5400000" sx="0" sy="0">
                    <a:srgbClr val="000000">
                      <a:alpha val="65000"/>
                    </a:srgbClr>
                  </a:outerShdw>
                </a:effectLst>
              </a:rPr>
              <a:t>over </a:t>
            </a:r>
            <a:r>
              <a:rPr lang="en-US" sz="3200" b="1" dirty="0" err="1">
                <a:ln>
                  <a:solidFill>
                    <a:schemeClr val="accent6">
                      <a:lumMod val="50000"/>
                    </a:schemeClr>
                  </a:solidFill>
                </a:ln>
                <a:solidFill>
                  <a:srgbClr val="CCFF99"/>
                </a:solidFill>
                <a:effectLst>
                  <a:outerShdw blurRad="69850" dist="43180" dir="5400000" sx="0" sy="0">
                    <a:srgbClr val="000000">
                      <a:alpha val="65000"/>
                    </a:srgbClr>
                  </a:outerShdw>
                </a:effectLst>
              </a:rPr>
              <a:t>chitah</a:t>
            </a:r>
            <a:r>
              <a:rPr lang="en-US" sz="3200" b="1" dirty="0">
                <a:ln>
                  <a:solidFill>
                    <a:schemeClr val="accent6">
                      <a:lumMod val="50000"/>
                    </a:schemeClr>
                  </a:solidFill>
                </a:ln>
                <a:solidFill>
                  <a:srgbClr val="CCFF99"/>
                </a:solidFill>
                <a:effectLst>
                  <a:outerShdw blurRad="69850" dist="43180" dir="5400000" sx="0" sy="0">
                    <a:srgbClr val="000000">
                      <a:alpha val="65000"/>
                    </a:srgbClr>
                  </a:outerShdw>
                </a:effectLst>
              </a:rPr>
              <a:t> (wheat</a:t>
            </a:r>
            <a:r>
              <a:rPr lang="en-US" sz="3200" b="1" dirty="0" smtClean="0">
                <a:ln>
                  <a:solidFill>
                    <a:schemeClr val="accent6">
                      <a:lumMod val="50000"/>
                    </a:schemeClr>
                  </a:solidFill>
                </a:ln>
                <a:solidFill>
                  <a:srgbClr val="CCFF99"/>
                </a:solidFill>
                <a:effectLst>
                  <a:outerShdw blurRad="69850" dist="43180" dir="5400000" sx="0" sy="0">
                    <a:srgbClr val="000000">
                      <a:alpha val="65000"/>
                    </a:srgbClr>
                  </a:outerShdw>
                </a:effectLst>
              </a:rPr>
              <a:t>). </a:t>
            </a:r>
            <a:endParaRPr lang="en-US" sz="3200" dirty="0"/>
          </a:p>
        </p:txBody>
      </p:sp>
      <p:sp>
        <p:nvSpPr>
          <p:cNvPr id="7" name="Title 2"/>
          <p:cNvSpPr txBox="1">
            <a:spLocks/>
          </p:cNvSpPr>
          <p:nvPr/>
        </p:nvSpPr>
        <p:spPr>
          <a:xfrm>
            <a:off x="0" y="260648"/>
            <a:ext cx="12192000" cy="798653"/>
          </a:xfrm>
          <a:prstGeom prst="rect">
            <a:avLst/>
          </a:prstGeom>
          <a:gradFill flip="none" rotWithShape="1">
            <a:gsLst>
              <a:gs pos="50000">
                <a:srgbClr val="000040"/>
              </a:gs>
              <a:gs pos="31000">
                <a:srgbClr val="400040"/>
              </a:gs>
              <a:gs pos="84000">
                <a:srgbClr val="8F0040"/>
              </a:gs>
            </a:gsLst>
            <a:lin ang="2700000" scaled="0"/>
            <a:tileRect/>
          </a:gradFill>
          <a:scene3d>
            <a:camera prst="orthographicFront"/>
            <a:lightRig rig="balanced" dir="t">
              <a:rot lat="0" lon="0" rev="2100000"/>
            </a:lightRig>
          </a:scene3d>
          <a:sp3d>
            <a:bevelT w="152400" h="50800" prst="softRound"/>
          </a:sp3d>
        </p:spPr>
        <p:txBody>
          <a:bodyPr>
            <a:normAutofit/>
            <a:sp3d extrusionH="57150" prstMaterial="metal">
              <a:bevelT w="38100" h="25400" prst="softRound"/>
              <a:contourClr>
                <a:schemeClr val="bg2"/>
              </a:contourClr>
            </a:sp3d>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r>
              <a:rPr lang="en-US" b="1" dirty="0" smtClean="0">
                <a:ln w="50800"/>
                <a:solidFill>
                  <a:schemeClr val="bg1">
                    <a:shade val="50000"/>
                  </a:schemeClr>
                </a:solidFill>
                <a:effectLst/>
                <a:latin typeface="Comic Sans MS" pitchFamily="66" charset="0"/>
              </a:rPr>
              <a:t>WHEAT for the Worship of Yahuah</a:t>
            </a:r>
            <a:endParaRPr lang="en-US" sz="2700" b="1" dirty="0">
              <a:ln w="50800"/>
              <a:solidFill>
                <a:schemeClr val="bg1">
                  <a:shade val="50000"/>
                </a:schemeClr>
              </a:solidFill>
              <a:effectLst/>
              <a:latin typeface="Comic Sans MS" pitchFamily="66" charset="0"/>
            </a:endParaRPr>
          </a:p>
        </p:txBody>
      </p:sp>
    </p:spTree>
    <p:extLst>
      <p:ext uri="{BB962C8B-B14F-4D97-AF65-F5344CB8AC3E}">
        <p14:creationId xmlns:p14="http://schemas.microsoft.com/office/powerpoint/2010/main" val="2102811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9796" y="1052736"/>
            <a:ext cx="6893793" cy="3398812"/>
          </a:xfrm>
        </p:spPr>
        <p:txBody>
          <a:bodyPr>
            <a:normAutofit/>
            <a:scene3d>
              <a:camera prst="orthographicFront"/>
              <a:lightRig rig="threePt" dir="t"/>
            </a:scene3d>
            <a:sp3d extrusionH="57150">
              <a:bevelT w="38100" h="38100" prst="angle"/>
            </a:sp3d>
          </a:bodyPr>
          <a:lstStyle/>
          <a:p>
            <a:r>
              <a:rPr lang="en-US" b="1" dirty="0">
                <a:solidFill>
                  <a:srgbClr val="C00000"/>
                </a:solidFill>
                <a:effectLst>
                  <a:outerShdw blurRad="69850" dist="43180" dir="5400000" sx="0" sy="0">
                    <a:srgbClr val="000000">
                      <a:alpha val="65000"/>
                    </a:srgbClr>
                  </a:outerShdw>
                </a:effectLst>
              </a:rPr>
              <a:t>The case where </a:t>
            </a:r>
            <a:r>
              <a:rPr lang="en-US" b="1" dirty="0" err="1">
                <a:solidFill>
                  <a:srgbClr val="C00000"/>
                </a:solidFill>
                <a:effectLst>
                  <a:outerShdw blurRad="69850" dist="43180" dir="5400000" sx="0" sy="0">
                    <a:srgbClr val="000000">
                      <a:alpha val="65000"/>
                    </a:srgbClr>
                  </a:outerShdw>
                </a:effectLst>
              </a:rPr>
              <a:t>se’orah</a:t>
            </a:r>
            <a:r>
              <a:rPr lang="en-US" b="1" dirty="0">
                <a:solidFill>
                  <a:srgbClr val="C00000"/>
                </a:solidFill>
                <a:effectLst>
                  <a:outerShdw blurRad="69850" dist="43180" dir="5400000" sx="0" sy="0">
                    <a:srgbClr val="000000">
                      <a:alpha val="65000"/>
                    </a:srgbClr>
                  </a:outerShdw>
                </a:effectLst>
              </a:rPr>
              <a:t> (barley) IS used in ancient Temple service and in the face of </a:t>
            </a:r>
            <a:r>
              <a:rPr lang="en-US" b="1" dirty="0" smtClean="0">
                <a:solidFill>
                  <a:srgbClr val="0070C0"/>
                </a:solidFill>
                <a:effectLst>
                  <a:outerShdw blurRad="69850" dist="43180" dir="5400000" sx="0" sy="0">
                    <a:srgbClr val="000000">
                      <a:alpha val="65000"/>
                    </a:srgbClr>
                  </a:outerShdw>
                </a:effectLst>
              </a:rPr>
              <a:t>Yahuah, </a:t>
            </a:r>
            <a:r>
              <a:rPr lang="en-US" b="1" dirty="0" smtClean="0">
                <a:solidFill>
                  <a:srgbClr val="D60093"/>
                </a:solidFill>
                <a:effectLst>
                  <a:outerShdw blurRad="69850" dist="43180" dir="5400000" sx="0" sy="0">
                    <a:srgbClr val="000000">
                      <a:alpha val="65000"/>
                    </a:srgbClr>
                  </a:outerShdw>
                </a:effectLst>
              </a:rPr>
              <a:t>is in </a:t>
            </a:r>
            <a:r>
              <a:rPr lang="en-US" b="1" dirty="0">
                <a:solidFill>
                  <a:srgbClr val="D60093"/>
                </a:solidFill>
                <a:effectLst>
                  <a:outerShdw blurRad="69850" dist="43180" dir="5400000" sx="0" sy="0">
                    <a:srgbClr val="000000">
                      <a:alpha val="65000"/>
                    </a:srgbClr>
                  </a:outerShdw>
                </a:effectLst>
              </a:rPr>
              <a:t>the instruction of the </a:t>
            </a:r>
            <a:r>
              <a:rPr lang="en-US" b="1" dirty="0" err="1">
                <a:solidFill>
                  <a:srgbClr val="D60093"/>
                </a:solidFill>
                <a:effectLst>
                  <a:outerShdw blurRad="69850" dist="43180" dir="5400000" sx="0" sy="0">
                    <a:srgbClr val="000000">
                      <a:alpha val="65000"/>
                    </a:srgbClr>
                  </a:outerShdw>
                </a:effectLst>
              </a:rPr>
              <a:t>sotah</a:t>
            </a:r>
            <a:r>
              <a:rPr lang="en-US" b="1" dirty="0">
                <a:solidFill>
                  <a:srgbClr val="D60093"/>
                </a:solidFill>
                <a:effectLst>
                  <a:outerShdw blurRad="69850" dist="43180" dir="5400000" sx="0" sy="0">
                    <a:srgbClr val="000000">
                      <a:alpha val="65000"/>
                    </a:srgbClr>
                  </a:outerShdw>
                </a:effectLst>
              </a:rPr>
              <a:t>; that is, the married woman that is suspected of committing adultery </a:t>
            </a:r>
            <a:r>
              <a:rPr lang="en-US" dirty="0"/>
              <a:t>in Numbers 5:11-31.  </a:t>
            </a:r>
            <a:endParaRPr lang="en-US" dirty="0" smtClean="0"/>
          </a:p>
          <a:p>
            <a:r>
              <a:rPr lang="en-US" dirty="0" smtClean="0"/>
              <a:t>Specifically</a:t>
            </a:r>
            <a:r>
              <a:rPr lang="en-US" dirty="0"/>
              <a:t>, we learn that </a:t>
            </a:r>
            <a:r>
              <a:rPr lang="en-US" b="1" dirty="0">
                <a:effectLst>
                  <a:outerShdw blurRad="69850" dist="43180" dir="5400000" sx="0" sy="0">
                    <a:srgbClr val="000000">
                      <a:alpha val="65000"/>
                    </a:srgbClr>
                  </a:outerShdw>
                </a:effectLst>
              </a:rPr>
              <a:t>the </a:t>
            </a:r>
            <a:r>
              <a:rPr lang="en-US" b="1" dirty="0" err="1">
                <a:effectLst>
                  <a:outerShdw blurRad="69850" dist="43180" dir="5400000" sx="0" sy="0">
                    <a:srgbClr val="000000">
                      <a:alpha val="65000"/>
                    </a:srgbClr>
                  </a:outerShdw>
                </a:effectLst>
              </a:rPr>
              <a:t>mincha</a:t>
            </a:r>
            <a:r>
              <a:rPr lang="en-US" b="1" dirty="0">
                <a:effectLst>
                  <a:outerShdw blurRad="69850" dist="43180" dir="5400000" sx="0" sy="0">
                    <a:srgbClr val="000000">
                      <a:alpha val="65000"/>
                    </a:srgbClr>
                  </a:outerShdw>
                </a:effectLst>
              </a:rPr>
              <a:t> or grain offering for the </a:t>
            </a:r>
            <a:r>
              <a:rPr lang="en-US" b="1" dirty="0" err="1">
                <a:solidFill>
                  <a:srgbClr val="D60093"/>
                </a:solidFill>
                <a:effectLst>
                  <a:outerShdw blurRad="69850" dist="43180" dir="5400000" sx="0" sy="0">
                    <a:srgbClr val="000000">
                      <a:alpha val="65000"/>
                    </a:srgbClr>
                  </a:outerShdw>
                </a:effectLst>
              </a:rPr>
              <a:t>sotah</a:t>
            </a:r>
            <a:r>
              <a:rPr lang="en-US" b="1" dirty="0">
                <a:effectLst>
                  <a:outerShdw blurRad="69850" dist="43180" dir="5400000" sx="0" sy="0">
                    <a:srgbClr val="000000">
                      <a:alpha val="65000"/>
                    </a:srgbClr>
                  </a:outerShdw>
                </a:effectLst>
              </a:rPr>
              <a:t> </a:t>
            </a:r>
            <a:r>
              <a:rPr lang="en-US" dirty="0"/>
              <a:t>(the woman who is standing before </a:t>
            </a:r>
            <a:r>
              <a:rPr lang="en-US" b="1" dirty="0" smtClean="0">
                <a:solidFill>
                  <a:srgbClr val="0070C0"/>
                </a:solidFill>
              </a:rPr>
              <a:t>Yahuah</a:t>
            </a:r>
            <a:r>
              <a:rPr lang="en-US" dirty="0" smtClean="0"/>
              <a:t> </a:t>
            </a:r>
            <a:r>
              <a:rPr lang="en-US" dirty="0"/>
              <a:t>in the Temple, facing charges of adultery) </a:t>
            </a:r>
            <a:r>
              <a:rPr lang="en-US" b="1" dirty="0">
                <a:effectLst>
                  <a:outerShdw blurRad="69850" dist="43180" dir="5400000" sx="0" sy="0">
                    <a:srgbClr val="000000">
                      <a:alpha val="65000"/>
                    </a:srgbClr>
                  </a:outerShdw>
                </a:effectLst>
              </a:rPr>
              <a:t>is </a:t>
            </a:r>
            <a:r>
              <a:rPr lang="en-US" b="1" dirty="0">
                <a:solidFill>
                  <a:srgbClr val="C00000"/>
                </a:solidFill>
                <a:effectLst>
                  <a:outerShdw blurRad="69850" dist="43180" dir="5400000" sx="0" sy="0">
                    <a:srgbClr val="000000">
                      <a:alpha val="65000"/>
                    </a:srgbClr>
                  </a:outerShdw>
                </a:effectLst>
              </a:rPr>
              <a:t>barley,</a:t>
            </a:r>
            <a:r>
              <a:rPr lang="en-US" b="1" dirty="0">
                <a:effectLst>
                  <a:outerShdw blurRad="69850" dist="43180" dir="5400000" sx="0" sy="0">
                    <a:srgbClr val="000000">
                      <a:alpha val="65000"/>
                    </a:srgbClr>
                  </a:outerShdw>
                </a:effectLst>
              </a:rPr>
              <a:t> and NOT wheat. </a:t>
            </a:r>
            <a:endParaRPr lang="en-US" dirty="0"/>
          </a:p>
        </p:txBody>
      </p:sp>
      <p:sp>
        <p:nvSpPr>
          <p:cNvPr id="4" name="Slide Number Placeholder 3"/>
          <p:cNvSpPr>
            <a:spLocks noGrp="1"/>
          </p:cNvSpPr>
          <p:nvPr>
            <p:ph type="sldNum" sz="quarter" idx="12"/>
          </p:nvPr>
        </p:nvSpPr>
        <p:spPr>
          <a:xfrm>
            <a:off x="9292657" y="6520259"/>
            <a:ext cx="2844059" cy="365125"/>
          </a:xfrm>
        </p:spPr>
        <p:txBody>
          <a:bodyPr/>
          <a:lstStyle/>
          <a:p>
            <a:fld id="{81FEFA0A-2F20-4B60-98C6-5FFDA469AA1C}" type="slidenum">
              <a:rPr lang="en-US" b="1" smtClean="0"/>
              <a:pPr/>
              <a:t>22</a:t>
            </a:fld>
            <a:endParaRPr lang="en-US" b="1" dirty="0"/>
          </a:p>
        </p:txBody>
      </p:sp>
      <p:sp>
        <p:nvSpPr>
          <p:cNvPr id="6" name="Title 1"/>
          <p:cNvSpPr txBox="1">
            <a:spLocks/>
          </p:cNvSpPr>
          <p:nvPr/>
        </p:nvSpPr>
        <p:spPr>
          <a:xfrm>
            <a:off x="118095" y="197074"/>
            <a:ext cx="11893972" cy="638944"/>
          </a:xfrm>
          <a:prstGeom prst="rect">
            <a:avLst/>
          </a:prstGeom>
        </p:spPr>
        <p:txBody>
          <a:bodyPr vert="horz" lIns="91440" tIns="45720" rIns="91440" bIns="45720" rtlCol="0" anchor="b">
            <a:normAutofit/>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3600" kern="1200">
                <a:solidFill>
                  <a:schemeClr val="tx1"/>
                </a:solidFill>
                <a:latin typeface="Comic Sans MS" pitchFamily="66" charset="0"/>
                <a:ea typeface="+mj-ea"/>
                <a:cs typeface="+mj-cs"/>
              </a:defRPr>
            </a:lvl1pPr>
          </a:lstStyle>
          <a:p>
            <a:pPr algn="ctr"/>
            <a:r>
              <a:rPr lang="en-US" b="1" dirty="0">
                <a:ln>
                  <a:solidFill>
                    <a:schemeClr val="accent6">
                      <a:lumMod val="50000"/>
                    </a:schemeClr>
                  </a:solidFill>
                </a:ln>
                <a:solidFill>
                  <a:srgbClr val="C00000"/>
                </a:solidFill>
                <a:effectLst>
                  <a:outerShdw blurRad="69850" dist="43180" dir="5400000" sx="0" sy="0">
                    <a:srgbClr val="000000">
                      <a:alpha val="65000"/>
                    </a:srgbClr>
                  </a:outerShdw>
                </a:effectLst>
              </a:rPr>
              <a:t>Barley and the </a:t>
            </a:r>
            <a:r>
              <a:rPr lang="en-US" b="1" dirty="0" err="1">
                <a:ln>
                  <a:solidFill>
                    <a:schemeClr val="accent6">
                      <a:lumMod val="50000"/>
                    </a:schemeClr>
                  </a:solidFill>
                </a:ln>
                <a:solidFill>
                  <a:srgbClr val="FF33CC"/>
                </a:solidFill>
                <a:effectLst>
                  <a:outerShdw blurRad="69850" dist="43180" dir="5400000" sx="0" sy="0">
                    <a:srgbClr val="000000">
                      <a:alpha val="65000"/>
                    </a:srgbClr>
                  </a:outerShdw>
                </a:effectLst>
              </a:rPr>
              <a:t>Sotah</a:t>
            </a:r>
            <a:r>
              <a:rPr lang="en-US" b="1" dirty="0">
                <a:ln>
                  <a:solidFill>
                    <a:schemeClr val="accent6">
                      <a:lumMod val="50000"/>
                    </a:schemeClr>
                  </a:solidFill>
                </a:ln>
                <a:solidFill>
                  <a:srgbClr val="C00000"/>
                </a:solidFill>
                <a:effectLst>
                  <a:outerShdw blurRad="69850" dist="43180" dir="5400000" sx="0" sy="0">
                    <a:srgbClr val="000000">
                      <a:alpha val="65000"/>
                    </a:srgbClr>
                  </a:outerShdw>
                </a:effectLst>
              </a:rPr>
              <a:t> </a:t>
            </a:r>
            <a:r>
              <a:rPr lang="en-US" sz="2400" b="1" dirty="0" smtClean="0">
                <a:ln>
                  <a:solidFill>
                    <a:schemeClr val="accent6">
                      <a:lumMod val="50000"/>
                    </a:schemeClr>
                  </a:solidFill>
                </a:ln>
                <a:solidFill>
                  <a:srgbClr val="FF33CC"/>
                </a:solidFill>
                <a:effectLst>
                  <a:outerShdw blurRad="69850" dist="43180" dir="5400000" sx="0" sy="0">
                    <a:srgbClr val="000000">
                      <a:alpha val="65000"/>
                    </a:srgbClr>
                  </a:outerShdw>
                </a:effectLst>
              </a:rPr>
              <a:t>(or Woman </a:t>
            </a:r>
            <a:r>
              <a:rPr lang="en-US" sz="2400" b="1" dirty="0">
                <a:ln>
                  <a:solidFill>
                    <a:schemeClr val="accent6">
                      <a:lumMod val="50000"/>
                    </a:schemeClr>
                  </a:solidFill>
                </a:ln>
                <a:solidFill>
                  <a:srgbClr val="FF33CC"/>
                </a:solidFill>
                <a:effectLst>
                  <a:outerShdw blurRad="69850" dist="43180" dir="5400000" sx="0" sy="0">
                    <a:srgbClr val="000000">
                      <a:alpha val="65000"/>
                    </a:srgbClr>
                  </a:outerShdw>
                </a:effectLst>
              </a:rPr>
              <a:t>Suspected of Adultery)</a:t>
            </a:r>
            <a:endParaRPr lang="en-US" sz="2800" dirty="0">
              <a:ln>
                <a:solidFill>
                  <a:schemeClr val="accent6">
                    <a:lumMod val="50000"/>
                  </a:schemeClr>
                </a:solidFill>
              </a:ln>
              <a:solidFill>
                <a:srgbClr val="FF33CC"/>
              </a:solidFill>
            </a:endParaRPr>
          </a:p>
        </p:txBody>
      </p:sp>
      <p:pic>
        <p:nvPicPr>
          <p:cNvPr id="1026" name="Picture 2" descr="C:\Users\Rae\Desktop\Adulterous woman &amp; bitter wat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0596" y="980728"/>
            <a:ext cx="3637214" cy="302433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a:xfrm>
            <a:off x="621804" y="4451548"/>
            <a:ext cx="10801200" cy="1929780"/>
          </a:xfrm>
          <a:prstGeom prst="rect">
            <a:avLst/>
          </a:prstGeom>
          <a:solidFill>
            <a:schemeClr val="accent2">
              <a:lumMod val="20000"/>
              <a:lumOff val="80000"/>
            </a:schemeClr>
          </a:solidFill>
          <a:scene3d>
            <a:camera prst="orthographicFront"/>
            <a:lightRig rig="threePt" dir="t"/>
          </a:scene3d>
          <a:sp3d>
            <a:bevelT w="152400" h="50800" prst="softRound"/>
          </a:sp3d>
        </p:spPr>
        <p:txBody>
          <a:bodyPr vert="horz" lIns="91440" tIns="45720" rIns="91440" bIns="45720" rtlCol="0">
            <a:normAutofit/>
            <a:sp3d extrusionH="57150">
              <a:bevelT w="38100" h="38100" prst="angle"/>
            </a:sp3d>
          </a:bodyPr>
          <a:lstStyle>
            <a:lvl1pPr marL="223838" indent="-228600" algn="l" defTabSz="914400" rtl="0" eaLnBrk="1" latinLnBrk="0" hangingPunct="1">
              <a:lnSpc>
                <a:spcPct val="90000"/>
              </a:lnSpc>
              <a:spcBef>
                <a:spcPts val="1600"/>
              </a:spcBef>
              <a:buFont typeface="Arial" pitchFamily="34" charset="0"/>
              <a:buChar char="•"/>
              <a:defRPr sz="2400" kern="1200">
                <a:solidFill>
                  <a:schemeClr val="tx1"/>
                </a:solidFill>
                <a:latin typeface="Arial" pitchFamily="34" charset="0"/>
                <a:ea typeface="+mn-ea"/>
                <a:cs typeface="Arial" pitchFamily="34" charset="0"/>
              </a:defRPr>
            </a:lvl1pPr>
            <a:lvl2pPr marL="502920" indent="-228600" algn="l" defTabSz="914400" rtl="0" eaLnBrk="1" latinLnBrk="0" hangingPunct="1">
              <a:lnSpc>
                <a:spcPct val="90000"/>
              </a:lnSpc>
              <a:spcBef>
                <a:spcPts val="600"/>
              </a:spcBef>
              <a:buFont typeface="Euphemia" pitchFamily="34" charset="0"/>
              <a:buChar char="–"/>
              <a:defRPr sz="2000" kern="1200">
                <a:solidFill>
                  <a:schemeClr val="tx1"/>
                </a:solidFill>
                <a:latin typeface="Arial" pitchFamily="34" charset="0"/>
                <a:ea typeface="+mn-ea"/>
                <a:cs typeface="Arial" pitchFamily="34" charset="0"/>
              </a:defRPr>
            </a:lvl2pPr>
            <a:lvl3pPr marL="777240" indent="-228600" algn="l" defTabSz="914400" rtl="0" eaLnBrk="1" latinLnBrk="0" hangingPunct="1">
              <a:lnSpc>
                <a:spcPct val="90000"/>
              </a:lnSpc>
              <a:spcBef>
                <a:spcPts val="600"/>
              </a:spcBef>
              <a:buFont typeface="Euphemia" pitchFamily="34" charset="0"/>
              <a:buChar char="–"/>
              <a:defRPr sz="1800" kern="1200">
                <a:solidFill>
                  <a:schemeClr val="tx1"/>
                </a:solidFill>
                <a:latin typeface="Arial" pitchFamily="34" charset="0"/>
                <a:ea typeface="+mn-ea"/>
                <a:cs typeface="Arial" pitchFamily="34" charset="0"/>
              </a:defRPr>
            </a:lvl3pPr>
            <a:lvl4pPr marL="1051560" indent="-228600" algn="l" defTabSz="914400" rtl="0" eaLnBrk="1" latinLnBrk="0" hangingPunct="1">
              <a:lnSpc>
                <a:spcPct val="90000"/>
              </a:lnSpc>
              <a:spcBef>
                <a:spcPts val="600"/>
              </a:spcBef>
              <a:buFont typeface="Euphemia" pitchFamily="34" charset="0"/>
              <a:buChar char="–"/>
              <a:defRPr sz="1600" kern="1200">
                <a:solidFill>
                  <a:schemeClr val="tx1"/>
                </a:solidFill>
                <a:latin typeface="Arial" pitchFamily="34" charset="0"/>
                <a:ea typeface="+mn-ea"/>
                <a:cs typeface="Arial" pitchFamily="34" charset="0"/>
              </a:defRPr>
            </a:lvl4pPr>
            <a:lvl5pPr marL="1325880" indent="-228600" algn="l" defTabSz="914400" rtl="0" eaLnBrk="1" latinLnBrk="0" hangingPunct="1">
              <a:lnSpc>
                <a:spcPct val="90000"/>
              </a:lnSpc>
              <a:spcBef>
                <a:spcPts val="600"/>
              </a:spcBef>
              <a:buFont typeface="Euphemia" pitchFamily="34" charset="0"/>
              <a:buChar char="–"/>
              <a:defRPr sz="1600" kern="1200">
                <a:solidFill>
                  <a:schemeClr val="tx1"/>
                </a:solidFill>
                <a:latin typeface="Arial" pitchFamily="34" charset="0"/>
                <a:ea typeface="+mn-ea"/>
                <a:cs typeface="Arial" pitchFamily="34" charset="0"/>
              </a:defRPr>
            </a:lvl5pPr>
            <a:lvl6pPr marL="160020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7pPr>
            <a:lvl8pPr marL="214884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8pPr>
            <a:lvl9pPr marL="242316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9pPr>
          </a:lstStyle>
          <a:p>
            <a:r>
              <a:rPr lang="en-US" b="1" dirty="0" smtClean="0">
                <a:latin typeface="Comic Sans MS" pitchFamily="66" charset="0"/>
              </a:rPr>
              <a:t>Numbers 5:15  </a:t>
            </a:r>
            <a:r>
              <a:rPr lang="en-US" dirty="0" smtClean="0">
                <a:latin typeface="Comic Sans MS" pitchFamily="66" charset="0"/>
              </a:rPr>
              <a:t>… The man shall then bring his wife to the priest, and shall bring as an offering for her one-tenth of an </a:t>
            </a:r>
            <a:r>
              <a:rPr lang="en-US" dirty="0" err="1" smtClean="0">
                <a:latin typeface="Comic Sans MS" pitchFamily="66" charset="0"/>
              </a:rPr>
              <a:t>ephah</a:t>
            </a:r>
            <a:r>
              <a:rPr lang="en-US" dirty="0" smtClean="0">
                <a:latin typeface="Comic Sans MS" pitchFamily="66" charset="0"/>
              </a:rPr>
              <a:t> of </a:t>
            </a:r>
            <a:r>
              <a:rPr lang="en-US" b="1" dirty="0" smtClean="0">
                <a:ln>
                  <a:solidFill>
                    <a:schemeClr val="accent6">
                      <a:lumMod val="50000"/>
                    </a:schemeClr>
                  </a:solidFill>
                </a:ln>
                <a:solidFill>
                  <a:srgbClr val="C00000"/>
                </a:solidFill>
                <a:effectLst>
                  <a:outerShdw blurRad="69850" dist="43180" dir="5400000" sx="0" sy="0">
                    <a:srgbClr val="000000">
                      <a:alpha val="65000"/>
                    </a:srgbClr>
                  </a:outerShdw>
                </a:effectLst>
                <a:latin typeface="Comic Sans MS" pitchFamily="66" charset="0"/>
              </a:rPr>
              <a:t>barley meal </a:t>
            </a:r>
            <a:r>
              <a:rPr lang="en-US" b="1" dirty="0" smtClean="0">
                <a:effectLst>
                  <a:outerShdw blurRad="69850" dist="43180" dir="5400000" sx="0" sy="0">
                    <a:srgbClr val="000000">
                      <a:alpha val="65000"/>
                    </a:srgbClr>
                  </a:outerShdw>
                </a:effectLst>
                <a:latin typeface="Comic Sans MS" pitchFamily="66" charset="0"/>
              </a:rPr>
              <a:t>(</a:t>
            </a:r>
            <a:r>
              <a:rPr lang="en-US" b="1" dirty="0" err="1" smtClean="0">
                <a:effectLst>
                  <a:outerShdw blurRad="69850" dist="43180" dir="5400000" sx="0" sy="0">
                    <a:srgbClr val="000000">
                      <a:alpha val="65000"/>
                    </a:srgbClr>
                  </a:outerShdw>
                </a:effectLst>
                <a:latin typeface="Comic Sans MS" pitchFamily="66" charset="0"/>
              </a:rPr>
              <a:t>kemach</a:t>
            </a:r>
            <a:r>
              <a:rPr lang="en-US" b="1" dirty="0" smtClean="0">
                <a:effectLst>
                  <a:outerShdw blurRad="69850" dist="43180" dir="5400000" sx="0" sy="0">
                    <a:srgbClr val="000000">
                      <a:alpha val="65000"/>
                    </a:srgbClr>
                  </a:outerShdw>
                </a:effectLst>
                <a:latin typeface="Comic Sans MS" pitchFamily="66" charset="0"/>
              </a:rPr>
              <a:t> </a:t>
            </a:r>
            <a:r>
              <a:rPr lang="en-US" b="1" dirty="0" err="1" smtClean="0">
                <a:ln>
                  <a:solidFill>
                    <a:schemeClr val="accent6">
                      <a:lumMod val="50000"/>
                    </a:schemeClr>
                  </a:solidFill>
                </a:ln>
                <a:solidFill>
                  <a:srgbClr val="C00000"/>
                </a:solidFill>
                <a:effectLst>
                  <a:outerShdw blurRad="69850" dist="43180" dir="5400000" sx="0" sy="0">
                    <a:srgbClr val="000000">
                      <a:alpha val="65000"/>
                    </a:srgbClr>
                  </a:outerShdw>
                </a:effectLst>
                <a:latin typeface="Comic Sans MS" pitchFamily="66" charset="0"/>
              </a:rPr>
              <a:t>se’orah</a:t>
            </a:r>
            <a:r>
              <a:rPr lang="en-US" b="1" dirty="0" smtClean="0">
                <a:effectLst>
                  <a:outerShdw blurRad="69850" dist="43180" dir="5400000" sx="0" sy="0">
                    <a:srgbClr val="000000">
                      <a:alpha val="65000"/>
                    </a:srgbClr>
                  </a:outerShdw>
                </a:effectLst>
                <a:latin typeface="Comic Sans MS" pitchFamily="66" charset="0"/>
              </a:rPr>
              <a:t>); </a:t>
            </a:r>
            <a:r>
              <a:rPr lang="en-US" dirty="0" smtClean="0">
                <a:latin typeface="Comic Sans MS" pitchFamily="66" charset="0"/>
              </a:rPr>
              <a:t>he shall not pour oil on it, nor put frankincense on it, for </a:t>
            </a:r>
            <a:r>
              <a:rPr lang="en-US" b="1" dirty="0" smtClean="0">
                <a:solidFill>
                  <a:srgbClr val="C00000"/>
                </a:solidFill>
                <a:effectLst>
                  <a:outerShdw blurRad="69850" dist="43180" dir="5400000" sx="0" sy="0">
                    <a:srgbClr val="000000">
                      <a:alpha val="65000"/>
                    </a:srgbClr>
                  </a:outerShdw>
                </a:effectLst>
                <a:latin typeface="Comic Sans MS" pitchFamily="66" charset="0"/>
              </a:rPr>
              <a:t>it is a grain </a:t>
            </a:r>
            <a:r>
              <a:rPr lang="en-US" b="1" u="sng" dirty="0" smtClean="0">
                <a:solidFill>
                  <a:srgbClr val="C00000"/>
                </a:solidFill>
                <a:effectLst>
                  <a:outerShdw blurRad="69850" dist="43180" dir="5400000" sx="0" sy="0">
                    <a:srgbClr val="000000">
                      <a:alpha val="65000"/>
                    </a:srgbClr>
                  </a:outerShdw>
                </a:effectLst>
                <a:latin typeface="Comic Sans MS" pitchFamily="66" charset="0"/>
              </a:rPr>
              <a:t>offerin</a:t>
            </a:r>
            <a:r>
              <a:rPr lang="en-US" b="1" dirty="0" smtClean="0">
                <a:solidFill>
                  <a:srgbClr val="C00000"/>
                </a:solidFill>
                <a:effectLst>
                  <a:outerShdw blurRad="69850" dist="43180" dir="5400000" sx="0" sy="0">
                    <a:srgbClr val="000000">
                      <a:alpha val="65000"/>
                    </a:srgbClr>
                  </a:outerShdw>
                </a:effectLst>
                <a:latin typeface="Comic Sans MS" pitchFamily="66" charset="0"/>
              </a:rPr>
              <a:t>g </a:t>
            </a:r>
            <a:r>
              <a:rPr lang="en-US" b="1" dirty="0" smtClean="0">
                <a:effectLst>
                  <a:outerShdw blurRad="69850" dist="43180" dir="5400000" sx="0" sy="0">
                    <a:srgbClr val="000000">
                      <a:alpha val="65000"/>
                    </a:srgbClr>
                  </a:outerShdw>
                </a:effectLst>
                <a:latin typeface="Comic Sans MS" pitchFamily="66" charset="0"/>
              </a:rPr>
              <a:t>(</a:t>
            </a:r>
            <a:r>
              <a:rPr lang="en-US" b="1" dirty="0" err="1" smtClean="0">
                <a:effectLst>
                  <a:outerShdw blurRad="69850" dist="43180" dir="5400000" sx="0" sy="0">
                    <a:srgbClr val="000000">
                      <a:alpha val="65000"/>
                    </a:srgbClr>
                  </a:outerShdw>
                </a:effectLst>
                <a:latin typeface="Comic Sans MS" pitchFamily="66" charset="0"/>
              </a:rPr>
              <a:t>mincha</a:t>
            </a:r>
            <a:r>
              <a:rPr lang="en-US" b="1" dirty="0" smtClean="0">
                <a:effectLst>
                  <a:outerShdw blurRad="69850" dist="43180" dir="5400000" sx="0" sy="0">
                    <a:srgbClr val="000000">
                      <a:alpha val="65000"/>
                    </a:srgbClr>
                  </a:outerShdw>
                </a:effectLst>
                <a:latin typeface="Comic Sans MS" pitchFamily="66" charset="0"/>
              </a:rPr>
              <a:t>) </a:t>
            </a:r>
            <a:r>
              <a:rPr lang="en-US" b="1" u="sng" dirty="0" smtClean="0">
                <a:solidFill>
                  <a:srgbClr val="C00000"/>
                </a:solidFill>
                <a:effectLst>
                  <a:outerShdw blurRad="69850" dist="43180" dir="5400000" sx="0" sy="0">
                    <a:srgbClr val="000000">
                      <a:alpha val="65000"/>
                    </a:srgbClr>
                  </a:outerShdw>
                </a:effectLst>
                <a:latin typeface="Comic Sans MS" pitchFamily="66" charset="0"/>
              </a:rPr>
              <a:t>of </a:t>
            </a:r>
            <a:r>
              <a:rPr lang="en-US" b="1" dirty="0" smtClean="0">
                <a:solidFill>
                  <a:srgbClr val="C00000"/>
                </a:solidFill>
                <a:effectLst>
                  <a:outerShdw blurRad="69850" dist="43180" dir="5400000" sx="0" sy="0">
                    <a:srgbClr val="000000">
                      <a:alpha val="65000"/>
                    </a:srgbClr>
                  </a:outerShdw>
                </a:effectLst>
                <a:latin typeface="Comic Sans MS" pitchFamily="66" charset="0"/>
              </a:rPr>
              <a:t>j</a:t>
            </a:r>
            <a:r>
              <a:rPr lang="en-US" b="1" u="sng" dirty="0" smtClean="0">
                <a:solidFill>
                  <a:srgbClr val="C00000"/>
                </a:solidFill>
                <a:effectLst>
                  <a:outerShdw blurRad="69850" dist="43180" dir="5400000" sx="0" sy="0">
                    <a:srgbClr val="000000">
                      <a:alpha val="65000"/>
                    </a:srgbClr>
                  </a:outerShdw>
                </a:effectLst>
                <a:latin typeface="Comic Sans MS" pitchFamily="66" charset="0"/>
              </a:rPr>
              <a:t>ealous</a:t>
            </a:r>
            <a:r>
              <a:rPr lang="en-US" b="1" dirty="0" smtClean="0">
                <a:solidFill>
                  <a:srgbClr val="C00000"/>
                </a:solidFill>
                <a:effectLst>
                  <a:outerShdw blurRad="69850" dist="43180" dir="5400000" sx="0" sy="0">
                    <a:srgbClr val="000000">
                      <a:alpha val="65000"/>
                    </a:srgbClr>
                  </a:outerShdw>
                </a:effectLst>
                <a:latin typeface="Comic Sans MS" pitchFamily="66" charset="0"/>
              </a:rPr>
              <a:t>y,</a:t>
            </a:r>
            <a:r>
              <a:rPr lang="en-US" dirty="0" smtClean="0">
                <a:solidFill>
                  <a:srgbClr val="C00000"/>
                </a:solidFill>
                <a:latin typeface="Comic Sans MS" pitchFamily="66" charset="0"/>
              </a:rPr>
              <a:t> </a:t>
            </a:r>
            <a:r>
              <a:rPr lang="en-US" dirty="0" smtClean="0">
                <a:latin typeface="Comic Sans MS" pitchFamily="66" charset="0"/>
              </a:rPr>
              <a:t>a grain offering (</a:t>
            </a:r>
            <a:r>
              <a:rPr lang="en-US" dirty="0" err="1" smtClean="0">
                <a:latin typeface="Comic Sans MS" pitchFamily="66" charset="0"/>
              </a:rPr>
              <a:t>mincha</a:t>
            </a:r>
            <a:r>
              <a:rPr lang="en-US" dirty="0" smtClean="0">
                <a:latin typeface="Comic Sans MS" pitchFamily="66" charset="0"/>
              </a:rPr>
              <a:t>) of </a:t>
            </a:r>
            <a:r>
              <a:rPr lang="en-US" b="1" dirty="0" smtClean="0">
                <a:solidFill>
                  <a:srgbClr val="C00000"/>
                </a:solidFill>
                <a:latin typeface="Comic Sans MS" pitchFamily="66" charset="0"/>
              </a:rPr>
              <a:t>a remembrance to make iniquity known.</a:t>
            </a:r>
          </a:p>
        </p:txBody>
      </p:sp>
    </p:spTree>
    <p:extLst>
      <p:ext uri="{BB962C8B-B14F-4D97-AF65-F5344CB8AC3E}">
        <p14:creationId xmlns:p14="http://schemas.microsoft.com/office/powerpoint/2010/main" val="851035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barn(inVertical)">
                                      <p:cBhvr>
                                        <p:cTn id="14" dur="125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62164" y="1052736"/>
            <a:ext cx="7896286" cy="2664296"/>
          </a:xfrm>
        </p:spPr>
        <p:txBody>
          <a:bodyPr>
            <a:normAutofit/>
            <a:scene3d>
              <a:camera prst="orthographicFront"/>
              <a:lightRig rig="threePt" dir="t"/>
            </a:scene3d>
            <a:sp3d extrusionH="57150">
              <a:bevelT w="38100" h="38100" prst="angle"/>
            </a:sp3d>
          </a:bodyPr>
          <a:lstStyle/>
          <a:p>
            <a:pPr>
              <a:lnSpc>
                <a:spcPct val="100000"/>
              </a:lnSpc>
            </a:pPr>
            <a:r>
              <a:rPr lang="en-US" b="1" u="sng" dirty="0" smtClean="0">
                <a:ln>
                  <a:solidFill>
                    <a:schemeClr val="accent6">
                      <a:lumMod val="50000"/>
                    </a:schemeClr>
                  </a:solidFill>
                </a:ln>
                <a:solidFill>
                  <a:srgbClr val="C00000"/>
                </a:solidFill>
                <a:effectLst>
                  <a:outerShdw blurRad="69850" dist="43180" dir="5400000" sx="0" sy="0">
                    <a:srgbClr val="000000">
                      <a:alpha val="65000"/>
                    </a:srgbClr>
                  </a:outerShdw>
                </a:effectLst>
              </a:rPr>
              <a:t>This </a:t>
            </a:r>
            <a:r>
              <a:rPr lang="en-US" b="1" u="sng" dirty="0">
                <a:ln>
                  <a:solidFill>
                    <a:schemeClr val="accent6">
                      <a:lumMod val="50000"/>
                    </a:schemeClr>
                  </a:solidFill>
                </a:ln>
                <a:solidFill>
                  <a:srgbClr val="C00000"/>
                </a:solidFill>
                <a:effectLst>
                  <a:outerShdw blurRad="69850" dist="43180" dir="5400000" sx="0" sy="0">
                    <a:srgbClr val="000000">
                      <a:alpha val="65000"/>
                    </a:srgbClr>
                  </a:outerShdw>
                </a:effectLst>
              </a:rPr>
              <a:t>barle</a:t>
            </a:r>
            <a:r>
              <a:rPr lang="en-US" b="1" dirty="0">
                <a:ln>
                  <a:solidFill>
                    <a:schemeClr val="accent6">
                      <a:lumMod val="50000"/>
                    </a:schemeClr>
                  </a:solidFill>
                </a:ln>
                <a:solidFill>
                  <a:srgbClr val="C00000"/>
                </a:solidFill>
                <a:effectLst>
                  <a:outerShdw blurRad="69850" dist="43180" dir="5400000" sx="0" sy="0">
                    <a:srgbClr val="000000">
                      <a:alpha val="65000"/>
                    </a:srgbClr>
                  </a:outerShdw>
                </a:effectLst>
              </a:rPr>
              <a:t>y</a:t>
            </a:r>
            <a:r>
              <a:rPr lang="en-US" b="1" u="sng" dirty="0">
                <a:ln>
                  <a:solidFill>
                    <a:schemeClr val="accent6">
                      <a:lumMod val="50000"/>
                    </a:schemeClr>
                  </a:solidFill>
                </a:ln>
                <a:solidFill>
                  <a:srgbClr val="C00000"/>
                </a:solidFill>
                <a:effectLst>
                  <a:outerShdw blurRad="69850" dist="43180" dir="5400000" sx="0" sy="0">
                    <a:srgbClr val="000000">
                      <a:alpha val="65000"/>
                    </a:srgbClr>
                  </a:outerShdw>
                </a:effectLst>
              </a:rPr>
              <a:t> </a:t>
            </a:r>
            <a:r>
              <a:rPr lang="en-US" b="1" dirty="0">
                <a:ln>
                  <a:solidFill>
                    <a:schemeClr val="accent6">
                      <a:lumMod val="50000"/>
                    </a:schemeClr>
                  </a:solidFill>
                </a:ln>
                <a:solidFill>
                  <a:srgbClr val="C00000"/>
                </a:solidFill>
                <a:effectLst>
                  <a:outerShdw blurRad="69850" dist="43180" dir="5400000" sx="0" sy="0">
                    <a:srgbClr val="000000">
                      <a:alpha val="65000"/>
                    </a:srgbClr>
                  </a:outerShdw>
                </a:effectLst>
              </a:rPr>
              <a:t>g</a:t>
            </a:r>
            <a:r>
              <a:rPr lang="en-US" b="1" u="sng" dirty="0">
                <a:ln>
                  <a:solidFill>
                    <a:schemeClr val="accent6">
                      <a:lumMod val="50000"/>
                    </a:schemeClr>
                  </a:solidFill>
                </a:ln>
                <a:solidFill>
                  <a:srgbClr val="C00000"/>
                </a:solidFill>
                <a:effectLst>
                  <a:outerShdw blurRad="69850" dist="43180" dir="5400000" sx="0" sy="0">
                    <a:srgbClr val="000000">
                      <a:alpha val="65000"/>
                    </a:srgbClr>
                  </a:outerShdw>
                </a:effectLst>
              </a:rPr>
              <a:t>rain offerin</a:t>
            </a:r>
            <a:r>
              <a:rPr lang="en-US" b="1" dirty="0">
                <a:ln>
                  <a:solidFill>
                    <a:schemeClr val="accent6">
                      <a:lumMod val="50000"/>
                    </a:schemeClr>
                  </a:solidFill>
                </a:ln>
                <a:solidFill>
                  <a:srgbClr val="C00000"/>
                </a:solidFill>
                <a:effectLst>
                  <a:outerShdw blurRad="69850" dist="43180" dir="5400000" sx="0" sy="0">
                    <a:srgbClr val="000000">
                      <a:alpha val="65000"/>
                    </a:srgbClr>
                  </a:outerShdw>
                </a:effectLst>
              </a:rPr>
              <a:t>g</a:t>
            </a:r>
            <a:r>
              <a:rPr lang="en-US" b="1" u="sng" dirty="0">
                <a:ln>
                  <a:solidFill>
                    <a:schemeClr val="accent6">
                      <a:lumMod val="50000"/>
                    </a:schemeClr>
                  </a:solidFill>
                </a:ln>
                <a:solidFill>
                  <a:srgbClr val="C00000"/>
                </a:solidFill>
                <a:effectLst>
                  <a:outerShdw blurRad="69850" dist="43180" dir="5400000" sx="0" sy="0">
                    <a:srgbClr val="000000">
                      <a:alpha val="65000"/>
                    </a:srgbClr>
                  </a:outerShdw>
                </a:effectLst>
              </a:rPr>
              <a:t> was used to brin</a:t>
            </a:r>
            <a:r>
              <a:rPr lang="en-US" b="1" dirty="0">
                <a:ln>
                  <a:solidFill>
                    <a:schemeClr val="accent6">
                      <a:lumMod val="50000"/>
                    </a:schemeClr>
                  </a:solidFill>
                </a:ln>
                <a:solidFill>
                  <a:srgbClr val="C00000"/>
                </a:solidFill>
                <a:effectLst>
                  <a:outerShdw blurRad="69850" dist="43180" dir="5400000" sx="0" sy="0">
                    <a:srgbClr val="000000">
                      <a:alpha val="65000"/>
                    </a:srgbClr>
                  </a:outerShdw>
                </a:effectLst>
              </a:rPr>
              <a:t>g</a:t>
            </a:r>
            <a:r>
              <a:rPr lang="en-US" b="1" u="sng" dirty="0">
                <a:ln>
                  <a:solidFill>
                    <a:schemeClr val="accent6">
                      <a:lumMod val="50000"/>
                    </a:schemeClr>
                  </a:solidFill>
                </a:ln>
                <a:solidFill>
                  <a:srgbClr val="C00000"/>
                </a:solidFill>
                <a:effectLst>
                  <a:outerShdw blurRad="69850" dist="43180" dir="5400000" sx="0" sy="0">
                    <a:srgbClr val="000000">
                      <a:alpha val="65000"/>
                    </a:srgbClr>
                  </a:outerShdw>
                </a:effectLst>
              </a:rPr>
              <a:t> </a:t>
            </a:r>
            <a:r>
              <a:rPr lang="en-US" b="1" u="sng" dirty="0" smtClean="0">
                <a:ln>
                  <a:solidFill>
                    <a:schemeClr val="accent6">
                      <a:lumMod val="50000"/>
                    </a:schemeClr>
                  </a:solidFill>
                </a:ln>
                <a:solidFill>
                  <a:srgbClr val="C00000"/>
                </a:solidFill>
                <a:effectLst>
                  <a:outerShdw blurRad="69850" dist="43180" dir="5400000" sx="0" sy="0">
                    <a:srgbClr val="000000">
                      <a:alpha val="65000"/>
                    </a:srgbClr>
                  </a:outerShdw>
                </a:effectLst>
              </a:rPr>
              <a:t/>
            </a:r>
            <a:br>
              <a:rPr lang="en-US" b="1" u="sng" dirty="0" smtClean="0">
                <a:ln>
                  <a:solidFill>
                    <a:schemeClr val="accent6">
                      <a:lumMod val="50000"/>
                    </a:schemeClr>
                  </a:solidFill>
                </a:ln>
                <a:solidFill>
                  <a:srgbClr val="C00000"/>
                </a:solidFill>
                <a:effectLst>
                  <a:outerShdw blurRad="69850" dist="43180" dir="5400000" sx="0" sy="0">
                    <a:srgbClr val="000000">
                      <a:alpha val="65000"/>
                    </a:srgbClr>
                  </a:outerShdw>
                </a:effectLst>
              </a:rPr>
            </a:br>
            <a:r>
              <a:rPr lang="en-US" b="1" u="sng" dirty="0" smtClean="0">
                <a:ln>
                  <a:solidFill>
                    <a:schemeClr val="accent6">
                      <a:lumMod val="50000"/>
                    </a:schemeClr>
                  </a:solidFill>
                </a:ln>
                <a:solidFill>
                  <a:srgbClr val="C00000"/>
                </a:solidFill>
                <a:effectLst>
                  <a:outerShdw blurRad="69850" dist="43180" dir="5400000" sx="0" sy="0">
                    <a:srgbClr val="000000">
                      <a:alpha val="65000"/>
                    </a:srgbClr>
                  </a:outerShdw>
                </a:effectLst>
              </a:rPr>
              <a:t>the </a:t>
            </a:r>
            <a:r>
              <a:rPr lang="en-US" b="1" u="sng" dirty="0">
                <a:ln>
                  <a:solidFill>
                    <a:schemeClr val="accent6">
                      <a:lumMod val="50000"/>
                    </a:schemeClr>
                  </a:solidFill>
                </a:ln>
                <a:solidFill>
                  <a:srgbClr val="C00000"/>
                </a:solidFill>
                <a:effectLst>
                  <a:outerShdw blurRad="69850" dist="43180" dir="5400000" sx="0" sy="0">
                    <a:srgbClr val="000000">
                      <a:alpha val="65000"/>
                    </a:srgbClr>
                  </a:outerShdw>
                </a:effectLst>
              </a:rPr>
              <a:t>sin of the woman into the li</a:t>
            </a:r>
            <a:r>
              <a:rPr lang="en-US" b="1" dirty="0">
                <a:ln>
                  <a:solidFill>
                    <a:schemeClr val="accent6">
                      <a:lumMod val="50000"/>
                    </a:schemeClr>
                  </a:solidFill>
                </a:ln>
                <a:solidFill>
                  <a:srgbClr val="C00000"/>
                </a:solidFill>
                <a:effectLst>
                  <a:outerShdw blurRad="69850" dist="43180" dir="5400000" sx="0" sy="0">
                    <a:srgbClr val="000000">
                      <a:alpha val="65000"/>
                    </a:srgbClr>
                  </a:outerShdw>
                </a:effectLst>
              </a:rPr>
              <a:t>g</a:t>
            </a:r>
            <a:r>
              <a:rPr lang="en-US" b="1" u="sng" dirty="0">
                <a:ln>
                  <a:solidFill>
                    <a:schemeClr val="accent6">
                      <a:lumMod val="50000"/>
                    </a:schemeClr>
                  </a:solidFill>
                </a:ln>
                <a:solidFill>
                  <a:srgbClr val="C00000"/>
                </a:solidFill>
                <a:effectLst>
                  <a:outerShdw blurRad="69850" dist="43180" dir="5400000" sx="0" sy="0">
                    <a:srgbClr val="000000">
                      <a:alpha val="65000"/>
                    </a:srgbClr>
                  </a:outerShdw>
                </a:effectLst>
              </a:rPr>
              <a:t>ht</a:t>
            </a:r>
            <a:r>
              <a:rPr lang="en-US" b="1" dirty="0">
                <a:ln>
                  <a:solidFill>
                    <a:schemeClr val="accent6">
                      <a:lumMod val="50000"/>
                    </a:schemeClr>
                  </a:solidFill>
                </a:ln>
                <a:solidFill>
                  <a:srgbClr val="C00000"/>
                </a:solidFill>
                <a:effectLst>
                  <a:outerShdw blurRad="69850" dist="43180" dir="5400000" sx="0" sy="0">
                    <a:srgbClr val="000000">
                      <a:alpha val="65000"/>
                    </a:srgbClr>
                  </a:outerShdw>
                </a:effectLst>
              </a:rPr>
              <a:t>; </a:t>
            </a:r>
            <a:r>
              <a:rPr lang="en-US" dirty="0"/>
              <a:t>to make </a:t>
            </a:r>
            <a:r>
              <a:rPr lang="en-US" dirty="0" smtClean="0"/>
              <a:t/>
            </a:r>
            <a:br>
              <a:rPr lang="en-US" dirty="0" smtClean="0"/>
            </a:br>
            <a:r>
              <a:rPr lang="en-US" dirty="0" smtClean="0"/>
              <a:t>it </a:t>
            </a:r>
            <a:r>
              <a:rPr lang="en-US" dirty="0"/>
              <a:t>known; to cause </a:t>
            </a:r>
            <a:r>
              <a:rPr lang="en-US" b="1" dirty="0" smtClean="0">
                <a:solidFill>
                  <a:srgbClr val="0070C0"/>
                </a:solidFill>
              </a:rPr>
              <a:t>Yahuah</a:t>
            </a:r>
            <a:r>
              <a:rPr lang="en-US" dirty="0" smtClean="0"/>
              <a:t> </a:t>
            </a:r>
            <a:r>
              <a:rPr lang="en-US" dirty="0"/>
              <a:t>to remember it.  </a:t>
            </a:r>
            <a:endParaRPr lang="en-US" dirty="0" smtClean="0"/>
          </a:p>
          <a:p>
            <a:pPr>
              <a:lnSpc>
                <a:spcPct val="100000"/>
              </a:lnSpc>
            </a:pPr>
            <a:r>
              <a:rPr lang="en-US" dirty="0" smtClean="0">
                <a:solidFill>
                  <a:srgbClr val="FF0066"/>
                </a:solidFill>
              </a:rPr>
              <a:t>The </a:t>
            </a:r>
            <a:r>
              <a:rPr lang="en-US" dirty="0">
                <a:solidFill>
                  <a:srgbClr val="FF0066"/>
                </a:solidFill>
              </a:rPr>
              <a:t>woman – the </a:t>
            </a:r>
            <a:r>
              <a:rPr lang="en-US" dirty="0" err="1" smtClean="0">
                <a:solidFill>
                  <a:srgbClr val="FF0066"/>
                </a:solidFill>
              </a:rPr>
              <a:t>sotah</a:t>
            </a:r>
            <a:r>
              <a:rPr lang="en-US" dirty="0" smtClean="0">
                <a:solidFill>
                  <a:srgbClr val="FF0066"/>
                </a:solidFill>
              </a:rPr>
              <a:t> </a:t>
            </a:r>
            <a:r>
              <a:rPr lang="en-US" dirty="0" smtClean="0"/>
              <a:t>- </a:t>
            </a:r>
            <a:r>
              <a:rPr lang="en-US" dirty="0"/>
              <a:t>was to stand in the face of </a:t>
            </a:r>
            <a:r>
              <a:rPr lang="en-US" b="1" dirty="0" smtClean="0">
                <a:solidFill>
                  <a:srgbClr val="0070C0"/>
                </a:solidFill>
              </a:rPr>
              <a:t>Yahuah</a:t>
            </a:r>
            <a:r>
              <a:rPr lang="en-US" dirty="0" smtClean="0"/>
              <a:t> </a:t>
            </a:r>
            <a:r>
              <a:rPr lang="en-US" dirty="0"/>
              <a:t>and his </a:t>
            </a:r>
            <a:r>
              <a:rPr lang="en-US" dirty="0" err="1"/>
              <a:t>Kohen</a:t>
            </a:r>
            <a:r>
              <a:rPr lang="en-US" dirty="0"/>
              <a:t> with barley because </a:t>
            </a:r>
            <a:r>
              <a:rPr lang="en-US" b="1" dirty="0">
                <a:ln>
                  <a:solidFill>
                    <a:schemeClr val="accent6">
                      <a:lumMod val="50000"/>
                    </a:schemeClr>
                  </a:solidFill>
                </a:ln>
                <a:solidFill>
                  <a:srgbClr val="C00000"/>
                </a:solidFill>
                <a:effectLst>
                  <a:outerShdw blurRad="69850" dist="43180" dir="5400000" sx="0" sy="0">
                    <a:srgbClr val="000000">
                      <a:alpha val="65000"/>
                    </a:srgbClr>
                  </a:outerShdw>
                </a:effectLst>
              </a:rPr>
              <a:t>barley represents the flesh that does things “my </a:t>
            </a:r>
            <a:r>
              <a:rPr lang="en-US" b="1" dirty="0" smtClean="0">
                <a:ln>
                  <a:solidFill>
                    <a:schemeClr val="accent6">
                      <a:lumMod val="50000"/>
                    </a:schemeClr>
                  </a:solidFill>
                </a:ln>
                <a:solidFill>
                  <a:srgbClr val="C00000"/>
                </a:solidFill>
                <a:effectLst>
                  <a:outerShdw blurRad="69850" dist="43180" dir="5400000" sx="0" sy="0">
                    <a:srgbClr val="000000">
                      <a:alpha val="65000"/>
                    </a:srgbClr>
                  </a:outerShdw>
                </a:effectLst>
              </a:rPr>
              <a:t>way.” </a:t>
            </a:r>
            <a:r>
              <a:rPr lang="en-US" dirty="0"/>
              <a:t> </a:t>
            </a:r>
            <a:endParaRPr lang="en-US" dirty="0" smtClean="0"/>
          </a:p>
        </p:txBody>
      </p:sp>
      <p:sp>
        <p:nvSpPr>
          <p:cNvPr id="4" name="Slide Number Placeholder 3"/>
          <p:cNvSpPr>
            <a:spLocks noGrp="1"/>
          </p:cNvSpPr>
          <p:nvPr>
            <p:ph type="sldNum" sz="quarter" idx="12"/>
          </p:nvPr>
        </p:nvSpPr>
        <p:spPr>
          <a:xfrm>
            <a:off x="9292657" y="6520259"/>
            <a:ext cx="2844059" cy="365125"/>
          </a:xfrm>
        </p:spPr>
        <p:txBody>
          <a:bodyPr/>
          <a:lstStyle/>
          <a:p>
            <a:fld id="{81FEFA0A-2F20-4B60-98C6-5FFDA469AA1C}" type="slidenum">
              <a:rPr lang="en-US" b="1" smtClean="0"/>
              <a:pPr/>
              <a:t>23</a:t>
            </a:fld>
            <a:endParaRPr lang="en-US" b="1" dirty="0"/>
          </a:p>
        </p:txBody>
      </p:sp>
      <p:sp>
        <p:nvSpPr>
          <p:cNvPr id="6" name="Title 1"/>
          <p:cNvSpPr txBox="1">
            <a:spLocks/>
          </p:cNvSpPr>
          <p:nvPr/>
        </p:nvSpPr>
        <p:spPr>
          <a:xfrm>
            <a:off x="117748" y="188640"/>
            <a:ext cx="11893972" cy="638944"/>
          </a:xfrm>
          <a:prstGeom prst="rect">
            <a:avLst/>
          </a:prstGeom>
        </p:spPr>
        <p:txBody>
          <a:bodyPr vert="horz" lIns="91440" tIns="45720" rIns="91440" bIns="45720" rtlCol="0" anchor="b">
            <a:normAutofit/>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3600" kern="1200">
                <a:solidFill>
                  <a:schemeClr val="tx1"/>
                </a:solidFill>
                <a:latin typeface="Comic Sans MS" pitchFamily="66" charset="0"/>
                <a:ea typeface="+mj-ea"/>
                <a:cs typeface="+mj-cs"/>
              </a:defRPr>
            </a:lvl1pPr>
          </a:lstStyle>
          <a:p>
            <a:pPr algn="ctr"/>
            <a:r>
              <a:rPr lang="en-US" b="1" dirty="0">
                <a:ln>
                  <a:solidFill>
                    <a:schemeClr val="accent6">
                      <a:lumMod val="50000"/>
                    </a:schemeClr>
                  </a:solidFill>
                </a:ln>
                <a:solidFill>
                  <a:srgbClr val="C00000"/>
                </a:solidFill>
                <a:effectLst>
                  <a:outerShdw blurRad="69850" dist="43180" dir="5400000" sx="0" sy="0">
                    <a:srgbClr val="000000">
                      <a:alpha val="65000"/>
                    </a:srgbClr>
                  </a:outerShdw>
                </a:effectLst>
              </a:rPr>
              <a:t>Barley and the </a:t>
            </a:r>
            <a:r>
              <a:rPr lang="en-US" b="1" dirty="0" err="1">
                <a:ln>
                  <a:solidFill>
                    <a:schemeClr val="accent6">
                      <a:lumMod val="50000"/>
                    </a:schemeClr>
                  </a:solidFill>
                </a:ln>
                <a:solidFill>
                  <a:srgbClr val="FF33CC"/>
                </a:solidFill>
                <a:effectLst>
                  <a:outerShdw blurRad="69850" dist="43180" dir="5400000" sx="0" sy="0">
                    <a:srgbClr val="000000">
                      <a:alpha val="65000"/>
                    </a:srgbClr>
                  </a:outerShdw>
                </a:effectLst>
              </a:rPr>
              <a:t>Sotah</a:t>
            </a:r>
            <a:r>
              <a:rPr lang="en-US" b="1" dirty="0">
                <a:ln>
                  <a:solidFill>
                    <a:schemeClr val="accent6">
                      <a:lumMod val="50000"/>
                    </a:schemeClr>
                  </a:solidFill>
                </a:ln>
                <a:solidFill>
                  <a:srgbClr val="C00000"/>
                </a:solidFill>
                <a:effectLst>
                  <a:outerShdw blurRad="69850" dist="43180" dir="5400000" sx="0" sy="0">
                    <a:srgbClr val="000000">
                      <a:alpha val="65000"/>
                    </a:srgbClr>
                  </a:outerShdw>
                </a:effectLst>
              </a:rPr>
              <a:t> </a:t>
            </a:r>
            <a:r>
              <a:rPr lang="en-US" sz="2400" b="1" dirty="0" smtClean="0">
                <a:ln>
                  <a:solidFill>
                    <a:schemeClr val="accent6">
                      <a:lumMod val="50000"/>
                    </a:schemeClr>
                  </a:solidFill>
                </a:ln>
                <a:solidFill>
                  <a:srgbClr val="FF33CC"/>
                </a:solidFill>
                <a:effectLst>
                  <a:outerShdw blurRad="69850" dist="43180" dir="5400000" sx="0" sy="0">
                    <a:srgbClr val="000000">
                      <a:alpha val="65000"/>
                    </a:srgbClr>
                  </a:outerShdw>
                </a:effectLst>
              </a:rPr>
              <a:t>(or Woman </a:t>
            </a:r>
            <a:r>
              <a:rPr lang="en-US" sz="2400" b="1" dirty="0">
                <a:ln>
                  <a:solidFill>
                    <a:schemeClr val="accent6">
                      <a:lumMod val="50000"/>
                    </a:schemeClr>
                  </a:solidFill>
                </a:ln>
                <a:solidFill>
                  <a:srgbClr val="FF33CC"/>
                </a:solidFill>
                <a:effectLst>
                  <a:outerShdw blurRad="69850" dist="43180" dir="5400000" sx="0" sy="0">
                    <a:srgbClr val="000000">
                      <a:alpha val="65000"/>
                    </a:srgbClr>
                  </a:outerShdw>
                </a:effectLst>
              </a:rPr>
              <a:t>Suspected of </a:t>
            </a:r>
            <a:r>
              <a:rPr lang="en-US" sz="2400" b="1" dirty="0" smtClean="0">
                <a:ln>
                  <a:solidFill>
                    <a:schemeClr val="accent6">
                      <a:lumMod val="50000"/>
                    </a:schemeClr>
                  </a:solidFill>
                </a:ln>
                <a:solidFill>
                  <a:srgbClr val="FF33CC"/>
                </a:solidFill>
                <a:effectLst>
                  <a:outerShdw blurRad="69850" dist="43180" dir="5400000" sx="0" sy="0">
                    <a:srgbClr val="000000">
                      <a:alpha val="65000"/>
                    </a:srgbClr>
                  </a:outerShdw>
                </a:effectLst>
              </a:rPr>
              <a:t>Adultery </a:t>
            </a:r>
            <a:r>
              <a:rPr lang="en-US" sz="2400" b="1" dirty="0" err="1" smtClean="0">
                <a:ln>
                  <a:solidFill>
                    <a:schemeClr val="accent6">
                      <a:lumMod val="50000"/>
                    </a:schemeClr>
                  </a:solidFill>
                </a:ln>
                <a:solidFill>
                  <a:srgbClr val="FF33CC"/>
                </a:solidFill>
                <a:effectLst>
                  <a:outerShdw blurRad="69850" dist="43180" dir="5400000" sx="0" sy="0">
                    <a:srgbClr val="000000">
                      <a:alpha val="65000"/>
                    </a:srgbClr>
                  </a:outerShdw>
                </a:effectLst>
              </a:rPr>
              <a:t>con’t</a:t>
            </a:r>
            <a:r>
              <a:rPr lang="en-US" sz="2400" b="1" dirty="0" smtClean="0">
                <a:ln>
                  <a:solidFill>
                    <a:schemeClr val="accent6">
                      <a:lumMod val="50000"/>
                    </a:schemeClr>
                  </a:solidFill>
                </a:ln>
                <a:solidFill>
                  <a:srgbClr val="FF33CC"/>
                </a:solidFill>
                <a:effectLst>
                  <a:outerShdw blurRad="69850" dist="43180" dir="5400000" sx="0" sy="0">
                    <a:srgbClr val="000000">
                      <a:alpha val="65000"/>
                    </a:srgbClr>
                  </a:outerShdw>
                </a:effectLst>
              </a:rPr>
              <a:t>)</a:t>
            </a:r>
            <a:endParaRPr lang="en-US" sz="2800" dirty="0">
              <a:ln>
                <a:solidFill>
                  <a:schemeClr val="accent6">
                    <a:lumMod val="50000"/>
                  </a:schemeClr>
                </a:solidFill>
              </a:ln>
              <a:solidFill>
                <a:srgbClr val="FF33CC"/>
              </a:solidFill>
            </a:endParaRPr>
          </a:p>
        </p:txBody>
      </p:sp>
      <p:pic>
        <p:nvPicPr>
          <p:cNvPr id="1027" name="Picture 3" descr="C:\Users\Rae\Desktop\wom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772" y="1225555"/>
            <a:ext cx="3240360" cy="414766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2050" name="Picture 2" descr="C:\Users\Rae\Desktop\2.19 Josh Enoch #3\Grains of israel\Barle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6660" y="3729583"/>
            <a:ext cx="3437558" cy="229170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a:xfrm>
            <a:off x="3862164" y="3645024"/>
            <a:ext cx="4392488" cy="3024336"/>
          </a:xfrm>
          <a:prstGeom prst="rect">
            <a:avLst/>
          </a:prstGeom>
        </p:spPr>
        <p:txBody>
          <a:bodyPr vert="horz" lIns="91440" tIns="45720" rIns="91440" bIns="45720" rtlCol="0">
            <a:normAutofit/>
            <a:scene3d>
              <a:camera prst="orthographicFront"/>
              <a:lightRig rig="threePt" dir="t"/>
            </a:scene3d>
            <a:sp3d extrusionH="57150">
              <a:bevelT w="38100" h="38100" prst="angle"/>
            </a:sp3d>
          </a:bodyPr>
          <a:lstStyle>
            <a:lvl1pPr marL="223838" indent="-228600" algn="l" defTabSz="914400" rtl="0" eaLnBrk="1" latinLnBrk="0" hangingPunct="1">
              <a:lnSpc>
                <a:spcPct val="90000"/>
              </a:lnSpc>
              <a:spcBef>
                <a:spcPts val="1600"/>
              </a:spcBef>
              <a:buFont typeface="Arial" pitchFamily="34" charset="0"/>
              <a:buChar char="•"/>
              <a:defRPr sz="2400" kern="1200">
                <a:solidFill>
                  <a:schemeClr val="tx1"/>
                </a:solidFill>
                <a:latin typeface="Arial" pitchFamily="34" charset="0"/>
                <a:ea typeface="+mn-ea"/>
                <a:cs typeface="Arial" pitchFamily="34" charset="0"/>
              </a:defRPr>
            </a:lvl1pPr>
            <a:lvl2pPr marL="502920" indent="-228600" algn="l" defTabSz="914400" rtl="0" eaLnBrk="1" latinLnBrk="0" hangingPunct="1">
              <a:lnSpc>
                <a:spcPct val="90000"/>
              </a:lnSpc>
              <a:spcBef>
                <a:spcPts val="600"/>
              </a:spcBef>
              <a:buFont typeface="Euphemia" pitchFamily="34" charset="0"/>
              <a:buChar char="–"/>
              <a:defRPr sz="2000" kern="1200">
                <a:solidFill>
                  <a:schemeClr val="tx1"/>
                </a:solidFill>
                <a:latin typeface="Arial" pitchFamily="34" charset="0"/>
                <a:ea typeface="+mn-ea"/>
                <a:cs typeface="Arial" pitchFamily="34" charset="0"/>
              </a:defRPr>
            </a:lvl2pPr>
            <a:lvl3pPr marL="777240" indent="-228600" algn="l" defTabSz="914400" rtl="0" eaLnBrk="1" latinLnBrk="0" hangingPunct="1">
              <a:lnSpc>
                <a:spcPct val="90000"/>
              </a:lnSpc>
              <a:spcBef>
                <a:spcPts val="600"/>
              </a:spcBef>
              <a:buFont typeface="Euphemia" pitchFamily="34" charset="0"/>
              <a:buChar char="–"/>
              <a:defRPr sz="1800" kern="1200">
                <a:solidFill>
                  <a:schemeClr val="tx1"/>
                </a:solidFill>
                <a:latin typeface="Arial" pitchFamily="34" charset="0"/>
                <a:ea typeface="+mn-ea"/>
                <a:cs typeface="Arial" pitchFamily="34" charset="0"/>
              </a:defRPr>
            </a:lvl3pPr>
            <a:lvl4pPr marL="1051560" indent="-228600" algn="l" defTabSz="914400" rtl="0" eaLnBrk="1" latinLnBrk="0" hangingPunct="1">
              <a:lnSpc>
                <a:spcPct val="90000"/>
              </a:lnSpc>
              <a:spcBef>
                <a:spcPts val="600"/>
              </a:spcBef>
              <a:buFont typeface="Euphemia" pitchFamily="34" charset="0"/>
              <a:buChar char="–"/>
              <a:defRPr sz="1600" kern="1200">
                <a:solidFill>
                  <a:schemeClr val="tx1"/>
                </a:solidFill>
                <a:latin typeface="Arial" pitchFamily="34" charset="0"/>
                <a:ea typeface="+mn-ea"/>
                <a:cs typeface="Arial" pitchFamily="34" charset="0"/>
              </a:defRPr>
            </a:lvl4pPr>
            <a:lvl5pPr marL="1325880" indent="-228600" algn="l" defTabSz="914400" rtl="0" eaLnBrk="1" latinLnBrk="0" hangingPunct="1">
              <a:lnSpc>
                <a:spcPct val="90000"/>
              </a:lnSpc>
              <a:spcBef>
                <a:spcPts val="600"/>
              </a:spcBef>
              <a:buFont typeface="Euphemia" pitchFamily="34" charset="0"/>
              <a:buChar char="–"/>
              <a:defRPr sz="1600" kern="1200">
                <a:solidFill>
                  <a:schemeClr val="tx1"/>
                </a:solidFill>
                <a:latin typeface="Arial" pitchFamily="34" charset="0"/>
                <a:ea typeface="+mn-ea"/>
                <a:cs typeface="Arial" pitchFamily="34" charset="0"/>
              </a:defRPr>
            </a:lvl5pPr>
            <a:lvl6pPr marL="160020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7pPr>
            <a:lvl8pPr marL="214884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8pPr>
            <a:lvl9pPr marL="242316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9pPr>
          </a:lstStyle>
          <a:p>
            <a:pPr>
              <a:lnSpc>
                <a:spcPct val="100000"/>
              </a:lnSpc>
            </a:pPr>
            <a:r>
              <a:rPr lang="en-US" b="1" dirty="0" smtClean="0">
                <a:ln>
                  <a:solidFill>
                    <a:schemeClr val="accent6">
                      <a:lumMod val="50000"/>
                    </a:schemeClr>
                  </a:solidFill>
                </a:ln>
                <a:solidFill>
                  <a:srgbClr val="C00000"/>
                </a:solidFill>
                <a:effectLst>
                  <a:outerShdw blurRad="69850" dist="43180" dir="5400000" sx="0" sy="0">
                    <a:srgbClr val="000000">
                      <a:alpha val="65000"/>
                    </a:srgbClr>
                  </a:outerShdw>
                </a:effectLst>
              </a:rPr>
              <a:t>The </a:t>
            </a:r>
            <a:r>
              <a:rPr lang="en-US" b="1" dirty="0" err="1" smtClean="0">
                <a:ln>
                  <a:solidFill>
                    <a:schemeClr val="accent6">
                      <a:lumMod val="50000"/>
                    </a:schemeClr>
                  </a:solidFill>
                </a:ln>
                <a:solidFill>
                  <a:srgbClr val="FF33CC"/>
                </a:solidFill>
                <a:effectLst>
                  <a:outerShdw blurRad="69850" dist="43180" dir="5400000" sx="0" sy="0">
                    <a:srgbClr val="000000">
                      <a:alpha val="65000"/>
                    </a:srgbClr>
                  </a:outerShdw>
                </a:effectLst>
              </a:rPr>
              <a:t>sotah’s</a:t>
            </a:r>
            <a:r>
              <a:rPr lang="en-US" b="1" dirty="0" smtClean="0">
                <a:ln>
                  <a:solidFill>
                    <a:schemeClr val="accent6">
                      <a:lumMod val="50000"/>
                    </a:schemeClr>
                  </a:solidFill>
                </a:ln>
                <a:solidFill>
                  <a:srgbClr val="C00000"/>
                </a:solidFill>
                <a:effectLst>
                  <a:outerShdw blurRad="69850" dist="43180" dir="5400000" sx="0" sy="0">
                    <a:srgbClr val="000000">
                      <a:alpha val="65000"/>
                    </a:srgbClr>
                  </a:outerShdw>
                </a:effectLst>
              </a:rPr>
              <a:t> </a:t>
            </a:r>
            <a:r>
              <a:rPr lang="en-US" b="1" dirty="0" err="1" smtClean="0">
                <a:ln>
                  <a:solidFill>
                    <a:schemeClr val="accent6">
                      <a:lumMod val="50000"/>
                    </a:schemeClr>
                  </a:solidFill>
                </a:ln>
                <a:solidFill>
                  <a:srgbClr val="C00000"/>
                </a:solidFill>
                <a:effectLst>
                  <a:outerShdw blurRad="69850" dist="43180" dir="5400000" sx="0" sy="0">
                    <a:srgbClr val="000000">
                      <a:alpha val="65000"/>
                    </a:srgbClr>
                  </a:outerShdw>
                </a:effectLst>
              </a:rPr>
              <a:t>se’orah</a:t>
            </a:r>
            <a:r>
              <a:rPr lang="en-US" b="1" dirty="0" smtClean="0">
                <a:ln>
                  <a:solidFill>
                    <a:schemeClr val="accent6">
                      <a:lumMod val="50000"/>
                    </a:schemeClr>
                  </a:solidFill>
                </a:ln>
                <a:solidFill>
                  <a:srgbClr val="C00000"/>
                </a:solidFill>
                <a:effectLst>
                  <a:outerShdw blurRad="69850" dist="43180" dir="5400000" sx="0" sy="0">
                    <a:srgbClr val="000000">
                      <a:alpha val="65000"/>
                    </a:srgbClr>
                  </a:outerShdw>
                </a:effectLst>
              </a:rPr>
              <a:t> (barley) offering appears </a:t>
            </a:r>
            <a:br>
              <a:rPr lang="en-US" b="1" dirty="0" smtClean="0">
                <a:ln>
                  <a:solidFill>
                    <a:schemeClr val="accent6">
                      <a:lumMod val="50000"/>
                    </a:schemeClr>
                  </a:solidFill>
                </a:ln>
                <a:solidFill>
                  <a:srgbClr val="C00000"/>
                </a:solidFill>
                <a:effectLst>
                  <a:outerShdw blurRad="69850" dist="43180" dir="5400000" sx="0" sy="0">
                    <a:srgbClr val="000000">
                      <a:alpha val="65000"/>
                    </a:srgbClr>
                  </a:outerShdw>
                </a:effectLst>
              </a:rPr>
            </a:br>
            <a:r>
              <a:rPr lang="en-US" b="1" dirty="0" smtClean="0">
                <a:ln>
                  <a:solidFill>
                    <a:schemeClr val="accent6">
                      <a:lumMod val="50000"/>
                    </a:schemeClr>
                  </a:solidFill>
                </a:ln>
                <a:solidFill>
                  <a:srgbClr val="C00000"/>
                </a:solidFill>
                <a:effectLst>
                  <a:outerShdw blurRad="69850" dist="43180" dir="5400000" sx="0" sy="0">
                    <a:srgbClr val="000000">
                      <a:alpha val="65000"/>
                    </a:srgbClr>
                  </a:outerShdw>
                </a:effectLst>
              </a:rPr>
              <a:t>to symbolize the animal nature of the woman</a:t>
            </a:r>
            <a:r>
              <a:rPr lang="en-US" dirty="0" smtClean="0">
                <a:ln>
                  <a:solidFill>
                    <a:schemeClr val="accent6">
                      <a:lumMod val="50000"/>
                    </a:schemeClr>
                  </a:solidFill>
                </a:ln>
                <a:solidFill>
                  <a:srgbClr val="C00000"/>
                </a:solidFill>
              </a:rPr>
              <a:t> </a:t>
            </a:r>
            <a:r>
              <a:rPr lang="en-US" dirty="0" smtClean="0"/>
              <a:t>and not something that is offered in thanks to </a:t>
            </a:r>
            <a:r>
              <a:rPr lang="en-US" b="1" dirty="0" smtClean="0">
                <a:solidFill>
                  <a:srgbClr val="0070C0"/>
                </a:solidFill>
              </a:rPr>
              <a:t>Yahuah</a:t>
            </a:r>
            <a:r>
              <a:rPr lang="en-US" dirty="0" smtClean="0"/>
              <a:t> for giving us the produce of </a:t>
            </a:r>
            <a:br>
              <a:rPr lang="en-US" dirty="0" smtClean="0"/>
            </a:br>
            <a:r>
              <a:rPr lang="en-US" dirty="0" smtClean="0"/>
              <a:t>the Land. </a:t>
            </a:r>
            <a:endParaRPr lang="en-US" dirty="0" smtClean="0">
              <a:ln>
                <a:solidFill>
                  <a:schemeClr val="accent6">
                    <a:lumMod val="50000"/>
                  </a:schemeClr>
                </a:solidFill>
              </a:ln>
              <a:solidFill>
                <a:srgbClr val="C00000"/>
              </a:solidFill>
            </a:endParaRPr>
          </a:p>
          <a:p>
            <a:endParaRPr lang="en-US" dirty="0"/>
          </a:p>
        </p:txBody>
      </p:sp>
    </p:spTree>
    <p:extLst>
      <p:ext uri="{BB962C8B-B14F-4D97-AF65-F5344CB8AC3E}">
        <p14:creationId xmlns:p14="http://schemas.microsoft.com/office/powerpoint/2010/main" val="2377733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33772" y="335079"/>
            <a:ext cx="10441160" cy="1872208"/>
          </a:xfrm>
        </p:spPr>
        <p:txBody>
          <a:bodyPr>
            <a:normAutofit fontScale="92500"/>
            <a:scene3d>
              <a:camera prst="orthographicFront"/>
              <a:lightRig rig="threePt" dir="t"/>
            </a:scene3d>
            <a:sp3d extrusionH="57150">
              <a:bevelT w="38100" h="38100" prst="angle"/>
            </a:sp3d>
          </a:bodyPr>
          <a:lstStyle/>
          <a:p>
            <a:pPr>
              <a:lnSpc>
                <a:spcPct val="110000"/>
              </a:lnSpc>
            </a:pPr>
            <a:r>
              <a:rPr lang="en-US" b="1" dirty="0">
                <a:ln w="1905"/>
                <a:solidFill>
                  <a:srgbClr val="FFFFCC"/>
                </a:solidFill>
                <a:effectLst>
                  <a:innerShdw blurRad="69850" dist="43180" dir="5400000">
                    <a:srgbClr val="000000">
                      <a:alpha val="65000"/>
                    </a:srgbClr>
                  </a:innerShdw>
                </a:effectLst>
              </a:rPr>
              <a:t>T</a:t>
            </a:r>
            <a:r>
              <a:rPr lang="en-US" b="1" dirty="0" smtClean="0">
                <a:ln w="1905"/>
                <a:solidFill>
                  <a:srgbClr val="FFFFCC"/>
                </a:solidFill>
                <a:effectLst>
                  <a:innerShdw blurRad="69850" dist="43180" dir="5400000">
                    <a:srgbClr val="000000">
                      <a:alpha val="65000"/>
                    </a:srgbClr>
                  </a:innerShdw>
                </a:effectLst>
              </a:rPr>
              <a:t>he </a:t>
            </a:r>
            <a:r>
              <a:rPr lang="en-US" b="1" dirty="0">
                <a:ln w="1905"/>
                <a:solidFill>
                  <a:srgbClr val="FFFFCC"/>
                </a:solidFill>
                <a:effectLst>
                  <a:innerShdw blurRad="69850" dist="43180" dir="5400000">
                    <a:srgbClr val="000000">
                      <a:alpha val="65000"/>
                    </a:srgbClr>
                  </a:innerShdw>
                </a:effectLst>
              </a:rPr>
              <a:t>Omer, </a:t>
            </a:r>
            <a:r>
              <a:rPr lang="en-US" b="1" dirty="0" smtClean="0">
                <a:ln w="1905"/>
                <a:solidFill>
                  <a:srgbClr val="FFFFCC"/>
                </a:solidFill>
                <a:effectLst>
                  <a:innerShdw blurRad="69850" dist="43180" dir="5400000">
                    <a:srgbClr val="000000">
                      <a:alpha val="65000"/>
                    </a:srgbClr>
                  </a:innerShdw>
                </a:effectLst>
              </a:rPr>
              <a:t>which always </a:t>
            </a:r>
            <a:r>
              <a:rPr lang="en-US" b="1" dirty="0">
                <a:ln w="1905"/>
                <a:solidFill>
                  <a:srgbClr val="FFFFCC"/>
                </a:solidFill>
                <a:effectLst>
                  <a:innerShdw blurRad="69850" dist="43180" dir="5400000">
                    <a:srgbClr val="000000">
                      <a:alpha val="65000"/>
                    </a:srgbClr>
                  </a:innerShdw>
                </a:effectLst>
              </a:rPr>
              <a:t>starts the count to Shavuot, was supposed </a:t>
            </a:r>
            <a:r>
              <a:rPr lang="en-US" b="1" dirty="0" smtClean="0">
                <a:ln w="1905"/>
                <a:solidFill>
                  <a:srgbClr val="FFFFCC"/>
                </a:solidFill>
                <a:effectLst>
                  <a:innerShdw blurRad="69850" dist="43180" dir="5400000">
                    <a:srgbClr val="000000">
                      <a:alpha val="65000"/>
                    </a:srgbClr>
                  </a:innerShdw>
                </a:effectLst>
              </a:rPr>
              <a:t/>
            </a:r>
            <a:br>
              <a:rPr lang="en-US" b="1" dirty="0" smtClean="0">
                <a:ln w="1905"/>
                <a:solidFill>
                  <a:srgbClr val="FFFFCC"/>
                </a:solidFill>
                <a:effectLst>
                  <a:innerShdw blurRad="69850" dist="43180" dir="5400000">
                    <a:srgbClr val="000000">
                      <a:alpha val="65000"/>
                    </a:srgbClr>
                  </a:innerShdw>
                </a:effectLst>
              </a:rPr>
            </a:br>
            <a:r>
              <a:rPr lang="en-US" b="1" dirty="0" smtClean="0">
                <a:ln w="1905"/>
                <a:solidFill>
                  <a:srgbClr val="FFFFCC"/>
                </a:solidFill>
                <a:effectLst>
                  <a:innerShdw blurRad="69850" dist="43180" dir="5400000">
                    <a:srgbClr val="000000">
                      <a:alpha val="65000"/>
                    </a:srgbClr>
                  </a:innerShdw>
                </a:effectLst>
              </a:rPr>
              <a:t>to </a:t>
            </a:r>
            <a:r>
              <a:rPr lang="en-US" b="1" dirty="0">
                <a:ln w="1905"/>
                <a:solidFill>
                  <a:srgbClr val="FFFFCC"/>
                </a:solidFill>
                <a:effectLst>
                  <a:innerShdw blurRad="69850" dist="43180" dir="5400000">
                    <a:srgbClr val="000000">
                      <a:alpha val="65000"/>
                    </a:srgbClr>
                  </a:innerShdw>
                </a:effectLst>
              </a:rPr>
              <a:t>be taken from </a:t>
            </a:r>
            <a:r>
              <a:rPr lang="en-US" b="1" dirty="0">
                <a:ln w="1905"/>
                <a:solidFill>
                  <a:srgbClr val="92D050"/>
                </a:solidFill>
                <a:effectLst>
                  <a:innerShdw blurRad="69850" dist="43180" dir="5400000">
                    <a:srgbClr val="000000">
                      <a:alpha val="65000"/>
                    </a:srgbClr>
                  </a:innerShdw>
                </a:effectLst>
              </a:rPr>
              <a:t>wheat</a:t>
            </a:r>
            <a:r>
              <a:rPr lang="en-US" b="1" dirty="0">
                <a:ln w="1905"/>
                <a:solidFill>
                  <a:srgbClr val="FFFFCC"/>
                </a:solidFill>
                <a:effectLst>
                  <a:innerShdw blurRad="69850" dist="43180" dir="5400000">
                    <a:srgbClr val="000000">
                      <a:alpha val="65000"/>
                    </a:srgbClr>
                  </a:innerShdw>
                </a:effectLst>
              </a:rPr>
              <a:t> (</a:t>
            </a:r>
            <a:r>
              <a:rPr lang="en-US" b="1" dirty="0" err="1">
                <a:ln w="1905"/>
                <a:solidFill>
                  <a:srgbClr val="92D050"/>
                </a:solidFill>
                <a:effectLst>
                  <a:innerShdw blurRad="69850" dist="43180" dir="5400000">
                    <a:srgbClr val="000000">
                      <a:alpha val="65000"/>
                    </a:srgbClr>
                  </a:innerShdw>
                </a:effectLst>
              </a:rPr>
              <a:t>solet</a:t>
            </a:r>
            <a:r>
              <a:rPr lang="en-US" b="1" dirty="0">
                <a:ln w="1905"/>
                <a:solidFill>
                  <a:srgbClr val="FFFFCC"/>
                </a:solidFill>
                <a:effectLst>
                  <a:innerShdw blurRad="69850" dist="43180" dir="5400000">
                    <a:srgbClr val="000000">
                      <a:alpha val="65000"/>
                    </a:srgbClr>
                  </a:innerShdw>
                </a:effectLst>
              </a:rPr>
              <a:t>) and not </a:t>
            </a:r>
            <a:r>
              <a:rPr lang="en-US" b="1" dirty="0">
                <a:ln w="1905"/>
                <a:solidFill>
                  <a:srgbClr val="C00000"/>
                </a:solidFill>
                <a:effectLst>
                  <a:innerShdw blurRad="69850" dist="43180" dir="5400000">
                    <a:srgbClr val="000000">
                      <a:alpha val="65000"/>
                    </a:srgbClr>
                  </a:innerShdw>
                </a:effectLst>
              </a:rPr>
              <a:t>barley</a:t>
            </a:r>
            <a:r>
              <a:rPr lang="en-US" b="1" dirty="0">
                <a:ln w="1905"/>
                <a:solidFill>
                  <a:srgbClr val="FFFFCC"/>
                </a:solidFill>
                <a:effectLst>
                  <a:innerShdw blurRad="69850" dist="43180" dir="5400000">
                    <a:srgbClr val="000000">
                      <a:alpha val="65000"/>
                    </a:srgbClr>
                  </a:innerShdw>
                </a:effectLst>
              </a:rPr>
              <a:t> (</a:t>
            </a:r>
            <a:r>
              <a:rPr lang="en-US" b="1" dirty="0" err="1">
                <a:ln w="1905"/>
                <a:solidFill>
                  <a:srgbClr val="C00000"/>
                </a:solidFill>
                <a:effectLst>
                  <a:innerShdw blurRad="69850" dist="43180" dir="5400000">
                    <a:srgbClr val="000000">
                      <a:alpha val="65000"/>
                    </a:srgbClr>
                  </a:innerShdw>
                </a:effectLst>
              </a:rPr>
              <a:t>se’orah</a:t>
            </a:r>
            <a:r>
              <a:rPr lang="en-US" b="1" dirty="0">
                <a:ln w="1905"/>
                <a:solidFill>
                  <a:srgbClr val="FFFFCC"/>
                </a:solidFill>
                <a:effectLst>
                  <a:innerShdw blurRad="69850" dist="43180" dir="5400000">
                    <a:srgbClr val="000000">
                      <a:alpha val="65000"/>
                    </a:srgbClr>
                  </a:innerShdw>
                </a:effectLst>
              </a:rPr>
              <a:t>). </a:t>
            </a:r>
            <a:r>
              <a:rPr lang="en-US" b="1" dirty="0" smtClean="0">
                <a:ln w="1905"/>
                <a:solidFill>
                  <a:srgbClr val="FFFFCC"/>
                </a:solidFill>
                <a:effectLst>
                  <a:innerShdw blurRad="69850" dist="43180" dir="5400000">
                    <a:srgbClr val="000000">
                      <a:alpha val="65000"/>
                    </a:srgbClr>
                  </a:innerShdw>
                </a:effectLst>
              </a:rPr>
              <a:t>  At </a:t>
            </a:r>
            <a:r>
              <a:rPr lang="en-US" b="1" dirty="0">
                <a:ln w="1905"/>
                <a:solidFill>
                  <a:srgbClr val="FFFFCC"/>
                </a:solidFill>
                <a:effectLst>
                  <a:innerShdw blurRad="69850" dist="43180" dir="5400000">
                    <a:srgbClr val="000000">
                      <a:alpha val="65000"/>
                    </a:srgbClr>
                  </a:innerShdw>
                </a:effectLst>
              </a:rPr>
              <a:t>some point </a:t>
            </a:r>
            <a:r>
              <a:rPr lang="en-US" b="1" dirty="0" smtClean="0">
                <a:ln w="1905"/>
                <a:solidFill>
                  <a:srgbClr val="FFFFCC"/>
                </a:solidFill>
                <a:effectLst>
                  <a:innerShdw blurRad="69850" dist="43180" dir="5400000">
                    <a:srgbClr val="000000">
                      <a:alpha val="65000"/>
                    </a:srgbClr>
                  </a:innerShdw>
                </a:effectLst>
              </a:rPr>
              <a:t/>
            </a:r>
            <a:br>
              <a:rPr lang="en-US" b="1" dirty="0" smtClean="0">
                <a:ln w="1905"/>
                <a:solidFill>
                  <a:srgbClr val="FFFFCC"/>
                </a:solidFill>
                <a:effectLst>
                  <a:innerShdw blurRad="69850" dist="43180" dir="5400000">
                    <a:srgbClr val="000000">
                      <a:alpha val="65000"/>
                    </a:srgbClr>
                  </a:innerShdw>
                </a:effectLst>
              </a:rPr>
            </a:br>
            <a:r>
              <a:rPr lang="en-US" b="1" dirty="0" smtClean="0">
                <a:ln w="1905"/>
                <a:solidFill>
                  <a:srgbClr val="FFFFCC"/>
                </a:solidFill>
                <a:effectLst>
                  <a:innerShdw blurRad="69850" dist="43180" dir="5400000">
                    <a:srgbClr val="000000">
                      <a:alpha val="65000"/>
                    </a:srgbClr>
                  </a:innerShdw>
                </a:effectLst>
              </a:rPr>
              <a:t>in </a:t>
            </a:r>
            <a:r>
              <a:rPr lang="en-US" b="1" dirty="0">
                <a:ln w="1905"/>
                <a:solidFill>
                  <a:srgbClr val="FFFFCC"/>
                </a:solidFill>
                <a:effectLst>
                  <a:innerShdw blurRad="69850" dist="43180" dir="5400000">
                    <a:srgbClr val="000000">
                      <a:alpha val="65000"/>
                    </a:srgbClr>
                  </a:innerShdw>
                </a:effectLst>
              </a:rPr>
              <a:t>the </a:t>
            </a:r>
            <a:r>
              <a:rPr lang="en-US" b="1" dirty="0" err="1">
                <a:ln w="1905"/>
                <a:solidFill>
                  <a:srgbClr val="FFFFCC"/>
                </a:solidFill>
                <a:effectLst>
                  <a:innerShdw blurRad="69850" dist="43180" dir="5400000">
                    <a:srgbClr val="000000">
                      <a:alpha val="65000"/>
                    </a:srgbClr>
                  </a:innerShdw>
                </a:effectLst>
              </a:rPr>
              <a:t>halachic</a:t>
            </a:r>
            <a:r>
              <a:rPr lang="en-US" b="1" dirty="0">
                <a:ln w="1905"/>
                <a:solidFill>
                  <a:srgbClr val="FFFFCC"/>
                </a:solidFill>
                <a:effectLst>
                  <a:innerShdw blurRad="69850" dist="43180" dir="5400000">
                    <a:srgbClr val="000000">
                      <a:alpha val="65000"/>
                    </a:srgbClr>
                  </a:innerShdw>
                </a:effectLst>
              </a:rPr>
              <a:t> history of Israel, something changed and </a:t>
            </a:r>
            <a:r>
              <a:rPr lang="en-US" b="1" dirty="0">
                <a:ln w="1905"/>
                <a:solidFill>
                  <a:srgbClr val="C00000"/>
                </a:solidFill>
                <a:effectLst>
                  <a:glow rad="101600">
                    <a:srgbClr val="FFFFCC"/>
                  </a:glow>
                  <a:innerShdw blurRad="69850" dist="43180" dir="5400000">
                    <a:srgbClr val="000000">
                      <a:alpha val="65000"/>
                    </a:srgbClr>
                  </a:innerShdw>
                </a:effectLst>
              </a:rPr>
              <a:t>Judaism adopted barley as the </a:t>
            </a:r>
            <a:r>
              <a:rPr lang="en-US" b="1" dirty="0" smtClean="0">
                <a:ln w="1905"/>
                <a:solidFill>
                  <a:srgbClr val="C00000"/>
                </a:solidFill>
                <a:effectLst>
                  <a:glow rad="101600">
                    <a:srgbClr val="FFFFCC"/>
                  </a:glow>
                  <a:innerShdw blurRad="69850" dist="43180" dir="5400000">
                    <a:srgbClr val="000000">
                      <a:alpha val="65000"/>
                    </a:srgbClr>
                  </a:innerShdw>
                </a:effectLst>
              </a:rPr>
              <a:t>offering </a:t>
            </a:r>
            <a:r>
              <a:rPr lang="en-US" b="1" dirty="0">
                <a:ln w="1905"/>
                <a:solidFill>
                  <a:srgbClr val="C00000"/>
                </a:solidFill>
                <a:effectLst>
                  <a:glow rad="101600">
                    <a:srgbClr val="FFFFCC"/>
                  </a:glow>
                  <a:innerShdw blurRad="69850" dist="43180" dir="5400000">
                    <a:srgbClr val="000000">
                      <a:alpha val="65000"/>
                    </a:srgbClr>
                  </a:innerShdw>
                </a:effectLst>
              </a:rPr>
              <a:t>to </a:t>
            </a:r>
            <a:r>
              <a:rPr lang="en-US" b="1" dirty="0" smtClean="0">
                <a:ln w="1905"/>
                <a:solidFill>
                  <a:srgbClr val="00B0F0"/>
                </a:solidFill>
                <a:effectLst>
                  <a:glow rad="101600">
                    <a:srgbClr val="FFFFCC"/>
                  </a:glow>
                  <a:innerShdw blurRad="69850" dist="43180" dir="5400000">
                    <a:srgbClr val="000000">
                      <a:alpha val="65000"/>
                    </a:srgbClr>
                  </a:innerShdw>
                </a:effectLst>
              </a:rPr>
              <a:t>Yahuah</a:t>
            </a:r>
            <a:r>
              <a:rPr lang="en-US" b="1" dirty="0" smtClean="0">
                <a:ln w="1905"/>
                <a:solidFill>
                  <a:srgbClr val="FFFFCC"/>
                </a:solidFill>
                <a:effectLst>
                  <a:innerShdw blurRad="69850" dist="43180" dir="5400000">
                    <a:srgbClr val="000000">
                      <a:alpha val="65000"/>
                    </a:srgbClr>
                  </a:innerShdw>
                </a:effectLst>
              </a:rPr>
              <a:t> </a:t>
            </a:r>
            <a:r>
              <a:rPr lang="en-US" b="1" dirty="0">
                <a:ln w="1905"/>
                <a:solidFill>
                  <a:srgbClr val="FFFFCC"/>
                </a:solidFill>
                <a:effectLst>
                  <a:innerShdw blurRad="69850" dist="43180" dir="5400000">
                    <a:srgbClr val="000000">
                      <a:alpha val="65000"/>
                    </a:srgbClr>
                  </a:innerShdw>
                </a:effectLst>
              </a:rPr>
              <a:t>and not wheat. </a:t>
            </a:r>
            <a:r>
              <a:rPr lang="en-US" b="1" dirty="0" smtClean="0">
                <a:ln w="1905"/>
                <a:solidFill>
                  <a:srgbClr val="FFFFCC"/>
                </a:solidFill>
                <a:effectLst>
                  <a:innerShdw blurRad="69850" dist="43180" dir="5400000">
                    <a:srgbClr val="000000">
                      <a:alpha val="65000"/>
                    </a:srgbClr>
                  </a:innerShdw>
                </a:effectLst>
              </a:rPr>
              <a:t>  But, beware!  Why?</a:t>
            </a:r>
          </a:p>
        </p:txBody>
      </p:sp>
      <p:sp>
        <p:nvSpPr>
          <p:cNvPr id="4" name="Slide Number Placeholder 3"/>
          <p:cNvSpPr>
            <a:spLocks noGrp="1"/>
          </p:cNvSpPr>
          <p:nvPr>
            <p:ph type="sldNum" sz="quarter" idx="12"/>
          </p:nvPr>
        </p:nvSpPr>
        <p:spPr>
          <a:xfrm>
            <a:off x="9311226" y="6492875"/>
            <a:ext cx="2844059" cy="365125"/>
          </a:xfrm>
        </p:spPr>
        <p:txBody>
          <a:bodyPr/>
          <a:lstStyle/>
          <a:p>
            <a:fld id="{81FEFA0A-2F20-4B60-98C6-5FFDA469AA1C}" type="slidenum">
              <a:rPr lang="en-US" b="1" smtClean="0">
                <a:solidFill>
                  <a:srgbClr val="FFFFCC"/>
                </a:solidFill>
              </a:rPr>
              <a:pPr/>
              <a:t>24</a:t>
            </a:fld>
            <a:endParaRPr lang="en-US" b="1" dirty="0">
              <a:solidFill>
                <a:srgbClr val="FFFFCC"/>
              </a:solidFill>
            </a:endParaRPr>
          </a:p>
        </p:txBody>
      </p:sp>
      <p:sp>
        <p:nvSpPr>
          <p:cNvPr id="7" name="Content Placeholder 2"/>
          <p:cNvSpPr txBox="1">
            <a:spLocks/>
          </p:cNvSpPr>
          <p:nvPr/>
        </p:nvSpPr>
        <p:spPr>
          <a:xfrm>
            <a:off x="261764" y="3284984"/>
            <a:ext cx="4608512" cy="3384376"/>
          </a:xfrm>
          <a:prstGeom prst="rect">
            <a:avLst/>
          </a:prstGeom>
        </p:spPr>
        <p:txBody>
          <a:bodyPr vert="horz" lIns="91440" tIns="45720" rIns="91440" bIns="45720" rtlCol="0">
            <a:normAutofit fontScale="92500" lnSpcReduction="20000"/>
          </a:bodyPr>
          <a:lstStyle>
            <a:lvl1pPr marL="223838" indent="-228600" algn="l" defTabSz="914400" rtl="0" eaLnBrk="1" latinLnBrk="0" hangingPunct="1">
              <a:lnSpc>
                <a:spcPct val="90000"/>
              </a:lnSpc>
              <a:spcBef>
                <a:spcPts val="1600"/>
              </a:spcBef>
              <a:buFont typeface="Arial" pitchFamily="34" charset="0"/>
              <a:buChar char="•"/>
              <a:defRPr sz="2400" kern="1200">
                <a:solidFill>
                  <a:schemeClr val="tx1"/>
                </a:solidFill>
                <a:latin typeface="Arial" pitchFamily="34" charset="0"/>
                <a:ea typeface="+mn-ea"/>
                <a:cs typeface="Arial" pitchFamily="34" charset="0"/>
              </a:defRPr>
            </a:lvl1pPr>
            <a:lvl2pPr marL="502920" indent="-228600" algn="l" defTabSz="914400" rtl="0" eaLnBrk="1" latinLnBrk="0" hangingPunct="1">
              <a:lnSpc>
                <a:spcPct val="90000"/>
              </a:lnSpc>
              <a:spcBef>
                <a:spcPts val="600"/>
              </a:spcBef>
              <a:buFont typeface="Euphemia" pitchFamily="34" charset="0"/>
              <a:buChar char="–"/>
              <a:defRPr sz="2000" kern="1200">
                <a:solidFill>
                  <a:schemeClr val="tx1"/>
                </a:solidFill>
                <a:latin typeface="Arial" pitchFamily="34" charset="0"/>
                <a:ea typeface="+mn-ea"/>
                <a:cs typeface="Arial" pitchFamily="34" charset="0"/>
              </a:defRPr>
            </a:lvl2pPr>
            <a:lvl3pPr marL="777240" indent="-228600" algn="l" defTabSz="914400" rtl="0" eaLnBrk="1" latinLnBrk="0" hangingPunct="1">
              <a:lnSpc>
                <a:spcPct val="90000"/>
              </a:lnSpc>
              <a:spcBef>
                <a:spcPts val="600"/>
              </a:spcBef>
              <a:buFont typeface="Euphemia" pitchFamily="34" charset="0"/>
              <a:buChar char="–"/>
              <a:defRPr sz="1800" kern="1200">
                <a:solidFill>
                  <a:schemeClr val="tx1"/>
                </a:solidFill>
                <a:latin typeface="Arial" pitchFamily="34" charset="0"/>
                <a:ea typeface="+mn-ea"/>
                <a:cs typeface="Arial" pitchFamily="34" charset="0"/>
              </a:defRPr>
            </a:lvl3pPr>
            <a:lvl4pPr marL="1051560" indent="-228600" algn="l" defTabSz="914400" rtl="0" eaLnBrk="1" latinLnBrk="0" hangingPunct="1">
              <a:lnSpc>
                <a:spcPct val="90000"/>
              </a:lnSpc>
              <a:spcBef>
                <a:spcPts val="600"/>
              </a:spcBef>
              <a:buFont typeface="Euphemia" pitchFamily="34" charset="0"/>
              <a:buChar char="–"/>
              <a:defRPr sz="1600" kern="1200">
                <a:solidFill>
                  <a:schemeClr val="tx1"/>
                </a:solidFill>
                <a:latin typeface="Arial" pitchFamily="34" charset="0"/>
                <a:ea typeface="+mn-ea"/>
                <a:cs typeface="Arial" pitchFamily="34" charset="0"/>
              </a:defRPr>
            </a:lvl4pPr>
            <a:lvl5pPr marL="1325880" indent="-228600" algn="l" defTabSz="914400" rtl="0" eaLnBrk="1" latinLnBrk="0" hangingPunct="1">
              <a:lnSpc>
                <a:spcPct val="90000"/>
              </a:lnSpc>
              <a:spcBef>
                <a:spcPts val="600"/>
              </a:spcBef>
              <a:buFont typeface="Euphemia" pitchFamily="34" charset="0"/>
              <a:buChar char="–"/>
              <a:defRPr sz="1600" kern="1200">
                <a:solidFill>
                  <a:schemeClr val="tx1"/>
                </a:solidFill>
                <a:latin typeface="Arial" pitchFamily="34" charset="0"/>
                <a:ea typeface="+mn-ea"/>
                <a:cs typeface="Arial" pitchFamily="34" charset="0"/>
              </a:defRPr>
            </a:lvl5pPr>
            <a:lvl6pPr marL="160020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7pPr>
            <a:lvl8pPr marL="214884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8pPr>
            <a:lvl9pPr marL="242316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9pPr>
          </a:lstStyle>
          <a:p>
            <a:pPr>
              <a:lnSpc>
                <a:spcPct val="110000"/>
              </a:lnSpc>
            </a:pPr>
            <a:r>
              <a:rPr lang="en-US" b="1" dirty="0" smtClean="0">
                <a:ln w="1905"/>
                <a:solidFill>
                  <a:srgbClr val="FFFFCC"/>
                </a:solidFill>
                <a:effectLst>
                  <a:innerShdw blurRad="69850" dist="43180" dir="5400000">
                    <a:srgbClr val="000000">
                      <a:alpha val="65000"/>
                    </a:srgbClr>
                  </a:innerShdw>
                </a:effectLst>
                <a:latin typeface="Arial Rounded MT Bold" pitchFamily="34" charset="0"/>
              </a:rPr>
              <a:t>Some people will of course, say that the seven weeks of Shavuot – the Feast of Weeks – is metaphorically taking us from the waving of an </a:t>
            </a:r>
            <a:r>
              <a:rPr lang="en-US" b="1" dirty="0" smtClean="0">
                <a:ln w="1905"/>
                <a:solidFill>
                  <a:srgbClr val="C00000"/>
                </a:solidFill>
                <a:effectLst>
                  <a:innerShdw blurRad="69850" dist="43180" dir="5400000">
                    <a:srgbClr val="000000">
                      <a:alpha val="65000"/>
                    </a:srgbClr>
                  </a:innerShdw>
                </a:effectLst>
                <a:latin typeface="Arial Rounded MT Bold" pitchFamily="34" charset="0"/>
              </a:rPr>
              <a:t>Omer of Barley at Pesach</a:t>
            </a:r>
            <a:r>
              <a:rPr lang="en-US" b="1" dirty="0" smtClean="0">
                <a:ln w="1905"/>
                <a:solidFill>
                  <a:srgbClr val="FFFFCC"/>
                </a:solidFill>
                <a:effectLst>
                  <a:innerShdw blurRad="69850" dist="43180" dir="5400000">
                    <a:srgbClr val="000000">
                      <a:alpha val="65000"/>
                    </a:srgbClr>
                  </a:innerShdw>
                </a:effectLst>
                <a:latin typeface="Arial Rounded MT Bold" pitchFamily="34" charset="0"/>
              </a:rPr>
              <a:t> (Passover) </a:t>
            </a:r>
            <a:br>
              <a:rPr lang="en-US" b="1" dirty="0" smtClean="0">
                <a:ln w="1905"/>
                <a:solidFill>
                  <a:srgbClr val="FFFFCC"/>
                </a:solidFill>
                <a:effectLst>
                  <a:innerShdw blurRad="69850" dist="43180" dir="5400000">
                    <a:srgbClr val="000000">
                      <a:alpha val="65000"/>
                    </a:srgbClr>
                  </a:innerShdw>
                </a:effectLst>
                <a:latin typeface="Arial Rounded MT Bold" pitchFamily="34" charset="0"/>
              </a:rPr>
            </a:br>
            <a:r>
              <a:rPr lang="en-US" b="1" dirty="0" smtClean="0">
                <a:ln w="1905"/>
                <a:solidFill>
                  <a:srgbClr val="92D050"/>
                </a:solidFill>
                <a:effectLst>
                  <a:innerShdw blurRad="69850" dist="43180" dir="5400000">
                    <a:srgbClr val="000000">
                      <a:alpha val="65000"/>
                    </a:srgbClr>
                  </a:innerShdw>
                </a:effectLst>
                <a:latin typeface="Arial Rounded MT Bold" pitchFamily="34" charset="0"/>
              </a:rPr>
              <a:t>to the waving of the two loaves </a:t>
            </a:r>
            <a:br>
              <a:rPr lang="en-US" b="1" dirty="0" smtClean="0">
                <a:ln w="1905"/>
                <a:solidFill>
                  <a:srgbClr val="92D050"/>
                </a:solidFill>
                <a:effectLst>
                  <a:innerShdw blurRad="69850" dist="43180" dir="5400000">
                    <a:srgbClr val="000000">
                      <a:alpha val="65000"/>
                    </a:srgbClr>
                  </a:innerShdw>
                </a:effectLst>
                <a:latin typeface="Arial Rounded MT Bold" pitchFamily="34" charset="0"/>
              </a:rPr>
            </a:br>
            <a:r>
              <a:rPr lang="en-US" b="1" dirty="0" smtClean="0">
                <a:ln w="1905"/>
                <a:solidFill>
                  <a:srgbClr val="92D050"/>
                </a:solidFill>
                <a:effectLst>
                  <a:innerShdw blurRad="69850" dist="43180" dir="5400000">
                    <a:srgbClr val="000000">
                      <a:alpha val="65000"/>
                    </a:srgbClr>
                  </a:innerShdw>
                </a:effectLst>
                <a:latin typeface="Arial Rounded MT Bold" pitchFamily="34" charset="0"/>
              </a:rPr>
              <a:t>of wheat bread baked as </a:t>
            </a:r>
            <a:r>
              <a:rPr lang="en-US" b="1" dirty="0" err="1" smtClean="0">
                <a:ln w="1905"/>
                <a:solidFill>
                  <a:srgbClr val="92D050"/>
                </a:solidFill>
                <a:effectLst>
                  <a:innerShdw blurRad="69850" dist="43180" dir="5400000">
                    <a:srgbClr val="000000">
                      <a:alpha val="65000"/>
                    </a:srgbClr>
                  </a:innerShdw>
                </a:effectLst>
                <a:latin typeface="Arial Rounded MT Bold" pitchFamily="34" charset="0"/>
              </a:rPr>
              <a:t>bikkurim</a:t>
            </a:r>
            <a:r>
              <a:rPr lang="en-US" b="1" dirty="0" smtClean="0">
                <a:ln w="1905"/>
                <a:solidFill>
                  <a:srgbClr val="92D050"/>
                </a:solidFill>
                <a:effectLst>
                  <a:innerShdw blurRad="69850" dist="43180" dir="5400000">
                    <a:srgbClr val="000000">
                      <a:alpha val="65000"/>
                    </a:srgbClr>
                  </a:innerShdw>
                </a:effectLst>
                <a:latin typeface="Arial Rounded MT Bold" pitchFamily="34" charset="0"/>
              </a:rPr>
              <a:t> seven weeks </a:t>
            </a:r>
            <a:br>
              <a:rPr lang="en-US" b="1" dirty="0" smtClean="0">
                <a:ln w="1905"/>
                <a:solidFill>
                  <a:srgbClr val="92D050"/>
                </a:solidFill>
                <a:effectLst>
                  <a:innerShdw blurRad="69850" dist="43180" dir="5400000">
                    <a:srgbClr val="000000">
                      <a:alpha val="65000"/>
                    </a:srgbClr>
                  </a:innerShdw>
                </a:effectLst>
                <a:latin typeface="Arial Rounded MT Bold" pitchFamily="34" charset="0"/>
              </a:rPr>
            </a:br>
            <a:r>
              <a:rPr lang="en-US" b="1" dirty="0" smtClean="0">
                <a:ln w="1905"/>
                <a:solidFill>
                  <a:srgbClr val="92D050"/>
                </a:solidFill>
                <a:effectLst>
                  <a:innerShdw blurRad="69850" dist="43180" dir="5400000">
                    <a:srgbClr val="000000">
                      <a:alpha val="65000"/>
                    </a:srgbClr>
                  </a:innerShdw>
                </a:effectLst>
                <a:latin typeface="Arial Rounded MT Bold" pitchFamily="34" charset="0"/>
              </a:rPr>
              <a:t>later at Pentecost.  </a:t>
            </a:r>
          </a:p>
        </p:txBody>
      </p:sp>
      <p:sp>
        <p:nvSpPr>
          <p:cNvPr id="8" name="Content Placeholder 2"/>
          <p:cNvSpPr txBox="1">
            <a:spLocks/>
          </p:cNvSpPr>
          <p:nvPr/>
        </p:nvSpPr>
        <p:spPr>
          <a:xfrm>
            <a:off x="5662364" y="3284984"/>
            <a:ext cx="5184576" cy="3323431"/>
          </a:xfrm>
          <a:prstGeom prst="rect">
            <a:avLst/>
          </a:prstGeom>
        </p:spPr>
        <p:txBody>
          <a:bodyPr vert="horz" lIns="91440" tIns="45720" rIns="91440" bIns="45720" rtlCol="0">
            <a:normAutofit fontScale="92500" lnSpcReduction="10000"/>
          </a:bodyPr>
          <a:lstStyle>
            <a:lvl1pPr marL="223838" indent="-228600" algn="l" defTabSz="914400" rtl="0" eaLnBrk="1" latinLnBrk="0" hangingPunct="1">
              <a:lnSpc>
                <a:spcPct val="90000"/>
              </a:lnSpc>
              <a:spcBef>
                <a:spcPts val="1600"/>
              </a:spcBef>
              <a:buFont typeface="Arial" pitchFamily="34" charset="0"/>
              <a:buChar char="•"/>
              <a:defRPr sz="2400" kern="1200">
                <a:solidFill>
                  <a:schemeClr val="tx1"/>
                </a:solidFill>
                <a:latin typeface="Arial" pitchFamily="34" charset="0"/>
                <a:ea typeface="+mn-ea"/>
                <a:cs typeface="Arial" pitchFamily="34" charset="0"/>
              </a:defRPr>
            </a:lvl1pPr>
            <a:lvl2pPr marL="502920" indent="-228600" algn="l" defTabSz="914400" rtl="0" eaLnBrk="1" latinLnBrk="0" hangingPunct="1">
              <a:lnSpc>
                <a:spcPct val="90000"/>
              </a:lnSpc>
              <a:spcBef>
                <a:spcPts val="600"/>
              </a:spcBef>
              <a:buFont typeface="Euphemia" pitchFamily="34" charset="0"/>
              <a:buChar char="–"/>
              <a:defRPr sz="2000" kern="1200">
                <a:solidFill>
                  <a:schemeClr val="tx1"/>
                </a:solidFill>
                <a:latin typeface="Arial" pitchFamily="34" charset="0"/>
                <a:ea typeface="+mn-ea"/>
                <a:cs typeface="Arial" pitchFamily="34" charset="0"/>
              </a:defRPr>
            </a:lvl2pPr>
            <a:lvl3pPr marL="777240" indent="-228600" algn="l" defTabSz="914400" rtl="0" eaLnBrk="1" latinLnBrk="0" hangingPunct="1">
              <a:lnSpc>
                <a:spcPct val="90000"/>
              </a:lnSpc>
              <a:spcBef>
                <a:spcPts val="600"/>
              </a:spcBef>
              <a:buFont typeface="Euphemia" pitchFamily="34" charset="0"/>
              <a:buChar char="–"/>
              <a:defRPr sz="1800" kern="1200">
                <a:solidFill>
                  <a:schemeClr val="tx1"/>
                </a:solidFill>
                <a:latin typeface="Arial" pitchFamily="34" charset="0"/>
                <a:ea typeface="+mn-ea"/>
                <a:cs typeface="Arial" pitchFamily="34" charset="0"/>
              </a:defRPr>
            </a:lvl3pPr>
            <a:lvl4pPr marL="1051560" indent="-228600" algn="l" defTabSz="914400" rtl="0" eaLnBrk="1" latinLnBrk="0" hangingPunct="1">
              <a:lnSpc>
                <a:spcPct val="90000"/>
              </a:lnSpc>
              <a:spcBef>
                <a:spcPts val="600"/>
              </a:spcBef>
              <a:buFont typeface="Euphemia" pitchFamily="34" charset="0"/>
              <a:buChar char="–"/>
              <a:defRPr sz="1600" kern="1200">
                <a:solidFill>
                  <a:schemeClr val="tx1"/>
                </a:solidFill>
                <a:latin typeface="Arial" pitchFamily="34" charset="0"/>
                <a:ea typeface="+mn-ea"/>
                <a:cs typeface="Arial" pitchFamily="34" charset="0"/>
              </a:defRPr>
            </a:lvl4pPr>
            <a:lvl5pPr marL="1325880" indent="-228600" algn="l" defTabSz="914400" rtl="0" eaLnBrk="1" latinLnBrk="0" hangingPunct="1">
              <a:lnSpc>
                <a:spcPct val="90000"/>
              </a:lnSpc>
              <a:spcBef>
                <a:spcPts val="600"/>
              </a:spcBef>
              <a:buFont typeface="Euphemia" pitchFamily="34" charset="0"/>
              <a:buChar char="–"/>
              <a:defRPr sz="1600" kern="1200">
                <a:solidFill>
                  <a:schemeClr val="tx1"/>
                </a:solidFill>
                <a:latin typeface="Arial" pitchFamily="34" charset="0"/>
                <a:ea typeface="+mn-ea"/>
                <a:cs typeface="Arial" pitchFamily="34" charset="0"/>
              </a:defRPr>
            </a:lvl5pPr>
            <a:lvl6pPr marL="160020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7pPr>
            <a:lvl8pPr marL="214884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8pPr>
            <a:lvl9pPr marL="242316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9pPr>
          </a:lstStyle>
          <a:p>
            <a:pPr>
              <a:lnSpc>
                <a:spcPct val="100000"/>
              </a:lnSpc>
            </a:pPr>
            <a:r>
              <a:rPr lang="en-US" b="1" dirty="0" smtClean="0">
                <a:ln w="1905"/>
                <a:solidFill>
                  <a:srgbClr val="FFFFCC"/>
                </a:solidFill>
                <a:effectLst>
                  <a:innerShdw blurRad="69850" dist="43180" dir="5400000">
                    <a:srgbClr val="000000">
                      <a:alpha val="65000"/>
                    </a:srgbClr>
                  </a:innerShdw>
                </a:effectLst>
                <a:latin typeface="Arial Rounded MT Bold" pitchFamily="34" charset="0"/>
              </a:rPr>
              <a:t>[This is to say] that in </a:t>
            </a:r>
            <a:r>
              <a:rPr lang="en-US" b="1" dirty="0" smtClean="0">
                <a:ln w="1905"/>
                <a:solidFill>
                  <a:schemeClr val="accent1">
                    <a:lumMod val="60000"/>
                    <a:lumOff val="40000"/>
                  </a:schemeClr>
                </a:solidFill>
                <a:effectLst>
                  <a:innerShdw blurRad="69850" dist="43180" dir="5400000">
                    <a:srgbClr val="000000">
                      <a:alpha val="65000"/>
                    </a:srgbClr>
                  </a:innerShdw>
                </a:effectLst>
                <a:latin typeface="Arial Rounded MT Bold" pitchFamily="34" charset="0"/>
              </a:rPr>
              <a:t>Yahusha,</a:t>
            </a:r>
            <a:r>
              <a:rPr lang="en-US" b="1" dirty="0" smtClean="0">
                <a:ln w="1905"/>
                <a:solidFill>
                  <a:srgbClr val="FFFFCC"/>
                </a:solidFill>
                <a:effectLst>
                  <a:innerShdw blurRad="69850" dist="43180" dir="5400000">
                    <a:srgbClr val="000000">
                      <a:alpha val="65000"/>
                    </a:srgbClr>
                  </a:innerShdw>
                </a:effectLst>
                <a:latin typeface="Arial Rounded MT Bold" pitchFamily="34" charset="0"/>
              </a:rPr>
              <a:t> our Kinsman Redeemer [at Passover], we are purchased and ostensibly “waved” before </a:t>
            </a:r>
            <a:r>
              <a:rPr lang="en-US" b="1" dirty="0" smtClean="0">
                <a:ln w="1905"/>
                <a:solidFill>
                  <a:schemeClr val="accent1">
                    <a:lumMod val="60000"/>
                    <a:lumOff val="40000"/>
                  </a:schemeClr>
                </a:solidFill>
                <a:effectLst>
                  <a:innerShdw blurRad="69850" dist="43180" dir="5400000">
                    <a:srgbClr val="000000">
                      <a:alpha val="65000"/>
                    </a:srgbClr>
                  </a:innerShdw>
                </a:effectLst>
                <a:latin typeface="Arial Rounded MT Bold" pitchFamily="34" charset="0"/>
              </a:rPr>
              <a:t>Yahuah</a:t>
            </a:r>
            <a:r>
              <a:rPr lang="en-US" b="1" dirty="0" smtClean="0">
                <a:ln w="1905"/>
                <a:solidFill>
                  <a:srgbClr val="FFFFCC"/>
                </a:solidFill>
                <a:effectLst>
                  <a:innerShdw blurRad="69850" dist="43180" dir="5400000">
                    <a:srgbClr val="000000">
                      <a:alpha val="65000"/>
                    </a:srgbClr>
                  </a:innerShdw>
                </a:effectLst>
                <a:latin typeface="Arial Rounded MT Bold" pitchFamily="34" charset="0"/>
              </a:rPr>
              <a:t> as the first cutting or </a:t>
            </a:r>
            <a:r>
              <a:rPr lang="en-US" b="1" dirty="0" err="1" smtClean="0">
                <a:ln w="1905"/>
                <a:solidFill>
                  <a:srgbClr val="FFFFCC"/>
                </a:solidFill>
                <a:effectLst>
                  <a:innerShdw blurRad="69850" dist="43180" dir="5400000">
                    <a:srgbClr val="000000">
                      <a:alpha val="65000"/>
                    </a:srgbClr>
                  </a:innerShdw>
                </a:effectLst>
                <a:latin typeface="Arial Rounded MT Bold" pitchFamily="34" charset="0"/>
              </a:rPr>
              <a:t>Raisheet</a:t>
            </a:r>
            <a:r>
              <a:rPr lang="en-US" b="1" dirty="0" smtClean="0">
                <a:ln w="1905"/>
                <a:solidFill>
                  <a:srgbClr val="FFFFCC"/>
                </a:solidFill>
                <a:effectLst>
                  <a:innerShdw blurRad="69850" dist="43180" dir="5400000">
                    <a:srgbClr val="000000">
                      <a:alpha val="65000"/>
                    </a:srgbClr>
                  </a:innerShdw>
                </a:effectLst>
                <a:latin typeface="Arial Rounded MT Bold" pitchFamily="34" charset="0"/>
              </a:rPr>
              <a:t> </a:t>
            </a:r>
            <a:r>
              <a:rPr lang="en-US" b="1" dirty="0" err="1" smtClean="0">
                <a:ln w="1905"/>
                <a:solidFill>
                  <a:srgbClr val="FFFFCC"/>
                </a:solidFill>
                <a:effectLst>
                  <a:innerShdw blurRad="69850" dist="43180" dir="5400000">
                    <a:srgbClr val="000000">
                      <a:alpha val="65000"/>
                    </a:srgbClr>
                  </a:innerShdw>
                </a:effectLst>
                <a:latin typeface="Arial Rounded MT Bold" pitchFamily="34" charset="0"/>
              </a:rPr>
              <a:t>K’tzir</a:t>
            </a:r>
            <a:r>
              <a:rPr lang="en-US" b="1" dirty="0" smtClean="0">
                <a:ln w="1905"/>
                <a:solidFill>
                  <a:srgbClr val="FFFFCC"/>
                </a:solidFill>
                <a:effectLst>
                  <a:innerShdw blurRad="69850" dist="43180" dir="5400000">
                    <a:srgbClr val="000000">
                      <a:alpha val="65000"/>
                    </a:srgbClr>
                  </a:innerShdw>
                </a:effectLst>
                <a:latin typeface="Arial Rounded MT Bold" pitchFamily="34" charset="0"/>
              </a:rPr>
              <a:t> of </a:t>
            </a:r>
            <a:r>
              <a:rPr lang="en-US" b="1" dirty="0" err="1" smtClean="0">
                <a:ln w="1905"/>
                <a:solidFill>
                  <a:srgbClr val="C00000"/>
                </a:solidFill>
                <a:effectLst>
                  <a:innerShdw blurRad="69850" dist="43180" dir="5400000">
                    <a:srgbClr val="000000">
                      <a:alpha val="65000"/>
                    </a:srgbClr>
                  </a:innerShdw>
                </a:effectLst>
                <a:latin typeface="Arial Rounded MT Bold" pitchFamily="34" charset="0"/>
              </a:rPr>
              <a:t>se’orah</a:t>
            </a:r>
            <a:r>
              <a:rPr lang="en-US" b="1" dirty="0" smtClean="0">
                <a:ln w="1905"/>
                <a:solidFill>
                  <a:srgbClr val="FFFFCC"/>
                </a:solidFill>
                <a:effectLst>
                  <a:innerShdw blurRad="69850" dist="43180" dir="5400000">
                    <a:srgbClr val="000000">
                      <a:alpha val="65000"/>
                    </a:srgbClr>
                  </a:innerShdw>
                </a:effectLst>
                <a:latin typeface="Arial Rounded MT Bold" pitchFamily="34" charset="0"/>
              </a:rPr>
              <a:t> (</a:t>
            </a:r>
            <a:r>
              <a:rPr lang="en-US" b="1" dirty="0" smtClean="0">
                <a:ln w="1905"/>
                <a:solidFill>
                  <a:srgbClr val="C00000"/>
                </a:solidFill>
                <a:effectLst>
                  <a:innerShdw blurRad="69850" dist="43180" dir="5400000">
                    <a:srgbClr val="000000">
                      <a:alpha val="65000"/>
                    </a:srgbClr>
                  </a:innerShdw>
                </a:effectLst>
                <a:latin typeface="Arial Rounded MT Bold" pitchFamily="34" charset="0"/>
              </a:rPr>
              <a:t>barley</a:t>
            </a:r>
            <a:r>
              <a:rPr lang="en-US" b="1" dirty="0" smtClean="0">
                <a:ln w="1905"/>
                <a:solidFill>
                  <a:srgbClr val="FFFFCC"/>
                </a:solidFill>
                <a:effectLst>
                  <a:innerShdw blurRad="69850" dist="43180" dir="5400000">
                    <a:srgbClr val="000000">
                      <a:alpha val="65000"/>
                    </a:srgbClr>
                  </a:innerShdw>
                </a:effectLst>
                <a:latin typeface="Arial Rounded MT Bold" pitchFamily="34" charset="0"/>
              </a:rPr>
              <a:t>) and then with Pentecost, ostensibly [we are] presented as a “wave offering” of </a:t>
            </a:r>
            <a:r>
              <a:rPr lang="en-US" b="1" dirty="0" err="1" smtClean="0">
                <a:ln w="1905"/>
                <a:solidFill>
                  <a:srgbClr val="92D050"/>
                </a:solidFill>
                <a:effectLst>
                  <a:innerShdw blurRad="69850" dist="43180" dir="5400000">
                    <a:srgbClr val="000000">
                      <a:alpha val="65000"/>
                    </a:srgbClr>
                  </a:innerShdw>
                </a:effectLst>
                <a:latin typeface="Arial Rounded MT Bold" pitchFamily="34" charset="0"/>
              </a:rPr>
              <a:t>solet</a:t>
            </a:r>
            <a:r>
              <a:rPr lang="en-US" b="1" dirty="0" smtClean="0">
                <a:ln w="1905"/>
                <a:solidFill>
                  <a:srgbClr val="92D050"/>
                </a:solidFill>
                <a:effectLst>
                  <a:innerShdw blurRad="69850" dist="43180" dir="5400000">
                    <a:srgbClr val="000000">
                      <a:alpha val="65000"/>
                    </a:srgbClr>
                  </a:innerShdw>
                </a:effectLst>
                <a:latin typeface="Arial Rounded MT Bold" pitchFamily="34" charset="0"/>
              </a:rPr>
              <a:t> baked </a:t>
            </a:r>
            <a:r>
              <a:rPr lang="en-US" b="1" dirty="0" err="1" smtClean="0">
                <a:ln w="1905"/>
                <a:solidFill>
                  <a:srgbClr val="92D050"/>
                </a:solidFill>
                <a:effectLst>
                  <a:innerShdw blurRad="69850" dist="43180" dir="5400000">
                    <a:srgbClr val="000000">
                      <a:alpha val="65000"/>
                    </a:srgbClr>
                  </a:innerShdw>
                </a:effectLst>
                <a:latin typeface="Arial Rounded MT Bold" pitchFamily="34" charset="0"/>
              </a:rPr>
              <a:t>bikkurim</a:t>
            </a:r>
            <a:r>
              <a:rPr lang="en-US" b="1" dirty="0" smtClean="0">
                <a:ln w="1905"/>
                <a:solidFill>
                  <a:srgbClr val="92D050"/>
                </a:solidFill>
                <a:effectLst>
                  <a:innerShdw blurRad="69850" dist="43180" dir="5400000">
                    <a:srgbClr val="000000">
                      <a:alpha val="65000"/>
                    </a:srgbClr>
                  </a:innerShdw>
                </a:effectLst>
                <a:latin typeface="Arial Rounded MT Bold" pitchFamily="34" charset="0"/>
              </a:rPr>
              <a:t> – two wheat loaves. </a:t>
            </a:r>
          </a:p>
        </p:txBody>
      </p:sp>
      <p:pic>
        <p:nvPicPr>
          <p:cNvPr id="3075" name="Picture 3" descr="C:\Users\Rae\Desktop\2 barley loaves.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023233" y="5542023"/>
            <a:ext cx="1694086" cy="112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4206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nodeType="afterEffect">
                                  <p:stCondLst>
                                    <p:cond delay="0"/>
                                  </p:stCondLst>
                                  <p:childTnLst>
                                    <p:set>
                                      <p:cBhvr>
                                        <p:cTn id="12" dur="1" fill="hold">
                                          <p:stCondLst>
                                            <p:cond delay="0"/>
                                          </p:stCondLst>
                                        </p:cTn>
                                        <p:tgtEl>
                                          <p:spTgt spid="3075"/>
                                        </p:tgtEl>
                                        <p:attrNameLst>
                                          <p:attrName>style.visibility</p:attrName>
                                        </p:attrNameLst>
                                      </p:cBhvr>
                                      <p:to>
                                        <p:strVal val="visible"/>
                                      </p:to>
                                    </p:set>
                                    <p:animEffect transition="in" filter="wheel(1)">
                                      <p:cBhvr>
                                        <p:cTn id="13" dur="2000"/>
                                        <p:tgtEl>
                                          <p:spTgt spid="307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115817" y="1268760"/>
            <a:ext cx="8739235" cy="5472608"/>
          </a:xfrm>
        </p:spPr>
        <p:txBody>
          <a:bodyPr>
            <a:normAutofit lnSpcReduction="10000"/>
            <a:scene3d>
              <a:camera prst="orthographicFront"/>
              <a:lightRig rig="threePt" dir="t"/>
            </a:scene3d>
            <a:sp3d extrusionH="57150">
              <a:bevelT h="25400" prst="softRound"/>
            </a:sp3d>
          </a:bodyPr>
          <a:lstStyle/>
          <a:p>
            <a:pPr>
              <a:lnSpc>
                <a:spcPct val="150000"/>
              </a:lnSpc>
            </a:pPr>
            <a:r>
              <a:rPr lang="en-US" b="1" dirty="0" smtClean="0">
                <a:solidFill>
                  <a:srgbClr val="5D2D2D"/>
                </a:solidFill>
                <a:effectLst>
                  <a:glow rad="139700">
                    <a:schemeClr val="accent2">
                      <a:satMod val="175000"/>
                      <a:alpha val="40000"/>
                    </a:schemeClr>
                  </a:glow>
                  <a:outerShdw blurRad="69850" dist="43180" dir="5400000" sx="0" sy="0">
                    <a:srgbClr val="000000">
                      <a:alpha val="65000"/>
                    </a:srgbClr>
                  </a:outerShdw>
                </a:effectLst>
                <a:latin typeface="Comic Sans MS" pitchFamily="66" charset="0"/>
              </a:rPr>
              <a:t>Perhaps </a:t>
            </a:r>
            <a:r>
              <a:rPr lang="en-US" b="1" dirty="0">
                <a:solidFill>
                  <a:srgbClr val="5D2D2D"/>
                </a:solidFill>
                <a:effectLst>
                  <a:glow rad="139700">
                    <a:schemeClr val="accent2">
                      <a:satMod val="175000"/>
                      <a:alpha val="40000"/>
                    </a:schemeClr>
                  </a:glow>
                  <a:outerShdw blurRad="69850" dist="43180" dir="5400000" sx="0" sy="0">
                    <a:srgbClr val="000000">
                      <a:alpha val="65000"/>
                    </a:srgbClr>
                  </a:outerShdw>
                </a:effectLst>
                <a:latin typeface="Comic Sans MS" pitchFamily="66" charset="0"/>
              </a:rPr>
              <a:t>we are confusing the barley-to-wheat metaphor with the scriptural actuality of wheat-to-wheat and essentially hoping to preserve the doctrines of the east – Babylonian Judaism and its Oral Law. </a:t>
            </a:r>
            <a:endParaRPr lang="en-US" b="1" dirty="0" smtClean="0">
              <a:solidFill>
                <a:srgbClr val="5D2D2D"/>
              </a:solidFill>
              <a:effectLst>
                <a:glow rad="139700">
                  <a:schemeClr val="accent2">
                    <a:satMod val="175000"/>
                    <a:alpha val="40000"/>
                  </a:schemeClr>
                </a:glow>
                <a:outerShdw blurRad="69850" dist="43180" dir="5400000" sx="0" sy="0">
                  <a:srgbClr val="000000">
                    <a:alpha val="65000"/>
                  </a:srgbClr>
                </a:outerShdw>
              </a:effectLst>
              <a:latin typeface="Comic Sans MS" pitchFamily="66" charset="0"/>
            </a:endParaRPr>
          </a:p>
          <a:p>
            <a:r>
              <a:rPr lang="en-US" sz="2800" b="1" dirty="0" smtClean="0">
                <a:solidFill>
                  <a:srgbClr val="002060"/>
                </a:solidFill>
                <a:effectLst>
                  <a:glow rad="127000">
                    <a:srgbClr val="FFFFCC"/>
                  </a:glow>
                </a:effectLst>
                <a:latin typeface="Comic Sans MS" pitchFamily="66" charset="0"/>
              </a:rPr>
              <a:t>Let’s preserve </a:t>
            </a:r>
            <a:r>
              <a:rPr lang="en-US" sz="2800" b="1" dirty="0">
                <a:solidFill>
                  <a:srgbClr val="002060"/>
                </a:solidFill>
                <a:effectLst>
                  <a:glow rad="127000">
                    <a:srgbClr val="FFFFCC"/>
                  </a:glow>
                </a:effectLst>
                <a:latin typeface="Comic Sans MS" pitchFamily="66" charset="0"/>
              </a:rPr>
              <a:t>the </a:t>
            </a:r>
            <a:r>
              <a:rPr lang="en-US" sz="2800" b="1" dirty="0" err="1">
                <a:solidFill>
                  <a:srgbClr val="002060"/>
                </a:solidFill>
                <a:effectLst>
                  <a:glow rad="127000">
                    <a:srgbClr val="FFFFCC"/>
                  </a:glow>
                </a:effectLst>
                <a:latin typeface="Comic Sans MS" pitchFamily="66" charset="0"/>
              </a:rPr>
              <a:t>p’shat</a:t>
            </a:r>
            <a:r>
              <a:rPr lang="en-US" sz="2800" b="1" dirty="0">
                <a:solidFill>
                  <a:srgbClr val="002060"/>
                </a:solidFill>
                <a:effectLst>
                  <a:glow rad="127000">
                    <a:srgbClr val="FFFFCC"/>
                  </a:glow>
                </a:effectLst>
                <a:latin typeface="Comic Sans MS" pitchFamily="66" charset="0"/>
              </a:rPr>
              <a:t> – </a:t>
            </a:r>
            <a:r>
              <a:rPr lang="en-US" sz="2800" b="1" dirty="0" smtClean="0">
                <a:solidFill>
                  <a:srgbClr val="002060"/>
                </a:solidFill>
                <a:effectLst>
                  <a:glow rad="127000">
                    <a:srgbClr val="FFFFCC"/>
                  </a:glow>
                </a:effectLst>
                <a:latin typeface="Comic Sans MS" pitchFamily="66" charset="0"/>
              </a:rPr>
              <a:t>the </a:t>
            </a:r>
            <a:br>
              <a:rPr lang="en-US" sz="2800" b="1" dirty="0" smtClean="0">
                <a:solidFill>
                  <a:srgbClr val="002060"/>
                </a:solidFill>
                <a:effectLst>
                  <a:glow rad="127000">
                    <a:srgbClr val="FFFFCC"/>
                  </a:glow>
                </a:effectLst>
                <a:latin typeface="Comic Sans MS" pitchFamily="66" charset="0"/>
              </a:rPr>
            </a:br>
            <a:r>
              <a:rPr lang="en-US" sz="2800" b="1" dirty="0" smtClean="0">
                <a:solidFill>
                  <a:srgbClr val="002060"/>
                </a:solidFill>
                <a:effectLst>
                  <a:glow rad="127000">
                    <a:srgbClr val="FFFFCC"/>
                  </a:glow>
                </a:effectLst>
                <a:latin typeface="Comic Sans MS" pitchFamily="66" charset="0"/>
              </a:rPr>
              <a:t>simple </a:t>
            </a:r>
            <a:r>
              <a:rPr lang="en-US" sz="2800" b="1" dirty="0">
                <a:solidFill>
                  <a:srgbClr val="002060"/>
                </a:solidFill>
                <a:effectLst>
                  <a:glow rad="127000">
                    <a:srgbClr val="FFFFCC"/>
                  </a:glow>
                </a:effectLst>
                <a:latin typeface="Comic Sans MS" pitchFamily="66" charset="0"/>
              </a:rPr>
              <a:t>meaning of </a:t>
            </a:r>
            <a:r>
              <a:rPr lang="en-US" sz="2800" b="1" dirty="0" smtClean="0">
                <a:solidFill>
                  <a:srgbClr val="002060"/>
                </a:solidFill>
                <a:effectLst>
                  <a:glow rad="127000">
                    <a:srgbClr val="FFFFCC"/>
                  </a:glow>
                </a:effectLst>
                <a:latin typeface="Comic Sans MS" pitchFamily="66" charset="0"/>
              </a:rPr>
              <a:t>Scripture …</a:t>
            </a:r>
          </a:p>
          <a:p>
            <a:r>
              <a:rPr lang="en-US" sz="3600" spc="300" dirty="0" smtClean="0">
                <a:ln>
                  <a:solidFill>
                    <a:sysClr val="windowText" lastClr="000000"/>
                  </a:solidFill>
                </a:ln>
                <a:solidFill>
                  <a:srgbClr val="FFFFCC"/>
                </a:solidFill>
                <a:effectLst>
                  <a:glow rad="127000">
                    <a:srgbClr val="5D2D2D"/>
                  </a:glow>
                </a:effectLst>
                <a:latin typeface="Matura MT Script Capitals" pitchFamily="66" charset="0"/>
              </a:rPr>
              <a:t>The </a:t>
            </a:r>
            <a:r>
              <a:rPr lang="en-US" sz="3600" b="1" spc="300" dirty="0" err="1">
                <a:ln>
                  <a:solidFill>
                    <a:sysClr val="windowText" lastClr="000000"/>
                  </a:solidFill>
                </a:ln>
                <a:solidFill>
                  <a:srgbClr val="C00000"/>
                </a:solidFill>
                <a:effectLst>
                  <a:glow rad="127000">
                    <a:srgbClr val="FFC000"/>
                  </a:glow>
                  <a:outerShdw blurRad="69850" dist="43180" dir="5400000" sx="0" sy="0">
                    <a:srgbClr val="000000">
                      <a:alpha val="65000"/>
                    </a:srgbClr>
                  </a:outerShdw>
                </a:effectLst>
                <a:latin typeface="Matura MT Script Capitals" pitchFamily="66" charset="0"/>
              </a:rPr>
              <a:t>se’orah</a:t>
            </a:r>
            <a:r>
              <a:rPr lang="en-US" sz="3600" b="1" spc="300" dirty="0">
                <a:ln>
                  <a:solidFill>
                    <a:sysClr val="windowText" lastClr="000000"/>
                  </a:solidFill>
                </a:ln>
                <a:solidFill>
                  <a:srgbClr val="D60093"/>
                </a:solidFill>
                <a:effectLst>
                  <a:glow rad="127000">
                    <a:srgbClr val="FFC000"/>
                  </a:glow>
                  <a:outerShdw blurRad="69850" dist="43180" dir="5400000" sx="0" sy="0">
                    <a:srgbClr val="000000">
                      <a:alpha val="65000"/>
                    </a:srgbClr>
                  </a:outerShdw>
                </a:effectLst>
                <a:latin typeface="Matura MT Script Capitals" pitchFamily="66" charset="0"/>
              </a:rPr>
              <a:t> </a:t>
            </a:r>
            <a:r>
              <a:rPr lang="en-US" sz="3600" b="1" spc="300" dirty="0" err="1">
                <a:ln>
                  <a:solidFill>
                    <a:sysClr val="windowText" lastClr="000000"/>
                  </a:solidFill>
                </a:ln>
                <a:solidFill>
                  <a:srgbClr val="0070C0"/>
                </a:solidFill>
                <a:effectLst>
                  <a:glow rad="127000">
                    <a:srgbClr val="FFC000"/>
                  </a:glow>
                  <a:outerShdw blurRad="69850" dist="43180" dir="5400000" sx="0" sy="0">
                    <a:srgbClr val="000000">
                      <a:alpha val="65000"/>
                    </a:srgbClr>
                  </a:outerShdw>
                </a:effectLst>
                <a:latin typeface="Matura MT Script Capitals" pitchFamily="66" charset="0"/>
              </a:rPr>
              <a:t>mincha</a:t>
            </a:r>
            <a:r>
              <a:rPr lang="en-US" sz="3600" b="1" spc="300" dirty="0">
                <a:ln>
                  <a:solidFill>
                    <a:sysClr val="windowText" lastClr="000000"/>
                  </a:solidFill>
                </a:ln>
                <a:solidFill>
                  <a:srgbClr val="D60093"/>
                </a:solidFill>
                <a:effectLst>
                  <a:glow rad="127000">
                    <a:srgbClr val="FFC000"/>
                  </a:glow>
                  <a:outerShdw blurRad="69850" dist="43180" dir="5400000" sx="0" sy="0">
                    <a:srgbClr val="000000">
                      <a:alpha val="65000"/>
                    </a:srgbClr>
                  </a:outerShdw>
                </a:effectLst>
                <a:latin typeface="Matura MT Script Capitals" pitchFamily="66" charset="0"/>
              </a:rPr>
              <a:t> </a:t>
            </a:r>
            <a:r>
              <a:rPr lang="en-US" sz="3600" b="1" spc="300" dirty="0">
                <a:ln>
                  <a:solidFill>
                    <a:sysClr val="windowText" lastClr="000000"/>
                  </a:solidFill>
                </a:ln>
                <a:solidFill>
                  <a:srgbClr val="FFFFCC"/>
                </a:solidFill>
                <a:effectLst>
                  <a:glow rad="127000">
                    <a:srgbClr val="5D2D2D"/>
                  </a:glow>
                  <a:outerShdw blurRad="69850" dist="43180" dir="5400000" sx="0" sy="0">
                    <a:srgbClr val="000000">
                      <a:alpha val="65000"/>
                    </a:srgbClr>
                  </a:outerShdw>
                </a:effectLst>
                <a:latin typeface="Matura MT Script Capitals" pitchFamily="66" charset="0"/>
              </a:rPr>
              <a:t>(</a:t>
            </a:r>
            <a:r>
              <a:rPr lang="en-US" sz="3600" b="1" spc="300" dirty="0">
                <a:ln>
                  <a:solidFill>
                    <a:sysClr val="windowText" lastClr="000000"/>
                  </a:solidFill>
                </a:ln>
                <a:solidFill>
                  <a:srgbClr val="C00000"/>
                </a:solidFill>
                <a:effectLst>
                  <a:glow rad="127000">
                    <a:srgbClr val="FFC000"/>
                  </a:glow>
                  <a:outerShdw blurRad="69850" dist="43180" dir="5400000" sx="0" sy="0">
                    <a:srgbClr val="000000">
                      <a:alpha val="65000"/>
                    </a:srgbClr>
                  </a:outerShdw>
                </a:effectLst>
                <a:latin typeface="Matura MT Script Capitals" pitchFamily="66" charset="0"/>
              </a:rPr>
              <a:t>barley</a:t>
            </a:r>
            <a:r>
              <a:rPr lang="en-US" sz="3600" b="1" spc="300" dirty="0">
                <a:ln>
                  <a:solidFill>
                    <a:sysClr val="windowText" lastClr="000000"/>
                  </a:solidFill>
                </a:ln>
                <a:solidFill>
                  <a:srgbClr val="FFFFCC"/>
                </a:solidFill>
                <a:effectLst>
                  <a:glow rad="127000">
                    <a:srgbClr val="5D2D2D"/>
                  </a:glow>
                  <a:outerShdw blurRad="69850" dist="43180" dir="5400000" sx="0" sy="0">
                    <a:srgbClr val="000000">
                      <a:alpha val="65000"/>
                    </a:srgbClr>
                  </a:outerShdw>
                </a:effectLst>
                <a:latin typeface="Matura MT Script Capitals" pitchFamily="66" charset="0"/>
              </a:rPr>
              <a:t> </a:t>
            </a:r>
            <a:r>
              <a:rPr lang="en-US" sz="3600" b="1" spc="300" dirty="0">
                <a:ln>
                  <a:solidFill>
                    <a:sysClr val="windowText" lastClr="000000"/>
                  </a:solidFill>
                </a:ln>
                <a:solidFill>
                  <a:srgbClr val="0070C0"/>
                </a:solidFill>
                <a:effectLst>
                  <a:glow rad="127000">
                    <a:srgbClr val="FFC000"/>
                  </a:glow>
                  <a:outerShdw blurRad="69850" dist="43180" dir="5400000" sx="0" sy="0">
                    <a:srgbClr val="000000">
                      <a:alpha val="65000"/>
                    </a:srgbClr>
                  </a:outerShdw>
                </a:effectLst>
                <a:latin typeface="Matura MT Script Capitals" pitchFamily="66" charset="0"/>
              </a:rPr>
              <a:t>grain offering</a:t>
            </a:r>
            <a:r>
              <a:rPr lang="en-US" sz="3600" b="1" spc="300" dirty="0">
                <a:ln>
                  <a:solidFill>
                    <a:sysClr val="windowText" lastClr="000000"/>
                  </a:solidFill>
                </a:ln>
                <a:solidFill>
                  <a:srgbClr val="FFFFCC"/>
                </a:solidFill>
                <a:effectLst>
                  <a:glow rad="127000">
                    <a:srgbClr val="5D2D2D"/>
                  </a:glow>
                  <a:outerShdw blurRad="69850" dist="43180" dir="5400000" sx="0" sy="0">
                    <a:srgbClr val="000000">
                      <a:alpha val="65000"/>
                    </a:srgbClr>
                  </a:outerShdw>
                </a:effectLst>
                <a:latin typeface="Matura MT Script Capitals" pitchFamily="66" charset="0"/>
              </a:rPr>
              <a:t>) for the ceremony of the </a:t>
            </a:r>
            <a:r>
              <a:rPr lang="en-US" sz="3600" b="1" spc="300" dirty="0" err="1">
                <a:ln>
                  <a:solidFill>
                    <a:sysClr val="windowText" lastClr="000000"/>
                  </a:solidFill>
                </a:ln>
                <a:solidFill>
                  <a:srgbClr val="D60093"/>
                </a:solidFill>
                <a:effectLst>
                  <a:glow rad="127000">
                    <a:srgbClr val="FFC000"/>
                  </a:glow>
                  <a:outerShdw blurRad="69850" dist="43180" dir="5400000" sx="0" sy="0">
                    <a:srgbClr val="000000">
                      <a:alpha val="65000"/>
                    </a:srgbClr>
                  </a:outerShdw>
                </a:effectLst>
                <a:latin typeface="Matura MT Script Capitals" pitchFamily="66" charset="0"/>
              </a:rPr>
              <a:t>sotah</a:t>
            </a:r>
            <a:r>
              <a:rPr lang="en-US" sz="3600" b="1" spc="300" dirty="0">
                <a:ln>
                  <a:solidFill>
                    <a:sysClr val="windowText" lastClr="000000"/>
                  </a:solidFill>
                </a:ln>
                <a:solidFill>
                  <a:srgbClr val="FFFFCC"/>
                </a:solidFill>
                <a:effectLst>
                  <a:glow rad="127000">
                    <a:srgbClr val="5D2D2D"/>
                  </a:glow>
                  <a:outerShdw blurRad="69850" dist="43180" dir="5400000" sx="0" sy="0">
                    <a:srgbClr val="000000">
                      <a:alpha val="65000"/>
                    </a:srgbClr>
                  </a:outerShdw>
                </a:effectLst>
                <a:latin typeface="Matura MT Script Capitals" pitchFamily="66" charset="0"/>
              </a:rPr>
              <a:t> was</a:t>
            </a:r>
            <a:r>
              <a:rPr lang="en-US" sz="3600" b="1" spc="300" dirty="0" smtClean="0">
                <a:ln>
                  <a:solidFill>
                    <a:sysClr val="windowText" lastClr="000000"/>
                  </a:solidFill>
                </a:ln>
                <a:solidFill>
                  <a:srgbClr val="FFFFCC"/>
                </a:solidFill>
                <a:effectLst>
                  <a:glow rad="127000">
                    <a:srgbClr val="5D2D2D"/>
                  </a:glow>
                  <a:outerShdw blurRad="69850" dist="43180" dir="5400000" sx="0" sy="0">
                    <a:srgbClr val="000000">
                      <a:alpha val="65000"/>
                    </a:srgbClr>
                  </a:outerShdw>
                </a:effectLst>
                <a:latin typeface="Matura MT Script Capitals" pitchFamily="66" charset="0"/>
              </a:rPr>
              <a:t>, “</a:t>
            </a:r>
            <a:r>
              <a:rPr lang="en-US" sz="3600" b="1" spc="300" dirty="0">
                <a:ln>
                  <a:solidFill>
                    <a:sysClr val="windowText" lastClr="000000"/>
                  </a:solidFill>
                </a:ln>
                <a:solidFill>
                  <a:srgbClr val="FFFFCC"/>
                </a:solidFill>
                <a:effectLst>
                  <a:glow rad="127000">
                    <a:srgbClr val="5D2D2D"/>
                  </a:glow>
                  <a:outerShdw blurRad="69850" dist="43180" dir="5400000" sx="0" sy="0">
                    <a:srgbClr val="000000">
                      <a:alpha val="65000"/>
                    </a:srgbClr>
                  </a:outerShdw>
                </a:effectLst>
                <a:latin typeface="Matura MT Script Capitals" pitchFamily="66" charset="0"/>
              </a:rPr>
              <a:t>a remembrance to make iniquity known,” </a:t>
            </a:r>
            <a:r>
              <a:rPr lang="en-US" sz="3600" spc="300" dirty="0">
                <a:ln>
                  <a:solidFill>
                    <a:sysClr val="windowText" lastClr="000000"/>
                  </a:solidFill>
                </a:ln>
                <a:solidFill>
                  <a:srgbClr val="FFFFCC"/>
                </a:solidFill>
                <a:effectLst>
                  <a:glow rad="127000">
                    <a:srgbClr val="5D2D2D"/>
                  </a:glow>
                </a:effectLst>
                <a:latin typeface="Matura MT Script Capitals" pitchFamily="66" charset="0"/>
              </a:rPr>
              <a:t>for an individual, </a:t>
            </a:r>
            <a:r>
              <a:rPr lang="en-US" sz="3200" spc="300" dirty="0" smtClean="0">
                <a:ln>
                  <a:solidFill>
                    <a:sysClr val="windowText" lastClr="000000"/>
                  </a:solidFill>
                </a:ln>
                <a:solidFill>
                  <a:srgbClr val="FFFFCC"/>
                </a:solidFill>
                <a:effectLst>
                  <a:glow rad="127000">
                    <a:srgbClr val="5D2D2D"/>
                  </a:glow>
                </a:effectLst>
                <a:latin typeface="Matura MT Script Capitals" pitchFamily="66" charset="0"/>
              </a:rPr>
              <a:t/>
            </a:r>
            <a:br>
              <a:rPr lang="en-US" sz="3200" spc="300" dirty="0" smtClean="0">
                <a:ln>
                  <a:solidFill>
                    <a:sysClr val="windowText" lastClr="000000"/>
                  </a:solidFill>
                </a:ln>
                <a:solidFill>
                  <a:srgbClr val="FFFFCC"/>
                </a:solidFill>
                <a:effectLst>
                  <a:glow rad="127000">
                    <a:srgbClr val="5D2D2D"/>
                  </a:glow>
                </a:effectLst>
                <a:latin typeface="Matura MT Script Capitals" pitchFamily="66" charset="0"/>
              </a:rPr>
            </a:br>
            <a:r>
              <a:rPr lang="en-US" sz="4000" u="sng" spc="300" dirty="0" smtClean="0">
                <a:ln>
                  <a:solidFill>
                    <a:sysClr val="windowText" lastClr="000000"/>
                  </a:solidFill>
                </a:ln>
                <a:solidFill>
                  <a:srgbClr val="00B050"/>
                </a:solidFill>
                <a:effectLst>
                  <a:glow rad="127000">
                    <a:srgbClr val="BCFFDE"/>
                  </a:glow>
                </a:effectLst>
                <a:latin typeface="Matura MT Script Capitals" pitchFamily="66" charset="0"/>
              </a:rPr>
              <a:t>not</a:t>
            </a:r>
            <a:r>
              <a:rPr lang="en-US" sz="4000" spc="300" dirty="0" smtClean="0">
                <a:ln>
                  <a:solidFill>
                    <a:sysClr val="windowText" lastClr="000000"/>
                  </a:solidFill>
                </a:ln>
                <a:solidFill>
                  <a:srgbClr val="00B050"/>
                </a:solidFill>
                <a:effectLst>
                  <a:glow rad="127000">
                    <a:srgbClr val="BCFFDE"/>
                  </a:glow>
                </a:effectLst>
                <a:latin typeface="Matura MT Script Capitals" pitchFamily="66" charset="0"/>
              </a:rPr>
              <a:t> </a:t>
            </a:r>
            <a:r>
              <a:rPr lang="en-US" sz="4000" spc="300" dirty="0">
                <a:ln>
                  <a:solidFill>
                    <a:sysClr val="windowText" lastClr="000000"/>
                  </a:solidFill>
                </a:ln>
                <a:solidFill>
                  <a:srgbClr val="00B050"/>
                </a:solidFill>
                <a:effectLst>
                  <a:glow rad="127000">
                    <a:srgbClr val="BCFFDE"/>
                  </a:glow>
                </a:effectLst>
                <a:latin typeface="Matura MT Script Capitals" pitchFamily="66" charset="0"/>
              </a:rPr>
              <a:t>a collective body</a:t>
            </a:r>
            <a:r>
              <a:rPr lang="en-US" sz="3200" spc="300" dirty="0">
                <a:ln>
                  <a:solidFill>
                    <a:sysClr val="windowText" lastClr="000000"/>
                  </a:solidFill>
                </a:ln>
                <a:solidFill>
                  <a:srgbClr val="00B050"/>
                </a:solidFill>
                <a:effectLst>
                  <a:glow rad="127000">
                    <a:srgbClr val="BCFFDE"/>
                  </a:glow>
                </a:effectLst>
                <a:latin typeface="Matura MT Script Capitals" pitchFamily="66" charset="0"/>
              </a:rPr>
              <a:t>. </a:t>
            </a:r>
          </a:p>
        </p:txBody>
      </p:sp>
      <p:sp>
        <p:nvSpPr>
          <p:cNvPr id="4" name="Slide Number Placeholder 3"/>
          <p:cNvSpPr>
            <a:spLocks noGrp="1"/>
          </p:cNvSpPr>
          <p:nvPr>
            <p:ph type="sldNum" sz="quarter" idx="12"/>
          </p:nvPr>
        </p:nvSpPr>
        <p:spPr>
          <a:xfrm>
            <a:off x="9311226" y="6492875"/>
            <a:ext cx="2844059" cy="365125"/>
          </a:xfrm>
        </p:spPr>
        <p:txBody>
          <a:bodyPr/>
          <a:lstStyle/>
          <a:p>
            <a:fld id="{81FEFA0A-2F20-4B60-98C6-5FFDA469AA1C}" type="slidenum">
              <a:rPr lang="en-US" b="1" smtClean="0">
                <a:solidFill>
                  <a:srgbClr val="FFFFCC"/>
                </a:solidFill>
              </a:rPr>
              <a:pPr/>
              <a:t>25</a:t>
            </a:fld>
            <a:endParaRPr lang="en-US" b="1" dirty="0">
              <a:solidFill>
                <a:srgbClr val="FFFFCC"/>
              </a:solidFill>
            </a:endParaRPr>
          </a:p>
        </p:txBody>
      </p:sp>
      <p:sp>
        <p:nvSpPr>
          <p:cNvPr id="6" name="Title 2"/>
          <p:cNvSpPr txBox="1">
            <a:spLocks/>
          </p:cNvSpPr>
          <p:nvPr/>
        </p:nvSpPr>
        <p:spPr>
          <a:xfrm>
            <a:off x="0" y="260648"/>
            <a:ext cx="12192000" cy="798653"/>
          </a:xfrm>
          <a:prstGeom prst="rect">
            <a:avLst/>
          </a:prstGeom>
          <a:gradFill flip="none" rotWithShape="1">
            <a:gsLst>
              <a:gs pos="50000">
                <a:srgbClr val="000040"/>
              </a:gs>
              <a:gs pos="31000">
                <a:srgbClr val="400040"/>
              </a:gs>
              <a:gs pos="12000">
                <a:srgbClr val="8F0040"/>
              </a:gs>
              <a:gs pos="84000">
                <a:srgbClr val="8F0040"/>
              </a:gs>
            </a:gsLst>
            <a:lin ang="2700000" scaled="0"/>
            <a:tileRect/>
          </a:gradFill>
          <a:scene3d>
            <a:camera prst="orthographicFront"/>
            <a:lightRig rig="balanced" dir="t">
              <a:rot lat="0" lon="0" rev="2100000"/>
            </a:lightRig>
          </a:scene3d>
          <a:sp3d>
            <a:bevelT prst="relaxedInset"/>
          </a:sp3d>
        </p:spPr>
        <p:txBody>
          <a:bodyPr>
            <a:normAutofit/>
            <a:sp3d extrusionH="57150" prstMaterial="metal">
              <a:bevelT w="38100" h="25400" prst="softRound"/>
              <a:contourClr>
                <a:schemeClr val="bg2"/>
              </a:contourClr>
            </a:sp3d>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r>
              <a:rPr lang="en-US" b="1" dirty="0" smtClean="0">
                <a:ln w="50800"/>
                <a:solidFill>
                  <a:schemeClr val="bg1">
                    <a:shade val="50000"/>
                  </a:schemeClr>
                </a:solidFill>
                <a:effectLst/>
                <a:latin typeface="Comic Sans MS" pitchFamily="66" charset="0"/>
              </a:rPr>
              <a:t>Time to Get Rid of Confusion</a:t>
            </a:r>
            <a:endParaRPr lang="en-US" sz="2700" b="1" dirty="0">
              <a:ln w="50800"/>
              <a:solidFill>
                <a:schemeClr val="bg1">
                  <a:shade val="50000"/>
                </a:schemeClr>
              </a:solidFill>
              <a:effectLst/>
              <a:latin typeface="Comic Sans MS" pitchFamily="66" charset="0"/>
            </a:endParaRPr>
          </a:p>
        </p:txBody>
      </p:sp>
    </p:spTree>
    <p:extLst>
      <p:ext uri="{BB962C8B-B14F-4D97-AF65-F5344CB8AC3E}">
        <p14:creationId xmlns:p14="http://schemas.microsoft.com/office/powerpoint/2010/main" val="1248303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6" name="Content Placeholder 2"/>
          <p:cNvSpPr>
            <a:spLocks noGrp="1"/>
          </p:cNvSpPr>
          <p:nvPr>
            <p:ph idx="1"/>
          </p:nvPr>
        </p:nvSpPr>
        <p:spPr>
          <a:xfrm>
            <a:off x="837828" y="548680"/>
            <a:ext cx="8280920" cy="4458644"/>
          </a:xfrm>
        </p:spPr>
        <p:txBody>
          <a:bodyPr>
            <a:normAutofit/>
            <a:scene3d>
              <a:camera prst="orthographicFront"/>
              <a:lightRig rig="threePt" dir="t"/>
            </a:scene3d>
            <a:sp3d extrusionH="57150">
              <a:bevelT w="38100" h="38100" prst="angle"/>
            </a:sp3d>
          </a:bodyPr>
          <a:lstStyle/>
          <a:p>
            <a:pPr>
              <a:lnSpc>
                <a:spcPct val="100000"/>
              </a:lnSpc>
            </a:pPr>
            <a:r>
              <a:rPr lang="en-US" b="1" dirty="0" smtClean="0">
                <a:effectLst>
                  <a:outerShdw blurRad="69850" dist="43180" dir="5400000" sx="0" sy="0">
                    <a:srgbClr val="000000">
                      <a:alpha val="65000"/>
                    </a:srgbClr>
                  </a:outerShdw>
                </a:effectLst>
                <a:latin typeface="Comic Sans MS" pitchFamily="66" charset="0"/>
              </a:rPr>
              <a:t>By </a:t>
            </a:r>
            <a:r>
              <a:rPr lang="en-US" b="1" dirty="0">
                <a:effectLst>
                  <a:outerShdw blurRad="69850" dist="43180" dir="5400000" sx="0" sy="0">
                    <a:srgbClr val="000000">
                      <a:alpha val="65000"/>
                    </a:srgbClr>
                  </a:outerShdw>
                </a:effectLst>
                <a:latin typeface="Comic Sans MS" pitchFamily="66" charset="0"/>
              </a:rPr>
              <a:t>continuing to offer an Omer of </a:t>
            </a:r>
            <a:r>
              <a:rPr lang="en-US" b="1" dirty="0" err="1">
                <a:solidFill>
                  <a:srgbClr val="C00000"/>
                </a:solidFill>
                <a:effectLst>
                  <a:outerShdw blurRad="69850" dist="43180" dir="5400000" sx="0" sy="0">
                    <a:srgbClr val="000000">
                      <a:alpha val="65000"/>
                    </a:srgbClr>
                  </a:outerShdw>
                </a:effectLst>
                <a:latin typeface="Comic Sans MS" pitchFamily="66" charset="0"/>
              </a:rPr>
              <a:t>se’orah</a:t>
            </a:r>
            <a:r>
              <a:rPr lang="en-US" b="1" dirty="0">
                <a:effectLst>
                  <a:outerShdw blurRad="69850" dist="43180" dir="5400000" sx="0" sy="0">
                    <a:srgbClr val="000000">
                      <a:alpha val="65000"/>
                    </a:srgbClr>
                  </a:outerShdw>
                </a:effectLst>
                <a:latin typeface="Comic Sans MS" pitchFamily="66" charset="0"/>
              </a:rPr>
              <a:t> (</a:t>
            </a:r>
            <a:r>
              <a:rPr lang="en-US" b="1" dirty="0">
                <a:solidFill>
                  <a:srgbClr val="C00000"/>
                </a:solidFill>
                <a:effectLst>
                  <a:outerShdw blurRad="69850" dist="43180" dir="5400000" sx="0" sy="0">
                    <a:srgbClr val="000000">
                      <a:alpha val="65000"/>
                    </a:srgbClr>
                  </a:outerShdw>
                </a:effectLst>
                <a:latin typeface="Comic Sans MS" pitchFamily="66" charset="0"/>
              </a:rPr>
              <a:t>barley</a:t>
            </a:r>
            <a:r>
              <a:rPr lang="en-US" b="1" dirty="0">
                <a:effectLst>
                  <a:outerShdw blurRad="69850" dist="43180" dir="5400000" sx="0" sy="0">
                    <a:srgbClr val="000000">
                      <a:alpha val="65000"/>
                    </a:srgbClr>
                  </a:outerShdw>
                </a:effectLst>
                <a:latin typeface="Comic Sans MS" pitchFamily="66" charset="0"/>
              </a:rPr>
              <a:t>) to </a:t>
            </a:r>
            <a:r>
              <a:rPr lang="en-US" b="1" dirty="0" smtClean="0">
                <a:solidFill>
                  <a:srgbClr val="0070C0"/>
                </a:solidFill>
                <a:effectLst>
                  <a:outerShdw blurRad="69850" dist="43180" dir="5400000" sx="0" sy="0">
                    <a:srgbClr val="000000">
                      <a:alpha val="65000"/>
                    </a:srgbClr>
                  </a:outerShdw>
                </a:effectLst>
                <a:latin typeface="Comic Sans MS" pitchFamily="66" charset="0"/>
              </a:rPr>
              <a:t>Yahuah</a:t>
            </a:r>
            <a:r>
              <a:rPr lang="en-US" b="1" dirty="0" smtClean="0">
                <a:effectLst>
                  <a:outerShdw blurRad="69850" dist="43180" dir="5400000" sx="0" sy="0">
                    <a:srgbClr val="000000">
                      <a:alpha val="65000"/>
                    </a:srgbClr>
                  </a:outerShdw>
                </a:effectLst>
                <a:latin typeface="Comic Sans MS" pitchFamily="66" charset="0"/>
              </a:rPr>
              <a:t> </a:t>
            </a:r>
            <a:r>
              <a:rPr lang="en-US" b="1" dirty="0">
                <a:effectLst>
                  <a:outerShdw blurRad="69850" dist="43180" dir="5400000" sx="0" sy="0">
                    <a:srgbClr val="000000">
                      <a:alpha val="65000"/>
                    </a:srgbClr>
                  </a:outerShdw>
                </a:effectLst>
                <a:latin typeface="Comic Sans MS" pitchFamily="66" charset="0"/>
              </a:rPr>
              <a:t>at the beginning of the count of the Omer, are we perhaps unknowingly agreeing to collectively give </a:t>
            </a:r>
            <a:r>
              <a:rPr lang="en-US" b="1" dirty="0" smtClean="0">
                <a:solidFill>
                  <a:srgbClr val="0070C0"/>
                </a:solidFill>
                <a:effectLst>
                  <a:outerShdw blurRad="69850" dist="43180" dir="5400000" sx="0" sy="0">
                    <a:srgbClr val="000000">
                      <a:alpha val="65000"/>
                    </a:srgbClr>
                  </a:outerShdw>
                </a:effectLst>
                <a:latin typeface="Comic Sans MS" pitchFamily="66" charset="0"/>
              </a:rPr>
              <a:t>Yahuah</a:t>
            </a:r>
            <a:r>
              <a:rPr lang="en-US" b="1" dirty="0" smtClean="0">
                <a:effectLst>
                  <a:outerShdw blurRad="69850" dist="43180" dir="5400000" sx="0" sy="0">
                    <a:srgbClr val="000000">
                      <a:alpha val="65000"/>
                    </a:srgbClr>
                  </a:outerShdw>
                </a:effectLst>
                <a:latin typeface="Comic Sans MS" pitchFamily="66" charset="0"/>
              </a:rPr>
              <a:t> </a:t>
            </a:r>
            <a:r>
              <a:rPr lang="en-US" b="1" dirty="0">
                <a:effectLst>
                  <a:outerShdw blurRad="69850" dist="43180" dir="5400000" sx="0" sy="0">
                    <a:srgbClr val="000000">
                      <a:alpha val="65000"/>
                    </a:srgbClr>
                  </a:outerShdw>
                </a:effectLst>
                <a:latin typeface="Comic Sans MS" pitchFamily="66" charset="0"/>
              </a:rPr>
              <a:t>something man-made?  </a:t>
            </a:r>
            <a:endParaRPr lang="en-US" b="1" dirty="0" smtClean="0">
              <a:effectLst>
                <a:outerShdw blurRad="69850" dist="43180" dir="5400000" sx="0" sy="0">
                  <a:srgbClr val="000000">
                    <a:alpha val="65000"/>
                  </a:srgbClr>
                </a:outerShdw>
              </a:effectLst>
              <a:latin typeface="Comic Sans MS" pitchFamily="66" charset="0"/>
            </a:endParaRPr>
          </a:p>
          <a:p>
            <a:pPr>
              <a:lnSpc>
                <a:spcPct val="100000"/>
              </a:lnSpc>
            </a:pPr>
            <a:r>
              <a:rPr lang="en-US" b="1" dirty="0" smtClean="0">
                <a:effectLst>
                  <a:outerShdw blurRad="69850" dist="43180" dir="5400000" sx="0" sy="0">
                    <a:srgbClr val="000000">
                      <a:alpha val="65000"/>
                    </a:srgbClr>
                  </a:outerShdw>
                </a:effectLst>
                <a:latin typeface="Comic Sans MS" pitchFamily="66" charset="0"/>
              </a:rPr>
              <a:t>Perhaps </a:t>
            </a:r>
            <a:r>
              <a:rPr lang="en-US" b="1" dirty="0" smtClean="0">
                <a:solidFill>
                  <a:srgbClr val="C00000"/>
                </a:solidFill>
                <a:effectLst>
                  <a:outerShdw blurRad="69850" dist="43180" dir="5400000" sx="0" sy="0">
                    <a:srgbClr val="000000">
                      <a:alpha val="65000"/>
                    </a:srgbClr>
                  </a:outerShdw>
                </a:effectLst>
                <a:latin typeface="Comic Sans MS" pitchFamily="66" charset="0"/>
              </a:rPr>
              <a:t>something </a:t>
            </a:r>
            <a:r>
              <a:rPr lang="en-US" b="1" dirty="0">
                <a:solidFill>
                  <a:srgbClr val="C00000"/>
                </a:solidFill>
                <a:effectLst>
                  <a:outerShdw blurRad="69850" dist="43180" dir="5400000" sx="0" sy="0">
                    <a:srgbClr val="000000">
                      <a:alpha val="65000"/>
                    </a:srgbClr>
                  </a:outerShdw>
                </a:effectLst>
                <a:latin typeface="Comic Sans MS" pitchFamily="66" charset="0"/>
              </a:rPr>
              <a:t>inferior; </a:t>
            </a:r>
            <a:r>
              <a:rPr lang="en-US" b="1" dirty="0" smtClean="0">
                <a:solidFill>
                  <a:srgbClr val="C00000"/>
                </a:solidFill>
                <a:effectLst>
                  <a:outerShdw blurRad="69850" dist="43180" dir="5400000" sx="0" sy="0">
                    <a:srgbClr val="000000">
                      <a:alpha val="65000"/>
                    </a:srgbClr>
                  </a:outerShdw>
                </a:effectLst>
                <a:latin typeface="Comic Sans MS" pitchFamily="66" charset="0"/>
              </a:rPr>
              <a:t/>
            </a:r>
            <a:br>
              <a:rPr lang="en-US" b="1" dirty="0" smtClean="0">
                <a:solidFill>
                  <a:srgbClr val="C00000"/>
                </a:solidFill>
                <a:effectLst>
                  <a:outerShdw blurRad="69850" dist="43180" dir="5400000" sx="0" sy="0">
                    <a:srgbClr val="000000">
                      <a:alpha val="65000"/>
                    </a:srgbClr>
                  </a:outerShdw>
                </a:effectLst>
                <a:latin typeface="Comic Sans MS" pitchFamily="66" charset="0"/>
              </a:rPr>
            </a:br>
            <a:r>
              <a:rPr lang="en-US" b="1" dirty="0" smtClean="0">
                <a:solidFill>
                  <a:srgbClr val="C00000"/>
                </a:solidFill>
                <a:effectLst>
                  <a:outerShdw blurRad="69850" dist="43180" dir="5400000" sx="0" sy="0">
                    <a:srgbClr val="000000">
                      <a:alpha val="65000"/>
                    </a:srgbClr>
                  </a:outerShdw>
                </a:effectLst>
                <a:latin typeface="Comic Sans MS" pitchFamily="66" charset="0"/>
              </a:rPr>
              <a:t>       something </a:t>
            </a:r>
            <a:r>
              <a:rPr lang="en-US" b="1" dirty="0">
                <a:solidFill>
                  <a:srgbClr val="C00000"/>
                </a:solidFill>
                <a:effectLst>
                  <a:outerShdw blurRad="69850" dist="43180" dir="5400000" sx="0" sy="0">
                    <a:srgbClr val="000000">
                      <a:alpha val="65000"/>
                    </a:srgbClr>
                  </a:outerShdw>
                </a:effectLst>
                <a:latin typeface="Comic Sans MS" pitchFamily="66" charset="0"/>
              </a:rPr>
              <a:t>that remembers the flesh</a:t>
            </a:r>
            <a:r>
              <a:rPr lang="en-US" b="1" dirty="0">
                <a:effectLst>
                  <a:outerShdw blurRad="69850" dist="43180" dir="5400000" sx="0" sy="0">
                    <a:srgbClr val="000000">
                      <a:alpha val="65000"/>
                    </a:srgbClr>
                  </a:outerShdw>
                </a:effectLst>
                <a:latin typeface="Comic Sans MS" pitchFamily="66" charset="0"/>
              </a:rPr>
              <a:t>? </a:t>
            </a:r>
            <a:endParaRPr lang="en-US" b="1" dirty="0" smtClean="0">
              <a:effectLst>
                <a:outerShdw blurRad="69850" dist="43180" dir="5400000" sx="0" sy="0">
                  <a:srgbClr val="000000">
                    <a:alpha val="65000"/>
                  </a:srgbClr>
                </a:outerShdw>
              </a:effectLst>
              <a:latin typeface="Comic Sans MS" pitchFamily="66" charset="0"/>
            </a:endParaRPr>
          </a:p>
          <a:p>
            <a:pPr>
              <a:lnSpc>
                <a:spcPct val="100000"/>
              </a:lnSpc>
            </a:pPr>
            <a:r>
              <a:rPr lang="en-US" b="1" dirty="0" smtClean="0">
                <a:effectLst>
                  <a:outerShdw blurRad="69850" dist="43180" dir="5400000" sx="0" sy="0">
                    <a:srgbClr val="000000">
                      <a:alpha val="65000"/>
                    </a:srgbClr>
                  </a:outerShdw>
                </a:effectLst>
                <a:latin typeface="Comic Sans MS" pitchFamily="66" charset="0"/>
              </a:rPr>
              <a:t>Something </a:t>
            </a:r>
            <a:r>
              <a:rPr lang="en-US" b="1" dirty="0">
                <a:effectLst>
                  <a:outerShdw blurRad="69850" dist="43180" dir="5400000" sx="0" sy="0">
                    <a:srgbClr val="000000">
                      <a:alpha val="65000"/>
                    </a:srgbClr>
                  </a:outerShdw>
                </a:effectLst>
                <a:latin typeface="Comic Sans MS" pitchFamily="66" charset="0"/>
              </a:rPr>
              <a:t>that says to Him, “</a:t>
            </a:r>
            <a:r>
              <a:rPr lang="en-US" b="1" dirty="0">
                <a:solidFill>
                  <a:srgbClr val="C00000"/>
                </a:solidFill>
                <a:effectLst>
                  <a:outerShdw blurRad="69850" dist="43180" dir="5400000" sx="0" sy="0">
                    <a:srgbClr val="000000">
                      <a:alpha val="65000"/>
                    </a:srgbClr>
                  </a:outerShdw>
                </a:effectLst>
                <a:latin typeface="Comic Sans MS" pitchFamily="66" charset="0"/>
              </a:rPr>
              <a:t>You get from us second best” </a:t>
            </a:r>
            <a:r>
              <a:rPr lang="en-US" dirty="0">
                <a:solidFill>
                  <a:srgbClr val="C00000"/>
                </a:solidFill>
                <a:latin typeface="Comic Sans MS" pitchFamily="66" charset="0"/>
              </a:rPr>
              <a:t>– </a:t>
            </a:r>
            <a:r>
              <a:rPr lang="en-US" b="1" dirty="0" err="1">
                <a:solidFill>
                  <a:srgbClr val="C00000"/>
                </a:solidFill>
                <a:effectLst>
                  <a:outerShdw blurRad="69850" dist="43180" dir="5400000" sx="0" sy="0">
                    <a:srgbClr val="000000">
                      <a:alpha val="65000"/>
                    </a:srgbClr>
                  </a:outerShdw>
                </a:effectLst>
                <a:latin typeface="Comic Sans MS" pitchFamily="66" charset="0"/>
              </a:rPr>
              <a:t>se’orah</a:t>
            </a:r>
            <a:r>
              <a:rPr lang="en-US" b="1" dirty="0">
                <a:effectLst>
                  <a:outerShdw blurRad="69850" dist="43180" dir="5400000" sx="0" sy="0">
                    <a:srgbClr val="000000">
                      <a:alpha val="65000"/>
                    </a:srgbClr>
                  </a:outerShdw>
                </a:effectLst>
                <a:latin typeface="Comic Sans MS" pitchFamily="66" charset="0"/>
              </a:rPr>
              <a:t> (</a:t>
            </a:r>
            <a:r>
              <a:rPr lang="en-US" b="1" dirty="0">
                <a:solidFill>
                  <a:srgbClr val="C00000"/>
                </a:solidFill>
                <a:effectLst>
                  <a:outerShdw blurRad="69850" dist="43180" dir="5400000" sx="0" sy="0">
                    <a:srgbClr val="000000">
                      <a:alpha val="65000"/>
                    </a:srgbClr>
                  </a:outerShdw>
                </a:effectLst>
                <a:latin typeface="Comic Sans MS" pitchFamily="66" charset="0"/>
              </a:rPr>
              <a:t>animal food</a:t>
            </a:r>
            <a:r>
              <a:rPr lang="en-US" b="1" dirty="0">
                <a:effectLst>
                  <a:outerShdw blurRad="69850" dist="43180" dir="5400000" sx="0" sy="0">
                    <a:srgbClr val="000000">
                      <a:alpha val="65000"/>
                    </a:srgbClr>
                  </a:outerShdw>
                </a:effectLst>
                <a:latin typeface="Comic Sans MS" pitchFamily="66" charset="0"/>
              </a:rPr>
              <a:t>) </a:t>
            </a:r>
            <a:r>
              <a:rPr lang="en-US" dirty="0">
                <a:latin typeface="Comic Sans MS" pitchFamily="66" charset="0"/>
              </a:rPr>
              <a:t>and </a:t>
            </a:r>
            <a:r>
              <a:rPr lang="en-US" b="1" dirty="0">
                <a:effectLst>
                  <a:outerShdw blurRad="69850" dist="43180" dir="5400000" sx="0" sy="0">
                    <a:srgbClr val="000000">
                      <a:alpha val="65000"/>
                    </a:srgbClr>
                  </a:outerShdw>
                </a:effectLst>
                <a:latin typeface="Comic Sans MS" pitchFamily="66" charset="0"/>
              </a:rPr>
              <a:t>not fine, expensive wheat flour, so-to-speak</a:t>
            </a:r>
            <a:r>
              <a:rPr lang="en-US" b="1" dirty="0" smtClean="0">
                <a:effectLst>
                  <a:outerShdw blurRad="69850" dist="43180" dir="5400000" sx="0" sy="0">
                    <a:srgbClr val="000000">
                      <a:alpha val="65000"/>
                    </a:srgbClr>
                  </a:outerShdw>
                </a:effectLst>
                <a:latin typeface="Comic Sans MS" pitchFamily="66" charset="0"/>
              </a:rPr>
              <a:t>?</a:t>
            </a:r>
          </a:p>
        </p:txBody>
      </p:sp>
      <p:sp>
        <p:nvSpPr>
          <p:cNvPr id="7" name="Slide Number Placeholder 3"/>
          <p:cNvSpPr>
            <a:spLocks noGrp="1"/>
          </p:cNvSpPr>
          <p:nvPr>
            <p:ph type="sldNum" sz="quarter" idx="12"/>
          </p:nvPr>
        </p:nvSpPr>
        <p:spPr>
          <a:xfrm>
            <a:off x="9311226" y="6492875"/>
            <a:ext cx="2844059" cy="365125"/>
          </a:xfrm>
        </p:spPr>
        <p:txBody>
          <a:bodyPr/>
          <a:lstStyle/>
          <a:p>
            <a:fld id="{81FEFA0A-2F20-4B60-98C6-5FFDA469AA1C}" type="slidenum">
              <a:rPr lang="en-US" b="1" smtClean="0">
                <a:solidFill>
                  <a:srgbClr val="FFFFCC"/>
                </a:solidFill>
              </a:rPr>
              <a:pPr/>
              <a:t>26</a:t>
            </a:fld>
            <a:endParaRPr lang="en-US" b="1" dirty="0">
              <a:solidFill>
                <a:srgbClr val="FFFFCC"/>
              </a:solidFill>
            </a:endParaRPr>
          </a:p>
        </p:txBody>
      </p:sp>
      <p:pic>
        <p:nvPicPr>
          <p:cNvPr id="11" name="Picture 2" descr="C:\Users\Rae\Desktop\2.19 Josh Enoch #3\Grains of israel\wheat bundle vector.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038628" y="1075556"/>
            <a:ext cx="3865612" cy="386561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670476" y="4437112"/>
            <a:ext cx="5518349" cy="1656184"/>
          </a:xfrm>
          <a:prstGeom prst="rect">
            <a:avLst/>
          </a:prstGeom>
          <a:blipFill>
            <a:blip r:embed="rId5"/>
            <a:tile tx="0" ty="0" sx="100000" sy="100000" flip="none" algn="tl"/>
          </a:blip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82550" h="38100" prst="coolSlant"/>
            </a:sp3d>
          </a:bodyPr>
          <a:lstStyle/>
          <a:p>
            <a:pPr algn="ctr"/>
            <a:r>
              <a:rPr lang="en-US" sz="4400" dirty="0" smtClean="0">
                <a:solidFill>
                  <a:srgbClr val="0070C0"/>
                </a:solidFill>
                <a:effectLst>
                  <a:reflection blurRad="6350" stA="55000" endA="300" endPos="45500" dir="5400000" sy="-100000" algn="bl" rotWithShape="0"/>
                </a:effectLst>
                <a:latin typeface="Algerian" pitchFamily="82" charset="0"/>
              </a:rPr>
              <a:t>Only our best for the master!</a:t>
            </a:r>
            <a:endParaRPr lang="en-US" sz="4000" dirty="0">
              <a:solidFill>
                <a:srgbClr val="0070C0"/>
              </a:solidFill>
              <a:effectLst>
                <a:reflection blurRad="6350" stA="55000" endA="300" endPos="45500" dir="5400000" sy="-100000" algn="bl" rotWithShape="0"/>
              </a:effectLst>
              <a:latin typeface="Algerian" pitchFamily="82" charset="0"/>
            </a:endParaRPr>
          </a:p>
        </p:txBody>
      </p:sp>
      <p:pic>
        <p:nvPicPr>
          <p:cNvPr id="12" name="Picture 5" descr="C:\Users\Rae\Desktop\tulip clear.png"/>
          <p:cNvPicPr>
            <a:picLocks noChangeAspect="1" noChangeArrowheads="1"/>
          </p:cNvPicPr>
          <p:nvPr/>
        </p:nvPicPr>
        <p:blipFill>
          <a:blip r:embed="rId6" cstate="print">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1206980" y="5443982"/>
            <a:ext cx="864096" cy="141846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6742484" y="6164068"/>
            <a:ext cx="4824536" cy="584775"/>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200" b="1" spc="150" dirty="0" smtClean="0">
                <a:ln w="11430"/>
                <a:solidFill>
                  <a:srgbClr val="D60093"/>
                </a:solidFill>
                <a:effectLst>
                  <a:glow rad="127000">
                    <a:srgbClr val="FFFFCC"/>
                  </a:glow>
                  <a:outerShdw blurRad="25400" algn="tl" rotWithShape="0">
                    <a:srgbClr val="000000">
                      <a:alpha val="43000"/>
                    </a:srgbClr>
                  </a:outerShdw>
                </a:effectLst>
                <a:latin typeface="Comic Sans MS" pitchFamily="66" charset="0"/>
              </a:rPr>
              <a:t>Wheat!  </a:t>
            </a:r>
            <a:r>
              <a:rPr lang="en-US" sz="3200" b="1" spc="150" dirty="0" smtClean="0">
                <a:ln w="11430"/>
                <a:solidFill>
                  <a:srgbClr val="BA5306"/>
                </a:solidFill>
                <a:effectLst>
                  <a:glow rad="114300">
                    <a:srgbClr val="002060"/>
                  </a:glow>
                  <a:outerShdw blurRad="25400" algn="tl" rotWithShape="0">
                    <a:srgbClr val="000000">
                      <a:alpha val="43000"/>
                    </a:srgbClr>
                  </a:outerShdw>
                </a:effectLst>
                <a:latin typeface="Comic Sans MS" pitchFamily="66" charset="0"/>
              </a:rPr>
              <a:t>Not barley!</a:t>
            </a:r>
            <a:endParaRPr lang="en-US" sz="3200" b="1" spc="150" dirty="0">
              <a:ln w="11430"/>
              <a:solidFill>
                <a:srgbClr val="BA5306"/>
              </a:solidFill>
              <a:effectLst>
                <a:glow rad="114300">
                  <a:srgbClr val="002060"/>
                </a:glow>
                <a:outerShdw blurRad="25400" algn="tl" rotWithShape="0">
                  <a:srgbClr val="000000">
                    <a:alpha val="43000"/>
                  </a:srgbClr>
                </a:outerShdw>
              </a:effectLst>
              <a:latin typeface="Comic Sans MS" pitchFamily="66" charset="0"/>
            </a:endParaRPr>
          </a:p>
        </p:txBody>
      </p:sp>
    </p:spTree>
    <p:extLst>
      <p:ext uri="{BB962C8B-B14F-4D97-AF65-F5344CB8AC3E}">
        <p14:creationId xmlns:p14="http://schemas.microsoft.com/office/powerpoint/2010/main" val="155006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1000"/>
                                        <p:tgtEl>
                                          <p:spTgt spid="6">
                                            <p:txEl>
                                              <p:pRg st="2" end="2"/>
                                            </p:txEl>
                                          </p:spTgt>
                                        </p:tgtEl>
                                      </p:cBhvr>
                                    </p:animEffect>
                                    <p:anim calcmode="lin" valueType="num">
                                      <p:cBhvr>
                                        <p:cTn id="14"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barn(inVertical)">
                                      <p:cBhvr>
                                        <p:cTn id="20" dur="750"/>
                                        <p:tgtEl>
                                          <p:spTgt spid="2">
                                            <p:txEl>
                                              <p:pRg st="0" end="0"/>
                                            </p:txEl>
                                          </p:spTgt>
                                        </p:tgtEl>
                                      </p:cBhvr>
                                    </p:animEffect>
                                  </p:childTnLst>
                                </p:cTn>
                              </p:par>
                            </p:childTnLst>
                          </p:cTn>
                        </p:par>
                        <p:par>
                          <p:cTn id="21" fill="hold">
                            <p:stCondLst>
                              <p:cond delay="750"/>
                            </p:stCondLst>
                            <p:childTnLst>
                              <p:par>
                                <p:cTn id="22" presetID="42" presetClass="entr" presetSubtype="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par>
                                <p:cTn id="27" presetID="22" presetClass="entr" presetSubtype="4"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2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77000"/>
            <a:lum/>
          </a:blip>
          <a:srcRect/>
          <a:stretch>
            <a:fillRect l="-7000" r="-7000"/>
          </a:stretch>
        </a:blipFill>
        <a:effectLst/>
      </p:bgPr>
    </p:bg>
    <p:spTree>
      <p:nvGrpSpPr>
        <p:cNvPr id="1" name=""/>
        <p:cNvGrpSpPr/>
        <p:nvPr/>
      </p:nvGrpSpPr>
      <p:grpSpPr>
        <a:xfrm>
          <a:off x="0" y="0"/>
          <a:ext cx="0" cy="0"/>
          <a:chOff x="0" y="0"/>
          <a:chExt cx="0" cy="0"/>
        </a:xfrm>
      </p:grpSpPr>
      <p:sp>
        <p:nvSpPr>
          <p:cNvPr id="6" name="Content Placeholder 2"/>
          <p:cNvSpPr>
            <a:spLocks noGrp="1"/>
          </p:cNvSpPr>
          <p:nvPr>
            <p:ph idx="1"/>
          </p:nvPr>
        </p:nvSpPr>
        <p:spPr>
          <a:xfrm>
            <a:off x="333772" y="974163"/>
            <a:ext cx="5040560" cy="6271261"/>
          </a:xfrm>
        </p:spPr>
        <p:txBody>
          <a:bodyPr>
            <a:normAutofit/>
            <a:scene3d>
              <a:camera prst="orthographicFront"/>
              <a:lightRig rig="threePt" dir="t"/>
            </a:scene3d>
            <a:sp3d extrusionH="57150">
              <a:bevelT w="38100" h="38100" prst="angle"/>
            </a:sp3d>
          </a:bodyPr>
          <a:lstStyle/>
          <a:p>
            <a:pPr marL="342900" indent="-342900"/>
            <a:r>
              <a:rPr lang="en-US" dirty="0" smtClean="0">
                <a:latin typeface="Comic Sans MS" pitchFamily="66" charset="0"/>
              </a:rPr>
              <a:t>With </a:t>
            </a:r>
            <a:r>
              <a:rPr lang="en-US" dirty="0">
                <a:latin typeface="Comic Sans MS" pitchFamily="66" charset="0"/>
              </a:rPr>
              <a:t>the declaration of Aviv barley behind us, we also would know that </a:t>
            </a:r>
            <a:r>
              <a:rPr lang="en-US" b="1" dirty="0">
                <a:effectLst>
                  <a:glow rad="127000">
                    <a:srgbClr val="BCFFDE"/>
                  </a:glow>
                </a:effectLst>
                <a:latin typeface="Comic Sans MS" pitchFamily="66" charset="0"/>
              </a:rPr>
              <a:t>our wheat fields are also advancing towards the stage of Aviv, ripening </a:t>
            </a:r>
            <a:r>
              <a:rPr lang="en-US" b="1" dirty="0" smtClean="0">
                <a:effectLst>
                  <a:glow rad="127000">
                    <a:srgbClr val="BCFFDE"/>
                  </a:glow>
                </a:effectLst>
                <a:latin typeface="Comic Sans MS" pitchFamily="66" charset="0"/>
              </a:rPr>
              <a:t/>
            </a:r>
            <a:br>
              <a:rPr lang="en-US" b="1" dirty="0" smtClean="0">
                <a:effectLst>
                  <a:glow rad="127000">
                    <a:srgbClr val="BCFFDE"/>
                  </a:glow>
                </a:effectLst>
                <a:latin typeface="Comic Sans MS" pitchFamily="66" charset="0"/>
              </a:rPr>
            </a:br>
            <a:r>
              <a:rPr lang="en-US" b="1" dirty="0" smtClean="0">
                <a:effectLst>
                  <a:glow rad="127000">
                    <a:srgbClr val="BCFFDE"/>
                  </a:glow>
                </a:effectLst>
                <a:latin typeface="Comic Sans MS" pitchFamily="66" charset="0"/>
              </a:rPr>
              <a:t>to </a:t>
            </a:r>
            <a:r>
              <a:rPr lang="en-US" b="1" dirty="0">
                <a:effectLst>
                  <a:glow rad="127000">
                    <a:srgbClr val="BCFFDE"/>
                  </a:glow>
                </a:effectLst>
                <a:latin typeface="Comic Sans MS" pitchFamily="66" charset="0"/>
              </a:rPr>
              <a:t>their Aviv roughly in the next four or five weeks </a:t>
            </a:r>
            <a:r>
              <a:rPr lang="en-US" b="1" dirty="0" smtClean="0">
                <a:effectLst>
                  <a:glow rad="127000">
                    <a:srgbClr val="BCFFDE"/>
                  </a:glow>
                </a:effectLst>
                <a:latin typeface="Comic Sans MS" pitchFamily="66" charset="0"/>
              </a:rPr>
              <a:t/>
            </a:r>
            <a:br>
              <a:rPr lang="en-US" b="1" dirty="0" smtClean="0">
                <a:effectLst>
                  <a:glow rad="127000">
                    <a:srgbClr val="BCFFDE"/>
                  </a:glow>
                </a:effectLst>
                <a:latin typeface="Comic Sans MS" pitchFamily="66" charset="0"/>
              </a:rPr>
            </a:br>
            <a:r>
              <a:rPr lang="en-US" b="1" dirty="0" smtClean="0">
                <a:effectLst>
                  <a:glow rad="127000">
                    <a:srgbClr val="BCFFDE"/>
                  </a:glow>
                </a:effectLst>
                <a:latin typeface="Comic Sans MS" pitchFamily="66" charset="0"/>
              </a:rPr>
              <a:t>that </a:t>
            </a:r>
            <a:r>
              <a:rPr lang="en-US" b="1" dirty="0">
                <a:effectLst>
                  <a:glow rad="127000">
                    <a:srgbClr val="BCFFDE"/>
                  </a:glow>
                </a:effectLst>
                <a:latin typeface="Comic Sans MS" pitchFamily="66" charset="0"/>
              </a:rPr>
              <a:t>follows Aviv barley</a:t>
            </a:r>
            <a:r>
              <a:rPr lang="en-US" dirty="0">
                <a:latin typeface="Comic Sans MS" pitchFamily="66" charset="0"/>
              </a:rPr>
              <a:t>.  </a:t>
            </a:r>
            <a:endParaRPr lang="en-US" dirty="0" smtClean="0">
              <a:latin typeface="Comic Sans MS" pitchFamily="66" charset="0"/>
            </a:endParaRPr>
          </a:p>
          <a:p>
            <a:pPr marL="342900" indent="-342900">
              <a:lnSpc>
                <a:spcPct val="100000"/>
              </a:lnSpc>
            </a:pPr>
            <a:r>
              <a:rPr lang="en-US" b="1" dirty="0" smtClean="0">
                <a:ln w="1905"/>
                <a:solidFill>
                  <a:srgbClr val="FFFFCC"/>
                </a:solidFill>
                <a:effectLst>
                  <a:glow rad="127000">
                    <a:srgbClr val="5D2D2D"/>
                  </a:glow>
                  <a:innerShdw blurRad="69850" dist="43180" dir="5400000">
                    <a:srgbClr val="000000">
                      <a:alpha val="65000"/>
                    </a:srgbClr>
                  </a:innerShdw>
                </a:effectLst>
                <a:latin typeface="Comic Sans MS" pitchFamily="66" charset="0"/>
              </a:rPr>
              <a:t>Hypothetically</a:t>
            </a:r>
            <a:r>
              <a:rPr lang="en-US" b="1" dirty="0">
                <a:ln w="1905"/>
                <a:solidFill>
                  <a:srgbClr val="FFFFCC"/>
                </a:solidFill>
                <a:effectLst>
                  <a:glow rad="127000">
                    <a:srgbClr val="5D2D2D"/>
                  </a:glow>
                  <a:innerShdw blurRad="69850" dist="43180" dir="5400000">
                    <a:srgbClr val="000000">
                      <a:alpha val="65000"/>
                    </a:srgbClr>
                  </a:innerShdw>
                </a:effectLst>
                <a:latin typeface="Comic Sans MS" pitchFamily="66" charset="0"/>
              </a:rPr>
              <a:t>, this means that </a:t>
            </a:r>
            <a:r>
              <a:rPr lang="en-US" b="1" u="sng" dirty="0">
                <a:ln w="1905"/>
                <a:solidFill>
                  <a:srgbClr val="FFFFCC"/>
                </a:solidFill>
                <a:effectLst>
                  <a:glow rad="127000">
                    <a:srgbClr val="5D2D2D"/>
                  </a:glow>
                  <a:innerShdw blurRad="69850" dist="43180" dir="5400000">
                    <a:srgbClr val="000000">
                      <a:alpha val="65000"/>
                    </a:srgbClr>
                  </a:innerShdw>
                </a:effectLst>
                <a:latin typeface="Comic Sans MS" pitchFamily="66" charset="0"/>
              </a:rPr>
              <a:t>from about the middle of the twelfth month to </a:t>
            </a:r>
            <a:r>
              <a:rPr lang="en-US" b="1" u="sng" dirty="0" smtClean="0">
                <a:ln w="1905"/>
                <a:solidFill>
                  <a:srgbClr val="FFFFCC"/>
                </a:solidFill>
                <a:effectLst>
                  <a:glow rad="127000">
                    <a:srgbClr val="5D2D2D"/>
                  </a:glow>
                  <a:innerShdw blurRad="69850" dist="43180" dir="5400000">
                    <a:srgbClr val="000000">
                      <a:alpha val="65000"/>
                    </a:srgbClr>
                  </a:innerShdw>
                </a:effectLst>
                <a:latin typeface="Comic Sans MS" pitchFamily="66" charset="0"/>
              </a:rPr>
              <a:t/>
            </a:r>
            <a:br>
              <a:rPr lang="en-US" b="1" u="sng" dirty="0" smtClean="0">
                <a:ln w="1905"/>
                <a:solidFill>
                  <a:srgbClr val="FFFFCC"/>
                </a:solidFill>
                <a:effectLst>
                  <a:glow rad="127000">
                    <a:srgbClr val="5D2D2D"/>
                  </a:glow>
                  <a:innerShdw blurRad="69850" dist="43180" dir="5400000">
                    <a:srgbClr val="000000">
                      <a:alpha val="65000"/>
                    </a:srgbClr>
                  </a:innerShdw>
                </a:effectLst>
                <a:latin typeface="Comic Sans MS" pitchFamily="66" charset="0"/>
              </a:rPr>
            </a:br>
            <a:r>
              <a:rPr lang="en-US" b="1" u="sng" dirty="0" smtClean="0">
                <a:ln w="1905"/>
                <a:solidFill>
                  <a:srgbClr val="FFFFCC"/>
                </a:solidFill>
                <a:effectLst>
                  <a:glow rad="127000">
                    <a:srgbClr val="5D2D2D"/>
                  </a:glow>
                  <a:innerShdw blurRad="69850" dist="43180" dir="5400000">
                    <a:srgbClr val="000000">
                      <a:alpha val="65000"/>
                    </a:srgbClr>
                  </a:innerShdw>
                </a:effectLst>
                <a:latin typeface="Comic Sans MS" pitchFamily="66" charset="0"/>
              </a:rPr>
              <a:t>the </a:t>
            </a:r>
            <a:r>
              <a:rPr lang="en-US" b="1" u="sng" dirty="0">
                <a:ln w="1905"/>
                <a:solidFill>
                  <a:srgbClr val="FFFFCC"/>
                </a:solidFill>
                <a:effectLst>
                  <a:glow rad="127000">
                    <a:srgbClr val="5D2D2D"/>
                  </a:glow>
                  <a:innerShdw blurRad="69850" dist="43180" dir="5400000">
                    <a:srgbClr val="000000">
                      <a:alpha val="65000"/>
                    </a:srgbClr>
                  </a:innerShdw>
                </a:effectLst>
                <a:latin typeface="Comic Sans MS" pitchFamily="66" charset="0"/>
              </a:rPr>
              <a:t>middle of the new </a:t>
            </a:r>
            <a:r>
              <a:rPr lang="en-US" b="1" u="sng" dirty="0" smtClean="0">
                <a:ln w="1905"/>
                <a:solidFill>
                  <a:srgbClr val="FFFFCC"/>
                </a:solidFill>
                <a:effectLst>
                  <a:glow rad="127000">
                    <a:srgbClr val="5D2D2D"/>
                  </a:glow>
                  <a:innerShdw blurRad="69850" dist="43180" dir="5400000">
                    <a:srgbClr val="000000">
                      <a:alpha val="65000"/>
                    </a:srgbClr>
                  </a:innerShdw>
                </a:effectLst>
                <a:latin typeface="Comic Sans MS" pitchFamily="66" charset="0"/>
              </a:rPr>
              <a:t/>
            </a:r>
            <a:br>
              <a:rPr lang="en-US" b="1" u="sng" dirty="0" smtClean="0">
                <a:ln w="1905"/>
                <a:solidFill>
                  <a:srgbClr val="FFFFCC"/>
                </a:solidFill>
                <a:effectLst>
                  <a:glow rad="127000">
                    <a:srgbClr val="5D2D2D"/>
                  </a:glow>
                  <a:innerShdw blurRad="69850" dist="43180" dir="5400000">
                    <a:srgbClr val="000000">
                      <a:alpha val="65000"/>
                    </a:srgbClr>
                  </a:innerShdw>
                </a:effectLst>
                <a:latin typeface="Comic Sans MS" pitchFamily="66" charset="0"/>
              </a:rPr>
            </a:br>
            <a:r>
              <a:rPr lang="en-US" b="1" u="sng" dirty="0" smtClean="0">
                <a:ln w="1905"/>
                <a:solidFill>
                  <a:srgbClr val="FFFFCC"/>
                </a:solidFill>
                <a:effectLst>
                  <a:glow rad="127000">
                    <a:srgbClr val="5D2D2D"/>
                  </a:glow>
                  <a:innerShdw blurRad="69850" dist="43180" dir="5400000">
                    <a:srgbClr val="000000">
                      <a:alpha val="65000"/>
                    </a:srgbClr>
                  </a:innerShdw>
                </a:effectLst>
                <a:latin typeface="Comic Sans MS" pitchFamily="66" charset="0"/>
              </a:rPr>
              <a:t>first </a:t>
            </a:r>
            <a:r>
              <a:rPr lang="en-US" b="1" u="sng" dirty="0">
                <a:ln w="1905"/>
                <a:solidFill>
                  <a:srgbClr val="FFFFCC"/>
                </a:solidFill>
                <a:effectLst>
                  <a:glow rad="127000">
                    <a:srgbClr val="5D2D2D"/>
                  </a:glow>
                  <a:innerShdw blurRad="69850" dist="43180" dir="5400000">
                    <a:srgbClr val="000000">
                      <a:alpha val="65000"/>
                    </a:srgbClr>
                  </a:innerShdw>
                </a:effectLst>
                <a:latin typeface="Comic Sans MS" pitchFamily="66" charset="0"/>
              </a:rPr>
              <a:t>month</a:t>
            </a:r>
            <a:r>
              <a:rPr lang="en-US" b="1" dirty="0">
                <a:ln w="1905"/>
                <a:solidFill>
                  <a:srgbClr val="FFFFCC"/>
                </a:solidFill>
                <a:effectLst>
                  <a:glow rad="127000">
                    <a:srgbClr val="5D2D2D"/>
                  </a:glow>
                  <a:innerShdw blurRad="69850" dist="43180" dir="5400000">
                    <a:srgbClr val="000000">
                      <a:alpha val="65000"/>
                    </a:srgbClr>
                  </a:innerShdw>
                </a:effectLst>
                <a:latin typeface="Comic Sans MS" pitchFamily="66" charset="0"/>
              </a:rPr>
              <a:t>, four weeks </a:t>
            </a:r>
            <a:r>
              <a:rPr lang="en-US" b="1" dirty="0" smtClean="0">
                <a:ln w="1905"/>
                <a:solidFill>
                  <a:srgbClr val="FFFFCC"/>
                </a:solidFill>
                <a:effectLst>
                  <a:glow rad="127000">
                    <a:srgbClr val="5D2D2D"/>
                  </a:glow>
                  <a:innerShdw blurRad="69850" dist="43180" dir="5400000">
                    <a:srgbClr val="000000">
                      <a:alpha val="65000"/>
                    </a:srgbClr>
                  </a:innerShdw>
                </a:effectLst>
                <a:latin typeface="Comic Sans MS" pitchFamily="66" charset="0"/>
              </a:rPr>
              <a:t/>
            </a:r>
            <a:br>
              <a:rPr lang="en-US" b="1" dirty="0" smtClean="0">
                <a:ln w="1905"/>
                <a:solidFill>
                  <a:srgbClr val="FFFFCC"/>
                </a:solidFill>
                <a:effectLst>
                  <a:glow rad="127000">
                    <a:srgbClr val="5D2D2D"/>
                  </a:glow>
                  <a:innerShdw blurRad="69850" dist="43180" dir="5400000">
                    <a:srgbClr val="000000">
                      <a:alpha val="65000"/>
                    </a:srgbClr>
                  </a:innerShdw>
                </a:effectLst>
                <a:latin typeface="Comic Sans MS" pitchFamily="66" charset="0"/>
              </a:rPr>
            </a:br>
            <a:r>
              <a:rPr lang="en-US" b="1" dirty="0" smtClean="0">
                <a:ln w="1905"/>
                <a:solidFill>
                  <a:srgbClr val="FFFFCC"/>
                </a:solidFill>
                <a:effectLst>
                  <a:glow rad="127000">
                    <a:srgbClr val="5D2D2D"/>
                  </a:glow>
                  <a:innerShdw blurRad="69850" dist="43180" dir="5400000">
                    <a:srgbClr val="000000">
                      <a:alpha val="65000"/>
                    </a:srgbClr>
                  </a:innerShdw>
                </a:effectLst>
                <a:latin typeface="Comic Sans MS" pitchFamily="66" charset="0"/>
              </a:rPr>
              <a:t>will have </a:t>
            </a:r>
            <a:r>
              <a:rPr lang="en-US" b="1" dirty="0">
                <a:ln w="1905"/>
                <a:solidFill>
                  <a:srgbClr val="FFFFCC"/>
                </a:solidFill>
                <a:effectLst>
                  <a:glow rad="127000">
                    <a:srgbClr val="5D2D2D"/>
                  </a:glow>
                  <a:innerShdw blurRad="69850" dist="43180" dir="5400000">
                    <a:srgbClr val="000000">
                      <a:alpha val="65000"/>
                    </a:srgbClr>
                  </a:innerShdw>
                </a:effectLst>
                <a:latin typeface="Comic Sans MS" pitchFamily="66" charset="0"/>
              </a:rPr>
              <a:t>gone by.  </a:t>
            </a:r>
            <a:endParaRPr lang="en-US" b="1" dirty="0" smtClean="0">
              <a:ln w="1905"/>
              <a:solidFill>
                <a:srgbClr val="FFFFCC"/>
              </a:solidFill>
              <a:effectLst>
                <a:glow rad="127000">
                  <a:srgbClr val="5D2D2D"/>
                </a:glow>
                <a:innerShdw blurRad="69850" dist="43180" dir="5400000">
                  <a:srgbClr val="000000">
                    <a:alpha val="65000"/>
                  </a:srgbClr>
                </a:innerShdw>
              </a:effectLst>
              <a:latin typeface="Comic Sans MS" pitchFamily="66" charset="0"/>
            </a:endParaRPr>
          </a:p>
        </p:txBody>
      </p:sp>
      <p:pic>
        <p:nvPicPr>
          <p:cNvPr id="11" name="Picture 2" descr="C:\Users\Rae\Desktop\2.19 Josh Enoch #3\Grains of israel\wheat bundle vector.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429353" y="3861053"/>
            <a:ext cx="2073771" cy="2304251"/>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2"/>
          <p:cNvSpPr txBox="1">
            <a:spLocks/>
          </p:cNvSpPr>
          <p:nvPr/>
        </p:nvSpPr>
        <p:spPr>
          <a:xfrm>
            <a:off x="0" y="244558"/>
            <a:ext cx="12192000" cy="664162"/>
          </a:xfrm>
          <a:prstGeom prst="rect">
            <a:avLst/>
          </a:prstGeom>
          <a:gradFill flip="none" rotWithShape="1">
            <a:gsLst>
              <a:gs pos="50000">
                <a:srgbClr val="000040"/>
              </a:gs>
              <a:gs pos="31000">
                <a:srgbClr val="400040"/>
              </a:gs>
              <a:gs pos="84000">
                <a:srgbClr val="8F0040"/>
              </a:gs>
            </a:gsLst>
            <a:lin ang="2700000" scaled="0"/>
            <a:tileRect/>
          </a:gradFill>
          <a:scene3d>
            <a:camera prst="orthographicFront"/>
            <a:lightRig rig="balanced" dir="t">
              <a:rot lat="0" lon="0" rev="2100000"/>
            </a:lightRig>
          </a:scene3d>
          <a:sp3d>
            <a:bevelT w="152400" h="50800" prst="softRound"/>
          </a:sp3d>
        </p:spPr>
        <p:txBody>
          <a:bodyPr>
            <a:normAutofit/>
            <a:sp3d extrusionH="57150" prstMaterial="metal">
              <a:bevelT w="38100" h="25400" prst="softRound"/>
              <a:contourClr>
                <a:schemeClr val="bg2"/>
              </a:contourClr>
            </a:sp3d>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r>
              <a:rPr lang="en-US" sz="3600" b="1" dirty="0" smtClean="0">
                <a:ln w="50800"/>
                <a:solidFill>
                  <a:schemeClr val="bg1">
                    <a:shade val="50000"/>
                  </a:schemeClr>
                </a:solidFill>
                <a:effectLst/>
                <a:latin typeface="Comic Sans MS" pitchFamily="66" charset="0"/>
              </a:rPr>
              <a:t>Interesting Information from </a:t>
            </a:r>
            <a:r>
              <a:rPr lang="en-US" sz="3600" b="1" dirty="0" err="1" smtClean="0">
                <a:ln w="50800"/>
                <a:solidFill>
                  <a:schemeClr val="bg1">
                    <a:shade val="50000"/>
                  </a:schemeClr>
                </a:solidFill>
                <a:effectLst/>
                <a:latin typeface="Comic Sans MS" pitchFamily="66" charset="0"/>
              </a:rPr>
              <a:t>Avi</a:t>
            </a:r>
            <a:r>
              <a:rPr lang="en-US" sz="3600" b="1" dirty="0" smtClean="0">
                <a:ln w="50800"/>
                <a:solidFill>
                  <a:schemeClr val="bg1">
                    <a:shade val="50000"/>
                  </a:schemeClr>
                </a:solidFill>
                <a:effectLst/>
                <a:latin typeface="Comic Sans MS" pitchFamily="66" charset="0"/>
              </a:rPr>
              <a:t> ben </a:t>
            </a:r>
            <a:r>
              <a:rPr lang="en-US" sz="3600" b="1" dirty="0" err="1" smtClean="0">
                <a:ln w="50800"/>
                <a:solidFill>
                  <a:schemeClr val="bg1">
                    <a:shade val="50000"/>
                  </a:schemeClr>
                </a:solidFill>
                <a:effectLst/>
                <a:latin typeface="Comic Sans MS" pitchFamily="66" charset="0"/>
              </a:rPr>
              <a:t>Mordechai</a:t>
            </a:r>
            <a:endParaRPr lang="en-US" sz="2700" b="1" dirty="0">
              <a:ln w="50800"/>
              <a:solidFill>
                <a:schemeClr val="bg1">
                  <a:shade val="50000"/>
                </a:schemeClr>
              </a:solidFill>
              <a:effectLst/>
              <a:latin typeface="Comic Sans MS" pitchFamily="66" charset="0"/>
            </a:endParaRPr>
          </a:p>
        </p:txBody>
      </p:sp>
      <p:sp>
        <p:nvSpPr>
          <p:cNvPr id="13" name="Content Placeholder 2"/>
          <p:cNvSpPr txBox="1">
            <a:spLocks/>
          </p:cNvSpPr>
          <p:nvPr/>
        </p:nvSpPr>
        <p:spPr>
          <a:xfrm>
            <a:off x="5374332" y="974163"/>
            <a:ext cx="6480720" cy="6271261"/>
          </a:xfrm>
          <a:prstGeom prst="rect">
            <a:avLst/>
          </a:prstGeom>
        </p:spPr>
        <p:txBody>
          <a:bodyPr vert="horz" lIns="91440" tIns="45720" rIns="91440" bIns="45720" rtlCol="0">
            <a:normAutofit/>
            <a:scene3d>
              <a:camera prst="orthographicFront"/>
              <a:lightRig rig="threePt" dir="t"/>
            </a:scene3d>
            <a:sp3d extrusionH="57150">
              <a:bevelT w="38100" h="38100" prst="angle"/>
            </a:sp3d>
          </a:bodyPr>
          <a:lstStyle>
            <a:lvl1pPr marL="223838" indent="-228600" algn="l" defTabSz="914400" rtl="0" eaLnBrk="1" latinLnBrk="0" hangingPunct="1">
              <a:lnSpc>
                <a:spcPct val="90000"/>
              </a:lnSpc>
              <a:spcBef>
                <a:spcPts val="1600"/>
              </a:spcBef>
              <a:buFont typeface="Arial" pitchFamily="34" charset="0"/>
              <a:buChar char="•"/>
              <a:defRPr sz="2400" kern="1200">
                <a:solidFill>
                  <a:schemeClr val="tx1"/>
                </a:solidFill>
                <a:latin typeface="Arial" pitchFamily="34" charset="0"/>
                <a:ea typeface="+mn-ea"/>
                <a:cs typeface="Arial" pitchFamily="34" charset="0"/>
              </a:defRPr>
            </a:lvl1pPr>
            <a:lvl2pPr marL="502920" indent="-228600" algn="l" defTabSz="914400" rtl="0" eaLnBrk="1" latinLnBrk="0" hangingPunct="1">
              <a:lnSpc>
                <a:spcPct val="90000"/>
              </a:lnSpc>
              <a:spcBef>
                <a:spcPts val="600"/>
              </a:spcBef>
              <a:buFont typeface="Euphemia" pitchFamily="34" charset="0"/>
              <a:buChar char="–"/>
              <a:defRPr sz="2000" kern="1200">
                <a:solidFill>
                  <a:schemeClr val="tx1"/>
                </a:solidFill>
                <a:latin typeface="Arial" pitchFamily="34" charset="0"/>
                <a:ea typeface="+mn-ea"/>
                <a:cs typeface="Arial" pitchFamily="34" charset="0"/>
              </a:defRPr>
            </a:lvl2pPr>
            <a:lvl3pPr marL="777240" indent="-228600" algn="l" defTabSz="914400" rtl="0" eaLnBrk="1" latinLnBrk="0" hangingPunct="1">
              <a:lnSpc>
                <a:spcPct val="90000"/>
              </a:lnSpc>
              <a:spcBef>
                <a:spcPts val="600"/>
              </a:spcBef>
              <a:buFont typeface="Euphemia" pitchFamily="34" charset="0"/>
              <a:buChar char="–"/>
              <a:defRPr sz="1800" kern="1200">
                <a:solidFill>
                  <a:schemeClr val="tx1"/>
                </a:solidFill>
                <a:latin typeface="Arial" pitchFamily="34" charset="0"/>
                <a:ea typeface="+mn-ea"/>
                <a:cs typeface="Arial" pitchFamily="34" charset="0"/>
              </a:defRPr>
            </a:lvl3pPr>
            <a:lvl4pPr marL="1051560" indent="-228600" algn="l" defTabSz="914400" rtl="0" eaLnBrk="1" latinLnBrk="0" hangingPunct="1">
              <a:lnSpc>
                <a:spcPct val="90000"/>
              </a:lnSpc>
              <a:spcBef>
                <a:spcPts val="600"/>
              </a:spcBef>
              <a:buFont typeface="Euphemia" pitchFamily="34" charset="0"/>
              <a:buChar char="–"/>
              <a:defRPr sz="1600" kern="1200">
                <a:solidFill>
                  <a:schemeClr val="tx1"/>
                </a:solidFill>
                <a:latin typeface="Arial" pitchFamily="34" charset="0"/>
                <a:ea typeface="+mn-ea"/>
                <a:cs typeface="Arial" pitchFamily="34" charset="0"/>
              </a:defRPr>
            </a:lvl4pPr>
            <a:lvl5pPr marL="1325880" indent="-228600" algn="l" defTabSz="914400" rtl="0" eaLnBrk="1" latinLnBrk="0" hangingPunct="1">
              <a:lnSpc>
                <a:spcPct val="90000"/>
              </a:lnSpc>
              <a:spcBef>
                <a:spcPts val="600"/>
              </a:spcBef>
              <a:buFont typeface="Euphemia" pitchFamily="34" charset="0"/>
              <a:buChar char="–"/>
              <a:defRPr sz="1600" kern="1200">
                <a:solidFill>
                  <a:schemeClr val="tx1"/>
                </a:solidFill>
                <a:latin typeface="Arial" pitchFamily="34" charset="0"/>
                <a:ea typeface="+mn-ea"/>
                <a:cs typeface="Arial" pitchFamily="34" charset="0"/>
              </a:defRPr>
            </a:lvl5pPr>
            <a:lvl6pPr marL="160020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7pPr>
            <a:lvl8pPr marL="214884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8pPr>
            <a:lvl9pPr marL="242316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9pPr>
          </a:lstStyle>
          <a:p>
            <a:pPr marL="342900" indent="-342900">
              <a:lnSpc>
                <a:spcPct val="100000"/>
              </a:lnSpc>
            </a:pPr>
            <a:r>
              <a:rPr lang="en-US" b="1" dirty="0" smtClean="0">
                <a:latin typeface="Comic Sans MS" pitchFamily="66" charset="0"/>
              </a:rPr>
              <a:t>In that timeframe</a:t>
            </a:r>
            <a:r>
              <a:rPr lang="en-US" dirty="0" smtClean="0">
                <a:latin typeface="Comic Sans MS" pitchFamily="66" charset="0"/>
              </a:rPr>
              <a:t>, </a:t>
            </a:r>
            <a:r>
              <a:rPr lang="en-US" sz="2800" b="1" dirty="0" smtClean="0">
                <a:ln>
                  <a:solidFill>
                    <a:schemeClr val="accent6">
                      <a:lumMod val="50000"/>
                    </a:schemeClr>
                  </a:solidFill>
                </a:ln>
                <a:solidFill>
                  <a:srgbClr val="FFFFCC"/>
                </a:solidFill>
                <a:effectLst>
                  <a:glow rad="76200">
                    <a:srgbClr val="002060"/>
                  </a:glow>
                  <a:outerShdw blurRad="69850" dist="43180" dir="5400000" sx="0" sy="0">
                    <a:srgbClr val="000000">
                      <a:alpha val="65000"/>
                    </a:srgbClr>
                  </a:outerShdw>
                </a:effectLst>
                <a:latin typeface="Comic Sans MS" pitchFamily="66" charset="0"/>
              </a:rPr>
              <a:t>Aviv wheat </a:t>
            </a:r>
            <a:br>
              <a:rPr lang="en-US" sz="2800" b="1" dirty="0" smtClean="0">
                <a:ln>
                  <a:solidFill>
                    <a:schemeClr val="accent6">
                      <a:lumMod val="50000"/>
                    </a:schemeClr>
                  </a:solidFill>
                </a:ln>
                <a:solidFill>
                  <a:srgbClr val="FFFFCC"/>
                </a:solidFill>
                <a:effectLst>
                  <a:glow rad="76200">
                    <a:srgbClr val="002060"/>
                  </a:glow>
                  <a:outerShdw blurRad="69850" dist="43180" dir="5400000" sx="0" sy="0">
                    <a:srgbClr val="000000">
                      <a:alpha val="65000"/>
                    </a:srgbClr>
                  </a:outerShdw>
                </a:effectLst>
                <a:latin typeface="Comic Sans MS" pitchFamily="66" charset="0"/>
              </a:rPr>
            </a:br>
            <a:r>
              <a:rPr lang="en-US" sz="2800" b="1" dirty="0" smtClean="0">
                <a:ln>
                  <a:solidFill>
                    <a:schemeClr val="accent6">
                      <a:lumMod val="50000"/>
                    </a:schemeClr>
                  </a:solidFill>
                </a:ln>
                <a:solidFill>
                  <a:srgbClr val="FFFFCC"/>
                </a:solidFill>
                <a:effectLst>
                  <a:glow rad="76200">
                    <a:srgbClr val="002060"/>
                  </a:glow>
                  <a:outerShdw blurRad="69850" dist="43180" dir="5400000" sx="0" sy="0">
                    <a:srgbClr val="000000">
                      <a:alpha val="65000"/>
                    </a:srgbClr>
                  </a:outerShdw>
                </a:effectLst>
                <a:latin typeface="Comic Sans MS" pitchFamily="66" charset="0"/>
              </a:rPr>
              <a:t>could easily be ready for its </a:t>
            </a:r>
            <a:br>
              <a:rPr lang="en-US" sz="2800" b="1" dirty="0" smtClean="0">
                <a:ln>
                  <a:solidFill>
                    <a:schemeClr val="accent6">
                      <a:lumMod val="50000"/>
                    </a:schemeClr>
                  </a:solidFill>
                </a:ln>
                <a:solidFill>
                  <a:srgbClr val="FFFFCC"/>
                </a:solidFill>
                <a:effectLst>
                  <a:glow rad="76200">
                    <a:srgbClr val="002060"/>
                  </a:glow>
                  <a:outerShdw blurRad="69850" dist="43180" dir="5400000" sx="0" sy="0">
                    <a:srgbClr val="000000">
                      <a:alpha val="65000"/>
                    </a:srgbClr>
                  </a:outerShdw>
                </a:effectLst>
                <a:latin typeface="Comic Sans MS" pitchFamily="66" charset="0"/>
              </a:rPr>
            </a:br>
            <a:r>
              <a:rPr lang="en-US" sz="2800" b="1" dirty="0" smtClean="0">
                <a:ln>
                  <a:solidFill>
                    <a:schemeClr val="accent6">
                      <a:lumMod val="50000"/>
                    </a:schemeClr>
                  </a:solidFill>
                </a:ln>
                <a:solidFill>
                  <a:srgbClr val="FFFFCC"/>
                </a:solidFill>
                <a:effectLst>
                  <a:glow rad="76200">
                    <a:srgbClr val="002060"/>
                  </a:glow>
                  <a:outerShdw blurRad="69850" dist="43180" dir="5400000" sx="0" sy="0">
                    <a:srgbClr val="000000">
                      <a:alpha val="65000"/>
                    </a:srgbClr>
                  </a:outerShdw>
                </a:effectLst>
                <a:latin typeface="Comic Sans MS" pitchFamily="66" charset="0"/>
              </a:rPr>
              <a:t>first cutting -</a:t>
            </a:r>
            <a:r>
              <a:rPr lang="en-US" sz="2800" b="1" dirty="0" smtClean="0">
                <a:ln>
                  <a:solidFill>
                    <a:schemeClr val="accent6">
                      <a:lumMod val="50000"/>
                    </a:schemeClr>
                  </a:solidFill>
                </a:ln>
                <a:solidFill>
                  <a:srgbClr val="99FF66"/>
                </a:solidFill>
                <a:effectLst>
                  <a:glow rad="127000">
                    <a:srgbClr val="002060"/>
                  </a:glow>
                  <a:outerShdw blurRad="69850" dist="43180" dir="5400000" sx="0" sy="0">
                    <a:srgbClr val="000000">
                      <a:alpha val="65000"/>
                    </a:srgbClr>
                  </a:outerShdw>
                </a:effectLst>
                <a:latin typeface="Comic Sans MS" pitchFamily="66" charset="0"/>
              </a:rPr>
              <a:t> </a:t>
            </a:r>
            <a:r>
              <a:rPr lang="en-US" b="1" dirty="0" err="1" smtClean="0">
                <a:solidFill>
                  <a:schemeClr val="tx2"/>
                </a:solidFill>
                <a:effectLst>
                  <a:glow rad="50800">
                    <a:srgbClr val="FFFF00"/>
                  </a:glow>
                </a:effectLst>
                <a:latin typeface="Comic Sans MS" pitchFamily="66" charset="0"/>
              </a:rPr>
              <a:t>Raisheet</a:t>
            </a:r>
            <a:r>
              <a:rPr lang="en-US" b="1" dirty="0" smtClean="0">
                <a:solidFill>
                  <a:schemeClr val="tx2"/>
                </a:solidFill>
                <a:effectLst>
                  <a:glow rad="50800">
                    <a:srgbClr val="FFFF00"/>
                  </a:glow>
                </a:effectLst>
                <a:latin typeface="Comic Sans MS" pitchFamily="66" charset="0"/>
              </a:rPr>
              <a:t> </a:t>
            </a:r>
            <a:r>
              <a:rPr lang="en-US" b="1" dirty="0" err="1" smtClean="0">
                <a:solidFill>
                  <a:schemeClr val="tx2"/>
                </a:solidFill>
                <a:effectLst>
                  <a:glow rad="50800">
                    <a:srgbClr val="FFFF00"/>
                  </a:glow>
                </a:effectLst>
                <a:latin typeface="Comic Sans MS" pitchFamily="66" charset="0"/>
              </a:rPr>
              <a:t>K’tzir</a:t>
            </a:r>
            <a:r>
              <a:rPr lang="en-US" b="1" dirty="0" smtClean="0">
                <a:solidFill>
                  <a:schemeClr val="tx2"/>
                </a:solidFill>
                <a:effectLst>
                  <a:glow rad="50800">
                    <a:srgbClr val="FFFF00"/>
                  </a:glow>
                </a:effectLst>
                <a:latin typeface="Comic Sans MS" pitchFamily="66" charset="0"/>
              </a:rPr>
              <a:t>.</a:t>
            </a:r>
            <a:r>
              <a:rPr lang="en-US" dirty="0" smtClean="0">
                <a:solidFill>
                  <a:schemeClr val="tx2"/>
                </a:solidFill>
                <a:effectLst>
                  <a:glow rad="50800">
                    <a:srgbClr val="FFFF00"/>
                  </a:glow>
                </a:effectLst>
                <a:latin typeface="Comic Sans MS" pitchFamily="66" charset="0"/>
              </a:rPr>
              <a:t>  </a:t>
            </a:r>
          </a:p>
          <a:p>
            <a:pPr marL="342900" indent="-342900">
              <a:lnSpc>
                <a:spcPct val="100000"/>
              </a:lnSpc>
            </a:pPr>
            <a:r>
              <a:rPr lang="en-US" dirty="0" smtClean="0">
                <a:latin typeface="Comic Sans MS" pitchFamily="66" charset="0"/>
              </a:rPr>
              <a:t>Ostensibly, this means we could fulfill </a:t>
            </a:r>
            <a:r>
              <a:rPr lang="en-US" b="1" dirty="0" smtClean="0">
                <a:ln w="1905">
                  <a:solidFill>
                    <a:sysClr val="windowText" lastClr="000000"/>
                  </a:solidFill>
                </a:ln>
                <a:solidFill>
                  <a:srgbClr val="0070C0"/>
                </a:solidFill>
                <a:effectLst>
                  <a:glow rad="127000">
                    <a:srgbClr val="FFC000"/>
                  </a:glow>
                  <a:innerShdw blurRad="69850" dist="43180" dir="5400000">
                    <a:srgbClr val="000000">
                      <a:alpha val="65000"/>
                    </a:srgbClr>
                  </a:innerShdw>
                </a:effectLst>
                <a:latin typeface="Comic Sans MS" pitchFamily="66" charset="0"/>
              </a:rPr>
              <a:t>Deut 16:9 </a:t>
            </a:r>
            <a:r>
              <a:rPr lang="en-US" dirty="0" smtClean="0">
                <a:latin typeface="Comic Sans MS" pitchFamily="66" charset="0"/>
              </a:rPr>
              <a:t>at about the time of Unleavened Bread and thus,</a:t>
            </a:r>
            <a:r>
              <a:rPr lang="en-US" b="1" dirty="0" smtClean="0">
                <a:effectLst>
                  <a:outerShdw blurRad="69850" dist="43180" dir="5400000" sx="0" sy="0">
                    <a:srgbClr val="000000">
                      <a:alpha val="65000"/>
                    </a:srgbClr>
                  </a:outerShdw>
                </a:effectLst>
                <a:latin typeface="Comic Sans MS" pitchFamily="66" charset="0"/>
              </a:rPr>
              <a:t> </a:t>
            </a:r>
            <a:r>
              <a:rPr lang="en-US" b="1" dirty="0" smtClean="0">
                <a:ln>
                  <a:solidFill>
                    <a:sysClr val="windowText" lastClr="000000"/>
                  </a:solidFill>
                </a:ln>
                <a:solidFill>
                  <a:srgbClr val="C00000"/>
                </a:solidFill>
                <a:effectLst>
                  <a:outerShdw blurRad="69850" dist="43180" dir="5400000" sx="0" sy="0">
                    <a:srgbClr val="000000">
                      <a:alpha val="65000"/>
                    </a:srgbClr>
                  </a:outerShdw>
                </a:effectLst>
                <a:latin typeface="Comic Sans MS" pitchFamily="66" charset="0"/>
              </a:rPr>
              <a:t>there </a:t>
            </a:r>
            <a:br>
              <a:rPr lang="en-US" b="1" dirty="0" smtClean="0">
                <a:ln>
                  <a:solidFill>
                    <a:sysClr val="windowText" lastClr="000000"/>
                  </a:solidFill>
                </a:ln>
                <a:solidFill>
                  <a:srgbClr val="C00000"/>
                </a:solidFill>
                <a:effectLst>
                  <a:outerShdw blurRad="69850" dist="43180" dir="5400000" sx="0" sy="0">
                    <a:srgbClr val="000000">
                      <a:alpha val="65000"/>
                    </a:srgbClr>
                  </a:outerShdw>
                </a:effectLst>
                <a:latin typeface="Comic Sans MS" pitchFamily="66" charset="0"/>
              </a:rPr>
            </a:br>
            <a:r>
              <a:rPr lang="en-US" b="1" dirty="0" smtClean="0">
                <a:ln>
                  <a:solidFill>
                    <a:sysClr val="windowText" lastClr="000000"/>
                  </a:solidFill>
                </a:ln>
                <a:solidFill>
                  <a:srgbClr val="C00000"/>
                </a:solidFill>
                <a:effectLst>
                  <a:outerShdw blurRad="69850" dist="43180" dir="5400000" sx="0" sy="0">
                    <a:srgbClr val="000000">
                      <a:alpha val="65000"/>
                    </a:srgbClr>
                  </a:outerShdw>
                </a:effectLst>
                <a:latin typeface="Comic Sans MS" pitchFamily="66" charset="0"/>
              </a:rPr>
              <a:t>would be </a:t>
            </a:r>
            <a:r>
              <a:rPr lang="en-US" b="1" u="sng" dirty="0" smtClean="0">
                <a:ln>
                  <a:solidFill>
                    <a:sysClr val="windowText" lastClr="000000"/>
                  </a:solidFill>
                </a:ln>
                <a:solidFill>
                  <a:srgbClr val="C00000"/>
                </a:solidFill>
                <a:effectLst>
                  <a:outerShdw blurRad="69850" dist="43180" dir="5400000" sx="0" sy="0">
                    <a:srgbClr val="000000">
                      <a:alpha val="65000"/>
                    </a:srgbClr>
                  </a:outerShdw>
                </a:effectLst>
                <a:latin typeface="Comic Sans MS" pitchFamily="66" charset="0"/>
              </a:rPr>
              <a:t>no</a:t>
            </a:r>
            <a:r>
              <a:rPr lang="en-US" b="1" dirty="0" smtClean="0">
                <a:ln>
                  <a:solidFill>
                    <a:sysClr val="windowText" lastClr="000000"/>
                  </a:solidFill>
                </a:ln>
                <a:solidFill>
                  <a:srgbClr val="C00000"/>
                </a:solidFill>
                <a:effectLst>
                  <a:outerShdw blurRad="69850" dist="43180" dir="5400000" sx="0" sy="0">
                    <a:srgbClr val="000000">
                      <a:alpha val="65000"/>
                    </a:srgbClr>
                  </a:outerShdw>
                </a:effectLst>
                <a:latin typeface="Comic Sans MS" pitchFamily="66" charset="0"/>
              </a:rPr>
              <a:t> </a:t>
            </a:r>
            <a:r>
              <a:rPr lang="en-US" b="1" u="sng" dirty="0" smtClean="0">
                <a:ln>
                  <a:solidFill>
                    <a:sysClr val="windowText" lastClr="000000"/>
                  </a:solidFill>
                </a:ln>
                <a:solidFill>
                  <a:srgbClr val="C00000"/>
                </a:solidFill>
                <a:effectLst>
                  <a:outerShdw blurRad="69850" dist="43180" dir="5400000" sx="0" sy="0">
                    <a:srgbClr val="000000">
                      <a:alpha val="65000"/>
                    </a:srgbClr>
                  </a:outerShdw>
                </a:effectLst>
                <a:latin typeface="Comic Sans MS" pitchFamily="66" charset="0"/>
              </a:rPr>
              <a:t>need</a:t>
            </a:r>
            <a:r>
              <a:rPr lang="en-US" b="1" dirty="0" smtClean="0">
                <a:ln>
                  <a:solidFill>
                    <a:sysClr val="windowText" lastClr="000000"/>
                  </a:solidFill>
                </a:ln>
                <a:solidFill>
                  <a:srgbClr val="C00000"/>
                </a:solidFill>
                <a:effectLst>
                  <a:outerShdw blurRad="69850" dist="43180" dir="5400000" sx="0" sy="0">
                    <a:srgbClr val="000000">
                      <a:alpha val="65000"/>
                    </a:srgbClr>
                  </a:outerShdw>
                </a:effectLst>
                <a:latin typeface="Comic Sans MS" pitchFamily="66" charset="0"/>
              </a:rPr>
              <a:t> to offer barley</a:t>
            </a:r>
            <a:r>
              <a:rPr lang="en-US" dirty="0" smtClean="0">
                <a:ln>
                  <a:solidFill>
                    <a:sysClr val="windowText" lastClr="000000"/>
                  </a:solidFill>
                </a:ln>
                <a:solidFill>
                  <a:srgbClr val="C00000"/>
                </a:solidFill>
                <a:latin typeface="Comic Sans MS" pitchFamily="66" charset="0"/>
              </a:rPr>
              <a:t> </a:t>
            </a:r>
            <a:br>
              <a:rPr lang="en-US" dirty="0" smtClean="0">
                <a:ln>
                  <a:solidFill>
                    <a:sysClr val="windowText" lastClr="000000"/>
                  </a:solidFill>
                </a:ln>
                <a:solidFill>
                  <a:srgbClr val="C00000"/>
                </a:solidFill>
                <a:latin typeface="Comic Sans MS" pitchFamily="66" charset="0"/>
              </a:rPr>
            </a:br>
            <a:r>
              <a:rPr lang="en-US" dirty="0" smtClean="0">
                <a:latin typeface="Comic Sans MS" pitchFamily="66" charset="0"/>
              </a:rPr>
              <a:t>to </a:t>
            </a:r>
            <a:r>
              <a:rPr lang="en-US" b="1" dirty="0" smtClean="0">
                <a:solidFill>
                  <a:srgbClr val="0070C0"/>
                </a:solidFill>
                <a:latin typeface="Comic Sans MS" pitchFamily="66" charset="0"/>
              </a:rPr>
              <a:t>Yahuah.  </a:t>
            </a:r>
          </a:p>
          <a:p>
            <a:pPr marL="342900" indent="-342900">
              <a:lnSpc>
                <a:spcPct val="100000"/>
              </a:lnSpc>
            </a:pPr>
            <a:r>
              <a:rPr lang="en-US" b="1" dirty="0" smtClean="0">
                <a:effectLst>
                  <a:glow rad="127000">
                    <a:srgbClr val="FFFFCC"/>
                  </a:glow>
                </a:effectLst>
                <a:latin typeface="Comic Sans MS" pitchFamily="66" charset="0"/>
              </a:rPr>
              <a:t>Supposedly</a:t>
            </a:r>
            <a:r>
              <a:rPr lang="en-US" dirty="0" smtClean="0">
                <a:effectLst>
                  <a:glow rad="127000">
                    <a:srgbClr val="FFFFCC"/>
                  </a:glow>
                </a:effectLst>
                <a:latin typeface="Comic Sans MS" pitchFamily="66" charset="0"/>
              </a:rPr>
              <a:t>,</a:t>
            </a:r>
            <a:r>
              <a:rPr lang="en-US" dirty="0" smtClean="0">
                <a:latin typeface="Comic Sans MS" pitchFamily="66" charset="0"/>
              </a:rPr>
              <a:t> </a:t>
            </a:r>
            <a:r>
              <a:rPr lang="en-US" b="1" dirty="0" smtClean="0">
                <a:ln>
                  <a:solidFill>
                    <a:sysClr val="windowText" lastClr="000000"/>
                  </a:solidFill>
                </a:ln>
                <a:solidFill>
                  <a:srgbClr val="99FF66"/>
                </a:solidFill>
                <a:effectLst>
                  <a:glow rad="165100">
                    <a:srgbClr val="FFFFCC">
                      <a:alpha val="93000"/>
                    </a:srgbClr>
                  </a:glow>
                  <a:outerShdw blurRad="69850" dist="43180" dir="5400000" sx="0" sy="0">
                    <a:srgbClr val="000000">
                      <a:alpha val="65000"/>
                    </a:srgbClr>
                  </a:outerShdw>
                </a:effectLst>
                <a:latin typeface="Comic Sans MS" pitchFamily="66" charset="0"/>
              </a:rPr>
              <a:t>there would be an </a:t>
            </a:r>
            <a:br>
              <a:rPr lang="en-US" b="1" dirty="0" smtClean="0">
                <a:ln>
                  <a:solidFill>
                    <a:sysClr val="windowText" lastClr="000000"/>
                  </a:solidFill>
                </a:ln>
                <a:solidFill>
                  <a:srgbClr val="99FF66"/>
                </a:solidFill>
                <a:effectLst>
                  <a:glow rad="165100">
                    <a:srgbClr val="FFFFCC">
                      <a:alpha val="93000"/>
                    </a:srgbClr>
                  </a:glow>
                  <a:outerShdw blurRad="69850" dist="43180" dir="5400000" sx="0" sy="0">
                    <a:srgbClr val="000000">
                      <a:alpha val="65000"/>
                    </a:srgbClr>
                  </a:outerShdw>
                </a:effectLst>
                <a:latin typeface="Comic Sans MS" pitchFamily="66" charset="0"/>
              </a:rPr>
            </a:br>
            <a:r>
              <a:rPr lang="en-US" b="1" dirty="0" smtClean="0">
                <a:ln>
                  <a:solidFill>
                    <a:sysClr val="windowText" lastClr="000000"/>
                  </a:solidFill>
                </a:ln>
                <a:solidFill>
                  <a:srgbClr val="99FF66"/>
                </a:solidFill>
                <a:effectLst>
                  <a:glow rad="165100">
                    <a:srgbClr val="FFFFCC">
                      <a:alpha val="93000"/>
                    </a:srgbClr>
                  </a:glow>
                  <a:outerShdw blurRad="69850" dist="43180" dir="5400000" sx="0" sy="0">
                    <a:srgbClr val="000000">
                      <a:alpha val="65000"/>
                    </a:srgbClr>
                  </a:outerShdw>
                </a:effectLst>
                <a:latin typeface="Comic Sans MS" pitchFamily="66" charset="0"/>
              </a:rPr>
              <a:t>Omer of </a:t>
            </a:r>
            <a:r>
              <a:rPr lang="en-US" b="1" dirty="0" err="1" smtClean="0">
                <a:ln>
                  <a:solidFill>
                    <a:sysClr val="windowText" lastClr="000000"/>
                  </a:solidFill>
                </a:ln>
                <a:solidFill>
                  <a:srgbClr val="99FF66"/>
                </a:solidFill>
                <a:effectLst>
                  <a:glow rad="165100">
                    <a:srgbClr val="FFFFCC">
                      <a:alpha val="93000"/>
                    </a:srgbClr>
                  </a:glow>
                  <a:outerShdw blurRad="69850" dist="43180" dir="5400000" sx="0" sy="0">
                    <a:srgbClr val="000000">
                      <a:alpha val="65000"/>
                    </a:srgbClr>
                  </a:outerShdw>
                </a:effectLst>
                <a:latin typeface="Comic Sans MS" pitchFamily="66" charset="0"/>
              </a:rPr>
              <a:t>solet</a:t>
            </a:r>
            <a:r>
              <a:rPr lang="en-US" b="1" dirty="0" smtClean="0">
                <a:ln>
                  <a:solidFill>
                    <a:sysClr val="windowText" lastClr="000000"/>
                  </a:solidFill>
                </a:ln>
                <a:solidFill>
                  <a:srgbClr val="99FF66"/>
                </a:solidFill>
                <a:effectLst>
                  <a:glow rad="165100">
                    <a:srgbClr val="FFFFCC">
                      <a:alpha val="93000"/>
                    </a:srgbClr>
                  </a:glow>
                  <a:outerShdw blurRad="69850" dist="43180" dir="5400000" sx="0" sy="0">
                    <a:srgbClr val="000000">
                      <a:alpha val="65000"/>
                    </a:srgbClr>
                  </a:outerShdw>
                </a:effectLst>
                <a:latin typeface="Comic Sans MS" pitchFamily="66" charset="0"/>
              </a:rPr>
              <a:t> wheat (</a:t>
            </a:r>
            <a:r>
              <a:rPr lang="en-US" b="1" dirty="0" err="1" smtClean="0">
                <a:ln>
                  <a:solidFill>
                    <a:sysClr val="windowText" lastClr="000000"/>
                  </a:solidFill>
                </a:ln>
                <a:solidFill>
                  <a:srgbClr val="99FF66"/>
                </a:solidFill>
                <a:effectLst>
                  <a:glow rad="165100">
                    <a:srgbClr val="FFFFCC">
                      <a:alpha val="93000"/>
                    </a:srgbClr>
                  </a:glow>
                  <a:outerShdw blurRad="69850" dist="43180" dir="5400000" sx="0" sy="0">
                    <a:srgbClr val="000000">
                      <a:alpha val="65000"/>
                    </a:srgbClr>
                  </a:outerShdw>
                </a:effectLst>
                <a:latin typeface="Comic Sans MS" pitchFamily="66" charset="0"/>
              </a:rPr>
              <a:t>solet</a:t>
            </a:r>
            <a:r>
              <a:rPr lang="en-US" b="1" dirty="0" smtClean="0">
                <a:ln>
                  <a:solidFill>
                    <a:sysClr val="windowText" lastClr="000000"/>
                  </a:solidFill>
                </a:ln>
                <a:solidFill>
                  <a:srgbClr val="99FF66"/>
                </a:solidFill>
                <a:effectLst>
                  <a:glow rad="165100">
                    <a:srgbClr val="FFFFCC">
                      <a:alpha val="93000"/>
                    </a:srgbClr>
                  </a:glow>
                  <a:outerShdw blurRad="69850" dist="43180" dir="5400000" sx="0" sy="0">
                    <a:srgbClr val="000000">
                      <a:alpha val="65000"/>
                    </a:srgbClr>
                  </a:outerShdw>
                </a:effectLst>
                <a:latin typeface="Comic Sans MS" pitchFamily="66" charset="0"/>
              </a:rPr>
              <a:t> </a:t>
            </a:r>
            <a:r>
              <a:rPr lang="en-US" b="1" u="sng" dirty="0" err="1" smtClean="0">
                <a:ln>
                  <a:solidFill>
                    <a:sysClr val="windowText" lastClr="000000"/>
                  </a:solidFill>
                </a:ln>
                <a:solidFill>
                  <a:srgbClr val="99FF66"/>
                </a:solidFill>
                <a:effectLst>
                  <a:glow rad="165100">
                    <a:srgbClr val="FFFFCC">
                      <a:alpha val="93000"/>
                    </a:srgbClr>
                  </a:glow>
                  <a:outerShdw blurRad="69850" dist="43180" dir="5400000" sx="0" sy="0">
                    <a:srgbClr val="000000">
                      <a:alpha val="65000"/>
                    </a:srgbClr>
                  </a:outerShdw>
                </a:effectLst>
                <a:latin typeface="Comic Sans MS" pitchFamily="66" charset="0"/>
              </a:rPr>
              <a:t>ch</a:t>
            </a:r>
            <a:r>
              <a:rPr lang="en-US" b="1" dirty="0" err="1" smtClean="0">
                <a:ln>
                  <a:solidFill>
                    <a:sysClr val="windowText" lastClr="000000"/>
                  </a:solidFill>
                </a:ln>
                <a:solidFill>
                  <a:srgbClr val="99FF66"/>
                </a:solidFill>
                <a:effectLst>
                  <a:glow rad="165100">
                    <a:srgbClr val="FFFFCC">
                      <a:alpha val="93000"/>
                    </a:srgbClr>
                  </a:glow>
                  <a:outerShdw blurRad="69850" dist="43180" dir="5400000" sx="0" sy="0">
                    <a:srgbClr val="000000">
                      <a:alpha val="65000"/>
                    </a:srgbClr>
                  </a:outerShdw>
                </a:effectLst>
                <a:latin typeface="Comic Sans MS" pitchFamily="66" charset="0"/>
              </a:rPr>
              <a:t>itim</a:t>
            </a:r>
            <a:r>
              <a:rPr lang="en-US" b="1" dirty="0" smtClean="0">
                <a:ln>
                  <a:solidFill>
                    <a:sysClr val="windowText" lastClr="000000"/>
                  </a:solidFill>
                </a:ln>
                <a:solidFill>
                  <a:srgbClr val="99FF66"/>
                </a:solidFill>
                <a:effectLst>
                  <a:glow rad="165100">
                    <a:srgbClr val="FFFFCC">
                      <a:alpha val="93000"/>
                    </a:srgbClr>
                  </a:glow>
                  <a:outerShdw blurRad="69850" dist="43180" dir="5400000" sx="0" sy="0">
                    <a:srgbClr val="000000">
                      <a:alpha val="65000"/>
                    </a:srgbClr>
                  </a:outerShdw>
                </a:effectLst>
                <a:latin typeface="Comic Sans MS" pitchFamily="66" charset="0"/>
              </a:rPr>
              <a:t>) ready </a:t>
            </a:r>
            <a:r>
              <a:rPr lang="en-US" b="1" dirty="0" smtClean="0">
                <a:ln>
                  <a:solidFill>
                    <a:sysClr val="windowText" lastClr="000000"/>
                  </a:solidFill>
                </a:ln>
                <a:solidFill>
                  <a:srgbClr val="99FF66"/>
                </a:solidFill>
                <a:effectLst>
                  <a:glow rad="165100">
                    <a:srgbClr val="FFFFCC">
                      <a:alpha val="93000"/>
                    </a:srgbClr>
                  </a:glow>
                </a:effectLst>
                <a:latin typeface="Comic Sans MS" pitchFamily="66" charset="0"/>
              </a:rPr>
              <a:t>to offer in fulfillment of </a:t>
            </a:r>
            <a:br>
              <a:rPr lang="en-US" b="1" dirty="0" smtClean="0">
                <a:ln>
                  <a:solidFill>
                    <a:sysClr val="windowText" lastClr="000000"/>
                  </a:solidFill>
                </a:ln>
                <a:solidFill>
                  <a:srgbClr val="99FF66"/>
                </a:solidFill>
                <a:effectLst>
                  <a:glow rad="165100">
                    <a:srgbClr val="FFFFCC">
                      <a:alpha val="93000"/>
                    </a:srgbClr>
                  </a:glow>
                </a:effectLst>
                <a:latin typeface="Comic Sans MS" pitchFamily="66" charset="0"/>
              </a:rPr>
            </a:br>
            <a:r>
              <a:rPr lang="en-US" b="1" dirty="0" smtClean="0">
                <a:ln>
                  <a:solidFill>
                    <a:sysClr val="windowText" lastClr="000000"/>
                  </a:solidFill>
                </a:ln>
                <a:solidFill>
                  <a:srgbClr val="0070C0"/>
                </a:solidFill>
                <a:effectLst>
                  <a:glow rad="152400">
                    <a:srgbClr val="FFC000">
                      <a:alpha val="93000"/>
                    </a:srgbClr>
                  </a:glow>
                </a:effectLst>
                <a:latin typeface="Comic Sans MS" pitchFamily="66" charset="0"/>
              </a:rPr>
              <a:t>Lev 2:1 and 23:13-14.</a:t>
            </a:r>
            <a:endParaRPr lang="en-US" b="1" dirty="0">
              <a:ln>
                <a:solidFill>
                  <a:sysClr val="windowText" lastClr="000000"/>
                </a:solidFill>
              </a:ln>
              <a:solidFill>
                <a:srgbClr val="0070C0"/>
              </a:solidFill>
              <a:effectLst>
                <a:glow rad="152400">
                  <a:srgbClr val="FFC000">
                    <a:alpha val="93000"/>
                  </a:srgbClr>
                </a:glow>
              </a:effectLst>
              <a:latin typeface="Comic Sans MS" pitchFamily="66" charset="0"/>
            </a:endParaRPr>
          </a:p>
        </p:txBody>
      </p:sp>
      <p:sp>
        <p:nvSpPr>
          <p:cNvPr id="14" name="Title 2"/>
          <p:cNvSpPr txBox="1">
            <a:spLocks/>
          </p:cNvSpPr>
          <p:nvPr/>
        </p:nvSpPr>
        <p:spPr>
          <a:xfrm>
            <a:off x="-22995" y="6165304"/>
            <a:ext cx="12192000" cy="692696"/>
          </a:xfrm>
          <a:prstGeom prst="rect">
            <a:avLst/>
          </a:prstGeom>
          <a:gradFill flip="none" rotWithShape="1">
            <a:gsLst>
              <a:gs pos="50000">
                <a:srgbClr val="000040"/>
              </a:gs>
              <a:gs pos="31000">
                <a:srgbClr val="400040"/>
              </a:gs>
              <a:gs pos="84000">
                <a:srgbClr val="8F0040"/>
              </a:gs>
            </a:gsLst>
            <a:lin ang="2700000" scaled="0"/>
            <a:tileRect/>
          </a:gradFill>
          <a:scene3d>
            <a:camera prst="orthographicFront"/>
            <a:lightRig rig="balanced" dir="t">
              <a:rot lat="0" lon="0" rev="2100000"/>
            </a:lightRig>
          </a:scene3d>
          <a:sp3d>
            <a:bevelT w="152400" h="50800" prst="softRound"/>
          </a:sp3d>
        </p:spPr>
        <p:txBody>
          <a:bodyPr>
            <a:normAutofit fontScale="92500"/>
            <a:sp3d extrusionH="57150" prstMaterial="metal">
              <a:bevelT w="38100" h="25400" prst="softRound"/>
              <a:contourClr>
                <a:schemeClr val="bg2"/>
              </a:contourClr>
            </a:sp3d>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r>
              <a:rPr lang="en-US" sz="3600" b="1" dirty="0" smtClean="0">
                <a:ln w="50800"/>
                <a:solidFill>
                  <a:schemeClr val="bg1">
                    <a:shade val="50000"/>
                  </a:schemeClr>
                </a:solidFill>
                <a:effectLst/>
                <a:latin typeface="Comic Sans MS" pitchFamily="66" charset="0"/>
              </a:rPr>
              <a:t>How would this information affect the barley calendar?</a:t>
            </a:r>
            <a:endParaRPr lang="en-US" sz="2700" b="1" dirty="0">
              <a:ln w="50800"/>
              <a:solidFill>
                <a:schemeClr val="bg1">
                  <a:shade val="50000"/>
                </a:schemeClr>
              </a:solidFill>
              <a:effectLst/>
              <a:latin typeface="Comic Sans MS" pitchFamily="66" charset="0"/>
            </a:endParaRPr>
          </a:p>
        </p:txBody>
      </p:sp>
      <p:sp>
        <p:nvSpPr>
          <p:cNvPr id="7" name="Slide Number Placeholder 3"/>
          <p:cNvSpPr>
            <a:spLocks noGrp="1"/>
          </p:cNvSpPr>
          <p:nvPr>
            <p:ph type="sldNum" sz="quarter" idx="12"/>
          </p:nvPr>
        </p:nvSpPr>
        <p:spPr>
          <a:xfrm>
            <a:off x="9311226" y="6525344"/>
            <a:ext cx="2844059" cy="365125"/>
          </a:xfrm>
        </p:spPr>
        <p:txBody>
          <a:bodyPr/>
          <a:lstStyle/>
          <a:p>
            <a:fld id="{81FEFA0A-2F20-4B60-98C6-5FFDA469AA1C}" type="slidenum">
              <a:rPr lang="en-US" smtClean="0">
                <a:solidFill>
                  <a:schemeClr val="bg1"/>
                </a:solidFill>
              </a:rPr>
              <a:pPr/>
              <a:t>27</a:t>
            </a:fld>
            <a:endParaRPr lang="en-US" dirty="0">
              <a:solidFill>
                <a:schemeClr val="bg1"/>
              </a:solidFill>
            </a:endParaRPr>
          </a:p>
        </p:txBody>
      </p:sp>
    </p:spTree>
    <p:extLst>
      <p:ext uri="{BB962C8B-B14F-4D97-AF65-F5344CB8AC3E}">
        <p14:creationId xmlns:p14="http://schemas.microsoft.com/office/powerpoint/2010/main" val="3455733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xEl>
                                              <p:pRg st="0" end="0"/>
                                            </p:txEl>
                                          </p:spTgt>
                                        </p:tgtEl>
                                        <p:attrNameLst>
                                          <p:attrName>style.visibility</p:attrName>
                                        </p:attrNameLst>
                                      </p:cBhvr>
                                      <p:to>
                                        <p:strVal val="visible"/>
                                      </p:to>
                                    </p:set>
                                    <p:animEffect transition="in" filter="fade">
                                      <p:cBhvr>
                                        <p:cTn id="21" dur="1000"/>
                                        <p:tgtEl>
                                          <p:spTgt spid="13">
                                            <p:txEl>
                                              <p:pRg st="0" end="0"/>
                                            </p:txEl>
                                          </p:spTgt>
                                        </p:tgtEl>
                                      </p:cBhvr>
                                    </p:animEffect>
                                    <p:anim calcmode="lin" valueType="num">
                                      <p:cBhvr>
                                        <p:cTn id="22"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xEl>
                                              <p:pRg st="1" end="1"/>
                                            </p:txEl>
                                          </p:spTgt>
                                        </p:tgtEl>
                                        <p:attrNameLst>
                                          <p:attrName>style.visibility</p:attrName>
                                        </p:attrNameLst>
                                      </p:cBhvr>
                                      <p:to>
                                        <p:strVal val="visible"/>
                                      </p:to>
                                    </p:set>
                                    <p:animEffect transition="in" filter="fade">
                                      <p:cBhvr>
                                        <p:cTn id="28" dur="1000"/>
                                        <p:tgtEl>
                                          <p:spTgt spid="13">
                                            <p:txEl>
                                              <p:pRg st="1" end="1"/>
                                            </p:txEl>
                                          </p:spTgt>
                                        </p:tgtEl>
                                      </p:cBhvr>
                                    </p:animEffect>
                                    <p:anim calcmode="lin" valueType="num">
                                      <p:cBhvr>
                                        <p:cTn id="29"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3">
                                            <p:txEl>
                                              <p:pRg st="2" end="2"/>
                                            </p:txEl>
                                          </p:spTgt>
                                        </p:tgtEl>
                                        <p:attrNameLst>
                                          <p:attrName>style.visibility</p:attrName>
                                        </p:attrNameLst>
                                      </p:cBhvr>
                                      <p:to>
                                        <p:strVal val="visible"/>
                                      </p:to>
                                    </p:set>
                                    <p:animEffect transition="in" filter="fade">
                                      <p:cBhvr>
                                        <p:cTn id="35" dur="1000"/>
                                        <p:tgtEl>
                                          <p:spTgt spid="13">
                                            <p:txEl>
                                              <p:pRg st="2" end="2"/>
                                            </p:txEl>
                                          </p:spTgt>
                                        </p:tgtEl>
                                      </p:cBhvr>
                                    </p:animEffect>
                                    <p:anim calcmode="lin" valueType="num">
                                      <p:cBhvr>
                                        <p:cTn id="36"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22" presetClass="entr" presetSubtype="4"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down)">
                                      <p:cBhvr>
                                        <p:cTn id="41" dur="175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4">
                                            <p:txEl>
                                              <p:pRg st="0" end="0"/>
                                            </p:txEl>
                                          </p:spTgt>
                                        </p:tgtEl>
                                        <p:attrNameLst>
                                          <p:attrName>style.visibility</p:attrName>
                                        </p:attrNameLst>
                                      </p:cBhvr>
                                      <p:to>
                                        <p:strVal val="visible"/>
                                      </p:to>
                                    </p:set>
                                    <p:animEffect transition="in" filter="wipe(left)">
                                      <p:cBhvr>
                                        <p:cTn id="46" dur="175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002060"/>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333594" y="6516298"/>
            <a:ext cx="2844059" cy="365125"/>
          </a:xfrm>
        </p:spPr>
        <p:txBody>
          <a:bodyPr/>
          <a:lstStyle/>
          <a:p>
            <a:fld id="{81FEFA0A-2F20-4B60-98C6-5FFDA469AA1C}" type="slidenum">
              <a:rPr lang="en-US" b="1" smtClean="0">
                <a:solidFill>
                  <a:srgbClr val="164B4F">
                    <a:lumMod val="90000"/>
                    <a:lumOff val="10000"/>
                  </a:srgbClr>
                </a:solidFill>
              </a:rPr>
              <a:pPr/>
              <a:t>28</a:t>
            </a:fld>
            <a:endParaRPr lang="en-US" b="1" dirty="0">
              <a:solidFill>
                <a:srgbClr val="164B4F">
                  <a:lumMod val="90000"/>
                  <a:lumOff val="10000"/>
                </a:srgbClr>
              </a:solidFill>
            </a:endParaRPr>
          </a:p>
        </p:txBody>
      </p:sp>
      <p:pic>
        <p:nvPicPr>
          <p:cNvPr id="5" name="Picture 4"/>
          <p:cNvPicPr/>
          <p:nvPr/>
        </p:nvPicPr>
        <p:blipFill rotWithShape="1">
          <a:blip r:embed="rId2"/>
          <a:srcRect l="1" t="25827" r="5695" b="51654"/>
          <a:stretch/>
        </p:blipFill>
        <p:spPr bwMode="auto">
          <a:xfrm>
            <a:off x="16264" y="3212976"/>
            <a:ext cx="12168000" cy="2124000"/>
          </a:xfrm>
          <a:prstGeom prst="rect">
            <a:avLst/>
          </a:prstGeom>
          <a:ln>
            <a:noFill/>
          </a:ln>
          <a:extLst>
            <a:ext uri="{53640926-AAD7-44D8-BBD7-CCE9431645EC}">
              <a14:shadowObscured xmlns:a14="http://schemas.microsoft.com/office/drawing/2010/main"/>
            </a:ext>
          </a:extLst>
        </p:spPr>
      </p:pic>
      <p:sp>
        <p:nvSpPr>
          <p:cNvPr id="6" name="Rounded Rectangle 5"/>
          <p:cNvSpPr/>
          <p:nvPr/>
        </p:nvSpPr>
        <p:spPr>
          <a:xfrm>
            <a:off x="6274976" y="4149080"/>
            <a:ext cx="5738936" cy="1187896"/>
          </a:xfrm>
          <a:prstGeom prst="roundRect">
            <a:avLst/>
          </a:prstGeom>
          <a:noFill/>
          <a:ln w="76200">
            <a:solidFill>
              <a:srgbClr val="00B05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2" name="Rectangle 1"/>
          <p:cNvSpPr/>
          <p:nvPr/>
        </p:nvSpPr>
        <p:spPr>
          <a:xfrm>
            <a:off x="261764" y="5661248"/>
            <a:ext cx="11096300" cy="830997"/>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4800" b="1" cap="all" spc="0" dirty="0" smtClean="0">
                <a:ln>
                  <a:solidFill>
                    <a:srgbClr val="FF99FF"/>
                  </a:solidFill>
                </a:ln>
                <a:solidFill>
                  <a:srgbClr val="5D2D2D"/>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Comic Sans MS" pitchFamily="66" charset="0"/>
              </a:rPr>
              <a:t>Let’s get back to the sickle!</a:t>
            </a:r>
            <a:endParaRPr lang="en-US" sz="4800" b="1" cap="all" spc="0" dirty="0">
              <a:ln>
                <a:solidFill>
                  <a:srgbClr val="FF99FF"/>
                </a:solidFill>
              </a:ln>
              <a:solidFill>
                <a:srgbClr val="5D2D2D"/>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Comic Sans MS" pitchFamily="66" charset="0"/>
            </a:endParaRP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0" b="99687" l="0" r="100000"/>
                    </a14:imgEffect>
                  </a14:imgLayer>
                </a14:imgProps>
              </a:ext>
            </a:extLst>
          </a:blip>
          <a:stretch>
            <a:fillRect/>
          </a:stretch>
        </p:blipFill>
        <p:spPr>
          <a:xfrm rot="16200000">
            <a:off x="10598588" y="5225883"/>
            <a:ext cx="1518953" cy="1022249"/>
          </a:xfrm>
          <a:prstGeom prst="rect">
            <a:avLst/>
          </a:prstGeom>
          <a:noFill/>
          <a:ln>
            <a:noFill/>
          </a:ln>
        </p:spPr>
      </p:pic>
      <p:pic>
        <p:nvPicPr>
          <p:cNvPr id="8" name="Picture 5" descr="C:\Users\Rae\Desktop\tulip clea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86900" y="316753"/>
            <a:ext cx="1630488" cy="2896876"/>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idx="1"/>
          </p:nvPr>
        </p:nvSpPr>
        <p:spPr>
          <a:xfrm>
            <a:off x="83179" y="141015"/>
            <a:ext cx="12059905" cy="3256936"/>
          </a:xfrm>
        </p:spPr>
        <p:txBody>
          <a:bodyPr>
            <a:noAutofit/>
            <a:scene3d>
              <a:camera prst="orthographicFront"/>
              <a:lightRig rig="threePt" dir="t"/>
            </a:scene3d>
            <a:sp3d extrusionH="57150">
              <a:bevelT w="38100" h="38100" prst="angle"/>
            </a:sp3d>
          </a:bodyPr>
          <a:lstStyle/>
          <a:p>
            <a:pPr algn="ctr"/>
            <a:r>
              <a:rPr lang="en-CA" sz="4000" dirty="0" smtClean="0">
                <a:solidFill>
                  <a:srgbClr val="FFFF00"/>
                </a:solidFill>
              </a:rPr>
              <a:t>Isn’t it interesting that the Torah declares </a:t>
            </a:r>
            <a:br>
              <a:rPr lang="en-CA" sz="4000" dirty="0" smtClean="0">
                <a:solidFill>
                  <a:srgbClr val="FFFF00"/>
                </a:solidFill>
              </a:rPr>
            </a:br>
            <a:r>
              <a:rPr lang="en-CA" sz="4000" dirty="0" smtClean="0">
                <a:solidFill>
                  <a:srgbClr val="FFFF00"/>
                </a:solidFill>
              </a:rPr>
              <a:t>“wheat” as the “fine flour” offering for Yahuah?  </a:t>
            </a:r>
            <a:endParaRPr lang="en-CA" sz="4000" b="1" dirty="0" smtClean="0">
              <a:ln>
                <a:solidFill>
                  <a:srgbClr val="0000FF"/>
                </a:solidFill>
              </a:ln>
              <a:solidFill>
                <a:srgbClr val="FF99FF"/>
              </a:solidFill>
            </a:endParaRPr>
          </a:p>
          <a:p>
            <a:r>
              <a:rPr lang="en-CA" sz="3200" dirty="0" smtClean="0">
                <a:solidFill>
                  <a:srgbClr val="FFFF00"/>
                </a:solidFill>
              </a:rPr>
              <a:t>In </a:t>
            </a:r>
            <a:r>
              <a:rPr lang="en-CA" sz="3200" b="1" u="sng" dirty="0" smtClean="0">
                <a:ln>
                  <a:solidFill>
                    <a:srgbClr val="0000FF"/>
                  </a:solidFill>
                </a:ln>
                <a:solidFill>
                  <a:srgbClr val="FF99FF"/>
                </a:solidFill>
              </a:rPr>
              <a:t>Josh </a:t>
            </a:r>
            <a:r>
              <a:rPr lang="en-CA" sz="3200" b="1" u="sng" dirty="0">
                <a:ln>
                  <a:solidFill>
                    <a:srgbClr val="0000FF"/>
                  </a:solidFill>
                </a:ln>
                <a:solidFill>
                  <a:srgbClr val="FF99FF"/>
                </a:solidFill>
              </a:rPr>
              <a:t>5:11</a:t>
            </a:r>
            <a:r>
              <a:rPr lang="en-CA" sz="3200" dirty="0" smtClean="0">
                <a:ln>
                  <a:solidFill>
                    <a:srgbClr val="0000FF"/>
                  </a:solidFill>
                </a:ln>
                <a:solidFill>
                  <a:srgbClr val="FFFF00"/>
                </a:solidFill>
              </a:rPr>
              <a:t> </a:t>
            </a:r>
            <a:r>
              <a:rPr lang="en-CA" sz="3200" dirty="0" smtClean="0">
                <a:solidFill>
                  <a:srgbClr val="FFFF00"/>
                </a:solidFill>
              </a:rPr>
              <a:t>the Septuagint </a:t>
            </a:r>
            <a:r>
              <a:rPr lang="en-CA" sz="3200" u="sng" dirty="0" smtClean="0">
                <a:solidFill>
                  <a:srgbClr val="FFFF00"/>
                </a:solidFill>
              </a:rPr>
              <a:t>also claims</a:t>
            </a:r>
            <a:r>
              <a:rPr lang="en-CA" sz="3200" dirty="0" smtClean="0">
                <a:solidFill>
                  <a:srgbClr val="FFFF00"/>
                </a:solidFill>
              </a:rPr>
              <a:t> that Joshua ate </a:t>
            </a:r>
            <a:r>
              <a:rPr lang="en-CA" sz="3200" b="1" u="sng" dirty="0" smtClean="0">
                <a:solidFill>
                  <a:schemeClr val="tx2"/>
                </a:solidFill>
                <a:effectLst>
                  <a:glow rad="127000">
                    <a:srgbClr val="FFFFCC"/>
                  </a:glow>
                </a:effectLst>
              </a:rPr>
              <a:t>WHEAT</a:t>
            </a:r>
            <a:r>
              <a:rPr lang="en-CA" sz="3200" b="1" dirty="0" smtClean="0">
                <a:solidFill>
                  <a:schemeClr val="tx2"/>
                </a:solidFill>
                <a:effectLst>
                  <a:glow rad="127000">
                    <a:srgbClr val="FFFFCC"/>
                  </a:glow>
                </a:effectLst>
              </a:rPr>
              <a:t>!</a:t>
            </a:r>
            <a:r>
              <a:rPr lang="en-CA" sz="3200" b="1" dirty="0" smtClean="0">
                <a:solidFill>
                  <a:schemeClr val="tx2"/>
                </a:solidFill>
              </a:rPr>
              <a:t> </a:t>
            </a:r>
          </a:p>
          <a:p>
            <a:r>
              <a:rPr lang="en-CA" sz="3200" b="1" dirty="0" smtClean="0">
                <a:solidFill>
                  <a:schemeClr val="tx2"/>
                </a:solidFill>
              </a:rPr>
              <a:t> </a:t>
            </a:r>
            <a:r>
              <a:rPr lang="en-CA" sz="3200" dirty="0"/>
              <a:t>	</a:t>
            </a:r>
            <a:r>
              <a:rPr lang="en-CA" sz="3200" dirty="0" smtClean="0"/>
              <a:t>	</a:t>
            </a:r>
            <a:br>
              <a:rPr lang="en-CA" sz="3200" dirty="0" smtClean="0"/>
            </a:br>
            <a:r>
              <a:rPr lang="en-CA" sz="3200" dirty="0"/>
              <a:t>	</a:t>
            </a:r>
            <a:r>
              <a:rPr lang="en-CA" sz="7200" u="sng" dirty="0" smtClean="0">
                <a:ln>
                  <a:solidFill>
                    <a:srgbClr val="0000FF"/>
                  </a:solidFill>
                </a:ln>
                <a:solidFill>
                  <a:srgbClr val="C00000"/>
                </a:solidFill>
                <a:latin typeface="Arial Black" panose="020B0A04020102020204" pitchFamily="34" charset="0"/>
              </a:rPr>
              <a:t>Not Barle</a:t>
            </a:r>
            <a:r>
              <a:rPr lang="en-CA" sz="7200" dirty="0" smtClean="0">
                <a:ln>
                  <a:solidFill>
                    <a:srgbClr val="0000FF"/>
                  </a:solidFill>
                </a:ln>
                <a:solidFill>
                  <a:srgbClr val="C00000"/>
                </a:solidFill>
                <a:latin typeface="Arial Black" panose="020B0A04020102020204" pitchFamily="34" charset="0"/>
              </a:rPr>
              <a:t>y, </a:t>
            </a:r>
            <a:r>
              <a:rPr lang="en-CA" sz="4800" dirty="0" smtClean="0"/>
              <a:t>but </a:t>
            </a:r>
            <a:r>
              <a:rPr lang="en-CA" sz="4800" b="1" i="1" dirty="0" smtClean="0">
                <a:ln>
                  <a:solidFill>
                    <a:schemeClr val="accent6">
                      <a:lumMod val="50000"/>
                    </a:schemeClr>
                  </a:solidFill>
                </a:ln>
                <a:solidFill>
                  <a:srgbClr val="CCFF99"/>
                </a:solidFill>
              </a:rPr>
              <a:t>WHEAT!</a:t>
            </a:r>
            <a:r>
              <a:rPr lang="en-CA" sz="4800" b="1" i="1" dirty="0" smtClean="0">
                <a:solidFill>
                  <a:srgbClr val="CCFF99"/>
                </a:solidFill>
              </a:rPr>
              <a:t> </a:t>
            </a:r>
            <a:endParaRPr lang="en-CA" sz="4800" b="1" i="1" dirty="0">
              <a:solidFill>
                <a:srgbClr val="CCFF99"/>
              </a:solidFill>
            </a:endParaRPr>
          </a:p>
        </p:txBody>
      </p:sp>
    </p:spTree>
    <p:extLst>
      <p:ext uri="{BB962C8B-B14F-4D97-AF65-F5344CB8AC3E}">
        <p14:creationId xmlns:p14="http://schemas.microsoft.com/office/powerpoint/2010/main" val="1110230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300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500"/>
                                        <p:tgtEl>
                                          <p:spTgt spid="8"/>
                                        </p:tgtEl>
                                      </p:cBhvr>
                                    </p:animEffect>
                                  </p:childTnLst>
                                </p:cTn>
                              </p:par>
                            </p:childTnLst>
                          </p:cTn>
                        </p:par>
                        <p:par>
                          <p:cTn id="8" fill="hold">
                            <p:stCondLst>
                              <p:cond delay="5500"/>
                            </p:stCondLst>
                            <p:childTnLst>
                              <p:par>
                                <p:cTn id="9" presetID="21" presetClass="entr" presetSubtype="1" repeatCount="300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FF3399">
                <a:alpha val="6000"/>
              </a:srgbClr>
            </a:gs>
            <a:gs pos="48000">
              <a:srgbClr val="FF6633">
                <a:alpha val="30000"/>
              </a:srgbClr>
            </a:gs>
            <a:gs pos="91000">
              <a:srgbClr val="FFFF00">
                <a:alpha val="57000"/>
              </a:srgbClr>
            </a:gs>
            <a:gs pos="75000">
              <a:srgbClr val="01A78F">
                <a:alpha val="58000"/>
              </a:srgbClr>
            </a:gs>
            <a:gs pos="100000">
              <a:srgbClr val="3366FF"/>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2051" name="Picture 3" descr="C:\Users\Rae\Desktop\sickle harve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3852" y="2420888"/>
            <a:ext cx="4397915" cy="3298438"/>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a:xfrm>
            <a:off x="11711036" y="6511325"/>
            <a:ext cx="477789" cy="365125"/>
          </a:xfrm>
        </p:spPr>
        <p:txBody>
          <a:bodyPr/>
          <a:lstStyle/>
          <a:p>
            <a:fld id="{81FEFA0A-2F20-4B60-98C6-5FFDA469AA1C}" type="slidenum">
              <a:rPr lang="en-US" smtClean="0">
                <a:solidFill>
                  <a:schemeClr val="tx2"/>
                </a:solidFill>
              </a:rPr>
              <a:pPr/>
              <a:t>29</a:t>
            </a:fld>
            <a:endParaRPr lang="en-US" dirty="0">
              <a:solidFill>
                <a:schemeClr val="tx2"/>
              </a:solidFill>
            </a:endParaRPr>
          </a:p>
        </p:txBody>
      </p:sp>
      <p:sp>
        <p:nvSpPr>
          <p:cNvPr id="3" name="Rectangle 2"/>
          <p:cNvSpPr/>
          <p:nvPr/>
        </p:nvSpPr>
        <p:spPr>
          <a:xfrm>
            <a:off x="5302324" y="2132856"/>
            <a:ext cx="5796644" cy="3816424"/>
          </a:xfrm>
          <a:prstGeom prst="rect">
            <a:avLst/>
          </a:prstGeom>
          <a:noFill/>
          <a:ln>
            <a:noFill/>
          </a:ln>
          <a:effectLst>
            <a:glow rad="63500">
              <a:srgbClr val="CC0099"/>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57150" h="38100" prst="artDeco"/>
            </a:sp3d>
          </a:bodyPr>
          <a:lstStyle/>
          <a:p>
            <a:pPr algn="ctr"/>
            <a:r>
              <a:rPr lang="en-US" sz="4800" b="1" dirty="0" smtClean="0">
                <a:ln>
                  <a:solidFill>
                    <a:srgbClr val="FF3300"/>
                  </a:solidFill>
                </a:ln>
                <a:solidFill>
                  <a:srgbClr val="9900CC"/>
                </a:solidFill>
                <a:latin typeface="Calibri" pitchFamily="34" charset="0"/>
                <a:cs typeface="Calibri" pitchFamily="34" charset="0"/>
              </a:rPr>
              <a:t>What is the great </a:t>
            </a:r>
            <a:r>
              <a:rPr lang="en-US" sz="4800" b="1" u="sng" dirty="0" smtClean="0">
                <a:ln>
                  <a:solidFill>
                    <a:srgbClr val="FF3300"/>
                  </a:solidFill>
                </a:ln>
                <a:solidFill>
                  <a:srgbClr val="00FF00"/>
                </a:solidFill>
                <a:latin typeface="Calibri" pitchFamily="34" charset="0"/>
                <a:cs typeface="Calibri" pitchFamily="34" charset="0"/>
              </a:rPr>
              <a:t>Si</a:t>
            </a:r>
            <a:r>
              <a:rPr lang="en-US" sz="4800" b="1" dirty="0" smtClean="0">
                <a:ln>
                  <a:solidFill>
                    <a:srgbClr val="FF3300"/>
                  </a:solidFill>
                </a:ln>
                <a:solidFill>
                  <a:srgbClr val="00FF00"/>
                </a:solidFill>
                <a:latin typeface="Calibri" pitchFamily="34" charset="0"/>
                <a:cs typeface="Calibri" pitchFamily="34" charset="0"/>
              </a:rPr>
              <a:t>g</a:t>
            </a:r>
            <a:r>
              <a:rPr lang="en-US" sz="4800" b="1" u="sng" dirty="0" smtClean="0">
                <a:ln>
                  <a:solidFill>
                    <a:srgbClr val="FF3300"/>
                  </a:solidFill>
                </a:ln>
                <a:solidFill>
                  <a:srgbClr val="00FF00"/>
                </a:solidFill>
                <a:latin typeface="Calibri" pitchFamily="34" charset="0"/>
                <a:cs typeface="Calibri" pitchFamily="34" charset="0"/>
              </a:rPr>
              <a:t>nificance</a:t>
            </a:r>
            <a:r>
              <a:rPr lang="en-US" sz="4800" b="1" dirty="0" smtClean="0">
                <a:ln>
                  <a:solidFill>
                    <a:srgbClr val="FF3300"/>
                  </a:solidFill>
                </a:ln>
                <a:solidFill>
                  <a:srgbClr val="9900CC"/>
                </a:solidFill>
                <a:latin typeface="Calibri" pitchFamily="34" charset="0"/>
                <a:cs typeface="Calibri" pitchFamily="34" charset="0"/>
              </a:rPr>
              <a:t> of the </a:t>
            </a:r>
            <a:r>
              <a:rPr lang="en-US" sz="8800" b="1" dirty="0" smtClean="0">
                <a:ln>
                  <a:solidFill>
                    <a:srgbClr val="FF3300"/>
                  </a:solidFill>
                </a:ln>
                <a:solidFill>
                  <a:srgbClr val="00FF00"/>
                </a:solidFill>
                <a:latin typeface="Calibri" pitchFamily="34" charset="0"/>
                <a:cs typeface="Calibri" pitchFamily="34" charset="0"/>
              </a:rPr>
              <a:t>SICKLE &amp; Shavuot?</a:t>
            </a:r>
            <a:endParaRPr lang="en-CA" sz="8800" b="1" dirty="0">
              <a:ln>
                <a:solidFill>
                  <a:srgbClr val="FF3300"/>
                </a:solidFill>
              </a:ln>
              <a:solidFill>
                <a:srgbClr val="00FF00"/>
              </a:solidFill>
              <a:latin typeface="Calibri" pitchFamily="34" charset="0"/>
              <a:cs typeface="Calibri" pitchFamily="34" charset="0"/>
            </a:endParaRPr>
          </a:p>
        </p:txBody>
      </p:sp>
      <p:sp>
        <p:nvSpPr>
          <p:cNvPr id="2" name="Oval 1"/>
          <p:cNvSpPr/>
          <p:nvPr/>
        </p:nvSpPr>
        <p:spPr>
          <a:xfrm>
            <a:off x="2133972" y="620688"/>
            <a:ext cx="7776864" cy="914400"/>
          </a:xfrm>
          <a:prstGeom prst="ellipse">
            <a:avLst/>
          </a:prstGeom>
          <a:solidFill>
            <a:schemeClr val="tx2"/>
          </a:solidFill>
          <a:effectLst>
            <a:glow rad="279400">
              <a:srgbClr val="FFFF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82550" h="38100" prst="coolSlant"/>
            </a:sp3d>
          </a:bodyPr>
          <a:lstStyle/>
          <a:p>
            <a:pPr algn="ctr"/>
            <a:r>
              <a:rPr lang="en-US" sz="6000" b="1" dirty="0" smtClean="0"/>
              <a:t>Section #</a:t>
            </a:r>
            <a:r>
              <a:rPr lang="en-US" sz="6000" b="1" dirty="0" smtClean="0">
                <a:solidFill>
                  <a:srgbClr val="00FF00"/>
                </a:solidFill>
              </a:rPr>
              <a:t>8</a:t>
            </a:r>
            <a:endParaRPr lang="en-CA" sz="6000" b="1" dirty="0">
              <a:solidFill>
                <a:srgbClr val="00FF00"/>
              </a:solidFill>
            </a:endParaRPr>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99687" l="0" r="100000"/>
                    </a14:imgEffect>
                  </a14:imgLayer>
                </a14:imgProps>
              </a:ext>
            </a:extLst>
          </a:blip>
          <a:stretch>
            <a:fillRect/>
          </a:stretch>
        </p:blipFill>
        <p:spPr>
          <a:xfrm rot="16200000">
            <a:off x="8164536" y="2149912"/>
            <a:ext cx="4514850" cy="3038475"/>
          </a:xfrm>
          <a:prstGeom prst="rect">
            <a:avLst/>
          </a:prstGeom>
          <a:noFill/>
          <a:ln>
            <a:noFill/>
          </a:ln>
        </p:spPr>
      </p:pic>
      <p:pic>
        <p:nvPicPr>
          <p:cNvPr id="10" name="Picture 3" descr="C:\Users\Rae\Desktop\2.14 Joshua-Enoch - new 18 Feb 2019\Enoch art\barley &amp; wheat png.pn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61764" y="836712"/>
            <a:ext cx="4537049" cy="5387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4305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FFFF00">
                <a:alpha val="47000"/>
              </a:srgbClr>
            </a:gs>
            <a:gs pos="29000">
              <a:srgbClr val="99FF66">
                <a:alpha val="59000"/>
              </a:srgbClr>
            </a:gs>
            <a:gs pos="65000">
              <a:srgbClr val="FF99FF">
                <a:alpha val="48000"/>
              </a:srgbClr>
            </a:gs>
            <a:gs pos="100000">
              <a:srgbClr val="7030A0">
                <a:alpha val="61000"/>
              </a:srgbClr>
            </a:gs>
          </a:gsLst>
          <a:lin ang="5400000" scaled="1"/>
        </a:gra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262764" y="6498117"/>
            <a:ext cx="2844059" cy="365125"/>
          </a:xfrm>
        </p:spPr>
        <p:txBody>
          <a:bodyPr/>
          <a:lstStyle/>
          <a:p>
            <a:fld id="{81FEFA0A-2F20-4B60-98C6-5FFDA469AA1C}" type="slidenum">
              <a:rPr lang="en-US" smtClean="0">
                <a:solidFill>
                  <a:schemeClr val="bg1"/>
                </a:solidFill>
              </a:rPr>
              <a:pPr/>
              <a:t>3</a:t>
            </a:fld>
            <a:endParaRPr lang="en-US" dirty="0">
              <a:solidFill>
                <a:schemeClr val="bg1"/>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2890753913"/>
              </p:ext>
            </p:extLst>
          </p:nvPr>
        </p:nvGraphicFramePr>
        <p:xfrm>
          <a:off x="261765" y="908720"/>
          <a:ext cx="11737304" cy="4486636"/>
        </p:xfrm>
        <a:graphic>
          <a:graphicData uri="http://schemas.openxmlformats.org/drawingml/2006/table">
            <a:tbl>
              <a:tblPr firstRow="1" bandRow="1">
                <a:tableStyleId>{8A107856-5554-42FB-B03E-39F5DBC370BA}</a:tableStyleId>
              </a:tblPr>
              <a:tblGrid>
                <a:gridCol w="1296143"/>
                <a:gridCol w="1584176"/>
                <a:gridCol w="8856985"/>
              </a:tblGrid>
              <a:tr h="648072">
                <a:tc>
                  <a:txBody>
                    <a:bodyPr/>
                    <a:lstStyle/>
                    <a:p>
                      <a:pPr algn="ctr"/>
                      <a:endParaRPr lang="en-US" sz="700" dirty="0" smtClean="0">
                        <a:solidFill>
                          <a:schemeClr val="accent1">
                            <a:lumMod val="75000"/>
                          </a:schemeClr>
                        </a:solidFill>
                        <a:latin typeface="Arial Rounded MT Bold" pitchFamily="34" charset="0"/>
                      </a:endParaRPr>
                    </a:p>
                    <a:p>
                      <a:pPr algn="ctr"/>
                      <a:r>
                        <a:rPr lang="en-US" sz="2000" dirty="0" smtClean="0">
                          <a:solidFill>
                            <a:schemeClr val="accent1">
                              <a:lumMod val="75000"/>
                            </a:schemeClr>
                          </a:solidFill>
                          <a:latin typeface="Arial Rounded MT Bold" pitchFamily="34" charset="0"/>
                        </a:rPr>
                        <a:t>Section</a:t>
                      </a:r>
                      <a:endParaRPr lang="en-US" sz="2400" dirty="0">
                        <a:solidFill>
                          <a:schemeClr val="accent1">
                            <a:lumMod val="75000"/>
                          </a:schemeClr>
                        </a:solidFill>
                        <a:latin typeface="Arial Rounded MT Bold" pitchFamily="34" charset="0"/>
                      </a:endParaRPr>
                    </a:p>
                  </a:txBody>
                  <a:tcPr>
                    <a:cell3D prstMaterial="dkEdge">
                      <a:bevel prst="artDeco"/>
                      <a:lightRig rig="flood" dir="t"/>
                    </a:cell3D>
                  </a:tcPr>
                </a:tc>
                <a:tc>
                  <a:txBody>
                    <a:bodyPr/>
                    <a:lstStyle/>
                    <a:p>
                      <a:pPr algn="ctr"/>
                      <a:endParaRPr lang="en-US" sz="700" dirty="0" smtClean="0">
                        <a:solidFill>
                          <a:schemeClr val="accent1">
                            <a:lumMod val="75000"/>
                          </a:schemeClr>
                        </a:solidFill>
                        <a:latin typeface="Arial Rounded MT Bold" pitchFamily="34" charset="0"/>
                      </a:endParaRPr>
                    </a:p>
                    <a:p>
                      <a:pPr algn="ctr"/>
                      <a:r>
                        <a:rPr lang="en-US" sz="2000" dirty="0" smtClean="0">
                          <a:solidFill>
                            <a:schemeClr val="accent1">
                              <a:lumMod val="75000"/>
                            </a:schemeClr>
                          </a:solidFill>
                          <a:latin typeface="Arial Rounded MT Bold" pitchFamily="34" charset="0"/>
                        </a:rPr>
                        <a:t>Slides</a:t>
                      </a:r>
                      <a:endParaRPr lang="en-US" sz="2400" dirty="0">
                        <a:solidFill>
                          <a:schemeClr val="accent1">
                            <a:lumMod val="75000"/>
                          </a:schemeClr>
                        </a:solidFill>
                        <a:latin typeface="Arial Rounded MT Bold" pitchFamily="34" charset="0"/>
                      </a:endParaRPr>
                    </a:p>
                  </a:txBody>
                  <a:tcPr>
                    <a:cell3D prstMaterial="dkEdge">
                      <a:bevel prst="artDeco"/>
                      <a:lightRig rig="flood" dir="t"/>
                    </a:cell3D>
                  </a:tcPr>
                </a:tc>
                <a:tc>
                  <a:txBody>
                    <a:bodyPr/>
                    <a:lstStyle/>
                    <a:p>
                      <a:pPr algn="ctr"/>
                      <a:r>
                        <a:rPr lang="en-US" sz="600" dirty="0" smtClean="0">
                          <a:solidFill>
                            <a:schemeClr val="accent1">
                              <a:lumMod val="75000"/>
                            </a:schemeClr>
                          </a:solidFill>
                          <a:latin typeface="Arial Rounded MT Bold" pitchFamily="34" charset="0"/>
                        </a:rPr>
                        <a:t>  </a:t>
                      </a:r>
                    </a:p>
                    <a:p>
                      <a:pPr algn="ctr"/>
                      <a:r>
                        <a:rPr lang="en-US" sz="2400" dirty="0" smtClean="0">
                          <a:solidFill>
                            <a:schemeClr val="accent1">
                              <a:lumMod val="75000"/>
                            </a:schemeClr>
                          </a:solidFill>
                          <a:latin typeface="Arial Rounded MT Bold" pitchFamily="34" charset="0"/>
                        </a:rPr>
                        <a:t>Content of Topic</a:t>
                      </a:r>
                      <a:endParaRPr lang="en-US" sz="2400" dirty="0">
                        <a:solidFill>
                          <a:schemeClr val="accent1">
                            <a:lumMod val="75000"/>
                          </a:schemeClr>
                        </a:solidFill>
                        <a:latin typeface="Arial Rounded MT Bold" pitchFamily="34" charset="0"/>
                      </a:endParaRPr>
                    </a:p>
                  </a:txBody>
                  <a:tcPr>
                    <a:cell3D prstMaterial="dkEdge">
                      <a:bevel prst="artDeco"/>
                      <a:lightRig rig="flood" dir="t"/>
                    </a:cell3D>
                  </a:tcPr>
                </a:tc>
              </a:tr>
              <a:tr h="504056">
                <a:tc>
                  <a:txBody>
                    <a:bodyPr/>
                    <a:lstStyle/>
                    <a:p>
                      <a:pPr algn="ctr"/>
                      <a:r>
                        <a:rPr lang="en-US" sz="2400" b="1" dirty="0" smtClean="0">
                          <a:ln>
                            <a:solidFill>
                              <a:schemeClr val="tx1"/>
                            </a:solidFill>
                          </a:ln>
                        </a:rPr>
                        <a:t>-</a:t>
                      </a:r>
                      <a:endParaRPr lang="en-US" sz="2400" b="1" dirty="0">
                        <a:ln>
                          <a:solidFill>
                            <a:schemeClr val="tx1"/>
                          </a:solidFill>
                        </a:ln>
                      </a:endParaRPr>
                    </a:p>
                  </a:txBody>
                  <a:tcPr>
                    <a:cell3D prstMaterial="dkEdge">
                      <a:bevel prst="artDeco"/>
                      <a:lightRig rig="flood" dir="t"/>
                    </a:cell3D>
                  </a:tcPr>
                </a:tc>
                <a:tc>
                  <a:txBody>
                    <a:bodyPr/>
                    <a:lstStyle/>
                    <a:p>
                      <a:pPr algn="ctr"/>
                      <a:r>
                        <a:rPr lang="en-US" sz="2400" b="1" dirty="0" smtClean="0">
                          <a:effectLst>
                            <a:outerShdw blurRad="38100" dist="38100" dir="2700000" algn="tl">
                              <a:srgbClr val="000000">
                                <a:alpha val="43137"/>
                              </a:srgbClr>
                            </a:outerShdw>
                          </a:effectLst>
                        </a:rPr>
                        <a:t>4-7</a:t>
                      </a:r>
                      <a:endParaRPr lang="en-US" sz="2400" b="1" dirty="0">
                        <a:effectLst>
                          <a:outerShdw blurRad="38100" dist="38100" dir="2700000" algn="tl">
                            <a:srgbClr val="000000">
                              <a:alpha val="43137"/>
                            </a:srgbClr>
                          </a:outerShdw>
                        </a:effectLst>
                      </a:endParaRPr>
                    </a:p>
                  </a:txBody>
                  <a:tcPr>
                    <a:cell3D prstMaterial="dkEdge">
                      <a:bevel prst="artDeco"/>
                      <a:lightRig rig="flood" dir="t"/>
                    </a:cell3D>
                  </a:tcPr>
                </a:tc>
                <a:tc>
                  <a:txBody>
                    <a:bodyPr/>
                    <a:lstStyle/>
                    <a:p>
                      <a:r>
                        <a:rPr lang="en-US" sz="2400" b="1" baseline="0" dirty="0" smtClean="0">
                          <a:effectLst>
                            <a:outerShdw blurRad="38100" dist="38100" dir="2700000" algn="tl">
                              <a:srgbClr val="000000">
                                <a:alpha val="43137"/>
                              </a:srgbClr>
                            </a:outerShdw>
                          </a:effectLst>
                        </a:rPr>
                        <a:t>Short Review from Part 2</a:t>
                      </a:r>
                      <a:endParaRPr lang="en-US" sz="2400" b="1" dirty="0">
                        <a:effectLst>
                          <a:outerShdw blurRad="38100" dist="38100" dir="2700000" algn="tl">
                            <a:srgbClr val="000000">
                              <a:alpha val="43137"/>
                            </a:srgbClr>
                          </a:outerShdw>
                        </a:effectLst>
                      </a:endParaRPr>
                    </a:p>
                  </a:txBody>
                  <a:tcPr>
                    <a:cell3D prstMaterial="dkEdge">
                      <a:bevel prst="artDeco"/>
                      <a:lightRig rig="flood" dir="t"/>
                    </a:cell3D>
                  </a:tcPr>
                </a:tc>
              </a:tr>
              <a:tr h="504056">
                <a:tc>
                  <a:txBody>
                    <a:bodyPr/>
                    <a:lstStyle/>
                    <a:p>
                      <a:pPr algn="ctr"/>
                      <a:r>
                        <a:rPr lang="en-US" sz="2400" b="1" dirty="0" smtClean="0">
                          <a:ln>
                            <a:solidFill>
                              <a:schemeClr val="tx1"/>
                            </a:solidFill>
                          </a:ln>
                          <a:effectLst>
                            <a:outerShdw blurRad="38100" dist="38100" dir="2700000" algn="tl">
                              <a:srgbClr val="000000">
                                <a:alpha val="43137"/>
                              </a:srgbClr>
                            </a:outerShdw>
                          </a:effectLst>
                        </a:rPr>
                        <a:t>6</a:t>
                      </a:r>
                      <a:endParaRPr lang="en-US" sz="2400" b="1" dirty="0">
                        <a:ln>
                          <a:solidFill>
                            <a:schemeClr val="tx1"/>
                          </a:solidFill>
                        </a:ln>
                        <a:effectLst>
                          <a:outerShdw blurRad="38100" dist="38100" dir="2700000" algn="tl">
                            <a:srgbClr val="000000">
                              <a:alpha val="43137"/>
                            </a:srgbClr>
                          </a:outerShdw>
                        </a:effectLst>
                      </a:endParaRPr>
                    </a:p>
                  </a:txBody>
                  <a:tcPr>
                    <a:cell3D prstMaterial="dkEdge">
                      <a:bevel prst="artDeco"/>
                      <a:lightRig rig="flood" dir="t"/>
                    </a:cell3D>
                  </a:tcPr>
                </a:tc>
                <a:tc>
                  <a:txBody>
                    <a:bodyPr/>
                    <a:lstStyle/>
                    <a:p>
                      <a:pPr algn="ctr"/>
                      <a:r>
                        <a:rPr lang="en-US" sz="2400" b="1" dirty="0" smtClean="0">
                          <a:effectLst>
                            <a:outerShdw blurRad="38100" dist="38100" dir="2700000" algn="tl">
                              <a:srgbClr val="000000">
                                <a:alpha val="43137"/>
                              </a:srgbClr>
                            </a:outerShdw>
                          </a:effectLst>
                        </a:rPr>
                        <a:t>8-12</a:t>
                      </a:r>
                      <a:endParaRPr lang="en-US" sz="2400" b="1" dirty="0">
                        <a:effectLst>
                          <a:outerShdw blurRad="38100" dist="38100" dir="2700000" algn="tl">
                            <a:srgbClr val="000000">
                              <a:alpha val="43137"/>
                            </a:srgbClr>
                          </a:outerShdw>
                        </a:effectLst>
                      </a:endParaRPr>
                    </a:p>
                  </a:txBody>
                  <a:tcPr>
                    <a:cell3D prstMaterial="dkEdge">
                      <a:bevel prst="artDeco"/>
                      <a:lightRig rig="flood" dir="t"/>
                    </a:cell3D>
                  </a:tcPr>
                </a:tc>
                <a:tc>
                  <a:txBody>
                    <a:bodyPr/>
                    <a:lstStyle/>
                    <a:p>
                      <a:r>
                        <a:rPr lang="en-US" sz="2400" b="1" dirty="0" smtClean="0">
                          <a:solidFill>
                            <a:srgbClr val="FF0000"/>
                          </a:solidFill>
                          <a:effectLst>
                            <a:outerShdw blurRad="38100" dist="38100" dir="2700000" algn="tl">
                              <a:srgbClr val="000000">
                                <a:alpha val="43137"/>
                              </a:srgbClr>
                            </a:outerShdw>
                          </a:effectLst>
                        </a:rPr>
                        <a:t>Which</a:t>
                      </a:r>
                      <a:r>
                        <a:rPr lang="en-US" sz="2400" b="1" baseline="0" dirty="0" smtClean="0">
                          <a:solidFill>
                            <a:srgbClr val="FF0000"/>
                          </a:solidFill>
                          <a:effectLst>
                            <a:outerShdw blurRad="38100" dist="38100" dir="2700000" algn="tl">
                              <a:srgbClr val="000000">
                                <a:alpha val="43137"/>
                              </a:srgbClr>
                            </a:outerShdw>
                          </a:effectLst>
                        </a:rPr>
                        <a:t> Enoch </a:t>
                      </a:r>
                      <a:r>
                        <a:rPr lang="en-US" sz="2400" b="1" baseline="0" dirty="0" smtClean="0">
                          <a:effectLst>
                            <a:outerShdw blurRad="38100" dist="38100" dir="2700000" algn="tl">
                              <a:srgbClr val="000000">
                                <a:alpha val="43137"/>
                              </a:srgbClr>
                            </a:outerShdw>
                          </a:effectLst>
                        </a:rPr>
                        <a:t>Aligns with Yahuah’s Commands</a:t>
                      </a:r>
                      <a:r>
                        <a:rPr lang="en-US" sz="2400" b="1" dirty="0" smtClean="0">
                          <a:effectLst>
                            <a:outerShdw blurRad="38100" dist="38100" dir="2700000" algn="tl">
                              <a:srgbClr val="000000">
                                <a:alpha val="43137"/>
                              </a:srgbClr>
                            </a:outerShdw>
                          </a:effectLst>
                        </a:rPr>
                        <a:t>?</a:t>
                      </a:r>
                      <a:endParaRPr lang="en-US" sz="2400" b="1" dirty="0">
                        <a:effectLst>
                          <a:outerShdw blurRad="38100" dist="38100" dir="2700000" algn="tl">
                            <a:srgbClr val="000000">
                              <a:alpha val="43137"/>
                            </a:srgbClr>
                          </a:outerShdw>
                        </a:effectLst>
                      </a:endParaRPr>
                    </a:p>
                  </a:txBody>
                  <a:tcPr>
                    <a:cell3D prstMaterial="dkEdge">
                      <a:bevel prst="artDeco"/>
                      <a:lightRig rig="flood" dir="t"/>
                    </a:cell3D>
                  </a:tcPr>
                </a:tc>
              </a:tr>
              <a:tr h="466201">
                <a:tc>
                  <a:txBody>
                    <a:bodyPr/>
                    <a:lstStyle/>
                    <a:p>
                      <a:pPr algn="ctr"/>
                      <a:r>
                        <a:rPr lang="en-US" sz="2400" b="1" dirty="0" smtClean="0">
                          <a:ln>
                            <a:solidFill>
                              <a:schemeClr val="tx1"/>
                            </a:solidFill>
                          </a:ln>
                          <a:effectLst>
                            <a:outerShdw blurRad="38100" dist="38100" dir="2700000" algn="tl">
                              <a:srgbClr val="000000">
                                <a:alpha val="43137"/>
                              </a:srgbClr>
                            </a:outerShdw>
                          </a:effectLst>
                        </a:rPr>
                        <a:t>7</a:t>
                      </a:r>
                      <a:endParaRPr lang="en-US" sz="2400" b="1" dirty="0">
                        <a:ln>
                          <a:solidFill>
                            <a:schemeClr val="tx1"/>
                          </a:solidFill>
                        </a:ln>
                        <a:effectLst>
                          <a:outerShdw blurRad="38100" dist="38100" dir="2700000" algn="tl">
                            <a:srgbClr val="000000">
                              <a:alpha val="43137"/>
                            </a:srgbClr>
                          </a:outerShdw>
                        </a:effectLst>
                      </a:endParaRPr>
                    </a:p>
                  </a:txBody>
                  <a:tcPr>
                    <a:cell3D prstMaterial="dkEdge">
                      <a:bevel prst="artDeco"/>
                      <a:lightRig rig="flood" dir="t"/>
                    </a:cell3D>
                  </a:tcPr>
                </a:tc>
                <a:tc>
                  <a:txBody>
                    <a:bodyPr/>
                    <a:lstStyle/>
                    <a:p>
                      <a:pPr algn="ctr"/>
                      <a:r>
                        <a:rPr lang="en-US" sz="2400" b="1" dirty="0" smtClean="0">
                          <a:ln>
                            <a:solidFill>
                              <a:schemeClr val="tx1"/>
                            </a:solidFill>
                          </a:ln>
                          <a:solidFill>
                            <a:schemeClr val="tx1"/>
                          </a:solidFill>
                          <a:effectLst>
                            <a:outerShdw blurRad="38100" dist="38100" dir="2700000" algn="tl">
                              <a:srgbClr val="000000">
                                <a:alpha val="43137"/>
                              </a:srgbClr>
                            </a:outerShdw>
                          </a:effectLst>
                        </a:rPr>
                        <a:t>13-28</a:t>
                      </a:r>
                      <a:endParaRPr lang="en-US" sz="2400" b="1" dirty="0">
                        <a:ln>
                          <a:solidFill>
                            <a:schemeClr val="tx1"/>
                          </a:solidFill>
                        </a:ln>
                        <a:solidFill>
                          <a:schemeClr val="tx1"/>
                        </a:solidFill>
                        <a:effectLst>
                          <a:outerShdw blurRad="38100" dist="38100" dir="2700000" algn="tl">
                            <a:srgbClr val="000000">
                              <a:alpha val="43137"/>
                            </a:srgbClr>
                          </a:outerShdw>
                        </a:effectLst>
                      </a:endParaRPr>
                    </a:p>
                  </a:txBody>
                  <a:tcPr>
                    <a:cell3D prstMaterial="dkEdge">
                      <a:bevel prst="artDeco"/>
                      <a:lightRig rig="flood" dir="t"/>
                    </a:cell3D>
                  </a:tcPr>
                </a:tc>
                <a:tc>
                  <a:txBody>
                    <a:bodyPr/>
                    <a:lstStyle/>
                    <a:p>
                      <a:r>
                        <a:rPr lang="en-CA" sz="2400" b="1" dirty="0" smtClean="0">
                          <a:effectLst>
                            <a:outerShdw blurRad="38100" dist="38100" dir="2700000" algn="tl">
                              <a:srgbClr val="000000">
                                <a:alpha val="43137"/>
                              </a:srgbClr>
                            </a:outerShdw>
                          </a:effectLst>
                        </a:rPr>
                        <a:t>What will the Sickle Harvest?  Barley, or Wheat?</a:t>
                      </a:r>
                      <a:endParaRPr lang="en-US" sz="2400" b="1" dirty="0">
                        <a:effectLst>
                          <a:outerShdw blurRad="38100" dist="38100" dir="2700000" algn="tl">
                            <a:srgbClr val="000000">
                              <a:alpha val="43137"/>
                            </a:srgbClr>
                          </a:outerShdw>
                        </a:effectLst>
                      </a:endParaRPr>
                    </a:p>
                  </a:txBody>
                  <a:tcPr>
                    <a:cell3D prstMaterial="dkEdge">
                      <a:bevel prst="artDeco"/>
                      <a:lightRig rig="flood" dir="t"/>
                    </a:cell3D>
                  </a:tcPr>
                </a:tc>
              </a:tr>
              <a:tr h="466201">
                <a:tc>
                  <a:txBody>
                    <a:bodyPr/>
                    <a:lstStyle/>
                    <a:p>
                      <a:pPr algn="ctr"/>
                      <a:r>
                        <a:rPr lang="en-US" sz="2400" b="1" dirty="0" smtClean="0">
                          <a:ln>
                            <a:solidFill>
                              <a:schemeClr val="tx1"/>
                            </a:solidFill>
                          </a:ln>
                          <a:effectLst>
                            <a:outerShdw blurRad="38100" dist="38100" dir="2700000" algn="tl">
                              <a:srgbClr val="000000">
                                <a:alpha val="43137"/>
                              </a:srgbClr>
                            </a:outerShdw>
                          </a:effectLst>
                        </a:rPr>
                        <a:t>8</a:t>
                      </a:r>
                      <a:endParaRPr lang="en-US" sz="2400" b="1" dirty="0">
                        <a:ln>
                          <a:solidFill>
                            <a:schemeClr val="tx1"/>
                          </a:solidFill>
                        </a:ln>
                        <a:effectLst>
                          <a:outerShdw blurRad="38100" dist="38100" dir="2700000" algn="tl">
                            <a:srgbClr val="000000">
                              <a:alpha val="43137"/>
                            </a:srgbClr>
                          </a:outerShdw>
                        </a:effectLst>
                      </a:endParaRPr>
                    </a:p>
                  </a:txBody>
                  <a:tcPr>
                    <a:cell3D prstMaterial="dkEdge">
                      <a:bevel prst="artDeco"/>
                      <a:lightRig rig="flood" dir="t"/>
                    </a:cell3D>
                  </a:tcPr>
                </a:tc>
                <a:tc>
                  <a:txBody>
                    <a:bodyPr/>
                    <a:lstStyle/>
                    <a:p>
                      <a:pPr algn="ctr"/>
                      <a:r>
                        <a:rPr lang="en-US" sz="2400" b="1" dirty="0" smtClean="0">
                          <a:ln>
                            <a:solidFill>
                              <a:schemeClr val="tx1"/>
                            </a:solidFill>
                          </a:ln>
                          <a:solidFill>
                            <a:schemeClr val="tx1"/>
                          </a:solidFill>
                          <a:effectLst>
                            <a:outerShdw blurRad="38100" dist="38100" dir="2700000" algn="tl">
                              <a:srgbClr val="000000">
                                <a:alpha val="43137"/>
                              </a:srgbClr>
                            </a:outerShdw>
                          </a:effectLst>
                        </a:rPr>
                        <a:t>29-50</a:t>
                      </a:r>
                      <a:endParaRPr lang="en-US" sz="2400" b="1" dirty="0">
                        <a:ln>
                          <a:solidFill>
                            <a:schemeClr val="tx1"/>
                          </a:solidFill>
                        </a:ln>
                        <a:solidFill>
                          <a:schemeClr val="tx1"/>
                        </a:solidFill>
                        <a:effectLst>
                          <a:outerShdw blurRad="38100" dist="38100" dir="2700000" algn="tl">
                            <a:srgbClr val="000000">
                              <a:alpha val="43137"/>
                            </a:srgbClr>
                          </a:outerShdw>
                        </a:effectLst>
                      </a:endParaRPr>
                    </a:p>
                  </a:txBody>
                  <a:tcPr>
                    <a:cell3D prstMaterial="dkEdge">
                      <a:bevel prst="artDeco"/>
                      <a:lightRig rig="flood" dir="t"/>
                    </a:cell3D>
                  </a:tcPr>
                </a:tc>
                <a:tc>
                  <a:txBody>
                    <a:bodyPr/>
                    <a:lstStyle/>
                    <a:p>
                      <a:r>
                        <a:rPr lang="en-CA" sz="2400" b="1" dirty="0" smtClean="0">
                          <a:effectLst>
                            <a:outerShdw blurRad="38100" dist="38100" dir="2700000" algn="tl">
                              <a:srgbClr val="000000">
                                <a:alpha val="43137"/>
                              </a:srgbClr>
                            </a:outerShdw>
                          </a:effectLst>
                        </a:rPr>
                        <a:t>The Harvest Sickle</a:t>
                      </a:r>
                      <a:r>
                        <a:rPr lang="en-CA" sz="2400" b="1" baseline="0" dirty="0" smtClean="0">
                          <a:effectLst>
                            <a:outerShdw blurRad="38100" dist="38100" dir="2700000" algn="tl">
                              <a:srgbClr val="000000">
                                <a:alpha val="43137"/>
                              </a:srgbClr>
                            </a:outerShdw>
                          </a:effectLst>
                        </a:rPr>
                        <a:t> and “Typology” (</a:t>
                      </a:r>
                      <a:r>
                        <a:rPr lang="en-CA" sz="2400" b="1" dirty="0" smtClean="0">
                          <a:solidFill>
                            <a:srgbClr val="FFFF00"/>
                          </a:solidFill>
                          <a:effectLst>
                            <a:outerShdw blurRad="38100" dist="38100" dir="2700000" algn="tl">
                              <a:srgbClr val="000000">
                                <a:alpha val="43137"/>
                              </a:srgbClr>
                            </a:outerShdw>
                          </a:effectLst>
                        </a:rPr>
                        <a:t>?</a:t>
                      </a:r>
                      <a:r>
                        <a:rPr lang="en-CA" sz="2400" b="1" dirty="0" smtClean="0">
                          <a:effectLst>
                            <a:outerShdw blurRad="38100" dist="38100" dir="2700000" algn="tl">
                              <a:srgbClr val="000000">
                                <a:alpha val="43137"/>
                              </a:srgbClr>
                            </a:outerShdw>
                          </a:effectLst>
                        </a:rPr>
                        <a:t>)</a:t>
                      </a:r>
                      <a:endParaRPr lang="en-US" sz="2400" b="1" dirty="0">
                        <a:effectLst>
                          <a:outerShdw blurRad="38100" dist="38100" dir="2700000" algn="tl">
                            <a:srgbClr val="000000">
                              <a:alpha val="43137"/>
                            </a:srgbClr>
                          </a:outerShdw>
                        </a:effectLst>
                      </a:endParaRPr>
                    </a:p>
                  </a:txBody>
                  <a:tcPr>
                    <a:cell3D prstMaterial="dkEdge">
                      <a:bevel prst="artDeco"/>
                      <a:lightRig rig="flood" dir="t"/>
                    </a:cell3D>
                  </a:tcPr>
                </a:tc>
              </a:tr>
              <a:tr h="466201">
                <a:tc>
                  <a:txBody>
                    <a:bodyPr/>
                    <a:lstStyle/>
                    <a:p>
                      <a:pPr algn="ctr"/>
                      <a:r>
                        <a:rPr lang="en-US" sz="2400" b="1" dirty="0" smtClean="0">
                          <a:ln>
                            <a:solidFill>
                              <a:schemeClr val="tx1"/>
                            </a:solidFill>
                          </a:ln>
                          <a:effectLst>
                            <a:outerShdw blurRad="38100" dist="38100" dir="2700000" algn="tl">
                              <a:srgbClr val="000000">
                                <a:alpha val="43137"/>
                              </a:srgbClr>
                            </a:outerShdw>
                          </a:effectLst>
                        </a:rPr>
                        <a:t>9</a:t>
                      </a:r>
                      <a:endParaRPr lang="en-US" sz="2400" b="1" dirty="0">
                        <a:ln>
                          <a:solidFill>
                            <a:schemeClr val="tx1"/>
                          </a:solidFill>
                        </a:ln>
                        <a:effectLst>
                          <a:outerShdw blurRad="38100" dist="38100" dir="2700000" algn="tl">
                            <a:srgbClr val="000000">
                              <a:alpha val="43137"/>
                            </a:srgbClr>
                          </a:outerShdw>
                        </a:effectLst>
                      </a:endParaRPr>
                    </a:p>
                  </a:txBody>
                  <a:tcPr>
                    <a:cell3D prstMaterial="dkEdge">
                      <a:bevel prst="artDeco"/>
                      <a:lightRig rig="flood" dir="t"/>
                    </a:cell3D>
                  </a:tcPr>
                </a:tc>
                <a:tc>
                  <a:txBody>
                    <a:bodyPr/>
                    <a:lstStyle/>
                    <a:p>
                      <a:pPr algn="ctr"/>
                      <a:r>
                        <a:rPr lang="en-US" sz="2400" b="1" dirty="0" smtClean="0">
                          <a:ln>
                            <a:solidFill>
                              <a:schemeClr val="tx1"/>
                            </a:solidFill>
                          </a:ln>
                          <a:solidFill>
                            <a:schemeClr val="tx1"/>
                          </a:solidFill>
                          <a:effectLst>
                            <a:outerShdw blurRad="38100" dist="38100" dir="2700000" algn="tl">
                              <a:srgbClr val="000000">
                                <a:alpha val="43137"/>
                              </a:srgbClr>
                            </a:outerShdw>
                          </a:effectLst>
                        </a:rPr>
                        <a:t>51-56</a:t>
                      </a:r>
                      <a:endParaRPr lang="en-US" sz="2400" b="1" dirty="0">
                        <a:ln>
                          <a:solidFill>
                            <a:schemeClr val="tx1"/>
                          </a:solidFill>
                        </a:ln>
                        <a:solidFill>
                          <a:schemeClr val="tx1"/>
                        </a:solidFill>
                        <a:effectLst>
                          <a:outerShdw blurRad="38100" dist="38100" dir="2700000" algn="tl">
                            <a:srgbClr val="000000">
                              <a:alpha val="43137"/>
                            </a:srgbClr>
                          </a:outerShdw>
                        </a:effectLst>
                      </a:endParaRPr>
                    </a:p>
                  </a:txBody>
                  <a:tcPr>
                    <a:cell3D prstMaterial="dkEdge">
                      <a:bevel prst="artDeco"/>
                      <a:lightRig rig="flood" dir="t"/>
                    </a:cell3D>
                  </a:tcPr>
                </a:tc>
                <a:tc>
                  <a:txBody>
                    <a:bodyPr/>
                    <a:lstStyle/>
                    <a:p>
                      <a:r>
                        <a:rPr lang="en-CA" sz="2400" b="1" dirty="0" smtClean="0">
                          <a:effectLst>
                            <a:outerShdw blurRad="38100" dist="38100" dir="2700000" algn="tl">
                              <a:srgbClr val="000000">
                                <a:alpha val="43137"/>
                              </a:srgbClr>
                            </a:outerShdw>
                          </a:effectLst>
                        </a:rPr>
                        <a:t>Torah Statutes for the Omer Count</a:t>
                      </a:r>
                      <a:endParaRPr lang="en-US" sz="2400" dirty="0"/>
                    </a:p>
                  </a:txBody>
                  <a:tcPr>
                    <a:cell3D prstMaterial="dkEdge">
                      <a:bevel prst="artDeco"/>
                      <a:lightRig rig="flood" dir="t"/>
                    </a:cell3D>
                  </a:tcPr>
                </a:tc>
              </a:tr>
              <a:tr h="473605">
                <a:tc>
                  <a:txBody>
                    <a:bodyPr/>
                    <a:lstStyle/>
                    <a:p>
                      <a:pPr algn="ctr"/>
                      <a:r>
                        <a:rPr lang="en-US" sz="2400" b="1" dirty="0" smtClean="0">
                          <a:ln>
                            <a:solidFill>
                              <a:schemeClr val="tx1"/>
                            </a:solidFill>
                          </a:ln>
                          <a:effectLst>
                            <a:outerShdw blurRad="38100" dist="38100" dir="2700000" algn="tl">
                              <a:srgbClr val="000000">
                                <a:alpha val="43137"/>
                              </a:srgbClr>
                            </a:outerShdw>
                          </a:effectLst>
                        </a:rPr>
                        <a:t>9.1</a:t>
                      </a:r>
                      <a:endParaRPr lang="en-US" sz="2400" b="1" dirty="0">
                        <a:ln>
                          <a:solidFill>
                            <a:schemeClr val="tx1"/>
                          </a:solidFill>
                        </a:ln>
                        <a:effectLst>
                          <a:outerShdw blurRad="38100" dist="38100" dir="2700000" algn="tl">
                            <a:srgbClr val="000000">
                              <a:alpha val="43137"/>
                            </a:srgbClr>
                          </a:outerShdw>
                        </a:effectLst>
                      </a:endParaRPr>
                    </a:p>
                  </a:txBody>
                  <a:tcPr>
                    <a:cell3D prstMaterial="dkEdge">
                      <a:bevel prst="artDeco"/>
                      <a:lightRig rig="flood" dir="t"/>
                    </a:cell3D>
                  </a:tcPr>
                </a:tc>
                <a:tc>
                  <a:txBody>
                    <a:bodyPr/>
                    <a:lstStyle/>
                    <a:p>
                      <a:pPr algn="ctr"/>
                      <a:r>
                        <a:rPr lang="en-US" sz="2400" b="1" dirty="0" smtClean="0">
                          <a:ln>
                            <a:solidFill>
                              <a:schemeClr val="tx1"/>
                            </a:solidFill>
                          </a:ln>
                          <a:solidFill>
                            <a:schemeClr val="tx1"/>
                          </a:solidFill>
                          <a:effectLst>
                            <a:outerShdw blurRad="38100" dist="38100" dir="2700000" algn="tl">
                              <a:srgbClr val="000000">
                                <a:alpha val="43137"/>
                              </a:srgbClr>
                            </a:outerShdw>
                          </a:effectLst>
                        </a:rPr>
                        <a:t>57-62</a:t>
                      </a:r>
                      <a:endParaRPr lang="en-US" sz="2400" b="1" dirty="0">
                        <a:ln>
                          <a:solidFill>
                            <a:schemeClr val="tx1"/>
                          </a:solidFill>
                        </a:ln>
                        <a:solidFill>
                          <a:schemeClr val="tx1"/>
                        </a:solidFill>
                        <a:effectLst>
                          <a:outerShdw blurRad="38100" dist="38100" dir="2700000" algn="tl">
                            <a:srgbClr val="000000">
                              <a:alpha val="43137"/>
                            </a:srgbClr>
                          </a:outerShdw>
                        </a:effectLst>
                      </a:endParaRPr>
                    </a:p>
                  </a:txBody>
                  <a:tcPr>
                    <a:cell3D prstMaterial="dkEdge">
                      <a:bevel prst="artDeco"/>
                      <a:lightRig rig="flood" dir="t"/>
                    </a:cell3D>
                  </a:tcPr>
                </a:tc>
                <a:tc>
                  <a:txBody>
                    <a:bodyPr/>
                    <a:lstStyle/>
                    <a:p>
                      <a:r>
                        <a:rPr lang="en-CA" sz="2400" b="1" dirty="0" smtClean="0">
                          <a:effectLst>
                            <a:outerShdw blurRad="38100" dist="38100" dir="2700000" algn="tl">
                              <a:srgbClr val="000000">
                                <a:alpha val="43137"/>
                              </a:srgbClr>
                            </a:outerShdw>
                          </a:effectLst>
                        </a:rPr>
                        <a:t>Joshua and the Omer Count</a:t>
                      </a:r>
                      <a:endParaRPr lang="en-US" sz="2400" b="1" dirty="0">
                        <a:effectLst>
                          <a:outerShdw blurRad="38100" dist="38100" dir="2700000" algn="tl">
                            <a:srgbClr val="000000">
                              <a:alpha val="43137"/>
                            </a:srgbClr>
                          </a:outerShdw>
                        </a:effectLst>
                      </a:endParaRPr>
                    </a:p>
                  </a:txBody>
                  <a:tcPr>
                    <a:cell3D prstMaterial="dkEdge">
                      <a:bevel prst="artDeco"/>
                      <a:lightRig rig="flood" dir="t"/>
                    </a:cell3D>
                  </a:tcPr>
                </a:tc>
              </a:tr>
              <a:tr h="479122">
                <a:tc>
                  <a:txBody>
                    <a:bodyPr/>
                    <a:lstStyle/>
                    <a:p>
                      <a:pPr algn="ctr"/>
                      <a:r>
                        <a:rPr lang="en-US" sz="2400" b="1" dirty="0" smtClean="0">
                          <a:ln>
                            <a:solidFill>
                              <a:schemeClr val="tx1"/>
                            </a:solidFill>
                          </a:ln>
                          <a:effectLst>
                            <a:outerShdw blurRad="38100" dist="38100" dir="2700000" algn="tl">
                              <a:srgbClr val="000000">
                                <a:alpha val="43137"/>
                              </a:srgbClr>
                            </a:outerShdw>
                          </a:effectLst>
                        </a:rPr>
                        <a:t>9.2</a:t>
                      </a:r>
                      <a:endParaRPr lang="en-US" sz="2400" b="1" dirty="0">
                        <a:ln>
                          <a:solidFill>
                            <a:schemeClr val="tx1"/>
                          </a:solidFill>
                        </a:ln>
                        <a:effectLst>
                          <a:outerShdw blurRad="38100" dist="38100" dir="2700000" algn="tl">
                            <a:srgbClr val="000000">
                              <a:alpha val="43137"/>
                            </a:srgbClr>
                          </a:outerShdw>
                        </a:effectLst>
                      </a:endParaRPr>
                    </a:p>
                  </a:txBody>
                  <a:tcPr>
                    <a:cell3D prstMaterial="dkEdge">
                      <a:bevel prst="artDeco"/>
                      <a:lightRig rig="flood" dir="t"/>
                    </a:cell3D>
                  </a:tcPr>
                </a:tc>
                <a:tc>
                  <a:txBody>
                    <a:bodyPr/>
                    <a:lstStyle/>
                    <a:p>
                      <a:pPr algn="ctr"/>
                      <a:r>
                        <a:rPr lang="en-US" sz="2400" b="1" dirty="0" smtClean="0">
                          <a:ln>
                            <a:solidFill>
                              <a:schemeClr val="tx1"/>
                            </a:solidFill>
                          </a:ln>
                          <a:solidFill>
                            <a:schemeClr val="tx1"/>
                          </a:solidFill>
                          <a:effectLst>
                            <a:outerShdw blurRad="38100" dist="38100" dir="2700000" algn="tl">
                              <a:srgbClr val="000000">
                                <a:alpha val="43137"/>
                              </a:srgbClr>
                            </a:outerShdw>
                          </a:effectLst>
                        </a:rPr>
                        <a:t>63-68</a:t>
                      </a:r>
                      <a:endParaRPr lang="en-US" sz="2400" b="1" dirty="0">
                        <a:ln>
                          <a:solidFill>
                            <a:schemeClr val="tx1"/>
                          </a:solidFill>
                        </a:ln>
                        <a:solidFill>
                          <a:schemeClr val="tx1"/>
                        </a:solidFill>
                        <a:effectLst>
                          <a:outerShdw blurRad="38100" dist="38100" dir="2700000" algn="tl">
                            <a:srgbClr val="000000">
                              <a:alpha val="43137"/>
                            </a:srgbClr>
                          </a:outerShdw>
                        </a:effectLst>
                      </a:endParaRPr>
                    </a:p>
                  </a:txBody>
                  <a:tcPr>
                    <a:cell3D prstMaterial="dkEdge">
                      <a:bevel prst="artDeco"/>
                      <a:lightRig rig="flood" dir="t"/>
                    </a:cell3D>
                  </a:tcPr>
                </a:tc>
                <a:tc>
                  <a:txBody>
                    <a:bodyPr/>
                    <a:lstStyle/>
                    <a:p>
                      <a:r>
                        <a:rPr lang="en-US" sz="2400" b="1" dirty="0" smtClean="0">
                          <a:effectLst>
                            <a:outerShdw blurRad="38100" dist="38100" dir="2700000" algn="tl">
                              <a:srgbClr val="000000">
                                <a:alpha val="43137"/>
                              </a:srgbClr>
                            </a:outerShdw>
                          </a:effectLst>
                        </a:rPr>
                        <a:t>Enoch and the Omer Count</a:t>
                      </a:r>
                      <a:endParaRPr lang="en-US" sz="2400" b="1" dirty="0">
                        <a:effectLst>
                          <a:outerShdw blurRad="38100" dist="38100" dir="2700000" algn="tl">
                            <a:srgbClr val="000000">
                              <a:alpha val="43137"/>
                            </a:srgbClr>
                          </a:outerShdw>
                        </a:effectLst>
                      </a:endParaRPr>
                    </a:p>
                  </a:txBody>
                  <a:tcPr>
                    <a:cell3D prstMaterial="dkEdge">
                      <a:bevel prst="artDeco"/>
                      <a:lightRig rig="flood" dir="t"/>
                    </a:cell3D>
                  </a:tcPr>
                </a:tc>
              </a:tr>
              <a:tr h="479122">
                <a:tc>
                  <a:txBody>
                    <a:bodyPr/>
                    <a:lstStyle/>
                    <a:p>
                      <a:pPr algn="ctr"/>
                      <a:r>
                        <a:rPr lang="en-US" sz="2400" b="1" dirty="0" smtClean="0">
                          <a:ln>
                            <a:solidFill>
                              <a:schemeClr val="tx1"/>
                            </a:solidFill>
                          </a:ln>
                          <a:effectLst>
                            <a:outerShdw blurRad="38100" dist="38100" dir="2700000" algn="tl">
                              <a:srgbClr val="000000">
                                <a:alpha val="43137"/>
                              </a:srgbClr>
                            </a:outerShdw>
                          </a:effectLst>
                        </a:rPr>
                        <a:t>10</a:t>
                      </a:r>
                      <a:endParaRPr lang="en-US" sz="2400" b="1" dirty="0">
                        <a:ln>
                          <a:solidFill>
                            <a:schemeClr val="tx1"/>
                          </a:solidFill>
                        </a:ln>
                        <a:effectLst>
                          <a:outerShdw blurRad="38100" dist="38100" dir="2700000" algn="tl">
                            <a:srgbClr val="000000">
                              <a:alpha val="43137"/>
                            </a:srgbClr>
                          </a:outerShdw>
                        </a:effectLst>
                      </a:endParaRPr>
                    </a:p>
                  </a:txBody>
                  <a:tcPr>
                    <a:cell3D prstMaterial="dkEdge">
                      <a:bevel prst="artDeco"/>
                      <a:lightRig rig="flood" dir="t"/>
                    </a:cell3D>
                  </a:tcPr>
                </a:tc>
                <a:tc>
                  <a:txBody>
                    <a:bodyPr/>
                    <a:lstStyle/>
                    <a:p>
                      <a:pPr algn="ctr"/>
                      <a:r>
                        <a:rPr lang="en-US" sz="2400" b="1" dirty="0" smtClean="0">
                          <a:ln>
                            <a:solidFill>
                              <a:schemeClr val="tx1"/>
                            </a:solidFill>
                          </a:ln>
                          <a:solidFill>
                            <a:schemeClr val="tx1"/>
                          </a:solidFill>
                          <a:effectLst>
                            <a:outerShdw blurRad="38100" dist="38100" dir="2700000" algn="tl">
                              <a:srgbClr val="000000">
                                <a:alpha val="43137"/>
                              </a:srgbClr>
                            </a:outerShdw>
                          </a:effectLst>
                        </a:rPr>
                        <a:t>69-85</a:t>
                      </a:r>
                      <a:endParaRPr lang="en-US" sz="2400" b="1" dirty="0">
                        <a:ln>
                          <a:solidFill>
                            <a:schemeClr val="tx1"/>
                          </a:solidFill>
                        </a:ln>
                        <a:solidFill>
                          <a:schemeClr val="tx1"/>
                        </a:solidFill>
                        <a:effectLst>
                          <a:outerShdw blurRad="38100" dist="38100" dir="2700000" algn="tl">
                            <a:srgbClr val="000000">
                              <a:alpha val="43137"/>
                            </a:srgbClr>
                          </a:outerShdw>
                        </a:effectLst>
                      </a:endParaRPr>
                    </a:p>
                  </a:txBody>
                  <a:tcPr>
                    <a:cell3D prstMaterial="dkEdge">
                      <a:bevel prst="artDeco"/>
                      <a:lightRig rig="flood" dir="t"/>
                    </a:cell3D>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effectLst>
                            <a:outerShdw blurRad="38100" dist="38100" dir="2700000" algn="tl">
                              <a:srgbClr val="000000">
                                <a:alpha val="43137"/>
                              </a:srgbClr>
                            </a:outerShdw>
                          </a:effectLst>
                        </a:rPr>
                        <a:t>[Bunny Trail #1]  </a:t>
                      </a:r>
                      <a:r>
                        <a:rPr lang="en-US" sz="2400" b="1" dirty="0" smtClean="0">
                          <a:effectLst>
                            <a:outerShdw blurRad="38100" dist="38100" dir="2700000" algn="tl">
                              <a:srgbClr val="000000">
                                <a:alpha val="43137"/>
                              </a:srgbClr>
                            </a:outerShdw>
                          </a:effectLst>
                        </a:rPr>
                        <a:t>Lunar Count for Weekly Sabbath</a:t>
                      </a:r>
                      <a:endParaRPr lang="en-US" sz="2400" b="1" dirty="0">
                        <a:effectLst>
                          <a:outerShdw blurRad="38100" dist="38100" dir="2700000" algn="tl">
                            <a:srgbClr val="000000">
                              <a:alpha val="43137"/>
                            </a:srgbClr>
                          </a:outerShdw>
                        </a:effectLst>
                      </a:endParaRPr>
                    </a:p>
                  </a:txBody>
                  <a:tcPr>
                    <a:cell3D prstMaterial="dkEdge">
                      <a:bevel prst="artDeco"/>
                      <a:lightRig rig="flood" dir="t"/>
                    </a:cell3D>
                  </a:tcPr>
                </a:tc>
              </a:tr>
            </a:tbl>
          </a:graphicData>
        </a:graphic>
      </p:graphicFrame>
      <p:sp>
        <p:nvSpPr>
          <p:cNvPr id="6" name="Rectangle 5"/>
          <p:cNvSpPr/>
          <p:nvPr/>
        </p:nvSpPr>
        <p:spPr>
          <a:xfrm>
            <a:off x="1485900" y="190106"/>
            <a:ext cx="9217022" cy="574598"/>
          </a:xfrm>
          <a:prstGeom prst="rect">
            <a:avLst/>
          </a:prstGeom>
          <a:solidFill>
            <a:srgbClr val="FFCCFF"/>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CA" sz="3600" i="1" dirty="0" smtClean="0">
                <a:ln>
                  <a:solidFill>
                    <a:srgbClr val="0000FF"/>
                  </a:solidFill>
                </a:ln>
                <a:latin typeface="Comic Sans MS" panose="030F0702030302020204" pitchFamily="66" charset="0"/>
              </a:rPr>
              <a:t>Part #3   Mapping the Discussion Topics</a:t>
            </a:r>
            <a:endParaRPr lang="en-CA" sz="3600" i="1" dirty="0">
              <a:ln>
                <a:solidFill>
                  <a:srgbClr val="0000FF"/>
                </a:solidFill>
              </a:ln>
              <a:latin typeface="Comic Sans MS" panose="030F0702030302020204" pitchFamily="66" charset="0"/>
            </a:endParaRPr>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ackgroundRemoval t="0" b="99687" l="0" r="100000"/>
                    </a14:imgEffect>
                  </a14:imgLayer>
                </a14:imgProps>
              </a:ext>
            </a:extLst>
          </a:blip>
          <a:stretch>
            <a:fillRect/>
          </a:stretch>
        </p:blipFill>
        <p:spPr>
          <a:xfrm rot="16200000">
            <a:off x="8715774" y="1743742"/>
            <a:ext cx="4032449" cy="2506418"/>
          </a:xfrm>
          <a:prstGeom prst="rect">
            <a:avLst/>
          </a:prstGeom>
          <a:noFill/>
          <a:ln>
            <a:noFill/>
          </a:ln>
        </p:spPr>
      </p:pic>
      <p:pic>
        <p:nvPicPr>
          <p:cNvPr id="8" name="Picture 3" descr="C:\Users\Rae\Desktop\2.14 Joshua-Enoch - new 18 Feb 2019\Enoch art\barley &amp; wheat png.pn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8755590" y="1268760"/>
            <a:ext cx="3229617" cy="36195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Rae\Desktop\tulip clea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662190" y="4981166"/>
            <a:ext cx="1224136" cy="189128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8110636" y="5315724"/>
            <a:ext cx="4104456" cy="1569660"/>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200" b="1" spc="150" dirty="0" smtClean="0">
                <a:ln w="11430"/>
                <a:solidFill>
                  <a:srgbClr val="7030A0"/>
                </a:solidFill>
                <a:effectLst>
                  <a:outerShdw blurRad="25400" algn="tl" rotWithShape="0">
                    <a:srgbClr val="000000">
                      <a:alpha val="43000"/>
                    </a:srgbClr>
                  </a:outerShdw>
                </a:effectLst>
                <a:latin typeface="Comic Sans MS" pitchFamily="66" charset="0"/>
              </a:rPr>
              <a:t>From sickle, </a:t>
            </a:r>
            <a:br>
              <a:rPr lang="en-US" sz="3200" b="1" spc="150" dirty="0" smtClean="0">
                <a:ln w="11430"/>
                <a:solidFill>
                  <a:srgbClr val="7030A0"/>
                </a:solidFill>
                <a:effectLst>
                  <a:outerShdw blurRad="25400" algn="tl" rotWithShape="0">
                    <a:srgbClr val="000000">
                      <a:alpha val="43000"/>
                    </a:srgbClr>
                  </a:outerShdw>
                </a:effectLst>
                <a:latin typeface="Comic Sans MS" pitchFamily="66" charset="0"/>
              </a:rPr>
            </a:br>
            <a:r>
              <a:rPr lang="en-US" sz="3200" b="1" spc="150" dirty="0" smtClean="0">
                <a:ln w="11430"/>
                <a:solidFill>
                  <a:srgbClr val="7030A0"/>
                </a:solidFill>
                <a:effectLst>
                  <a:outerShdw blurRad="25400" algn="tl" rotWithShape="0">
                    <a:srgbClr val="000000">
                      <a:alpha val="43000"/>
                    </a:srgbClr>
                  </a:outerShdw>
                </a:effectLst>
                <a:latin typeface="Comic Sans MS" pitchFamily="66" charset="0"/>
              </a:rPr>
              <a:t>to sheaves, to</a:t>
            </a:r>
            <a:br>
              <a:rPr lang="en-US" sz="3200" b="1" spc="150" dirty="0" smtClean="0">
                <a:ln w="11430"/>
                <a:solidFill>
                  <a:srgbClr val="7030A0"/>
                </a:solidFill>
                <a:effectLst>
                  <a:outerShdw blurRad="25400" algn="tl" rotWithShape="0">
                    <a:srgbClr val="000000">
                      <a:alpha val="43000"/>
                    </a:srgbClr>
                  </a:outerShdw>
                </a:effectLst>
                <a:latin typeface="Comic Sans MS" pitchFamily="66" charset="0"/>
              </a:rPr>
            </a:br>
            <a:r>
              <a:rPr lang="en-US" sz="3200" b="1" spc="150" dirty="0" smtClean="0">
                <a:ln w="11430"/>
                <a:solidFill>
                  <a:srgbClr val="7030A0"/>
                </a:solidFill>
                <a:effectLst>
                  <a:outerShdw blurRad="25400" algn="tl" rotWithShape="0">
                    <a:srgbClr val="000000">
                      <a:alpha val="43000"/>
                    </a:srgbClr>
                  </a:outerShdw>
                </a:effectLst>
                <a:latin typeface="Comic Sans MS" pitchFamily="66" charset="0"/>
              </a:rPr>
              <a:t>counting 1–50!</a:t>
            </a:r>
            <a:endParaRPr lang="en-US" sz="3200" b="1" spc="150" dirty="0">
              <a:ln w="11430"/>
              <a:solidFill>
                <a:srgbClr val="7030A0"/>
              </a:solidFill>
              <a:effectLst>
                <a:outerShdw blurRad="25400" algn="tl" rotWithShape="0">
                  <a:srgbClr val="000000">
                    <a:alpha val="43000"/>
                  </a:srgbClr>
                </a:outerShdw>
              </a:effectLst>
              <a:latin typeface="Comic Sans MS" pitchFamily="66" charset="0"/>
            </a:endParaRPr>
          </a:p>
        </p:txBody>
      </p:sp>
      <p:sp>
        <p:nvSpPr>
          <p:cNvPr id="13" name="Rectangle 12"/>
          <p:cNvSpPr/>
          <p:nvPr/>
        </p:nvSpPr>
        <p:spPr>
          <a:xfrm>
            <a:off x="2441489" y="5301208"/>
            <a:ext cx="4824536" cy="1569660"/>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200" b="1" spc="150" dirty="0" smtClean="0">
                <a:ln w="11430"/>
                <a:solidFill>
                  <a:srgbClr val="D60093"/>
                </a:solidFill>
                <a:effectLst>
                  <a:outerShdw blurRad="25400" algn="tl" rotWithShape="0">
                    <a:srgbClr val="000000">
                      <a:alpha val="43000"/>
                    </a:srgbClr>
                  </a:outerShdw>
                </a:effectLst>
                <a:latin typeface="Comic Sans MS" pitchFamily="66" charset="0"/>
              </a:rPr>
              <a:t>There may be some interesting gems in today’s study!</a:t>
            </a:r>
            <a:endParaRPr lang="en-US" sz="3200" b="1" spc="150" dirty="0">
              <a:ln w="11430"/>
              <a:solidFill>
                <a:srgbClr val="D60093"/>
              </a:solidFill>
              <a:effectLst>
                <a:outerShdw blurRad="25400" algn="tl" rotWithShape="0">
                  <a:srgbClr val="000000">
                    <a:alpha val="43000"/>
                  </a:srgbClr>
                </a:outerShdw>
              </a:effectLst>
              <a:latin typeface="Comic Sans MS" pitchFamily="66" charset="0"/>
            </a:endParaRPr>
          </a:p>
        </p:txBody>
      </p:sp>
      <p:pic>
        <p:nvPicPr>
          <p:cNvPr id="12" name="Picture 4" descr="C:\Users\Rae\Desktop\bunny pn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82085" y="5829647"/>
            <a:ext cx="1080120" cy="10801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Users\Rae\Desktop\tulip clear.png"/>
          <p:cNvPicPr>
            <a:picLocks noChangeAspect="1" noChangeArrowheads="1"/>
          </p:cNvPicPr>
          <p:nvPr/>
        </p:nvPicPr>
        <p:blipFill>
          <a:blip r:embed="rId8" cstate="print">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820590" y="5466921"/>
            <a:ext cx="864096" cy="1418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9091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2500"/>
                                        <p:tgtEl>
                                          <p:spTgt spid="10"/>
                                        </p:tgtEl>
                                      </p:cBhvr>
                                    </p:animEffect>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par>
                          <p:cTn id="30" fill="hold">
                            <p:stCondLst>
                              <p:cond delay="2500"/>
                            </p:stCondLst>
                            <p:childTnLst>
                              <p:par>
                                <p:cTn id="31" presetID="22" presetClass="entr" presetSubtype="4"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2500"/>
                                        <p:tgtEl>
                                          <p:spTgt spid="11"/>
                                        </p:tgtEl>
                                      </p:cBhvr>
                                    </p:animEffect>
                                  </p:childTnLst>
                                </p:cTn>
                              </p:par>
                            </p:childTnLst>
                          </p:cTn>
                        </p:par>
                        <p:par>
                          <p:cTn id="34" fill="hold">
                            <p:stCondLst>
                              <p:cond delay="5000"/>
                            </p:stCondLst>
                            <p:childTnLst>
                              <p:par>
                                <p:cTn id="35" presetID="26" presetClass="entr" presetSubtype="0"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80">
                                          <p:stCondLst>
                                            <p:cond delay="0"/>
                                          </p:stCondLst>
                                        </p:cTn>
                                        <p:tgtEl>
                                          <p:spTgt spid="12"/>
                                        </p:tgtEl>
                                      </p:cBhvr>
                                    </p:animEffect>
                                    <p:anim calcmode="lin" valueType="num">
                                      <p:cBhvr>
                                        <p:cTn id="3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3" dur="26">
                                          <p:stCondLst>
                                            <p:cond delay="650"/>
                                          </p:stCondLst>
                                        </p:cTn>
                                        <p:tgtEl>
                                          <p:spTgt spid="12"/>
                                        </p:tgtEl>
                                      </p:cBhvr>
                                      <p:to x="100000" y="60000"/>
                                    </p:animScale>
                                    <p:animScale>
                                      <p:cBhvr>
                                        <p:cTn id="44" dur="166" decel="50000">
                                          <p:stCondLst>
                                            <p:cond delay="676"/>
                                          </p:stCondLst>
                                        </p:cTn>
                                        <p:tgtEl>
                                          <p:spTgt spid="12"/>
                                        </p:tgtEl>
                                      </p:cBhvr>
                                      <p:to x="100000" y="100000"/>
                                    </p:animScale>
                                    <p:animScale>
                                      <p:cBhvr>
                                        <p:cTn id="45" dur="26">
                                          <p:stCondLst>
                                            <p:cond delay="1312"/>
                                          </p:stCondLst>
                                        </p:cTn>
                                        <p:tgtEl>
                                          <p:spTgt spid="12"/>
                                        </p:tgtEl>
                                      </p:cBhvr>
                                      <p:to x="100000" y="80000"/>
                                    </p:animScale>
                                    <p:animScale>
                                      <p:cBhvr>
                                        <p:cTn id="46" dur="166" decel="50000">
                                          <p:stCondLst>
                                            <p:cond delay="1338"/>
                                          </p:stCondLst>
                                        </p:cTn>
                                        <p:tgtEl>
                                          <p:spTgt spid="12"/>
                                        </p:tgtEl>
                                      </p:cBhvr>
                                      <p:to x="100000" y="100000"/>
                                    </p:animScale>
                                    <p:animScale>
                                      <p:cBhvr>
                                        <p:cTn id="47" dur="26">
                                          <p:stCondLst>
                                            <p:cond delay="1642"/>
                                          </p:stCondLst>
                                        </p:cTn>
                                        <p:tgtEl>
                                          <p:spTgt spid="12"/>
                                        </p:tgtEl>
                                      </p:cBhvr>
                                      <p:to x="100000" y="90000"/>
                                    </p:animScale>
                                    <p:animScale>
                                      <p:cBhvr>
                                        <p:cTn id="48" dur="166" decel="50000">
                                          <p:stCondLst>
                                            <p:cond delay="1668"/>
                                          </p:stCondLst>
                                        </p:cTn>
                                        <p:tgtEl>
                                          <p:spTgt spid="12"/>
                                        </p:tgtEl>
                                      </p:cBhvr>
                                      <p:to x="100000" y="100000"/>
                                    </p:animScale>
                                    <p:animScale>
                                      <p:cBhvr>
                                        <p:cTn id="49" dur="26">
                                          <p:stCondLst>
                                            <p:cond delay="1808"/>
                                          </p:stCondLst>
                                        </p:cTn>
                                        <p:tgtEl>
                                          <p:spTgt spid="12"/>
                                        </p:tgtEl>
                                      </p:cBhvr>
                                      <p:to x="100000" y="95000"/>
                                    </p:animScale>
                                    <p:animScale>
                                      <p:cBhvr>
                                        <p:cTn id="50"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FF3399">
                <a:alpha val="46000"/>
              </a:srgbClr>
            </a:gs>
            <a:gs pos="25000">
              <a:srgbClr val="FF6633">
                <a:alpha val="26000"/>
              </a:srgbClr>
            </a:gs>
            <a:gs pos="50000">
              <a:srgbClr val="FFFF00">
                <a:alpha val="26000"/>
              </a:srgbClr>
            </a:gs>
            <a:gs pos="75000">
              <a:srgbClr val="01A78F">
                <a:alpha val="29000"/>
              </a:srgbClr>
            </a:gs>
            <a:gs pos="100000">
              <a:srgbClr val="9933FF">
                <a:alpha val="20000"/>
              </a:srgbClr>
            </a:gs>
          </a:gsLst>
          <a:lin ang="10200000" scaled="0"/>
        </a:gra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7747" y="188640"/>
            <a:ext cx="12071077" cy="6480720"/>
          </a:xfrm>
          <a:noFill/>
          <a:ln>
            <a:noFill/>
          </a:ln>
        </p:spPr>
        <p:txBody>
          <a:bodyPr anchor="ctr">
            <a:normAutofit/>
          </a:bodyPr>
          <a:lstStyle/>
          <a:p>
            <a:pPr>
              <a:lnSpc>
                <a:spcPct val="150000"/>
              </a:lnSpc>
            </a:pPr>
            <a:r>
              <a:rPr lang="en-US" sz="3200" b="1" i="1" dirty="0" err="1">
                <a:solidFill>
                  <a:srgbClr val="008080"/>
                </a:solidFill>
                <a:latin typeface="Georgia" panose="02040502050405020303" pitchFamily="18" charset="0"/>
              </a:rPr>
              <a:t>Jer</a:t>
            </a:r>
            <a:r>
              <a:rPr lang="en-US" sz="3200" b="1" i="1" dirty="0">
                <a:solidFill>
                  <a:srgbClr val="008080"/>
                </a:solidFill>
                <a:latin typeface="Georgia" panose="02040502050405020303" pitchFamily="18" charset="0"/>
              </a:rPr>
              <a:t> 50:16</a:t>
            </a:r>
            <a:r>
              <a:rPr lang="en-US" sz="3200" b="1" i="1" dirty="0">
                <a:solidFill>
                  <a:prstClr val="black"/>
                </a:solidFill>
                <a:latin typeface="Georgia" panose="02040502050405020303" pitchFamily="18" charset="0"/>
              </a:rPr>
              <a:t>  </a:t>
            </a:r>
            <a:r>
              <a:rPr lang="en-US" sz="3200" dirty="0">
                <a:solidFill>
                  <a:prstClr val="black"/>
                </a:solidFill>
                <a:latin typeface="Georgia" panose="02040502050405020303" pitchFamily="18" charset="0"/>
              </a:rPr>
              <a:t>“Cut off the sower from </a:t>
            </a:r>
            <a:r>
              <a:rPr lang="en-US" sz="3200" dirty="0" err="1">
                <a:solidFill>
                  <a:prstClr val="black"/>
                </a:solidFill>
                <a:latin typeface="Georgia" panose="02040502050405020303" pitchFamily="18" charset="0"/>
              </a:rPr>
              <a:t>Ba</a:t>
            </a:r>
            <a:r>
              <a:rPr lang="en-US" sz="3200" dirty="0" err="1">
                <a:solidFill>
                  <a:prstClr val="black"/>
                </a:solidFill>
                <a:latin typeface="TITUS Cyberbit Basic" panose="02020603050405020304" pitchFamily="18" charset="0"/>
              </a:rPr>
              <a:t>ḇ</a:t>
            </a:r>
            <a:r>
              <a:rPr lang="en-US" sz="3200" dirty="0" err="1">
                <a:solidFill>
                  <a:prstClr val="black"/>
                </a:solidFill>
                <a:latin typeface="Georgia" panose="02040502050405020303" pitchFamily="18" charset="0"/>
              </a:rPr>
              <a:t>el</a:t>
            </a:r>
            <a:r>
              <a:rPr lang="en-US" sz="3200" dirty="0">
                <a:solidFill>
                  <a:prstClr val="black"/>
                </a:solidFill>
                <a:latin typeface="Georgia" panose="02040502050405020303" pitchFamily="18" charset="0"/>
              </a:rPr>
              <a:t>, and him who handles </a:t>
            </a:r>
            <a:r>
              <a:rPr lang="en-US" sz="3200" dirty="0" smtClean="0">
                <a:solidFill>
                  <a:prstClr val="black"/>
                </a:solidFill>
                <a:latin typeface="Georgia" panose="02040502050405020303" pitchFamily="18" charset="0"/>
              </a:rPr>
              <a:t>	</a:t>
            </a:r>
            <a:r>
              <a:rPr lang="en-US" sz="4800" b="1" dirty="0" smtClean="0">
                <a:solidFill>
                  <a:prstClr val="black"/>
                </a:solidFill>
                <a:effectLst>
                  <a:glow rad="88900">
                    <a:srgbClr val="FF66FF">
                      <a:alpha val="68000"/>
                    </a:srgbClr>
                  </a:glow>
                </a:effectLst>
                <a:latin typeface="Georgia" panose="02040502050405020303" pitchFamily="18" charset="0"/>
              </a:rPr>
              <a:t>the </a:t>
            </a:r>
            <a:r>
              <a:rPr lang="en-US" sz="4800" b="1" dirty="0">
                <a:solidFill>
                  <a:prstClr val="black"/>
                </a:solidFill>
                <a:effectLst>
                  <a:glow rad="88900">
                    <a:srgbClr val="FF66FF">
                      <a:alpha val="68000"/>
                    </a:srgbClr>
                  </a:glow>
                </a:effectLst>
                <a:latin typeface="Georgia" panose="02040502050405020303" pitchFamily="18" charset="0"/>
              </a:rPr>
              <a:t>sickle </a:t>
            </a:r>
            <a:r>
              <a:rPr lang="en-US" sz="4800" dirty="0" smtClean="0">
                <a:solidFill>
                  <a:prstClr val="black"/>
                </a:solidFill>
                <a:latin typeface="Georgia" panose="02040502050405020303" pitchFamily="18" charset="0"/>
              </a:rPr>
              <a:t>at </a:t>
            </a:r>
            <a:r>
              <a:rPr lang="en-US" sz="4800" b="1" dirty="0">
                <a:ln>
                  <a:solidFill>
                    <a:srgbClr val="0000FF"/>
                  </a:solidFill>
                </a:ln>
                <a:solidFill>
                  <a:srgbClr val="00FFFF"/>
                </a:solidFill>
                <a:latin typeface="Georgia" panose="02040502050405020303" pitchFamily="18" charset="0"/>
              </a:rPr>
              <a:t>harvest</a:t>
            </a:r>
            <a:r>
              <a:rPr lang="en-US" sz="4800" dirty="0" smtClean="0">
                <a:solidFill>
                  <a:prstClr val="black"/>
                </a:solidFill>
                <a:latin typeface="Georgia" panose="02040502050405020303" pitchFamily="18" charset="0"/>
              </a:rPr>
              <a:t> </a:t>
            </a:r>
            <a:r>
              <a:rPr lang="en-US" sz="4800" dirty="0">
                <a:solidFill>
                  <a:prstClr val="black"/>
                </a:solidFill>
                <a:latin typeface="Georgia" panose="02040502050405020303" pitchFamily="18" charset="0"/>
              </a:rPr>
              <a:t>time. </a:t>
            </a:r>
            <a:r>
              <a:rPr lang="en-US" sz="3200" dirty="0">
                <a:solidFill>
                  <a:prstClr val="black"/>
                </a:solidFill>
                <a:latin typeface="Georgia" panose="02040502050405020303" pitchFamily="18" charset="0"/>
              </a:rPr>
              <a:t>From before the </a:t>
            </a:r>
            <a:r>
              <a:rPr lang="en-US" sz="3200" dirty="0" smtClean="0">
                <a:solidFill>
                  <a:prstClr val="black"/>
                </a:solidFill>
                <a:latin typeface="Georgia" panose="02040502050405020303" pitchFamily="18" charset="0"/>
              </a:rPr>
              <a:t>	sword </a:t>
            </a:r>
            <a:r>
              <a:rPr lang="en-US" sz="3200" dirty="0">
                <a:solidFill>
                  <a:prstClr val="black"/>
                </a:solidFill>
                <a:latin typeface="Georgia" panose="02040502050405020303" pitchFamily="18" charset="0"/>
              </a:rPr>
              <a:t>of the oppressor each one turns to his own people, </a:t>
            </a:r>
            <a:r>
              <a:rPr lang="en-US" sz="3200" dirty="0" smtClean="0">
                <a:solidFill>
                  <a:prstClr val="black"/>
                </a:solidFill>
                <a:latin typeface="Georgia" panose="02040502050405020303" pitchFamily="18" charset="0"/>
              </a:rPr>
              <a:t>	and </a:t>
            </a:r>
            <a:r>
              <a:rPr lang="en-US" sz="3200" dirty="0">
                <a:solidFill>
                  <a:prstClr val="black"/>
                </a:solidFill>
                <a:latin typeface="Georgia" panose="02040502050405020303" pitchFamily="18" charset="0"/>
              </a:rPr>
              <a:t>each one flees to his own land</a:t>
            </a:r>
            <a:r>
              <a:rPr lang="en-US" sz="3200" dirty="0" smtClean="0">
                <a:solidFill>
                  <a:prstClr val="black"/>
                </a:solidFill>
                <a:latin typeface="Georgia" panose="02040502050405020303" pitchFamily="18" charset="0"/>
              </a:rPr>
              <a:t>.” </a:t>
            </a:r>
          </a:p>
          <a:p>
            <a:pPr>
              <a:lnSpc>
                <a:spcPct val="150000"/>
              </a:lnSpc>
            </a:pPr>
            <a:r>
              <a:rPr lang="en-US" sz="3200" b="1" i="1" dirty="0" smtClean="0">
                <a:solidFill>
                  <a:srgbClr val="008080"/>
                </a:solidFill>
                <a:latin typeface="Georgia" panose="02040502050405020303" pitchFamily="18" charset="0"/>
              </a:rPr>
              <a:t>Joel </a:t>
            </a:r>
            <a:r>
              <a:rPr lang="en-US" sz="3200" b="1" i="1" dirty="0">
                <a:solidFill>
                  <a:srgbClr val="008080"/>
                </a:solidFill>
                <a:latin typeface="Georgia" panose="02040502050405020303" pitchFamily="18" charset="0"/>
              </a:rPr>
              <a:t>3:13</a:t>
            </a:r>
            <a:r>
              <a:rPr lang="en-US" sz="3200" b="1" i="1" dirty="0">
                <a:solidFill>
                  <a:prstClr val="black"/>
                </a:solidFill>
                <a:latin typeface="Georgia" panose="02040502050405020303" pitchFamily="18" charset="0"/>
              </a:rPr>
              <a:t>  </a:t>
            </a:r>
            <a:r>
              <a:rPr lang="en-US" sz="3200" dirty="0">
                <a:solidFill>
                  <a:prstClr val="black"/>
                </a:solidFill>
                <a:latin typeface="Georgia" panose="02040502050405020303" pitchFamily="18" charset="0"/>
              </a:rPr>
              <a:t>“Put in </a:t>
            </a:r>
            <a:r>
              <a:rPr lang="en-US" sz="4800" b="1" dirty="0">
                <a:solidFill>
                  <a:prstClr val="black"/>
                </a:solidFill>
                <a:effectLst>
                  <a:glow rad="88900">
                    <a:srgbClr val="FF66FF">
                      <a:alpha val="68000"/>
                    </a:srgbClr>
                  </a:glow>
                </a:effectLst>
                <a:latin typeface="Georgia" panose="02040502050405020303" pitchFamily="18" charset="0"/>
              </a:rPr>
              <a:t>the sickle, </a:t>
            </a:r>
            <a:r>
              <a:rPr lang="en-US" sz="4800" dirty="0">
                <a:solidFill>
                  <a:prstClr val="black"/>
                </a:solidFill>
                <a:latin typeface="Georgia" panose="02040502050405020303" pitchFamily="18" charset="0"/>
              </a:rPr>
              <a:t>for the </a:t>
            </a:r>
            <a:r>
              <a:rPr lang="en-US" sz="4800" b="1" dirty="0" smtClean="0">
                <a:ln>
                  <a:solidFill>
                    <a:srgbClr val="0000FF"/>
                  </a:solidFill>
                </a:ln>
                <a:solidFill>
                  <a:srgbClr val="00FFFF"/>
                </a:solidFill>
                <a:latin typeface="Georgia" panose="02040502050405020303" pitchFamily="18" charset="0"/>
              </a:rPr>
              <a:t>harvest</a:t>
            </a:r>
            <a:r>
              <a:rPr lang="en-US" sz="3200" b="1" dirty="0" smtClean="0">
                <a:ln>
                  <a:solidFill>
                    <a:srgbClr val="0000FF"/>
                  </a:solidFill>
                </a:ln>
                <a:solidFill>
                  <a:srgbClr val="00FFFF"/>
                </a:solidFill>
                <a:latin typeface="Georgia" panose="02040502050405020303" pitchFamily="18" charset="0"/>
              </a:rPr>
              <a:t> </a:t>
            </a:r>
            <a:br>
              <a:rPr lang="en-US" sz="3200" b="1" dirty="0" smtClean="0">
                <a:ln>
                  <a:solidFill>
                    <a:srgbClr val="0000FF"/>
                  </a:solidFill>
                </a:ln>
                <a:solidFill>
                  <a:srgbClr val="00FFFF"/>
                </a:solidFill>
                <a:latin typeface="Georgia" panose="02040502050405020303" pitchFamily="18" charset="0"/>
              </a:rPr>
            </a:br>
            <a:r>
              <a:rPr lang="en-US" sz="3200" b="1" dirty="0" smtClean="0">
                <a:ln>
                  <a:solidFill>
                    <a:srgbClr val="0000FF"/>
                  </a:solidFill>
                </a:ln>
                <a:solidFill>
                  <a:srgbClr val="00FFFF"/>
                </a:solidFill>
                <a:latin typeface="Georgia" panose="02040502050405020303" pitchFamily="18" charset="0"/>
              </a:rPr>
              <a:t>        </a:t>
            </a:r>
            <a:r>
              <a:rPr lang="en-US" sz="3200" dirty="0" smtClean="0">
                <a:solidFill>
                  <a:prstClr val="black"/>
                </a:solidFill>
                <a:latin typeface="Georgia" panose="02040502050405020303" pitchFamily="18" charset="0"/>
              </a:rPr>
              <a:t>has grown </a:t>
            </a:r>
            <a:r>
              <a:rPr lang="en-US" sz="3200" dirty="0">
                <a:solidFill>
                  <a:prstClr val="black"/>
                </a:solidFill>
                <a:latin typeface="Georgia" panose="02040502050405020303" pitchFamily="18" charset="0"/>
              </a:rPr>
              <a:t>ripe. Come, go down, for the winepress is </a:t>
            </a:r>
            <a:r>
              <a:rPr lang="en-US" sz="3200" dirty="0" smtClean="0">
                <a:solidFill>
                  <a:prstClr val="black"/>
                </a:solidFill>
                <a:latin typeface="Georgia" panose="02040502050405020303" pitchFamily="18" charset="0"/>
              </a:rPr>
              <a:t>filled,</a:t>
            </a:r>
            <a:br>
              <a:rPr lang="en-US" sz="3200" dirty="0" smtClean="0">
                <a:solidFill>
                  <a:prstClr val="black"/>
                </a:solidFill>
                <a:latin typeface="Georgia" panose="02040502050405020303" pitchFamily="18" charset="0"/>
              </a:rPr>
            </a:br>
            <a:r>
              <a:rPr lang="en-US" sz="3200" dirty="0" smtClean="0">
                <a:solidFill>
                  <a:prstClr val="black"/>
                </a:solidFill>
                <a:latin typeface="Georgia" panose="02040502050405020303" pitchFamily="18" charset="0"/>
              </a:rPr>
              <a:t>        the vats </a:t>
            </a:r>
            <a:r>
              <a:rPr lang="en-US" sz="3200" dirty="0">
                <a:solidFill>
                  <a:prstClr val="black"/>
                </a:solidFill>
                <a:latin typeface="Georgia" panose="02040502050405020303" pitchFamily="18" charset="0"/>
              </a:rPr>
              <a:t>overflow, for their evil is great</a:t>
            </a:r>
            <a:r>
              <a:rPr lang="en-US" sz="3200" dirty="0" smtClean="0">
                <a:solidFill>
                  <a:prstClr val="black"/>
                </a:solidFill>
                <a:latin typeface="Georgia" panose="02040502050405020303" pitchFamily="18" charset="0"/>
              </a:rPr>
              <a:t>.”</a:t>
            </a:r>
          </a:p>
        </p:txBody>
      </p:sp>
      <p:sp>
        <p:nvSpPr>
          <p:cNvPr id="4" name="Slide Number Placeholder 3"/>
          <p:cNvSpPr>
            <a:spLocks noGrp="1"/>
          </p:cNvSpPr>
          <p:nvPr>
            <p:ph type="sldNum" sz="quarter" idx="12"/>
          </p:nvPr>
        </p:nvSpPr>
        <p:spPr>
          <a:xfrm>
            <a:off x="11665295" y="6592267"/>
            <a:ext cx="549797" cy="365125"/>
          </a:xfrm>
        </p:spPr>
        <p:txBody>
          <a:bodyPr/>
          <a:lstStyle/>
          <a:p>
            <a:fld id="{81FEFA0A-2F20-4B60-98C6-5FFDA469AA1C}" type="slidenum">
              <a:rPr lang="en-US" smtClean="0">
                <a:solidFill>
                  <a:schemeClr val="tx2"/>
                </a:solidFill>
              </a:rPr>
              <a:pPr/>
              <a:t>30</a:t>
            </a:fld>
            <a:endParaRPr lang="en-US" dirty="0">
              <a:solidFill>
                <a:schemeClr val="tx2"/>
              </a:solidFill>
            </a:endParaRPr>
          </a:p>
        </p:txBody>
      </p:sp>
      <p:sp>
        <p:nvSpPr>
          <p:cNvPr id="2" name="Curved Up Arrow 1"/>
          <p:cNvSpPr/>
          <p:nvPr/>
        </p:nvSpPr>
        <p:spPr>
          <a:xfrm>
            <a:off x="2926061" y="2204864"/>
            <a:ext cx="4032447" cy="1224136"/>
          </a:xfrm>
          <a:prstGeom prst="curvedUpArrow">
            <a:avLst>
              <a:gd name="adj1" fmla="val 37554"/>
              <a:gd name="adj2" fmla="val 117647"/>
              <a:gd name="adj3" fmla="val 31377"/>
            </a:avLst>
          </a:prstGeom>
          <a:gradFill>
            <a:gsLst>
              <a:gs pos="0">
                <a:srgbClr val="FF3399">
                  <a:alpha val="46000"/>
                </a:srgbClr>
              </a:gs>
              <a:gs pos="25000">
                <a:srgbClr val="FF6633">
                  <a:alpha val="26000"/>
                </a:srgbClr>
              </a:gs>
              <a:gs pos="50000">
                <a:srgbClr val="FFFF00">
                  <a:alpha val="26000"/>
                </a:srgbClr>
              </a:gs>
              <a:gs pos="75000">
                <a:srgbClr val="01A78F">
                  <a:alpha val="29000"/>
                </a:srgbClr>
              </a:gs>
              <a:gs pos="100000">
                <a:srgbClr val="9933FF">
                  <a:alpha val="20000"/>
                </a:srgbClr>
              </a:gs>
            </a:gsLst>
            <a:lin ang="102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5" name="Curved Up Arrow 4"/>
          <p:cNvSpPr/>
          <p:nvPr/>
        </p:nvSpPr>
        <p:spPr>
          <a:xfrm>
            <a:off x="5158308" y="4653136"/>
            <a:ext cx="5400600" cy="1728192"/>
          </a:xfrm>
          <a:prstGeom prst="curvedUpArrow">
            <a:avLst>
              <a:gd name="adj1" fmla="val 37554"/>
              <a:gd name="adj2" fmla="val 117647"/>
              <a:gd name="adj3" fmla="val 31377"/>
            </a:avLst>
          </a:prstGeom>
          <a:gradFill>
            <a:gsLst>
              <a:gs pos="0">
                <a:srgbClr val="FF3399">
                  <a:alpha val="46000"/>
                </a:srgbClr>
              </a:gs>
              <a:gs pos="25000">
                <a:srgbClr val="FF6633">
                  <a:alpha val="26000"/>
                </a:srgbClr>
              </a:gs>
              <a:gs pos="50000">
                <a:srgbClr val="FFFF00">
                  <a:alpha val="26000"/>
                </a:srgbClr>
              </a:gs>
              <a:gs pos="75000">
                <a:srgbClr val="01A78F">
                  <a:alpha val="29000"/>
                </a:srgbClr>
              </a:gs>
              <a:gs pos="100000">
                <a:srgbClr val="9933FF">
                  <a:alpha val="20000"/>
                </a:srgbClr>
              </a:gs>
            </a:gsLst>
            <a:lin ang="102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Tree>
    <p:extLst>
      <p:ext uri="{BB962C8B-B14F-4D97-AF65-F5344CB8AC3E}">
        <p14:creationId xmlns:p14="http://schemas.microsoft.com/office/powerpoint/2010/main" val="2477726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5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25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31" presetClass="entr" presetSubtype="0" fill="hold" grpId="0" nodeType="withEffect">
                                  <p:stCondLst>
                                    <p:cond delay="2000"/>
                                  </p:stCondLst>
                                  <p:childTnLst>
                                    <p:set>
                                      <p:cBhvr>
                                        <p:cTn id="16" dur="1" fill="hold">
                                          <p:stCondLst>
                                            <p:cond delay="0"/>
                                          </p:stCondLst>
                                        </p:cTn>
                                        <p:tgtEl>
                                          <p:spTgt spid="5"/>
                                        </p:tgtEl>
                                        <p:attrNameLst>
                                          <p:attrName>style.visibility</p:attrName>
                                        </p:attrNameLst>
                                      </p:cBhvr>
                                      <p:to>
                                        <p:strVal val="visible"/>
                                      </p:to>
                                    </p:set>
                                    <p:anim calcmode="lin" valueType="num">
                                      <p:cBhvr>
                                        <p:cTn id="17" dur="1500" fill="hold"/>
                                        <p:tgtEl>
                                          <p:spTgt spid="5"/>
                                        </p:tgtEl>
                                        <p:attrNameLst>
                                          <p:attrName>ppt_w</p:attrName>
                                        </p:attrNameLst>
                                      </p:cBhvr>
                                      <p:tavLst>
                                        <p:tav tm="0">
                                          <p:val>
                                            <p:fltVal val="0"/>
                                          </p:val>
                                        </p:tav>
                                        <p:tav tm="100000">
                                          <p:val>
                                            <p:strVal val="#ppt_w"/>
                                          </p:val>
                                        </p:tav>
                                      </p:tavLst>
                                    </p:anim>
                                    <p:anim calcmode="lin" valueType="num">
                                      <p:cBhvr>
                                        <p:cTn id="18" dur="1500" fill="hold"/>
                                        <p:tgtEl>
                                          <p:spTgt spid="5"/>
                                        </p:tgtEl>
                                        <p:attrNameLst>
                                          <p:attrName>ppt_h</p:attrName>
                                        </p:attrNameLst>
                                      </p:cBhvr>
                                      <p:tavLst>
                                        <p:tav tm="0">
                                          <p:val>
                                            <p:fltVal val="0"/>
                                          </p:val>
                                        </p:tav>
                                        <p:tav tm="100000">
                                          <p:val>
                                            <p:strVal val="#ppt_h"/>
                                          </p:val>
                                        </p:tav>
                                      </p:tavLst>
                                    </p:anim>
                                    <p:anim calcmode="lin" valueType="num">
                                      <p:cBhvr>
                                        <p:cTn id="19" dur="1500" fill="hold"/>
                                        <p:tgtEl>
                                          <p:spTgt spid="5"/>
                                        </p:tgtEl>
                                        <p:attrNameLst>
                                          <p:attrName>style.rotation</p:attrName>
                                        </p:attrNameLst>
                                      </p:cBhvr>
                                      <p:tavLst>
                                        <p:tav tm="0">
                                          <p:val>
                                            <p:fltVal val="90"/>
                                          </p:val>
                                        </p:tav>
                                        <p:tav tm="100000">
                                          <p:val>
                                            <p:fltVal val="0"/>
                                          </p:val>
                                        </p:tav>
                                      </p:tavLst>
                                    </p:anim>
                                    <p:animEffect transition="in" filter="fade">
                                      <p:cBhvr>
                                        <p:cTn id="20"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 grpId="0" uiExpand="1" animBg="1"/>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FF3399">
                <a:alpha val="46000"/>
              </a:srgbClr>
            </a:gs>
            <a:gs pos="25000">
              <a:srgbClr val="FF6633">
                <a:alpha val="26000"/>
              </a:srgbClr>
            </a:gs>
            <a:gs pos="50000">
              <a:srgbClr val="FFFF00">
                <a:alpha val="26000"/>
              </a:srgbClr>
            </a:gs>
            <a:gs pos="75000">
              <a:srgbClr val="01A78F">
                <a:alpha val="29000"/>
              </a:srgbClr>
            </a:gs>
            <a:gs pos="100000">
              <a:srgbClr val="9933FF">
                <a:alpha val="64000"/>
              </a:srgbClr>
            </a:gs>
          </a:gsLst>
          <a:lin ang="10200000" scaled="0"/>
        </a:gra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7748" y="188640"/>
            <a:ext cx="11881320" cy="6480720"/>
          </a:xfrm>
          <a:gradFill>
            <a:gsLst>
              <a:gs pos="0">
                <a:srgbClr val="FF3399">
                  <a:alpha val="46000"/>
                </a:srgbClr>
              </a:gs>
              <a:gs pos="25000">
                <a:srgbClr val="FF6633">
                  <a:alpha val="26000"/>
                </a:srgbClr>
              </a:gs>
              <a:gs pos="50000">
                <a:srgbClr val="FFFF00">
                  <a:alpha val="26000"/>
                </a:srgbClr>
              </a:gs>
              <a:gs pos="75000">
                <a:srgbClr val="01A78F">
                  <a:alpha val="29000"/>
                </a:srgbClr>
              </a:gs>
              <a:gs pos="100000">
                <a:srgbClr val="9933FF">
                  <a:alpha val="0"/>
                </a:srgbClr>
              </a:gs>
            </a:gsLst>
            <a:lin ang="10200000" scaled="0"/>
          </a:gradFill>
          <a:ln>
            <a:noFill/>
          </a:ln>
          <a:scene3d>
            <a:camera prst="orthographicFront"/>
            <a:lightRig rig="threePt" dir="t"/>
          </a:scene3d>
          <a:sp3d>
            <a:bevelT/>
          </a:sp3d>
        </p:spPr>
        <p:txBody>
          <a:bodyPr anchor="ctr">
            <a:normAutofit fontScale="92500" lnSpcReduction="10000"/>
          </a:bodyPr>
          <a:lstStyle/>
          <a:p>
            <a:pPr>
              <a:lnSpc>
                <a:spcPct val="150000"/>
              </a:lnSpc>
            </a:pPr>
            <a:r>
              <a:rPr lang="en-US" sz="3200" b="1" i="1" dirty="0" smtClean="0">
                <a:latin typeface="Georgia" panose="02040502050405020303" pitchFamily="18" charset="0"/>
              </a:rPr>
              <a:t>Mark </a:t>
            </a:r>
            <a:r>
              <a:rPr lang="en-US" sz="3200" b="1" i="1" dirty="0">
                <a:latin typeface="Georgia" panose="02040502050405020303" pitchFamily="18" charset="0"/>
              </a:rPr>
              <a:t>4:29  </a:t>
            </a:r>
            <a:r>
              <a:rPr lang="en-US" sz="3200" dirty="0">
                <a:solidFill>
                  <a:srgbClr val="002060"/>
                </a:solidFill>
                <a:latin typeface="Georgia" panose="02040502050405020303" pitchFamily="18" charset="0"/>
              </a:rPr>
              <a:t>“And when the crop is ready, immediately he puts in </a:t>
            </a:r>
            <a:r>
              <a:rPr lang="en-US" sz="3200" dirty="0" smtClean="0">
                <a:latin typeface="Georgia" panose="02040502050405020303" pitchFamily="18" charset="0"/>
              </a:rPr>
              <a:t>	</a:t>
            </a:r>
            <a:r>
              <a:rPr lang="en-US" sz="4800" b="1" dirty="0" smtClean="0">
                <a:solidFill>
                  <a:prstClr val="black"/>
                </a:solidFill>
                <a:effectLst>
                  <a:glow rad="88900">
                    <a:srgbClr val="FF66FF">
                      <a:alpha val="68000"/>
                    </a:srgbClr>
                  </a:glow>
                </a:effectLst>
                <a:latin typeface="Georgia" panose="02040502050405020303" pitchFamily="18" charset="0"/>
              </a:rPr>
              <a:t>the sickle, </a:t>
            </a:r>
            <a:r>
              <a:rPr lang="en-US" sz="3200" dirty="0" smtClean="0">
                <a:solidFill>
                  <a:srgbClr val="002060"/>
                </a:solidFill>
                <a:latin typeface="Georgia" panose="02040502050405020303" pitchFamily="18" charset="0"/>
              </a:rPr>
              <a:t>because </a:t>
            </a:r>
            <a:r>
              <a:rPr lang="en-US" sz="3200" dirty="0">
                <a:solidFill>
                  <a:srgbClr val="002060"/>
                </a:solidFill>
                <a:latin typeface="Georgia" panose="02040502050405020303" pitchFamily="18" charset="0"/>
              </a:rPr>
              <a:t>the </a:t>
            </a:r>
            <a:r>
              <a:rPr lang="en-US" sz="4800" b="1" dirty="0">
                <a:ln>
                  <a:solidFill>
                    <a:srgbClr val="0000FF"/>
                  </a:solidFill>
                </a:ln>
                <a:solidFill>
                  <a:srgbClr val="00FFFF"/>
                </a:solidFill>
                <a:latin typeface="Georgia" panose="02040502050405020303" pitchFamily="18" charset="0"/>
              </a:rPr>
              <a:t>harvest</a:t>
            </a:r>
            <a:r>
              <a:rPr lang="en-US" sz="3200" dirty="0" smtClean="0">
                <a:latin typeface="Georgia" panose="02040502050405020303" pitchFamily="18" charset="0"/>
              </a:rPr>
              <a:t> </a:t>
            </a:r>
            <a:r>
              <a:rPr lang="en-US" sz="3200" dirty="0">
                <a:solidFill>
                  <a:srgbClr val="002060"/>
                </a:solidFill>
                <a:latin typeface="Georgia" panose="02040502050405020303" pitchFamily="18" charset="0"/>
              </a:rPr>
              <a:t>has come.” </a:t>
            </a:r>
          </a:p>
          <a:p>
            <a:pPr>
              <a:lnSpc>
                <a:spcPct val="150000"/>
              </a:lnSpc>
            </a:pPr>
            <a:endParaRPr lang="en-US" sz="3200" dirty="0" smtClean="0">
              <a:solidFill>
                <a:prstClr val="black"/>
              </a:solidFill>
              <a:latin typeface="Georgia" panose="02040502050405020303" pitchFamily="18" charset="0"/>
            </a:endParaRPr>
          </a:p>
          <a:p>
            <a:pPr>
              <a:lnSpc>
                <a:spcPct val="150000"/>
              </a:lnSpc>
            </a:pPr>
            <a:endParaRPr lang="en-US" sz="3200" dirty="0" smtClean="0">
              <a:solidFill>
                <a:prstClr val="black"/>
              </a:solidFill>
            </a:endParaRPr>
          </a:p>
          <a:p>
            <a:pPr algn="ctr">
              <a:lnSpc>
                <a:spcPct val="150000"/>
              </a:lnSpc>
            </a:pPr>
            <a:r>
              <a:rPr lang="en-US" sz="3200" dirty="0" smtClean="0">
                <a:solidFill>
                  <a:prstClr val="black"/>
                </a:solidFill>
              </a:rPr>
              <a:t>By 3 Scriptural witnesses, </a:t>
            </a:r>
            <a:r>
              <a:rPr lang="en-US" sz="3200" b="1" i="1" dirty="0" smtClean="0">
                <a:solidFill>
                  <a:prstClr val="black"/>
                </a:solidFill>
              </a:rPr>
              <a:t>The </a:t>
            </a:r>
            <a:r>
              <a:rPr lang="en-US" sz="3200" b="1" i="1" u="sng" dirty="0" smtClean="0">
                <a:solidFill>
                  <a:prstClr val="black"/>
                </a:solidFill>
              </a:rPr>
              <a:t>Sickle</a:t>
            </a:r>
            <a:r>
              <a:rPr lang="en-US" sz="3200" b="1" i="1" dirty="0" smtClean="0">
                <a:solidFill>
                  <a:prstClr val="black"/>
                </a:solidFill>
              </a:rPr>
              <a:t>  </a:t>
            </a:r>
            <a:r>
              <a:rPr lang="en-US" sz="3200" dirty="0" smtClean="0">
                <a:solidFill>
                  <a:prstClr val="black"/>
                </a:solidFill>
              </a:rPr>
              <a:t>is classified as </a:t>
            </a:r>
            <a:br>
              <a:rPr lang="en-US" sz="3200" dirty="0" smtClean="0">
                <a:solidFill>
                  <a:prstClr val="black"/>
                </a:solidFill>
              </a:rPr>
            </a:br>
            <a:r>
              <a:rPr lang="en-US" sz="3200" b="1" i="1" dirty="0" smtClean="0">
                <a:solidFill>
                  <a:prstClr val="black"/>
                </a:solidFill>
              </a:rPr>
              <a:t>“part and parcel”</a:t>
            </a:r>
            <a:r>
              <a:rPr lang="en-US" sz="3200" b="1" dirty="0" smtClean="0">
                <a:solidFill>
                  <a:prstClr val="black"/>
                </a:solidFill>
              </a:rPr>
              <a:t> </a:t>
            </a:r>
            <a:r>
              <a:rPr lang="en-US" sz="3200" dirty="0" smtClean="0">
                <a:solidFill>
                  <a:prstClr val="black"/>
                </a:solidFill>
              </a:rPr>
              <a:t>with the </a:t>
            </a:r>
            <a:r>
              <a:rPr lang="en-US" sz="4400" b="1" u="sng" dirty="0" smtClean="0">
                <a:ln>
                  <a:solidFill>
                    <a:srgbClr val="0000FF"/>
                  </a:solidFill>
                </a:ln>
                <a:solidFill>
                  <a:srgbClr val="00FFFF"/>
                </a:solidFill>
                <a:latin typeface="Georgia" panose="02040502050405020303" pitchFamily="18" charset="0"/>
              </a:rPr>
              <a:t>harvest</a:t>
            </a:r>
            <a:r>
              <a:rPr lang="en-US" sz="3200" b="1" dirty="0" smtClean="0">
                <a:ln>
                  <a:solidFill>
                    <a:srgbClr val="0000FF"/>
                  </a:solidFill>
                </a:ln>
                <a:solidFill>
                  <a:srgbClr val="00FFFF"/>
                </a:solidFill>
                <a:latin typeface="Georgia" panose="02040502050405020303" pitchFamily="18" charset="0"/>
              </a:rPr>
              <a:t> </a:t>
            </a:r>
            <a:r>
              <a:rPr lang="en-US" sz="3200" b="1" dirty="0" smtClean="0">
                <a:solidFill>
                  <a:prstClr val="black"/>
                </a:solidFill>
              </a:rPr>
              <a:t>of a product.</a:t>
            </a:r>
            <a:r>
              <a:rPr lang="en-US" sz="3200" dirty="0" smtClean="0">
                <a:solidFill>
                  <a:prstClr val="black"/>
                </a:solidFill>
              </a:rPr>
              <a:t/>
            </a:r>
            <a:br>
              <a:rPr lang="en-US" sz="3200" dirty="0" smtClean="0">
                <a:solidFill>
                  <a:prstClr val="black"/>
                </a:solidFill>
              </a:rPr>
            </a:br>
            <a:r>
              <a:rPr lang="en-US" sz="3200" b="1" u="sng" dirty="0" smtClean="0">
                <a:ln>
                  <a:solidFill>
                    <a:schemeClr val="tx2"/>
                  </a:solidFill>
                </a:ln>
                <a:solidFill>
                  <a:srgbClr val="FF0000"/>
                </a:solidFill>
              </a:rPr>
              <a:t>Next</a:t>
            </a:r>
            <a:r>
              <a:rPr lang="en-US" sz="3200" b="1" dirty="0" smtClean="0">
                <a:ln>
                  <a:solidFill>
                    <a:schemeClr val="tx2"/>
                  </a:solidFill>
                </a:ln>
                <a:solidFill>
                  <a:srgbClr val="FF0000"/>
                </a:solidFill>
              </a:rPr>
              <a:t> … </a:t>
            </a:r>
            <a:r>
              <a:rPr lang="en-US" sz="3200" b="1" u="sng" dirty="0" smtClean="0">
                <a:ln>
                  <a:solidFill>
                    <a:schemeClr val="tx2"/>
                  </a:solidFill>
                </a:ln>
                <a:solidFill>
                  <a:srgbClr val="FF0000"/>
                </a:solidFill>
              </a:rPr>
              <a:t>and of HIGH IMPORTANCE</a:t>
            </a:r>
            <a:r>
              <a:rPr lang="en-US" sz="3200" b="1" dirty="0" smtClean="0">
                <a:ln>
                  <a:solidFill>
                    <a:schemeClr val="tx2"/>
                  </a:solidFill>
                </a:ln>
                <a:solidFill>
                  <a:srgbClr val="FF0000"/>
                </a:solidFill>
              </a:rPr>
              <a:t> -</a:t>
            </a:r>
            <a:endParaRPr lang="en-US" sz="3200" b="1" dirty="0" smtClean="0">
              <a:solidFill>
                <a:srgbClr val="FF0000"/>
              </a:solidFill>
            </a:endParaRPr>
          </a:p>
          <a:p>
            <a:pPr algn="ctr">
              <a:lnSpc>
                <a:spcPct val="150000"/>
              </a:lnSpc>
            </a:pPr>
            <a:r>
              <a:rPr lang="en-US" sz="3200" dirty="0" smtClean="0">
                <a:solidFill>
                  <a:prstClr val="black"/>
                </a:solidFill>
              </a:rPr>
              <a:t>Will this </a:t>
            </a:r>
            <a:r>
              <a:rPr lang="en-US" sz="3200" b="1" dirty="0" smtClean="0">
                <a:ln>
                  <a:solidFill>
                    <a:schemeClr val="tx2"/>
                  </a:solidFill>
                </a:ln>
                <a:solidFill>
                  <a:srgbClr val="FF0000"/>
                </a:solidFill>
              </a:rPr>
              <a:t>OBSERVATION</a:t>
            </a:r>
            <a:r>
              <a:rPr lang="en-US" sz="3200" dirty="0" smtClean="0">
                <a:solidFill>
                  <a:prstClr val="black"/>
                </a:solidFill>
              </a:rPr>
              <a:t> agree with the Torah </a:t>
            </a:r>
            <a:br>
              <a:rPr lang="en-US" sz="3200" dirty="0" smtClean="0">
                <a:solidFill>
                  <a:prstClr val="black"/>
                </a:solidFill>
              </a:rPr>
            </a:br>
            <a:r>
              <a:rPr lang="en-US" sz="3200" dirty="0" smtClean="0">
                <a:ln>
                  <a:solidFill>
                    <a:srgbClr val="FF99FF"/>
                  </a:solidFill>
                </a:ln>
                <a:solidFill>
                  <a:prstClr val="black"/>
                </a:solidFill>
                <a:effectLst>
                  <a:glow rad="127000">
                    <a:srgbClr val="FFFF00"/>
                  </a:glow>
                </a:effectLst>
                <a:latin typeface="Arial Black" panose="020B0A04020102020204" pitchFamily="34" charset="0"/>
              </a:rPr>
              <a:t>and explicitly - Joshua’s Wave Sheaf example??</a:t>
            </a:r>
          </a:p>
        </p:txBody>
      </p:sp>
      <p:sp>
        <p:nvSpPr>
          <p:cNvPr id="4" name="Slide Number Placeholder 3"/>
          <p:cNvSpPr>
            <a:spLocks noGrp="1"/>
          </p:cNvSpPr>
          <p:nvPr>
            <p:ph type="sldNum" sz="quarter" idx="12"/>
          </p:nvPr>
        </p:nvSpPr>
        <p:spPr>
          <a:xfrm>
            <a:off x="11665295" y="6592267"/>
            <a:ext cx="549797" cy="365125"/>
          </a:xfrm>
        </p:spPr>
        <p:txBody>
          <a:bodyPr/>
          <a:lstStyle/>
          <a:p>
            <a:fld id="{81FEFA0A-2F20-4B60-98C6-5FFDA469AA1C}" type="slidenum">
              <a:rPr lang="en-US" smtClean="0">
                <a:solidFill>
                  <a:schemeClr val="tx2"/>
                </a:solidFill>
              </a:rPr>
              <a:pPr/>
              <a:t>31</a:t>
            </a:fld>
            <a:endParaRPr lang="en-US" dirty="0">
              <a:solidFill>
                <a:schemeClr val="tx2"/>
              </a:solidFill>
            </a:endParaRPr>
          </a:p>
        </p:txBody>
      </p:sp>
      <p:sp>
        <p:nvSpPr>
          <p:cNvPr id="2" name="Curved Up Arrow 1"/>
          <p:cNvSpPr/>
          <p:nvPr/>
        </p:nvSpPr>
        <p:spPr>
          <a:xfrm>
            <a:off x="2638028" y="1700808"/>
            <a:ext cx="6048672" cy="1440160"/>
          </a:xfrm>
          <a:prstGeom prst="curvedUpArrow">
            <a:avLst>
              <a:gd name="adj1" fmla="val 37554"/>
              <a:gd name="adj2" fmla="val 200621"/>
              <a:gd name="adj3" fmla="val 46992"/>
            </a:avLst>
          </a:prstGeom>
          <a:gradFill>
            <a:gsLst>
              <a:gs pos="27000">
                <a:srgbClr val="FF3399"/>
              </a:gs>
              <a:gs pos="50000">
                <a:srgbClr val="FFFF00">
                  <a:alpha val="95000"/>
                </a:srgbClr>
              </a:gs>
              <a:gs pos="75000">
                <a:srgbClr val="01A78F"/>
              </a:gs>
              <a:gs pos="100000">
                <a:srgbClr val="9933FF"/>
              </a:gs>
            </a:gsLst>
            <a:lin ang="10200000" scaled="0"/>
          </a:grad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pic>
        <p:nvPicPr>
          <p:cNvPr id="5" name="Picture 4" descr="C:\Users\Rae\Desktop\sickle clea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1794" y="1412776"/>
            <a:ext cx="3079750" cy="2908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1390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5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750"/>
                                        <p:tgtEl>
                                          <p:spTgt spid="2"/>
                                        </p:tgtEl>
                                      </p:cBhvr>
                                    </p:animEffect>
                                  </p:childTnLst>
                                </p:cTn>
                              </p:par>
                              <p:par>
                                <p:cTn id="8" presetID="42" presetClass="entr" presetSubtype="0" fill="hold" nodeType="withEffect">
                                  <p:stCondLst>
                                    <p:cond delay="550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1000"/>
                                        <p:tgtEl>
                                          <p:spTgt spid="3">
                                            <p:txEl>
                                              <p:pRg st="3" end="3"/>
                                            </p:txEl>
                                          </p:spTgt>
                                        </p:tgtEl>
                                      </p:cBhvr>
                                    </p:animEffect>
                                    <p:anim calcmode="lin" valueType="num">
                                      <p:cBhvr>
                                        <p:cTn id="11"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2"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550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1000"/>
                                        <p:tgtEl>
                                          <p:spTgt spid="3">
                                            <p:txEl>
                                              <p:pRg st="4" end="4"/>
                                            </p:txEl>
                                          </p:spTgt>
                                        </p:tgtEl>
                                      </p:cBhvr>
                                    </p:animEffect>
                                    <p:anim calcmode="lin" valueType="num">
                                      <p:cBhvr>
                                        <p:cTn id="1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3399">
                <a:alpha val="14000"/>
              </a:srgbClr>
            </a:gs>
            <a:gs pos="25000">
              <a:srgbClr val="FF6633">
                <a:alpha val="12000"/>
              </a:srgbClr>
            </a:gs>
            <a:gs pos="50000">
              <a:srgbClr val="FFFF00">
                <a:alpha val="14000"/>
              </a:srgbClr>
            </a:gs>
            <a:gs pos="75000">
              <a:srgbClr val="01A78F">
                <a:alpha val="29000"/>
              </a:srgbClr>
            </a:gs>
            <a:gs pos="100000">
              <a:srgbClr val="9933FF">
                <a:alpha val="38000"/>
              </a:srgbClr>
            </a:gs>
          </a:gsLst>
          <a:lin ang="5400000" scaled="1"/>
          <a:tileRect/>
        </a:gra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9756" y="188640"/>
            <a:ext cx="11809312" cy="6480720"/>
          </a:xfrm>
          <a:gradFill>
            <a:gsLst>
              <a:gs pos="0">
                <a:srgbClr val="FF3399">
                  <a:alpha val="46000"/>
                </a:srgbClr>
              </a:gs>
              <a:gs pos="25000">
                <a:srgbClr val="FF6633">
                  <a:alpha val="26000"/>
                </a:srgbClr>
              </a:gs>
              <a:gs pos="50000">
                <a:srgbClr val="FFFF00">
                  <a:alpha val="26000"/>
                </a:srgbClr>
              </a:gs>
              <a:gs pos="75000">
                <a:srgbClr val="01A78F">
                  <a:alpha val="29000"/>
                </a:srgbClr>
              </a:gs>
              <a:gs pos="100000">
                <a:srgbClr val="9933FF">
                  <a:alpha val="0"/>
                </a:srgbClr>
              </a:gs>
            </a:gsLst>
            <a:lin ang="10200000" scaled="0"/>
          </a:gradFill>
          <a:ln>
            <a:noFill/>
          </a:ln>
          <a:scene3d>
            <a:camera prst="orthographicFront"/>
            <a:lightRig rig="threePt" dir="t"/>
          </a:scene3d>
          <a:sp3d>
            <a:bevelT/>
          </a:sp3d>
        </p:spPr>
        <p:txBody>
          <a:bodyPr anchor="t">
            <a:normAutofit/>
          </a:bodyPr>
          <a:lstStyle/>
          <a:p>
            <a:pPr>
              <a:lnSpc>
                <a:spcPct val="150000"/>
              </a:lnSpc>
            </a:pPr>
            <a:r>
              <a:rPr lang="en-US" sz="3200" b="1" dirty="0">
                <a:solidFill>
                  <a:srgbClr val="800000"/>
                </a:solidFill>
                <a:latin typeface="Georgia" panose="02040502050405020303" pitchFamily="18" charset="0"/>
              </a:rPr>
              <a:t>Lev 23:10</a:t>
            </a:r>
            <a:r>
              <a:rPr lang="en-US" sz="3200" dirty="0">
                <a:solidFill>
                  <a:prstClr val="black"/>
                </a:solidFill>
                <a:latin typeface="Georgia" panose="02040502050405020303" pitchFamily="18" charset="0"/>
              </a:rPr>
              <a:t>  “Speak to the children of </a:t>
            </a:r>
            <a:r>
              <a:rPr lang="en-US" sz="3200" dirty="0" err="1">
                <a:solidFill>
                  <a:prstClr val="black"/>
                </a:solidFill>
                <a:latin typeface="Georgia" panose="02040502050405020303" pitchFamily="18" charset="0"/>
              </a:rPr>
              <a:t>Yisra’ĕl</a:t>
            </a:r>
            <a:r>
              <a:rPr lang="en-US" sz="3200" dirty="0">
                <a:solidFill>
                  <a:prstClr val="black"/>
                </a:solidFill>
                <a:latin typeface="Georgia" panose="02040502050405020303" pitchFamily="18" charset="0"/>
              </a:rPr>
              <a:t>, and you shall say to them, </a:t>
            </a:r>
            <a:r>
              <a:rPr lang="en-US" sz="3200" dirty="0" smtClean="0">
                <a:solidFill>
                  <a:prstClr val="black"/>
                </a:solidFill>
                <a:latin typeface="Georgia" panose="02040502050405020303" pitchFamily="18" charset="0"/>
              </a:rPr>
              <a:t>“</a:t>
            </a:r>
            <a:r>
              <a:rPr lang="en-US" sz="3200" u="sng" dirty="0" smtClean="0">
                <a:solidFill>
                  <a:prstClr val="black"/>
                </a:solidFill>
                <a:latin typeface="Georgia" panose="02040502050405020303" pitchFamily="18" charset="0"/>
              </a:rPr>
              <a:t>When </a:t>
            </a:r>
            <a:r>
              <a:rPr lang="en-US" sz="3200" u="sng" dirty="0">
                <a:solidFill>
                  <a:prstClr val="black"/>
                </a:solidFill>
                <a:latin typeface="Georgia" panose="02040502050405020303" pitchFamily="18" charset="0"/>
              </a:rPr>
              <a:t>you come into the land</a:t>
            </a:r>
            <a:r>
              <a:rPr lang="en-US" sz="3200" dirty="0">
                <a:solidFill>
                  <a:prstClr val="black"/>
                </a:solidFill>
                <a:latin typeface="Georgia" panose="02040502050405020303" pitchFamily="18" charset="0"/>
              </a:rPr>
              <a:t> which I give you, and shall reap its </a:t>
            </a:r>
            <a:r>
              <a:rPr lang="en-US" sz="4800" b="1" dirty="0" smtClean="0">
                <a:ln>
                  <a:solidFill>
                    <a:srgbClr val="0000FF"/>
                  </a:solidFill>
                </a:ln>
                <a:solidFill>
                  <a:srgbClr val="00FFFF"/>
                </a:solidFill>
                <a:latin typeface="Georgia" panose="02040502050405020303" pitchFamily="18" charset="0"/>
              </a:rPr>
              <a:t>harvest, </a:t>
            </a:r>
            <a:r>
              <a:rPr lang="en-US" sz="3200" dirty="0" smtClean="0">
                <a:solidFill>
                  <a:prstClr val="black"/>
                </a:solidFill>
                <a:latin typeface="Georgia" panose="02040502050405020303" pitchFamily="18" charset="0"/>
              </a:rPr>
              <a:t>then </a:t>
            </a:r>
            <a:r>
              <a:rPr lang="en-US" sz="3200" dirty="0">
                <a:solidFill>
                  <a:prstClr val="black"/>
                </a:solidFill>
                <a:latin typeface="Georgia" panose="02040502050405020303" pitchFamily="18" charset="0"/>
              </a:rPr>
              <a:t>you shall bring </a:t>
            </a:r>
            <a:r>
              <a:rPr lang="en-US" sz="3200" b="1" dirty="0">
                <a:ln>
                  <a:solidFill>
                    <a:srgbClr val="0000FF"/>
                  </a:solidFill>
                </a:ln>
                <a:solidFill>
                  <a:srgbClr val="FF33CC"/>
                </a:solidFill>
                <a:latin typeface="Georgia" panose="02040502050405020303" pitchFamily="18" charset="0"/>
              </a:rPr>
              <a:t>a sheaf </a:t>
            </a:r>
            <a:r>
              <a:rPr lang="en-US" sz="3200" dirty="0">
                <a:solidFill>
                  <a:prstClr val="black"/>
                </a:solidFill>
                <a:latin typeface="Georgia" panose="02040502050405020303" pitchFamily="18" charset="0"/>
              </a:rPr>
              <a:t>of the </a:t>
            </a:r>
            <a:r>
              <a:rPr lang="en-US" sz="3200" b="1" u="sng" dirty="0">
                <a:ln>
                  <a:solidFill>
                    <a:srgbClr val="0000FF"/>
                  </a:solidFill>
                </a:ln>
                <a:solidFill>
                  <a:srgbClr val="FF33CC"/>
                </a:solidFill>
                <a:latin typeface="Georgia" panose="02040502050405020303" pitchFamily="18" charset="0"/>
              </a:rPr>
              <a:t>first-fruits</a:t>
            </a:r>
            <a:r>
              <a:rPr lang="en-US" sz="3200" dirty="0">
                <a:solidFill>
                  <a:prstClr val="black"/>
                </a:solidFill>
                <a:latin typeface="Georgia" panose="02040502050405020303" pitchFamily="18" charset="0"/>
              </a:rPr>
              <a:t> of your </a:t>
            </a:r>
            <a:r>
              <a:rPr lang="en-US" sz="4800" b="1" dirty="0" smtClean="0">
                <a:ln>
                  <a:solidFill>
                    <a:srgbClr val="0000FF"/>
                  </a:solidFill>
                </a:ln>
                <a:solidFill>
                  <a:srgbClr val="00FFFF"/>
                </a:solidFill>
                <a:latin typeface="Georgia" panose="02040502050405020303" pitchFamily="18" charset="0"/>
              </a:rPr>
              <a:t>harvest</a:t>
            </a:r>
            <a:r>
              <a:rPr lang="en-US" sz="3200" dirty="0" smtClean="0">
                <a:solidFill>
                  <a:prstClr val="black"/>
                </a:solidFill>
                <a:latin typeface="Georgia" panose="02040502050405020303" pitchFamily="18" charset="0"/>
              </a:rPr>
              <a:t> </a:t>
            </a:r>
            <a:r>
              <a:rPr lang="en-US" sz="3200" dirty="0">
                <a:solidFill>
                  <a:prstClr val="black"/>
                </a:solidFill>
                <a:latin typeface="Georgia" panose="02040502050405020303" pitchFamily="18" charset="0"/>
              </a:rPr>
              <a:t>to the priest</a:t>
            </a:r>
            <a:r>
              <a:rPr lang="en-US" sz="3200" dirty="0" smtClean="0">
                <a:solidFill>
                  <a:prstClr val="black"/>
                </a:solidFill>
                <a:latin typeface="Georgia" panose="02040502050405020303" pitchFamily="18" charset="0"/>
              </a:rPr>
              <a:t>.”</a:t>
            </a:r>
            <a:endParaRPr lang="en-US" sz="3200" dirty="0" smtClean="0">
              <a:solidFill>
                <a:prstClr val="black"/>
              </a:solidFill>
            </a:endParaRPr>
          </a:p>
        </p:txBody>
      </p:sp>
      <p:sp>
        <p:nvSpPr>
          <p:cNvPr id="4" name="Slide Number Placeholder 3"/>
          <p:cNvSpPr>
            <a:spLocks noGrp="1"/>
          </p:cNvSpPr>
          <p:nvPr>
            <p:ph type="sldNum" sz="quarter" idx="12"/>
          </p:nvPr>
        </p:nvSpPr>
        <p:spPr>
          <a:xfrm>
            <a:off x="11665295" y="6592267"/>
            <a:ext cx="549797" cy="365125"/>
          </a:xfrm>
        </p:spPr>
        <p:txBody>
          <a:bodyPr/>
          <a:lstStyle/>
          <a:p>
            <a:fld id="{81FEFA0A-2F20-4B60-98C6-5FFDA469AA1C}" type="slidenum">
              <a:rPr lang="en-US" smtClean="0">
                <a:solidFill>
                  <a:schemeClr val="tx2"/>
                </a:solidFill>
              </a:rPr>
              <a:pPr/>
              <a:t>32</a:t>
            </a:fld>
            <a:endParaRPr lang="en-US" dirty="0">
              <a:solidFill>
                <a:schemeClr val="tx2"/>
              </a:solidFill>
            </a:endParaRPr>
          </a:p>
        </p:txBody>
      </p:sp>
      <p:sp>
        <p:nvSpPr>
          <p:cNvPr id="6" name="Bent Arrow 5"/>
          <p:cNvSpPr/>
          <p:nvPr/>
        </p:nvSpPr>
        <p:spPr>
          <a:xfrm flipV="1">
            <a:off x="3718148" y="2564904"/>
            <a:ext cx="5221702" cy="720080"/>
          </a:xfrm>
          <a:prstGeom prst="bentArrow">
            <a:avLst>
              <a:gd name="adj1" fmla="val 25000"/>
              <a:gd name="adj2" fmla="val 45156"/>
              <a:gd name="adj3" fmla="val 50000"/>
              <a:gd name="adj4" fmla="val 43750"/>
            </a:avLst>
          </a:prstGeom>
          <a:gradFill>
            <a:gsLst>
              <a:gs pos="17000">
                <a:srgbClr val="FF3399"/>
              </a:gs>
              <a:gs pos="34000">
                <a:srgbClr val="FFFF00"/>
              </a:gs>
              <a:gs pos="50000">
                <a:srgbClr val="01A78F"/>
              </a:gs>
              <a:gs pos="58000">
                <a:srgbClr val="9933FF">
                  <a:alpha val="97000"/>
                </a:srgbClr>
              </a:gs>
            </a:gsLst>
            <a:lin ang="5400000" scaled="1"/>
          </a:gradFill>
          <a:ln>
            <a:solidFill>
              <a:schemeClr val="tx2"/>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7" name="Bent Arrow 6"/>
          <p:cNvSpPr/>
          <p:nvPr/>
        </p:nvSpPr>
        <p:spPr>
          <a:xfrm flipV="1">
            <a:off x="4994707" y="3717032"/>
            <a:ext cx="3945143" cy="720080"/>
          </a:xfrm>
          <a:prstGeom prst="bentArrow">
            <a:avLst>
              <a:gd name="adj1" fmla="val 25000"/>
              <a:gd name="adj2" fmla="val 45156"/>
              <a:gd name="adj3" fmla="val 50000"/>
              <a:gd name="adj4" fmla="val 43750"/>
            </a:avLst>
          </a:prstGeom>
          <a:gradFill>
            <a:gsLst>
              <a:gs pos="17000">
                <a:srgbClr val="FF3399"/>
              </a:gs>
              <a:gs pos="34000">
                <a:srgbClr val="FFFF00"/>
              </a:gs>
              <a:gs pos="50000">
                <a:srgbClr val="01A78F"/>
              </a:gs>
              <a:gs pos="58000">
                <a:srgbClr val="9933FF">
                  <a:alpha val="97000"/>
                </a:srgbClr>
              </a:gs>
            </a:gsLst>
            <a:lin ang="5400000" scaled="1"/>
          </a:gradFill>
          <a:ln>
            <a:solidFill>
              <a:schemeClr val="tx2"/>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9" name="Rounded Rectangle 8"/>
          <p:cNvSpPr/>
          <p:nvPr/>
        </p:nvSpPr>
        <p:spPr>
          <a:xfrm>
            <a:off x="465506" y="4581128"/>
            <a:ext cx="11291830" cy="1886595"/>
          </a:xfrm>
          <a:prstGeom prst="roundRect">
            <a:avLst/>
          </a:prstGeom>
          <a:gradFill>
            <a:gsLst>
              <a:gs pos="0">
                <a:srgbClr val="03D4A8">
                  <a:alpha val="68000"/>
                </a:srgbClr>
              </a:gs>
              <a:gs pos="25000">
                <a:srgbClr val="21D6E0">
                  <a:alpha val="58000"/>
                </a:srgbClr>
              </a:gs>
              <a:gs pos="75000">
                <a:srgbClr val="0087E6">
                  <a:alpha val="29000"/>
                </a:srgbClr>
              </a:gs>
              <a:gs pos="100000">
                <a:srgbClr val="005CBF">
                  <a:alpha val="68000"/>
                </a:srgbClr>
              </a:gs>
            </a:gsLst>
            <a:lin ang="5400000" scaled="0"/>
          </a:gradFill>
          <a:ln w="57150">
            <a:solidFill>
              <a:schemeClr val="tx2"/>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smtClean="0">
                <a:solidFill>
                  <a:schemeClr val="tx2"/>
                </a:solidFill>
              </a:rPr>
              <a:t>It is now time to ascertain the </a:t>
            </a:r>
            <a:r>
              <a:rPr lang="en-CA" sz="2400" u="sng" dirty="0" smtClean="0">
                <a:solidFill>
                  <a:schemeClr val="tx2"/>
                </a:solidFill>
              </a:rPr>
              <a:t>exact timin</a:t>
            </a:r>
            <a:r>
              <a:rPr lang="en-CA" sz="2400" dirty="0" smtClean="0">
                <a:solidFill>
                  <a:schemeClr val="tx2"/>
                </a:solidFill>
              </a:rPr>
              <a:t>g of the specific period ordained </a:t>
            </a:r>
            <a:br>
              <a:rPr lang="en-CA" sz="2400" dirty="0" smtClean="0">
                <a:solidFill>
                  <a:schemeClr val="tx2"/>
                </a:solidFill>
              </a:rPr>
            </a:br>
            <a:r>
              <a:rPr lang="en-CA" sz="2400" dirty="0" smtClean="0">
                <a:solidFill>
                  <a:schemeClr val="tx2"/>
                </a:solidFill>
              </a:rPr>
              <a:t>by </a:t>
            </a:r>
            <a:r>
              <a:rPr lang="en-CA" sz="2400" b="1" u="sng" dirty="0" smtClean="0">
                <a:solidFill>
                  <a:srgbClr val="0000FF"/>
                </a:solidFill>
              </a:rPr>
              <a:t>Yahuah</a:t>
            </a:r>
            <a:r>
              <a:rPr lang="en-CA" sz="2400" dirty="0" smtClean="0">
                <a:solidFill>
                  <a:schemeClr val="tx2"/>
                </a:solidFill>
              </a:rPr>
              <a:t> for Joshua to </a:t>
            </a:r>
            <a:r>
              <a:rPr lang="en-CA" sz="2400" b="1" dirty="0" smtClean="0">
                <a:solidFill>
                  <a:schemeClr val="tx2"/>
                </a:solidFill>
                <a:effectLst>
                  <a:glow rad="127000">
                    <a:srgbClr val="FF99FF"/>
                  </a:glow>
                </a:effectLst>
              </a:rPr>
              <a:t>BEGIN</a:t>
            </a:r>
            <a:r>
              <a:rPr lang="en-CA" sz="2400" dirty="0" smtClean="0">
                <a:solidFill>
                  <a:schemeClr val="tx2"/>
                </a:solidFill>
              </a:rPr>
              <a:t> employing the </a:t>
            </a:r>
            <a:r>
              <a:rPr lang="en-CA" sz="2400" b="1" dirty="0" smtClean="0">
                <a:solidFill>
                  <a:schemeClr val="tx2"/>
                </a:solidFill>
                <a:effectLst>
                  <a:glow rad="63500">
                    <a:srgbClr val="FF66FF"/>
                  </a:glow>
                </a:effectLst>
              </a:rPr>
              <a:t>sickle</a:t>
            </a:r>
            <a:r>
              <a:rPr lang="en-CA" sz="2400" dirty="0" smtClean="0">
                <a:solidFill>
                  <a:schemeClr val="tx2"/>
                </a:solidFill>
              </a:rPr>
              <a:t> to the grain of the land. </a:t>
            </a:r>
            <a:br>
              <a:rPr lang="en-CA" sz="2400" dirty="0" smtClean="0">
                <a:solidFill>
                  <a:schemeClr val="tx2"/>
                </a:solidFill>
              </a:rPr>
            </a:br>
            <a:r>
              <a:rPr lang="en-CA" sz="2400" dirty="0" smtClean="0">
                <a:solidFill>
                  <a:schemeClr val="tx2"/>
                </a:solidFill>
              </a:rPr>
              <a:t>The </a:t>
            </a:r>
            <a:r>
              <a:rPr lang="en-CA" sz="2400" b="1" dirty="0" smtClean="0">
                <a:solidFill>
                  <a:srgbClr val="0000FF"/>
                </a:solidFill>
              </a:rPr>
              <a:t>Qodesh</a:t>
            </a:r>
            <a:r>
              <a:rPr lang="en-CA" sz="2400" dirty="0" smtClean="0">
                <a:solidFill>
                  <a:schemeClr val="tx2"/>
                </a:solidFill>
              </a:rPr>
              <a:t> Wave Sheaf offering of the </a:t>
            </a:r>
            <a:r>
              <a:rPr lang="en-CA" sz="2400" b="1" i="1" dirty="0" smtClean="0">
                <a:ln>
                  <a:solidFill>
                    <a:srgbClr val="2932E7"/>
                  </a:solidFill>
                </a:ln>
                <a:solidFill>
                  <a:srgbClr val="FF0000"/>
                </a:solidFill>
                <a:latin typeface="Comic Sans MS" panose="030F0702030302020204" pitchFamily="66" charset="0"/>
              </a:rPr>
              <a:t>First Cutting </a:t>
            </a:r>
            <a:r>
              <a:rPr lang="en-CA" sz="2400" dirty="0" smtClean="0">
                <a:solidFill>
                  <a:schemeClr val="tx2"/>
                </a:solidFill>
              </a:rPr>
              <a:t>must be </a:t>
            </a:r>
            <a:br>
              <a:rPr lang="en-CA" sz="2400" dirty="0" smtClean="0">
                <a:solidFill>
                  <a:schemeClr val="tx2"/>
                </a:solidFill>
              </a:rPr>
            </a:br>
            <a:r>
              <a:rPr lang="en-CA" sz="2400" dirty="0" smtClean="0">
                <a:solidFill>
                  <a:schemeClr val="tx2"/>
                </a:solidFill>
              </a:rPr>
              <a:t>submitted to </a:t>
            </a:r>
            <a:r>
              <a:rPr lang="en-CA" sz="2400" b="1" dirty="0" smtClean="0">
                <a:solidFill>
                  <a:srgbClr val="0000FF"/>
                </a:solidFill>
              </a:rPr>
              <a:t>Yahuah</a:t>
            </a:r>
            <a:r>
              <a:rPr lang="en-CA" sz="2400" dirty="0" smtClean="0">
                <a:solidFill>
                  <a:schemeClr val="tx2"/>
                </a:solidFill>
              </a:rPr>
              <a:t> through the Wave Sheaf observation!</a:t>
            </a:r>
            <a:endParaRPr lang="en-CA" sz="2400" dirty="0">
              <a:solidFill>
                <a:schemeClr val="tx2"/>
              </a:solidFill>
            </a:endParaRPr>
          </a:p>
        </p:txBody>
      </p:sp>
      <p:pic>
        <p:nvPicPr>
          <p:cNvPr id="1028" name="Picture 4" descr="C:\Users\Rae\Desktop\sickle clear.p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6594" b="85808" l="17938" r="79588"/>
                    </a14:imgEffect>
                  </a14:imgLayer>
                </a14:imgProps>
              </a:ext>
              <a:ext uri="{28A0092B-C50C-407E-A947-70E740481C1C}">
                <a14:useLocalDpi xmlns:a14="http://schemas.microsoft.com/office/drawing/2010/main" val="0"/>
              </a:ext>
            </a:extLst>
          </a:blip>
          <a:srcRect/>
          <a:stretch>
            <a:fillRect/>
          </a:stretch>
        </p:blipFill>
        <p:spPr bwMode="auto">
          <a:xfrm>
            <a:off x="8946321" y="2007381"/>
            <a:ext cx="3831143" cy="3617863"/>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8758708" y="2991222"/>
            <a:ext cx="2679700" cy="2171700"/>
            <a:chOff x="396875" y="3232150"/>
            <a:chExt cx="2679700" cy="2171700"/>
          </a:xfrm>
        </p:grpSpPr>
        <p:pic>
          <p:nvPicPr>
            <p:cNvPr id="1027" name="Picture 3" descr="C:\Users\Rae\Desktop\yellow face clap clear.pn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82456" l="23223" r="100000"/>
                      </a14:imgEffect>
                    </a14:imgLayer>
                  </a14:imgProps>
                </a:ext>
                <a:ext uri="{28A0092B-C50C-407E-A947-70E740481C1C}">
                  <a14:useLocalDpi xmlns:a14="http://schemas.microsoft.com/office/drawing/2010/main" val="0"/>
                </a:ext>
              </a:extLst>
            </a:blip>
            <a:srcRect/>
            <a:stretch>
              <a:fillRect/>
            </a:stretch>
          </p:blipFill>
          <p:spPr bwMode="auto">
            <a:xfrm>
              <a:off x="396875" y="3232150"/>
              <a:ext cx="2679700" cy="21717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Rae\Desktop\hand.pn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96875" y="3922538"/>
              <a:ext cx="968375" cy="11731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75253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65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650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 calcmode="lin" valueType="num">
                                      <p:cBhvr>
                                        <p:cTn id="17" dur="1000" fill="hold"/>
                                        <p:tgtEl>
                                          <p:spTgt spid="9"/>
                                        </p:tgtEl>
                                        <p:attrNameLst>
                                          <p:attrName>style.rotation</p:attrName>
                                        </p:attrNameLst>
                                      </p:cBhvr>
                                      <p:tavLst>
                                        <p:tav tm="0">
                                          <p:val>
                                            <p:fltVal val="90"/>
                                          </p:val>
                                        </p:tav>
                                        <p:tav tm="100000">
                                          <p:val>
                                            <p:fltVal val="0"/>
                                          </p:val>
                                        </p:tav>
                                      </p:tavLst>
                                    </p:anim>
                                    <p:animEffect transition="in" filter="fade">
                                      <p:cBhvr>
                                        <p:cTn id="1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3399">
                <a:alpha val="14000"/>
              </a:srgbClr>
            </a:gs>
            <a:gs pos="25000">
              <a:srgbClr val="FF6633">
                <a:alpha val="12000"/>
              </a:srgbClr>
            </a:gs>
            <a:gs pos="50000">
              <a:srgbClr val="FFFF00">
                <a:alpha val="14000"/>
              </a:srgbClr>
            </a:gs>
            <a:gs pos="75000">
              <a:srgbClr val="01A78F">
                <a:alpha val="29000"/>
              </a:srgbClr>
            </a:gs>
            <a:gs pos="100000">
              <a:srgbClr val="9933FF">
                <a:alpha val="38000"/>
              </a:srgbClr>
            </a:gs>
          </a:gsLst>
          <a:lin ang="5400000" scaled="1"/>
          <a:tileRect/>
        </a:gra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9756" y="188640"/>
            <a:ext cx="11809312" cy="6480720"/>
          </a:xfrm>
          <a:gradFill>
            <a:gsLst>
              <a:gs pos="0">
                <a:srgbClr val="FF3399">
                  <a:alpha val="46000"/>
                </a:srgbClr>
              </a:gs>
              <a:gs pos="25000">
                <a:srgbClr val="FF6633">
                  <a:alpha val="26000"/>
                </a:srgbClr>
              </a:gs>
              <a:gs pos="50000">
                <a:srgbClr val="FFFF00">
                  <a:alpha val="26000"/>
                </a:srgbClr>
              </a:gs>
              <a:gs pos="75000">
                <a:srgbClr val="01A78F">
                  <a:alpha val="29000"/>
                </a:srgbClr>
              </a:gs>
              <a:gs pos="100000">
                <a:srgbClr val="9933FF">
                  <a:alpha val="0"/>
                </a:srgbClr>
              </a:gs>
            </a:gsLst>
            <a:lin ang="10200000" scaled="0"/>
          </a:gradFill>
          <a:ln>
            <a:noFill/>
          </a:ln>
          <a:scene3d>
            <a:camera prst="orthographicFront"/>
            <a:lightRig rig="threePt" dir="t"/>
          </a:scene3d>
          <a:sp3d>
            <a:bevelT/>
          </a:sp3d>
        </p:spPr>
        <p:txBody>
          <a:bodyPr anchor="t">
            <a:normAutofit/>
            <a:sp3d extrusionH="57150">
              <a:bevelT w="38100" h="38100" prst="angle"/>
            </a:sp3d>
          </a:bodyPr>
          <a:lstStyle/>
          <a:p>
            <a:pPr>
              <a:lnSpc>
                <a:spcPct val="100000"/>
              </a:lnSpc>
            </a:pPr>
            <a:r>
              <a:rPr lang="en-US" sz="2800" b="1" dirty="0" smtClean="0">
                <a:solidFill>
                  <a:srgbClr val="002060"/>
                </a:solidFill>
                <a:effectLst>
                  <a:glow rad="127000">
                    <a:srgbClr val="FFFF00"/>
                  </a:glow>
                </a:effectLst>
              </a:rPr>
              <a:t>Two Witness Texts </a:t>
            </a:r>
            <a:r>
              <a:rPr lang="en-US" sz="2800" dirty="0" smtClean="0">
                <a:solidFill>
                  <a:srgbClr val="002060"/>
                </a:solidFill>
              </a:rPr>
              <a:t>will be placed side by side, to expose a picture of explicit timing for Joshua to use the </a:t>
            </a:r>
            <a:r>
              <a:rPr lang="en-US" sz="2800" dirty="0">
                <a:solidFill>
                  <a:srgbClr val="002060"/>
                </a:solidFill>
                <a:effectLst>
                  <a:glow rad="127000">
                    <a:srgbClr val="BCFFDE"/>
                  </a:glow>
                </a:effectLst>
              </a:rPr>
              <a:t>S</a:t>
            </a:r>
            <a:r>
              <a:rPr lang="en-US" sz="2800" dirty="0" smtClean="0">
                <a:solidFill>
                  <a:srgbClr val="002060"/>
                </a:solidFill>
                <a:effectLst>
                  <a:glow rad="127000">
                    <a:srgbClr val="BCFFDE"/>
                  </a:glow>
                </a:effectLst>
              </a:rPr>
              <a:t>ickle in Canaan – the </a:t>
            </a:r>
            <a:r>
              <a:rPr lang="en-US" sz="2800" b="1" u="sng" dirty="0" smtClean="0">
                <a:solidFill>
                  <a:srgbClr val="002060"/>
                </a:solidFill>
                <a:effectLst>
                  <a:glow rad="127000">
                    <a:srgbClr val="BCFFDE"/>
                  </a:glow>
                </a:effectLst>
              </a:rPr>
              <a:t>FIRST TIME</a:t>
            </a:r>
            <a:r>
              <a:rPr lang="en-US" sz="2800" b="1" dirty="0" smtClean="0">
                <a:solidFill>
                  <a:srgbClr val="002060"/>
                </a:solidFill>
                <a:effectLst>
                  <a:glow rad="127000">
                    <a:srgbClr val="BCFFDE"/>
                  </a:glow>
                </a:effectLst>
              </a:rPr>
              <a:t>!</a:t>
            </a:r>
          </a:p>
          <a:p>
            <a:pPr>
              <a:lnSpc>
                <a:spcPct val="150000"/>
              </a:lnSpc>
            </a:pPr>
            <a:r>
              <a:rPr lang="en-US" b="1" i="1" dirty="0" smtClean="0">
                <a:solidFill>
                  <a:srgbClr val="800000"/>
                </a:solidFill>
                <a:latin typeface="Georgia" panose="02040502050405020303" pitchFamily="18" charset="0"/>
              </a:rPr>
              <a:t>Lev </a:t>
            </a:r>
            <a:r>
              <a:rPr lang="en-US" b="1" i="1" dirty="0">
                <a:solidFill>
                  <a:srgbClr val="800000"/>
                </a:solidFill>
                <a:latin typeface="Georgia" panose="02040502050405020303" pitchFamily="18" charset="0"/>
              </a:rPr>
              <a:t>23:10</a:t>
            </a:r>
            <a:r>
              <a:rPr lang="en-US" b="1" i="1" dirty="0">
                <a:solidFill>
                  <a:prstClr val="black"/>
                </a:solidFill>
                <a:latin typeface="Georgia" panose="02040502050405020303" pitchFamily="18" charset="0"/>
              </a:rPr>
              <a:t>  </a:t>
            </a:r>
            <a:r>
              <a:rPr lang="en-US" sz="3200" dirty="0">
                <a:solidFill>
                  <a:prstClr val="black"/>
                </a:solidFill>
                <a:latin typeface="Georgia" panose="02040502050405020303" pitchFamily="18" charset="0"/>
              </a:rPr>
              <a:t>“Speak to the children of Yisra’ĕl, and you shall say to </a:t>
            </a:r>
            <a:r>
              <a:rPr lang="en-US" sz="3200" dirty="0" smtClean="0">
                <a:solidFill>
                  <a:prstClr val="black"/>
                </a:solidFill>
                <a:latin typeface="Georgia" panose="02040502050405020303" pitchFamily="18" charset="0"/>
              </a:rPr>
              <a:t>	them, ‘</a:t>
            </a:r>
            <a:r>
              <a:rPr lang="en-US" sz="3200" b="1" u="sng" dirty="0" smtClean="0">
                <a:ln w="6600">
                  <a:solidFill>
                    <a:srgbClr val="FF33CC"/>
                  </a:solidFill>
                  <a:prstDash val="solid"/>
                </a:ln>
                <a:solidFill>
                  <a:srgbClr val="00FF00"/>
                </a:solidFill>
                <a:latin typeface="Georgia" panose="02040502050405020303" pitchFamily="18" charset="0"/>
              </a:rPr>
              <a:t>When </a:t>
            </a:r>
            <a:r>
              <a:rPr lang="en-US" sz="3200" b="1" u="sng" dirty="0">
                <a:ln w="6600">
                  <a:solidFill>
                    <a:srgbClr val="FF33CC"/>
                  </a:solidFill>
                  <a:prstDash val="solid"/>
                </a:ln>
                <a:solidFill>
                  <a:srgbClr val="00FF00"/>
                </a:solidFill>
                <a:latin typeface="Georgia" panose="02040502050405020303" pitchFamily="18" charset="0"/>
              </a:rPr>
              <a:t>you come into the </a:t>
            </a:r>
            <a:r>
              <a:rPr lang="en-US" sz="3200" b="1" u="sng" dirty="0" smtClean="0">
                <a:ln w="6600">
                  <a:solidFill>
                    <a:srgbClr val="FF33CC"/>
                  </a:solidFill>
                  <a:prstDash val="solid"/>
                </a:ln>
                <a:solidFill>
                  <a:srgbClr val="00FF00"/>
                </a:solidFill>
                <a:latin typeface="Georgia" panose="02040502050405020303" pitchFamily="18" charset="0"/>
              </a:rPr>
              <a:t>land</a:t>
            </a:r>
            <a:r>
              <a:rPr lang="en-US" sz="3200" b="1" dirty="0" smtClean="0">
                <a:ln w="6600">
                  <a:solidFill>
                    <a:srgbClr val="FF33CC"/>
                  </a:solidFill>
                  <a:prstDash val="solid"/>
                </a:ln>
                <a:solidFill>
                  <a:srgbClr val="00FF00"/>
                </a:solidFill>
                <a:latin typeface="Georgia" panose="02040502050405020303" pitchFamily="18" charset="0"/>
              </a:rPr>
              <a:t>  </a:t>
            </a:r>
            <a:r>
              <a:rPr lang="en-US" sz="3200" dirty="0">
                <a:solidFill>
                  <a:prstClr val="black"/>
                </a:solidFill>
                <a:latin typeface="Georgia" panose="02040502050405020303" pitchFamily="18" charset="0"/>
              </a:rPr>
              <a:t>which I give you, </a:t>
            </a:r>
            <a:r>
              <a:rPr lang="en-US" sz="3200" dirty="0" smtClean="0">
                <a:solidFill>
                  <a:prstClr val="black"/>
                </a:solidFill>
                <a:latin typeface="Georgia" panose="02040502050405020303" pitchFamily="18" charset="0"/>
              </a:rPr>
              <a:t>	and </a:t>
            </a:r>
            <a:r>
              <a:rPr lang="en-US" sz="3200" dirty="0">
                <a:solidFill>
                  <a:prstClr val="black"/>
                </a:solidFill>
                <a:latin typeface="Georgia" panose="02040502050405020303" pitchFamily="18" charset="0"/>
              </a:rPr>
              <a:t>shall reap its </a:t>
            </a:r>
            <a:r>
              <a:rPr lang="en-US" sz="3200" b="1" dirty="0" smtClean="0">
                <a:ln>
                  <a:solidFill>
                    <a:srgbClr val="0000FF"/>
                  </a:solidFill>
                </a:ln>
                <a:solidFill>
                  <a:srgbClr val="00FFFF"/>
                </a:solidFill>
                <a:latin typeface="Georgia" panose="02040502050405020303" pitchFamily="18" charset="0"/>
              </a:rPr>
              <a:t>harvest,  </a:t>
            </a:r>
            <a:r>
              <a:rPr lang="en-US" sz="3200" dirty="0" smtClean="0">
                <a:solidFill>
                  <a:prstClr val="black"/>
                </a:solidFill>
                <a:latin typeface="Georgia" panose="02040502050405020303" pitchFamily="18" charset="0"/>
              </a:rPr>
              <a:t>then </a:t>
            </a:r>
            <a:r>
              <a:rPr lang="en-US" sz="3200" dirty="0">
                <a:solidFill>
                  <a:prstClr val="black"/>
                </a:solidFill>
                <a:latin typeface="Georgia" panose="02040502050405020303" pitchFamily="18" charset="0"/>
              </a:rPr>
              <a:t>you shall bring </a:t>
            </a:r>
            <a:r>
              <a:rPr lang="en-US" sz="3200" b="1" dirty="0">
                <a:ln>
                  <a:solidFill>
                    <a:srgbClr val="0000FF"/>
                  </a:solidFill>
                </a:ln>
                <a:solidFill>
                  <a:srgbClr val="FF33CC"/>
                </a:solidFill>
                <a:latin typeface="Georgia" panose="02040502050405020303" pitchFamily="18" charset="0"/>
              </a:rPr>
              <a:t>a sheaf </a:t>
            </a:r>
            <a:r>
              <a:rPr lang="en-US" sz="3200" b="1" dirty="0" smtClean="0">
                <a:ln>
                  <a:solidFill>
                    <a:srgbClr val="0000FF"/>
                  </a:solidFill>
                </a:ln>
                <a:solidFill>
                  <a:srgbClr val="FF33CC"/>
                </a:solidFill>
                <a:latin typeface="Georgia" panose="02040502050405020303" pitchFamily="18" charset="0"/>
              </a:rPr>
              <a:t/>
            </a:r>
            <a:br>
              <a:rPr lang="en-US" sz="3200" b="1" dirty="0" smtClean="0">
                <a:ln>
                  <a:solidFill>
                    <a:srgbClr val="0000FF"/>
                  </a:solidFill>
                </a:ln>
                <a:solidFill>
                  <a:srgbClr val="FF33CC"/>
                </a:solidFill>
                <a:latin typeface="Georgia" panose="02040502050405020303" pitchFamily="18" charset="0"/>
              </a:rPr>
            </a:br>
            <a:r>
              <a:rPr lang="en-US" sz="800" b="1" dirty="0" smtClean="0">
                <a:ln>
                  <a:solidFill>
                    <a:srgbClr val="0000FF"/>
                  </a:solidFill>
                </a:ln>
                <a:solidFill>
                  <a:srgbClr val="FF33CC"/>
                </a:solidFill>
                <a:latin typeface="Georgia" panose="02040502050405020303" pitchFamily="18" charset="0"/>
              </a:rPr>
              <a:t> </a:t>
            </a:r>
            <a:r>
              <a:rPr lang="en-US" sz="3200" b="1" dirty="0" smtClean="0">
                <a:ln>
                  <a:solidFill>
                    <a:srgbClr val="0000FF"/>
                  </a:solidFill>
                </a:ln>
                <a:solidFill>
                  <a:srgbClr val="FF33CC"/>
                </a:solidFill>
                <a:latin typeface="Georgia" panose="02040502050405020303" pitchFamily="18" charset="0"/>
              </a:rPr>
              <a:t/>
            </a:r>
            <a:br>
              <a:rPr lang="en-US" sz="3200" b="1" dirty="0" smtClean="0">
                <a:ln>
                  <a:solidFill>
                    <a:srgbClr val="0000FF"/>
                  </a:solidFill>
                </a:ln>
                <a:solidFill>
                  <a:srgbClr val="FF33CC"/>
                </a:solidFill>
                <a:latin typeface="Georgia" panose="02040502050405020303" pitchFamily="18" charset="0"/>
              </a:rPr>
            </a:br>
            <a:r>
              <a:rPr lang="en-US" sz="3200" b="1" dirty="0" smtClean="0">
                <a:ln>
                  <a:solidFill>
                    <a:srgbClr val="0000FF"/>
                  </a:solidFill>
                </a:ln>
                <a:solidFill>
                  <a:srgbClr val="FF33CC"/>
                </a:solidFill>
                <a:latin typeface="Georgia" panose="02040502050405020303" pitchFamily="18" charset="0"/>
              </a:rPr>
              <a:t>	</a:t>
            </a:r>
            <a:r>
              <a:rPr lang="en-US" sz="3200" dirty="0" smtClean="0">
                <a:solidFill>
                  <a:prstClr val="black"/>
                </a:solidFill>
                <a:latin typeface="Georgia" panose="02040502050405020303" pitchFamily="18" charset="0"/>
              </a:rPr>
              <a:t>of the </a:t>
            </a:r>
            <a:r>
              <a:rPr lang="en-US" sz="3200" b="1" u="sng" dirty="0">
                <a:ln>
                  <a:solidFill>
                    <a:srgbClr val="0000FF"/>
                  </a:solidFill>
                </a:ln>
                <a:solidFill>
                  <a:srgbClr val="FF33CC"/>
                </a:solidFill>
                <a:latin typeface="Georgia" panose="02040502050405020303" pitchFamily="18" charset="0"/>
              </a:rPr>
              <a:t>first-fruits</a:t>
            </a:r>
            <a:r>
              <a:rPr lang="en-US" sz="3200" dirty="0">
                <a:solidFill>
                  <a:prstClr val="black"/>
                </a:solidFill>
                <a:latin typeface="Georgia" panose="02040502050405020303" pitchFamily="18" charset="0"/>
              </a:rPr>
              <a:t> of your </a:t>
            </a:r>
            <a:r>
              <a:rPr lang="en-US" sz="3200" b="1" dirty="0" smtClean="0">
                <a:ln>
                  <a:solidFill>
                    <a:srgbClr val="0000FF"/>
                  </a:solidFill>
                </a:ln>
                <a:solidFill>
                  <a:srgbClr val="00FFFF"/>
                </a:solidFill>
                <a:latin typeface="Georgia" panose="02040502050405020303" pitchFamily="18" charset="0"/>
              </a:rPr>
              <a:t>harvest</a:t>
            </a:r>
            <a:r>
              <a:rPr lang="en-US" sz="3200" dirty="0" smtClean="0">
                <a:solidFill>
                  <a:prstClr val="black"/>
                </a:solidFill>
                <a:latin typeface="Georgia" panose="02040502050405020303" pitchFamily="18" charset="0"/>
              </a:rPr>
              <a:t> </a:t>
            </a:r>
            <a:r>
              <a:rPr lang="en-US" sz="3200" dirty="0">
                <a:solidFill>
                  <a:prstClr val="black"/>
                </a:solidFill>
                <a:latin typeface="Georgia" panose="02040502050405020303" pitchFamily="18" charset="0"/>
              </a:rPr>
              <a:t>to the priest</a:t>
            </a:r>
            <a:r>
              <a:rPr lang="en-US" sz="3200" dirty="0" smtClean="0">
                <a:solidFill>
                  <a:prstClr val="black"/>
                </a:solidFill>
                <a:latin typeface="Georgia" panose="02040502050405020303" pitchFamily="18" charset="0"/>
              </a:rPr>
              <a:t>.’</a:t>
            </a:r>
          </a:p>
          <a:p>
            <a:pPr>
              <a:lnSpc>
                <a:spcPct val="100000"/>
              </a:lnSpc>
            </a:pPr>
            <a:r>
              <a:rPr lang="en-CA" b="1" i="1" dirty="0">
                <a:solidFill>
                  <a:srgbClr val="800000"/>
                </a:solidFill>
                <a:latin typeface="Georgia" panose="02040502050405020303" pitchFamily="18" charset="0"/>
              </a:rPr>
              <a:t>Deut 16:9  </a:t>
            </a:r>
            <a:r>
              <a:rPr lang="en-CA" sz="3200" dirty="0">
                <a:solidFill>
                  <a:srgbClr val="002060"/>
                </a:solidFill>
                <a:latin typeface="Georgia" panose="02040502050405020303" pitchFamily="18" charset="0"/>
              </a:rPr>
              <a:t>Seven weeks shalt thou number unto thee; begin to </a:t>
            </a:r>
            <a:r>
              <a:rPr lang="en-CA" sz="3200" dirty="0" smtClean="0">
                <a:solidFill>
                  <a:srgbClr val="002060"/>
                </a:solidFill>
                <a:latin typeface="Georgia" panose="02040502050405020303" pitchFamily="18" charset="0"/>
              </a:rPr>
              <a:t>	number the </a:t>
            </a:r>
            <a:r>
              <a:rPr lang="en-CA" sz="3200" dirty="0">
                <a:solidFill>
                  <a:srgbClr val="002060"/>
                </a:solidFill>
                <a:latin typeface="Georgia" panose="02040502050405020303" pitchFamily="18" charset="0"/>
              </a:rPr>
              <a:t>seven weeks from </a:t>
            </a:r>
            <a:r>
              <a:rPr lang="en-CA" sz="3200" i="1" dirty="0">
                <a:solidFill>
                  <a:schemeClr val="bg1">
                    <a:lumMod val="50000"/>
                  </a:schemeClr>
                </a:solidFill>
                <a:latin typeface="Georgia" panose="02040502050405020303" pitchFamily="18" charset="0"/>
              </a:rPr>
              <a:t>such time as </a:t>
            </a:r>
            <a:r>
              <a:rPr lang="en-CA" sz="3200" dirty="0">
                <a:solidFill>
                  <a:srgbClr val="002060"/>
                </a:solidFill>
                <a:latin typeface="Georgia" panose="02040502050405020303" pitchFamily="18" charset="0"/>
              </a:rPr>
              <a:t>thou </a:t>
            </a:r>
            <a:r>
              <a:rPr lang="en-CA" sz="3200" dirty="0" smtClean="0">
                <a:solidFill>
                  <a:srgbClr val="002060"/>
                </a:solidFill>
                <a:latin typeface="Georgia" panose="02040502050405020303" pitchFamily="18" charset="0"/>
              </a:rPr>
              <a:t> </a:t>
            </a:r>
            <a:r>
              <a:rPr lang="en-CA" sz="3200" dirty="0" smtClean="0">
                <a:ln>
                  <a:solidFill>
                    <a:sysClr val="windowText" lastClr="000000"/>
                  </a:solidFill>
                </a:ln>
                <a:solidFill>
                  <a:srgbClr val="C00000"/>
                </a:solidFill>
                <a:latin typeface="Georgia" panose="02040502050405020303" pitchFamily="18" charset="0"/>
              </a:rPr>
              <a:t>beginnest</a:t>
            </a:r>
            <a:r>
              <a:rPr lang="en-CA" sz="3200" dirty="0" smtClean="0">
                <a:solidFill>
                  <a:srgbClr val="002060"/>
                </a:solidFill>
                <a:latin typeface="Georgia" panose="02040502050405020303" pitchFamily="18" charset="0"/>
              </a:rPr>
              <a:t> 	</a:t>
            </a:r>
            <a:r>
              <a:rPr lang="en-CA" sz="3200" i="1" dirty="0" smtClean="0">
                <a:solidFill>
                  <a:schemeClr val="bg1">
                    <a:lumMod val="50000"/>
                  </a:schemeClr>
                </a:solidFill>
                <a:latin typeface="Georgia" panose="02040502050405020303" pitchFamily="18" charset="0"/>
              </a:rPr>
              <a:t>to </a:t>
            </a:r>
            <a:r>
              <a:rPr lang="en-CA" sz="3200" i="1" dirty="0">
                <a:solidFill>
                  <a:schemeClr val="bg1">
                    <a:lumMod val="50000"/>
                  </a:schemeClr>
                </a:solidFill>
                <a:latin typeface="Georgia" panose="02040502050405020303" pitchFamily="18" charset="0"/>
              </a:rPr>
              <a:t>put </a:t>
            </a:r>
            <a:r>
              <a:rPr lang="en-CA" sz="3200" dirty="0" smtClean="0">
                <a:ln>
                  <a:solidFill>
                    <a:sysClr val="windowText" lastClr="000000"/>
                  </a:solidFill>
                </a:ln>
                <a:solidFill>
                  <a:srgbClr val="C00000"/>
                </a:solidFill>
                <a:latin typeface="Georgia" panose="02040502050405020303" pitchFamily="18" charset="0"/>
              </a:rPr>
              <a:t>the </a:t>
            </a:r>
            <a:r>
              <a:rPr lang="en-CA" sz="3200" dirty="0">
                <a:ln>
                  <a:solidFill>
                    <a:sysClr val="windowText" lastClr="000000"/>
                  </a:solidFill>
                </a:ln>
                <a:solidFill>
                  <a:srgbClr val="C00000"/>
                </a:solidFill>
                <a:effectLst>
                  <a:glow rad="127000">
                    <a:srgbClr val="00FF00"/>
                  </a:glow>
                </a:effectLst>
                <a:latin typeface="Georgia" panose="02040502050405020303" pitchFamily="18" charset="0"/>
              </a:rPr>
              <a:t>sickle</a:t>
            </a:r>
            <a:r>
              <a:rPr lang="en-CA" sz="3200" dirty="0">
                <a:ln>
                  <a:solidFill>
                    <a:sysClr val="windowText" lastClr="000000"/>
                  </a:solidFill>
                </a:ln>
                <a:solidFill>
                  <a:srgbClr val="C00000"/>
                </a:solidFill>
                <a:latin typeface="Georgia" panose="02040502050405020303" pitchFamily="18" charset="0"/>
              </a:rPr>
              <a:t> </a:t>
            </a:r>
            <a:r>
              <a:rPr lang="en-CA" sz="3200" dirty="0" smtClean="0">
                <a:ln>
                  <a:solidFill>
                    <a:sysClr val="windowText" lastClr="000000"/>
                  </a:solidFill>
                </a:ln>
                <a:solidFill>
                  <a:srgbClr val="C00000"/>
                </a:solidFill>
                <a:latin typeface="Georgia" panose="02040502050405020303" pitchFamily="18" charset="0"/>
              </a:rPr>
              <a:t>to </a:t>
            </a:r>
            <a:r>
              <a:rPr lang="en-CA" sz="3200" dirty="0">
                <a:ln>
                  <a:solidFill>
                    <a:sysClr val="windowText" lastClr="000000"/>
                  </a:solidFill>
                </a:ln>
                <a:solidFill>
                  <a:srgbClr val="C00000"/>
                </a:solidFill>
                <a:latin typeface="Georgia" panose="02040502050405020303" pitchFamily="18" charset="0"/>
              </a:rPr>
              <a:t>the corn</a:t>
            </a:r>
            <a:r>
              <a:rPr lang="en-CA" sz="3200" dirty="0">
                <a:solidFill>
                  <a:srgbClr val="002060"/>
                </a:solidFill>
                <a:latin typeface="Georgia" panose="02040502050405020303" pitchFamily="18" charset="0"/>
              </a:rPr>
              <a:t> [grain].</a:t>
            </a:r>
            <a:endParaRPr lang="en-US" sz="3200" dirty="0" smtClean="0">
              <a:solidFill>
                <a:prstClr val="black"/>
              </a:solidFill>
              <a:latin typeface="Georgia" panose="02040502050405020303" pitchFamily="18" charset="0"/>
            </a:endParaRPr>
          </a:p>
        </p:txBody>
      </p:sp>
      <p:sp>
        <p:nvSpPr>
          <p:cNvPr id="4" name="Slide Number Placeholder 3"/>
          <p:cNvSpPr>
            <a:spLocks noGrp="1"/>
          </p:cNvSpPr>
          <p:nvPr>
            <p:ph type="sldNum" sz="quarter" idx="12"/>
          </p:nvPr>
        </p:nvSpPr>
        <p:spPr>
          <a:xfrm>
            <a:off x="11665295" y="6592267"/>
            <a:ext cx="549797" cy="365125"/>
          </a:xfrm>
        </p:spPr>
        <p:txBody>
          <a:bodyPr/>
          <a:lstStyle/>
          <a:p>
            <a:fld id="{81FEFA0A-2F20-4B60-98C6-5FFDA469AA1C}" type="slidenum">
              <a:rPr lang="en-US" smtClean="0">
                <a:solidFill>
                  <a:schemeClr val="tx2"/>
                </a:solidFill>
              </a:rPr>
              <a:pPr/>
              <a:t>33</a:t>
            </a:fld>
            <a:endParaRPr lang="en-US" dirty="0">
              <a:solidFill>
                <a:schemeClr val="tx2"/>
              </a:solidFill>
            </a:endParaRPr>
          </a:p>
        </p:txBody>
      </p:sp>
      <p:sp>
        <p:nvSpPr>
          <p:cNvPr id="2" name="Rounded Rectangle 1"/>
          <p:cNvSpPr/>
          <p:nvPr/>
        </p:nvSpPr>
        <p:spPr>
          <a:xfrm>
            <a:off x="2272938" y="1999692"/>
            <a:ext cx="6387008" cy="554360"/>
          </a:xfrm>
          <a:prstGeom prst="roundRect">
            <a:avLst/>
          </a:prstGeom>
          <a:noFill/>
          <a:ln w="57150">
            <a:solidFill>
              <a:srgbClr val="0000F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2" name="Rounded Rectangle 11"/>
          <p:cNvSpPr/>
          <p:nvPr/>
        </p:nvSpPr>
        <p:spPr>
          <a:xfrm>
            <a:off x="1125860" y="2658616"/>
            <a:ext cx="5040560" cy="554360"/>
          </a:xfrm>
          <a:prstGeom prst="roundRect">
            <a:avLst/>
          </a:prstGeom>
          <a:noFill/>
          <a:ln w="57150">
            <a:solidFill>
              <a:srgbClr val="0000F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4" name="Rounded Rectangle 13"/>
          <p:cNvSpPr/>
          <p:nvPr/>
        </p:nvSpPr>
        <p:spPr>
          <a:xfrm>
            <a:off x="9910836" y="4701597"/>
            <a:ext cx="1944216" cy="554360"/>
          </a:xfrm>
          <a:prstGeom prst="roundRect">
            <a:avLst/>
          </a:prstGeom>
          <a:noFill/>
          <a:ln w="57150">
            <a:solidFill>
              <a:srgbClr val="00206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3" name="Bent Arrow 12"/>
          <p:cNvSpPr/>
          <p:nvPr/>
        </p:nvSpPr>
        <p:spPr>
          <a:xfrm>
            <a:off x="3214092" y="3187790"/>
            <a:ext cx="8194331" cy="529241"/>
          </a:xfrm>
          <a:prstGeom prst="bentArrow">
            <a:avLst>
              <a:gd name="adj1" fmla="val 25000"/>
              <a:gd name="adj2" fmla="val 45156"/>
              <a:gd name="adj3" fmla="val 50000"/>
              <a:gd name="adj4" fmla="val 43750"/>
            </a:avLst>
          </a:prstGeom>
          <a:gradFill>
            <a:gsLst>
              <a:gs pos="17000">
                <a:srgbClr val="FF3399"/>
              </a:gs>
              <a:gs pos="34000">
                <a:srgbClr val="FFFF00"/>
              </a:gs>
              <a:gs pos="50000">
                <a:srgbClr val="01A78F"/>
              </a:gs>
              <a:gs pos="58000">
                <a:srgbClr val="9933FF">
                  <a:alpha val="97000"/>
                </a:srgbClr>
              </a:gs>
            </a:gsLst>
            <a:lin ang="5400000" scaled="1"/>
          </a:gradFill>
          <a:ln>
            <a:solidFill>
              <a:schemeClr val="tx2"/>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7" name="Bent Arrow 6"/>
          <p:cNvSpPr/>
          <p:nvPr/>
        </p:nvSpPr>
        <p:spPr>
          <a:xfrm rot="6518053">
            <a:off x="10645519" y="3554548"/>
            <a:ext cx="1821663" cy="749820"/>
          </a:xfrm>
          <a:prstGeom prst="bentArrow">
            <a:avLst>
              <a:gd name="adj1" fmla="val 25000"/>
              <a:gd name="adj2" fmla="val 45156"/>
              <a:gd name="adj3" fmla="val 50000"/>
              <a:gd name="adj4" fmla="val 43750"/>
            </a:avLst>
          </a:prstGeom>
          <a:gradFill>
            <a:gsLst>
              <a:gs pos="17000">
                <a:srgbClr val="FF3399"/>
              </a:gs>
              <a:gs pos="34000">
                <a:srgbClr val="FFFF00"/>
              </a:gs>
              <a:gs pos="50000">
                <a:srgbClr val="01A78F"/>
              </a:gs>
              <a:gs pos="58000">
                <a:srgbClr val="9933FF">
                  <a:alpha val="97000"/>
                </a:srgbClr>
              </a:gs>
            </a:gsLst>
            <a:lin ang="5400000" scaled="1"/>
          </a:gradFill>
          <a:ln>
            <a:solidFill>
              <a:schemeClr val="tx2"/>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0" name="Rounded Rectangular Callout 9"/>
          <p:cNvSpPr/>
          <p:nvPr/>
        </p:nvSpPr>
        <p:spPr>
          <a:xfrm>
            <a:off x="621804" y="5805264"/>
            <a:ext cx="11067528" cy="838937"/>
          </a:xfrm>
          <a:prstGeom prst="wedgeRoundRectCallout">
            <a:avLst>
              <a:gd name="adj1" fmla="val 41300"/>
              <a:gd name="adj2" fmla="val -118977"/>
              <a:gd name="adj3" fmla="val 16667"/>
            </a:avLst>
          </a:prstGeom>
          <a:solidFill>
            <a:srgbClr val="002060"/>
          </a:solidFill>
          <a:ln w="38100">
            <a:solidFill>
              <a:srgbClr val="996633"/>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3600" b="1" dirty="0" smtClean="0">
                <a:ln>
                  <a:solidFill>
                    <a:srgbClr val="FF33CC"/>
                  </a:solidFill>
                </a:ln>
                <a:solidFill>
                  <a:srgbClr val="FFFF00"/>
                </a:solidFill>
                <a:latin typeface="Comic Sans MS" pitchFamily="66" charset="0"/>
                <a:cs typeface="Calibri" pitchFamily="34" charset="0"/>
              </a:rPr>
              <a:t>What is the meaning of “begin” &amp; “</a:t>
            </a:r>
            <a:r>
              <a:rPr lang="en-CA" sz="3600" b="1" dirty="0" err="1" smtClean="0">
                <a:ln>
                  <a:solidFill>
                    <a:srgbClr val="FF33CC"/>
                  </a:solidFill>
                </a:ln>
                <a:solidFill>
                  <a:srgbClr val="FFFF00"/>
                </a:solidFill>
                <a:latin typeface="Comic Sans MS" pitchFamily="66" charset="0"/>
                <a:cs typeface="Calibri" pitchFamily="34" charset="0"/>
              </a:rPr>
              <a:t>beginnest</a:t>
            </a:r>
            <a:r>
              <a:rPr lang="en-CA" sz="3600" b="1" dirty="0" smtClean="0">
                <a:ln>
                  <a:solidFill>
                    <a:srgbClr val="FF33CC"/>
                  </a:solidFill>
                </a:ln>
                <a:solidFill>
                  <a:srgbClr val="FFFF00"/>
                </a:solidFill>
                <a:latin typeface="Comic Sans MS" pitchFamily="66" charset="0"/>
                <a:cs typeface="Calibri" pitchFamily="34" charset="0"/>
              </a:rPr>
              <a:t>”?</a:t>
            </a:r>
            <a:endParaRPr lang="en-CA" sz="3600" b="1" dirty="0">
              <a:ln>
                <a:solidFill>
                  <a:srgbClr val="FF33CC"/>
                </a:solidFill>
              </a:ln>
              <a:solidFill>
                <a:srgbClr val="FFFF00"/>
              </a:solidFill>
              <a:latin typeface="Comic Sans MS" pitchFamily="66" charset="0"/>
              <a:cs typeface="Calibri" pitchFamily="34" charset="0"/>
            </a:endParaRPr>
          </a:p>
        </p:txBody>
      </p:sp>
      <p:sp>
        <p:nvSpPr>
          <p:cNvPr id="11" name="Rounded Rectangle 10"/>
          <p:cNvSpPr/>
          <p:nvPr/>
        </p:nvSpPr>
        <p:spPr>
          <a:xfrm>
            <a:off x="9550796" y="4138641"/>
            <a:ext cx="1114845" cy="554360"/>
          </a:xfrm>
          <a:prstGeom prst="roundRect">
            <a:avLst/>
          </a:prstGeom>
          <a:noFill/>
          <a:ln w="57150">
            <a:solidFill>
              <a:srgbClr val="00206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Tree>
    <p:extLst>
      <p:ext uri="{BB962C8B-B14F-4D97-AF65-F5344CB8AC3E}">
        <p14:creationId xmlns:p14="http://schemas.microsoft.com/office/powerpoint/2010/main" val="1873947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grpId="0" nodeType="withEffect">
                                  <p:stCondLst>
                                    <p:cond delay="7000"/>
                                  </p:stCondLst>
                                  <p:childTnLst>
                                    <p:set>
                                      <p:cBhvr>
                                        <p:cTn id="6" dur="1" fill="hold">
                                          <p:stCondLst>
                                            <p:cond delay="0"/>
                                          </p:stCondLst>
                                        </p:cTn>
                                        <p:tgtEl>
                                          <p:spTgt spid="2"/>
                                        </p:tgtEl>
                                        <p:attrNameLst>
                                          <p:attrName>style.visibility</p:attrName>
                                        </p:attrNameLst>
                                      </p:cBhvr>
                                      <p:to>
                                        <p:strVal val="visible"/>
                                      </p:to>
                                    </p:set>
                                    <p:animEffect transition="in" filter="wheel(2)">
                                      <p:cBhvr>
                                        <p:cTn id="7" dur="2000"/>
                                        <p:tgtEl>
                                          <p:spTgt spid="2"/>
                                        </p:tgtEl>
                                      </p:cBhvr>
                                    </p:animEffect>
                                  </p:childTnLst>
                                </p:cTn>
                              </p:par>
                            </p:childTnLst>
                          </p:cTn>
                        </p:par>
                        <p:par>
                          <p:cTn id="8" fill="hold">
                            <p:stCondLst>
                              <p:cond delay="9000"/>
                            </p:stCondLst>
                            <p:childTnLst>
                              <p:par>
                                <p:cTn id="9" presetID="21" presetClass="entr" presetSubtype="2" fill="hold" grpId="0" nodeType="afterEffect">
                                  <p:stCondLst>
                                    <p:cond delay="1000"/>
                                  </p:stCondLst>
                                  <p:childTnLst>
                                    <p:set>
                                      <p:cBhvr>
                                        <p:cTn id="10" dur="1" fill="hold">
                                          <p:stCondLst>
                                            <p:cond delay="0"/>
                                          </p:stCondLst>
                                        </p:cTn>
                                        <p:tgtEl>
                                          <p:spTgt spid="12"/>
                                        </p:tgtEl>
                                        <p:attrNameLst>
                                          <p:attrName>style.visibility</p:attrName>
                                        </p:attrNameLst>
                                      </p:cBhvr>
                                      <p:to>
                                        <p:strVal val="visible"/>
                                      </p:to>
                                    </p:set>
                                    <p:animEffect transition="in" filter="wheel(2)">
                                      <p:cBhvr>
                                        <p:cTn id="11" dur="2000"/>
                                        <p:tgtEl>
                                          <p:spTgt spid="12"/>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par>
                          <p:cTn id="15" fill="hold">
                            <p:stCondLst>
                              <p:cond delay="12000"/>
                            </p:stCondLst>
                            <p:childTnLst>
                              <p:par>
                                <p:cTn id="16" presetID="22" presetClass="entr" presetSubtype="8"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20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2"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heel(2)">
                                      <p:cBhvr>
                                        <p:cTn id="23" dur="2000"/>
                                        <p:tgtEl>
                                          <p:spTgt spid="11"/>
                                        </p:tgtEl>
                                      </p:cBhvr>
                                    </p:animEffect>
                                  </p:childTnLst>
                                </p:cTn>
                              </p:par>
                            </p:childTnLst>
                          </p:cTn>
                        </p:par>
                        <p:par>
                          <p:cTn id="24" fill="hold">
                            <p:stCondLst>
                              <p:cond delay="2000"/>
                            </p:stCondLst>
                            <p:childTnLst>
                              <p:par>
                                <p:cTn id="25" presetID="21" presetClass="entr" presetSubtype="2"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heel(2)">
                                      <p:cBhvr>
                                        <p:cTn id="27" dur="2000"/>
                                        <p:tgtEl>
                                          <p:spTgt spid="14"/>
                                        </p:tgtEl>
                                      </p:cBhvr>
                                    </p:animEffect>
                                  </p:childTnLst>
                                </p:cTn>
                              </p:par>
                              <p:par>
                                <p:cTn id="28" presetID="6" presetClass="entr" presetSubtype="16" fill="hold" grpId="0" nodeType="withEffect">
                                  <p:stCondLst>
                                    <p:cond delay="1750"/>
                                  </p:stCondLst>
                                  <p:childTnLst>
                                    <p:set>
                                      <p:cBhvr>
                                        <p:cTn id="29" dur="1" fill="hold">
                                          <p:stCondLst>
                                            <p:cond delay="0"/>
                                          </p:stCondLst>
                                        </p:cTn>
                                        <p:tgtEl>
                                          <p:spTgt spid="10"/>
                                        </p:tgtEl>
                                        <p:attrNameLst>
                                          <p:attrName>style.visibility</p:attrName>
                                        </p:attrNameLst>
                                      </p:cBhvr>
                                      <p:to>
                                        <p:strVal val="visible"/>
                                      </p:to>
                                    </p:set>
                                    <p:animEffect transition="in" filter="circle(in)">
                                      <p:cBhvr>
                                        <p:cTn id="3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4" grpId="0" animBg="1"/>
      <p:bldP spid="13" grpId="0" animBg="1"/>
      <p:bldP spid="7" grpId="0" animBg="1"/>
      <p:bldP spid="10"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3399">
                <a:alpha val="14000"/>
              </a:srgbClr>
            </a:gs>
            <a:gs pos="25000">
              <a:srgbClr val="FF6633">
                <a:alpha val="12000"/>
              </a:srgbClr>
            </a:gs>
            <a:gs pos="50000">
              <a:srgbClr val="FFFF00">
                <a:alpha val="14000"/>
              </a:srgbClr>
            </a:gs>
            <a:gs pos="75000">
              <a:srgbClr val="01A78F">
                <a:alpha val="29000"/>
              </a:srgbClr>
            </a:gs>
            <a:gs pos="100000">
              <a:srgbClr val="9933FF">
                <a:alpha val="38000"/>
              </a:srgbClr>
            </a:gs>
          </a:gsLst>
          <a:lin ang="5400000" scaled="1"/>
          <a:tileRect/>
        </a:gradFill>
        <a:effectLst/>
      </p:bgPr>
    </p:bg>
    <p:spTree>
      <p:nvGrpSpPr>
        <p:cNvPr id="1" name=""/>
        <p:cNvGrpSpPr/>
        <p:nvPr/>
      </p:nvGrpSpPr>
      <p:grpSpPr>
        <a:xfrm>
          <a:off x="0" y="0"/>
          <a:ext cx="0" cy="0"/>
          <a:chOff x="0" y="0"/>
          <a:chExt cx="0" cy="0"/>
        </a:xfrm>
      </p:grpSpPr>
      <p:sp>
        <p:nvSpPr>
          <p:cNvPr id="18" name="Text Placeholder 2"/>
          <p:cNvSpPr>
            <a:spLocks noGrp="1"/>
          </p:cNvSpPr>
          <p:nvPr>
            <p:ph type="body" idx="1"/>
          </p:nvPr>
        </p:nvSpPr>
        <p:spPr>
          <a:xfrm>
            <a:off x="405780" y="116632"/>
            <a:ext cx="11305256" cy="2664296"/>
          </a:xfrm>
          <a:gradFill>
            <a:gsLst>
              <a:gs pos="0">
                <a:srgbClr val="FF3399">
                  <a:alpha val="46000"/>
                </a:srgbClr>
              </a:gs>
              <a:gs pos="25000">
                <a:srgbClr val="FF6633">
                  <a:alpha val="26000"/>
                </a:srgbClr>
              </a:gs>
              <a:gs pos="50000">
                <a:srgbClr val="FFFF00">
                  <a:alpha val="26000"/>
                </a:srgbClr>
              </a:gs>
              <a:gs pos="75000">
                <a:srgbClr val="01A78F">
                  <a:alpha val="29000"/>
                </a:srgbClr>
              </a:gs>
              <a:gs pos="100000">
                <a:srgbClr val="9933FF">
                  <a:alpha val="0"/>
                </a:srgbClr>
              </a:gs>
            </a:gsLst>
            <a:lin ang="10200000" scaled="0"/>
          </a:gradFill>
          <a:ln>
            <a:noFill/>
          </a:ln>
          <a:scene3d>
            <a:camera prst="orthographicFront"/>
            <a:lightRig rig="threePt" dir="t"/>
          </a:scene3d>
          <a:sp3d>
            <a:bevelT/>
          </a:sp3d>
        </p:spPr>
        <p:txBody>
          <a:bodyPr anchor="t">
            <a:normAutofit fontScale="92500" lnSpcReduction="10000"/>
            <a:sp3d extrusionH="57150">
              <a:bevelT w="38100" h="38100" prst="angle"/>
            </a:sp3d>
          </a:bodyPr>
          <a:lstStyle/>
          <a:p>
            <a:pPr>
              <a:lnSpc>
                <a:spcPct val="100000"/>
              </a:lnSpc>
            </a:pPr>
            <a:endParaRPr lang="en-CA" b="1" i="1" dirty="0" smtClean="0">
              <a:solidFill>
                <a:srgbClr val="800000"/>
              </a:solidFill>
              <a:latin typeface="Georgia" panose="02040502050405020303" pitchFamily="18" charset="0"/>
            </a:endParaRPr>
          </a:p>
          <a:p>
            <a:pPr>
              <a:lnSpc>
                <a:spcPct val="100000"/>
              </a:lnSpc>
            </a:pPr>
            <a:endParaRPr lang="en-CA" b="1" i="1" dirty="0">
              <a:solidFill>
                <a:srgbClr val="800000"/>
              </a:solidFill>
              <a:latin typeface="Georgia" panose="02040502050405020303" pitchFamily="18" charset="0"/>
            </a:endParaRPr>
          </a:p>
          <a:p>
            <a:pPr>
              <a:lnSpc>
                <a:spcPct val="100000"/>
              </a:lnSpc>
            </a:pPr>
            <a:endParaRPr lang="en-CA" b="1" i="1" dirty="0" smtClean="0">
              <a:solidFill>
                <a:srgbClr val="800000"/>
              </a:solidFill>
              <a:latin typeface="Georgia" panose="02040502050405020303" pitchFamily="18" charset="0"/>
            </a:endParaRPr>
          </a:p>
          <a:p>
            <a:pPr>
              <a:lnSpc>
                <a:spcPct val="100000"/>
              </a:lnSpc>
            </a:pPr>
            <a:endParaRPr lang="en-CA" b="1" i="1" dirty="0" smtClean="0">
              <a:solidFill>
                <a:srgbClr val="800000"/>
              </a:solidFill>
              <a:latin typeface="Georgia" panose="02040502050405020303" pitchFamily="18" charset="0"/>
            </a:endParaRPr>
          </a:p>
          <a:p>
            <a:pPr>
              <a:lnSpc>
                <a:spcPct val="100000"/>
              </a:lnSpc>
            </a:pPr>
            <a:r>
              <a:rPr lang="en-CA" b="1" i="1" dirty="0" smtClean="0">
                <a:solidFill>
                  <a:srgbClr val="800000"/>
                </a:solidFill>
                <a:latin typeface="Georgia" panose="02040502050405020303" pitchFamily="18" charset="0"/>
              </a:rPr>
              <a:t>Deut </a:t>
            </a:r>
            <a:r>
              <a:rPr lang="en-CA" b="1" i="1" dirty="0">
                <a:solidFill>
                  <a:srgbClr val="800000"/>
                </a:solidFill>
                <a:latin typeface="Georgia" panose="02040502050405020303" pitchFamily="18" charset="0"/>
              </a:rPr>
              <a:t>16:9  </a:t>
            </a:r>
            <a:r>
              <a:rPr lang="en-CA" sz="3200" dirty="0">
                <a:solidFill>
                  <a:srgbClr val="002060"/>
                </a:solidFill>
                <a:latin typeface="Georgia" panose="02040502050405020303" pitchFamily="18" charset="0"/>
              </a:rPr>
              <a:t>Seven weeks shalt thou number unto thee; </a:t>
            </a:r>
            <a:r>
              <a:rPr lang="en-CA" sz="3200" b="1" u="sng" dirty="0">
                <a:solidFill>
                  <a:srgbClr val="FF3300"/>
                </a:solidFill>
              </a:rPr>
              <a:t>BEGIN</a:t>
            </a:r>
            <a:r>
              <a:rPr lang="en-CA" sz="3200" dirty="0" smtClean="0">
                <a:solidFill>
                  <a:srgbClr val="002060"/>
                </a:solidFill>
                <a:latin typeface="Georgia" panose="02040502050405020303" pitchFamily="18" charset="0"/>
              </a:rPr>
              <a:t> </a:t>
            </a:r>
            <a:r>
              <a:rPr lang="en-CA" sz="3200" dirty="0">
                <a:solidFill>
                  <a:srgbClr val="002060"/>
                </a:solidFill>
                <a:latin typeface="Georgia" panose="02040502050405020303" pitchFamily="18" charset="0"/>
              </a:rPr>
              <a:t>to </a:t>
            </a:r>
            <a:r>
              <a:rPr lang="en-CA" sz="3200" dirty="0" smtClean="0">
                <a:solidFill>
                  <a:srgbClr val="002060"/>
                </a:solidFill>
                <a:latin typeface="Georgia" panose="02040502050405020303" pitchFamily="18" charset="0"/>
              </a:rPr>
              <a:t>	number the </a:t>
            </a:r>
            <a:r>
              <a:rPr lang="en-CA" sz="3200" dirty="0">
                <a:solidFill>
                  <a:srgbClr val="002060"/>
                </a:solidFill>
                <a:latin typeface="Georgia" panose="02040502050405020303" pitchFamily="18" charset="0"/>
              </a:rPr>
              <a:t>seven </a:t>
            </a:r>
            <a:r>
              <a:rPr lang="en-CA" sz="3200" dirty="0" smtClean="0">
                <a:solidFill>
                  <a:srgbClr val="002060"/>
                </a:solidFill>
                <a:latin typeface="Georgia" panose="02040502050405020303" pitchFamily="18" charset="0"/>
              </a:rPr>
              <a:t>weeks … </a:t>
            </a:r>
            <a:br>
              <a:rPr lang="en-CA" sz="3200" dirty="0" smtClean="0">
                <a:solidFill>
                  <a:srgbClr val="002060"/>
                </a:solidFill>
                <a:latin typeface="Georgia" panose="02040502050405020303" pitchFamily="18" charset="0"/>
              </a:rPr>
            </a:br>
            <a:endParaRPr lang="en-CA" sz="3200" dirty="0" smtClean="0">
              <a:solidFill>
                <a:srgbClr val="002060"/>
              </a:solidFill>
              <a:latin typeface="Georgia" panose="02040502050405020303" pitchFamily="18" charset="0"/>
            </a:endParaRPr>
          </a:p>
        </p:txBody>
      </p:sp>
      <p:sp>
        <p:nvSpPr>
          <p:cNvPr id="26" name="Slide Number Placeholder 3"/>
          <p:cNvSpPr>
            <a:spLocks noGrp="1"/>
          </p:cNvSpPr>
          <p:nvPr>
            <p:ph type="sldNum" sz="quarter" idx="12"/>
          </p:nvPr>
        </p:nvSpPr>
        <p:spPr>
          <a:xfrm>
            <a:off x="11567020" y="6525344"/>
            <a:ext cx="549797" cy="365125"/>
          </a:xfrm>
        </p:spPr>
        <p:txBody>
          <a:bodyPr/>
          <a:lstStyle/>
          <a:p>
            <a:fld id="{81FEFA0A-2F20-4B60-98C6-5FFDA469AA1C}" type="slidenum">
              <a:rPr lang="en-US" smtClean="0">
                <a:solidFill>
                  <a:schemeClr val="tx2"/>
                </a:solidFill>
              </a:rPr>
              <a:pPr/>
              <a:t>34</a:t>
            </a:fld>
            <a:endParaRPr lang="en-US" dirty="0">
              <a:solidFill>
                <a:schemeClr val="tx2"/>
              </a:solidFill>
            </a:endParaRPr>
          </a:p>
        </p:txBody>
      </p:sp>
      <p:sp>
        <p:nvSpPr>
          <p:cNvPr id="27" name="Rounded Rectangular Callout 26"/>
          <p:cNvSpPr/>
          <p:nvPr/>
        </p:nvSpPr>
        <p:spPr>
          <a:xfrm>
            <a:off x="3692154" y="260648"/>
            <a:ext cx="7586834" cy="838937"/>
          </a:xfrm>
          <a:prstGeom prst="wedgeRoundRectCallout">
            <a:avLst>
              <a:gd name="adj1" fmla="val 27660"/>
              <a:gd name="adj2" fmla="val 79698"/>
              <a:gd name="adj3" fmla="val 16667"/>
            </a:avLst>
          </a:prstGeom>
          <a:solidFill>
            <a:srgbClr val="002060"/>
          </a:solidFill>
          <a:ln w="38100">
            <a:solidFill>
              <a:srgbClr val="996633"/>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3600" b="1" dirty="0">
                <a:ln>
                  <a:solidFill>
                    <a:srgbClr val="FF33CC"/>
                  </a:solidFill>
                </a:ln>
                <a:solidFill>
                  <a:srgbClr val="FFFF00"/>
                </a:solidFill>
                <a:latin typeface="Comic Sans MS" pitchFamily="66" charset="0"/>
                <a:cs typeface="Calibri" pitchFamily="34" charset="0"/>
              </a:rPr>
              <a:t>T</a:t>
            </a:r>
            <a:r>
              <a:rPr lang="en-CA" sz="3600" b="1" dirty="0" smtClean="0">
                <a:ln>
                  <a:solidFill>
                    <a:srgbClr val="FF33CC"/>
                  </a:solidFill>
                </a:ln>
                <a:solidFill>
                  <a:srgbClr val="FFFF00"/>
                </a:solidFill>
                <a:latin typeface="Comic Sans MS" pitchFamily="66" charset="0"/>
                <a:cs typeface="Calibri" pitchFamily="34" charset="0"/>
              </a:rPr>
              <a:t>he meaning of “begin” </a:t>
            </a:r>
            <a:r>
              <a:rPr lang="en-CA" sz="2800" b="1" dirty="0" smtClean="0">
                <a:ln>
                  <a:solidFill>
                    <a:srgbClr val="FF33CC"/>
                  </a:solidFill>
                </a:ln>
                <a:solidFill>
                  <a:srgbClr val="FFFF00"/>
                </a:solidFill>
                <a:latin typeface="Comic Sans MS" pitchFamily="66" charset="0"/>
                <a:cs typeface="Calibri" pitchFamily="34" charset="0"/>
              </a:rPr>
              <a:t>[H2490]:</a:t>
            </a:r>
            <a:endParaRPr lang="en-CA" sz="3600" b="1" dirty="0">
              <a:ln>
                <a:solidFill>
                  <a:srgbClr val="FF33CC"/>
                </a:solidFill>
              </a:ln>
              <a:solidFill>
                <a:srgbClr val="FFFF00"/>
              </a:solidFill>
              <a:latin typeface="Comic Sans MS" pitchFamily="66" charset="0"/>
              <a:cs typeface="Calibri" pitchFamily="34" charset="0"/>
            </a:endParaRPr>
          </a:p>
        </p:txBody>
      </p:sp>
      <p:sp>
        <p:nvSpPr>
          <p:cNvPr id="28" name="Text Placeholder 2"/>
          <p:cNvSpPr txBox="1">
            <a:spLocks/>
          </p:cNvSpPr>
          <p:nvPr/>
        </p:nvSpPr>
        <p:spPr>
          <a:xfrm>
            <a:off x="405780" y="2420888"/>
            <a:ext cx="11305256" cy="3799820"/>
          </a:xfrm>
          <a:prstGeom prst="rect">
            <a:avLst/>
          </a:prstGeom>
          <a:solidFill>
            <a:schemeClr val="bg1"/>
          </a:solidFill>
          <a:ln w="57150">
            <a:solidFill>
              <a:srgbClr val="CC0099"/>
            </a:solidFill>
          </a:ln>
          <a:effectLst>
            <a:glow rad="127000">
              <a:srgbClr val="7030A0"/>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softRound"/>
          </a:sp3d>
        </p:spPr>
        <p:txBody>
          <a:bodyPr vert="horz" lIns="91440" tIns="45720" rIns="91440" bIns="45720" rtlCol="0" anchor="ctr">
            <a:normAutofit/>
            <a:sp3d extrusionH="57150">
              <a:bevelT w="38100" h="38100"/>
            </a:sp3d>
          </a:bodyPr>
          <a:lstStyle>
            <a:lvl1pPr marL="0" indent="0" algn="l" defTabSz="914400" rtl="0" eaLnBrk="1" latinLnBrk="0" hangingPunct="1">
              <a:lnSpc>
                <a:spcPct val="90000"/>
              </a:lnSpc>
              <a:spcBef>
                <a:spcPts val="0"/>
              </a:spcBef>
              <a:buFont typeface="Arial" pitchFamily="34" charset="0"/>
              <a:buNone/>
              <a:defRPr sz="2400" kern="1200">
                <a:solidFill>
                  <a:schemeClr val="tx1"/>
                </a:solidFill>
                <a:latin typeface="Arial" pitchFamily="34" charset="0"/>
                <a:ea typeface="+mn-ea"/>
                <a:cs typeface="Arial" pitchFamily="34" charset="0"/>
              </a:defRPr>
            </a:lvl1pPr>
            <a:lvl2pPr marL="457200" indent="0" algn="l" defTabSz="914400" rtl="0" eaLnBrk="1" latinLnBrk="0" hangingPunct="1">
              <a:lnSpc>
                <a:spcPct val="90000"/>
              </a:lnSpc>
              <a:spcBef>
                <a:spcPts val="600"/>
              </a:spcBef>
              <a:buFont typeface="Euphemia" pitchFamily="34" charset="0"/>
              <a:buNone/>
              <a:defRPr sz="1800" kern="1200">
                <a:solidFill>
                  <a:schemeClr val="tx1">
                    <a:tint val="75000"/>
                  </a:schemeClr>
                </a:solidFill>
                <a:latin typeface="Arial" pitchFamily="34" charset="0"/>
                <a:ea typeface="+mn-ea"/>
                <a:cs typeface="Arial" pitchFamily="34" charset="0"/>
              </a:defRPr>
            </a:lvl2pPr>
            <a:lvl3pPr marL="914400" indent="0" algn="l" defTabSz="914400" rtl="0" eaLnBrk="1" latinLnBrk="0" hangingPunct="1">
              <a:lnSpc>
                <a:spcPct val="90000"/>
              </a:lnSpc>
              <a:spcBef>
                <a:spcPts val="600"/>
              </a:spcBef>
              <a:buFont typeface="Euphemia" pitchFamily="34" charset="0"/>
              <a:buNone/>
              <a:defRPr sz="1600" kern="1200">
                <a:solidFill>
                  <a:schemeClr val="tx1">
                    <a:tint val="75000"/>
                  </a:schemeClr>
                </a:solidFill>
                <a:latin typeface="Arial" pitchFamily="34" charset="0"/>
                <a:ea typeface="+mn-ea"/>
                <a:cs typeface="Arial" pitchFamily="34" charset="0"/>
              </a:defRPr>
            </a:lvl3pPr>
            <a:lvl4pPr marL="1371600" indent="0" algn="l" defTabSz="914400" rtl="0" eaLnBrk="1" latinLnBrk="0" hangingPunct="1">
              <a:lnSpc>
                <a:spcPct val="90000"/>
              </a:lnSpc>
              <a:spcBef>
                <a:spcPts val="600"/>
              </a:spcBef>
              <a:buFont typeface="Euphemia" pitchFamily="34" charset="0"/>
              <a:buNone/>
              <a:defRPr sz="1400" kern="1200">
                <a:solidFill>
                  <a:schemeClr val="tx1">
                    <a:tint val="75000"/>
                  </a:schemeClr>
                </a:solidFill>
                <a:latin typeface="Arial" pitchFamily="34" charset="0"/>
                <a:ea typeface="+mn-ea"/>
                <a:cs typeface="Arial" pitchFamily="34" charset="0"/>
              </a:defRPr>
            </a:lvl4pPr>
            <a:lvl5pPr marL="1828800" indent="0" algn="l" defTabSz="914400" rtl="0" eaLnBrk="1" latinLnBrk="0" hangingPunct="1">
              <a:lnSpc>
                <a:spcPct val="90000"/>
              </a:lnSpc>
              <a:spcBef>
                <a:spcPts val="600"/>
              </a:spcBef>
              <a:buFont typeface="Euphemia" pitchFamily="34" charset="0"/>
              <a:buNone/>
              <a:defRPr sz="1400" kern="1200">
                <a:solidFill>
                  <a:schemeClr val="tx1">
                    <a:tint val="75000"/>
                  </a:schemeClr>
                </a:solidFill>
                <a:latin typeface="Arial" pitchFamily="34" charset="0"/>
                <a:ea typeface="+mn-ea"/>
                <a:cs typeface="Arial" pitchFamily="34" charset="0"/>
              </a:defRPr>
            </a:lvl5pPr>
            <a:lvl6pPr marL="2286000" indent="0" algn="l" defTabSz="914400" rtl="0" eaLnBrk="1" latinLnBrk="0" hangingPunct="1">
              <a:spcBef>
                <a:spcPts val="600"/>
              </a:spcBef>
              <a:buFont typeface="Euphemia"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ts val="600"/>
              </a:spcBef>
              <a:buFont typeface="Euphemia"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ts val="600"/>
              </a:spcBef>
              <a:buFont typeface="Euphemia"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ts val="600"/>
              </a:spcBef>
              <a:buFont typeface="Euphemia" pitchFamily="34" charset="0"/>
              <a:buNone/>
              <a:defRPr sz="1400" kern="1200">
                <a:solidFill>
                  <a:schemeClr val="tx1">
                    <a:tint val="75000"/>
                  </a:schemeClr>
                </a:solidFill>
                <a:latin typeface="+mn-lt"/>
                <a:ea typeface="+mn-ea"/>
                <a:cs typeface="+mn-cs"/>
              </a:defRPr>
            </a:lvl9pPr>
          </a:lstStyle>
          <a:p>
            <a:pPr algn="ctr">
              <a:lnSpc>
                <a:spcPct val="150000"/>
              </a:lnSpc>
            </a:pPr>
            <a:r>
              <a:rPr lang="en-CA" sz="2800" i="1" dirty="0" smtClean="0">
                <a:solidFill>
                  <a:schemeClr val="tx2"/>
                </a:solidFill>
              </a:rPr>
              <a:t>The word - </a:t>
            </a:r>
            <a:r>
              <a:rPr lang="en-CA" sz="3600" b="1" i="1" dirty="0" err="1" smtClean="0">
                <a:solidFill>
                  <a:srgbClr val="CC00FF"/>
                </a:solidFill>
              </a:rPr>
              <a:t>tchal</a:t>
            </a:r>
            <a:r>
              <a:rPr lang="en-CA" sz="2800" i="1" dirty="0" smtClean="0">
                <a:solidFill>
                  <a:schemeClr val="tx2"/>
                </a:solidFill>
              </a:rPr>
              <a:t> –   </a:t>
            </a:r>
            <a:r>
              <a:rPr lang="en-CA" sz="2800" b="1" i="1" u="sng" dirty="0" smtClean="0">
                <a:solidFill>
                  <a:srgbClr val="FF3300"/>
                </a:solidFill>
              </a:rPr>
              <a:t>BEGIN</a:t>
            </a:r>
            <a:r>
              <a:rPr lang="en-CA" sz="2800" b="1" i="1" dirty="0" smtClean="0">
                <a:solidFill>
                  <a:srgbClr val="FF3300"/>
                </a:solidFill>
              </a:rPr>
              <a:t>   </a:t>
            </a:r>
            <a:r>
              <a:rPr lang="en-CA" sz="2800" i="1" dirty="0" smtClean="0">
                <a:solidFill>
                  <a:schemeClr val="tx2"/>
                </a:solidFill>
              </a:rPr>
              <a:t> – Tov, Chet, Lamed – </a:t>
            </a:r>
            <a:r>
              <a:rPr lang="en-CA" sz="2800" b="1" i="1" dirty="0" smtClean="0">
                <a:solidFill>
                  <a:schemeClr val="tx2"/>
                </a:solidFill>
              </a:rPr>
              <a:t>H2490</a:t>
            </a:r>
            <a:r>
              <a:rPr lang="en-CA" sz="2800" i="1" dirty="0" smtClean="0">
                <a:solidFill>
                  <a:schemeClr val="tx2"/>
                </a:solidFill>
              </a:rPr>
              <a:t>.</a:t>
            </a:r>
            <a:endParaRPr lang="en-CA" i="1" dirty="0" smtClean="0">
              <a:solidFill>
                <a:schemeClr val="tx2"/>
              </a:solidFill>
            </a:endParaRPr>
          </a:p>
          <a:p>
            <a:pPr algn="ctr">
              <a:lnSpc>
                <a:spcPct val="150000"/>
              </a:lnSpc>
            </a:pPr>
            <a:r>
              <a:rPr lang="en-CA" sz="2800" dirty="0" smtClean="0">
                <a:solidFill>
                  <a:schemeClr val="tx2"/>
                </a:solidFill>
                <a:effectLst>
                  <a:glow rad="127000">
                    <a:srgbClr val="00FF00"/>
                  </a:glow>
                </a:effectLst>
              </a:rPr>
              <a:t>The </a:t>
            </a:r>
            <a:r>
              <a:rPr lang="en-CA" sz="2800" u="sng" dirty="0" smtClean="0">
                <a:solidFill>
                  <a:schemeClr val="tx2"/>
                </a:solidFill>
                <a:effectLst>
                  <a:glow rad="127000">
                    <a:srgbClr val="00FF00"/>
                  </a:glow>
                </a:effectLst>
                <a:latin typeface="Arial Black" panose="020B0A04020102020204" pitchFamily="34" charset="0"/>
              </a:rPr>
              <a:t>VERY START</a:t>
            </a:r>
            <a:r>
              <a:rPr lang="en-CA" sz="2800" dirty="0" smtClean="0">
                <a:solidFill>
                  <a:schemeClr val="tx2"/>
                </a:solidFill>
                <a:effectLst>
                  <a:glow rad="127000">
                    <a:srgbClr val="00FF00"/>
                  </a:glow>
                </a:effectLst>
                <a:latin typeface="Arial Black" panose="020B0A04020102020204" pitchFamily="34" charset="0"/>
              </a:rPr>
              <a:t> </a:t>
            </a:r>
            <a:r>
              <a:rPr lang="en-CA" sz="2800" dirty="0" smtClean="0">
                <a:solidFill>
                  <a:schemeClr val="tx2"/>
                </a:solidFill>
                <a:effectLst>
                  <a:glow rad="127000">
                    <a:srgbClr val="00FF00"/>
                  </a:glow>
                </a:effectLst>
              </a:rPr>
              <a:t>of a thing or action.</a:t>
            </a:r>
          </a:p>
          <a:p>
            <a:pPr algn="ctr">
              <a:lnSpc>
                <a:spcPct val="150000"/>
              </a:lnSpc>
            </a:pPr>
            <a:r>
              <a:rPr lang="en-CA" dirty="0" smtClean="0">
                <a:solidFill>
                  <a:schemeClr val="tx2"/>
                </a:solidFill>
              </a:rPr>
              <a:t>According to </a:t>
            </a:r>
            <a:r>
              <a:rPr lang="en-CA" dirty="0" smtClean="0">
                <a:solidFill>
                  <a:srgbClr val="0000FF"/>
                </a:solidFill>
              </a:rPr>
              <a:t>Yahuah’s</a:t>
            </a:r>
            <a:r>
              <a:rPr lang="en-CA" dirty="0" smtClean="0">
                <a:solidFill>
                  <a:schemeClr val="tx2"/>
                </a:solidFill>
              </a:rPr>
              <a:t> command in </a:t>
            </a:r>
            <a:r>
              <a:rPr lang="en-CA" dirty="0" smtClean="0">
                <a:solidFill>
                  <a:srgbClr val="800000"/>
                </a:solidFill>
              </a:rPr>
              <a:t>Deut 16:9, </a:t>
            </a:r>
            <a:r>
              <a:rPr lang="en-CA" u="sng" dirty="0" smtClean="0">
                <a:solidFill>
                  <a:schemeClr val="tx2"/>
                </a:solidFill>
                <a:latin typeface="Arial Black" panose="020B0A04020102020204" pitchFamily="34" charset="0"/>
              </a:rPr>
              <a:t>WHEN</a:t>
            </a:r>
            <a:r>
              <a:rPr lang="en-CA" dirty="0" smtClean="0">
                <a:solidFill>
                  <a:schemeClr val="tx2"/>
                </a:solidFill>
              </a:rPr>
              <a:t> the Yisra’elites started to </a:t>
            </a:r>
            <a:br>
              <a:rPr lang="en-CA" dirty="0" smtClean="0">
                <a:solidFill>
                  <a:schemeClr val="tx2"/>
                </a:solidFill>
              </a:rPr>
            </a:br>
            <a:r>
              <a:rPr lang="en-CA" b="1" u="sng" dirty="0" smtClean="0">
                <a:solidFill>
                  <a:schemeClr val="tx2"/>
                </a:solidFill>
              </a:rPr>
              <a:t>harvest the new standin</a:t>
            </a:r>
            <a:r>
              <a:rPr lang="en-CA" b="1" dirty="0" smtClean="0">
                <a:solidFill>
                  <a:schemeClr val="tx2"/>
                </a:solidFill>
              </a:rPr>
              <a:t>g g</a:t>
            </a:r>
            <a:r>
              <a:rPr lang="en-CA" b="1" u="sng" dirty="0" smtClean="0">
                <a:solidFill>
                  <a:schemeClr val="tx2"/>
                </a:solidFill>
              </a:rPr>
              <a:t>rain</a:t>
            </a:r>
            <a:r>
              <a:rPr lang="en-CA" b="1" dirty="0" smtClean="0">
                <a:solidFill>
                  <a:schemeClr val="tx2"/>
                </a:solidFill>
              </a:rPr>
              <a:t> </a:t>
            </a:r>
            <a:r>
              <a:rPr lang="en-CA" dirty="0" smtClean="0">
                <a:solidFill>
                  <a:schemeClr val="tx2"/>
                </a:solidFill>
              </a:rPr>
              <a:t>of the land, at any day after arriving in Canaan, </a:t>
            </a:r>
            <a:br>
              <a:rPr lang="en-CA" dirty="0" smtClean="0">
                <a:solidFill>
                  <a:schemeClr val="tx2"/>
                </a:solidFill>
              </a:rPr>
            </a:br>
            <a:r>
              <a:rPr lang="en-CA" b="1" dirty="0" smtClean="0">
                <a:ln>
                  <a:solidFill>
                    <a:schemeClr val="tx2"/>
                  </a:solidFill>
                </a:ln>
                <a:solidFill>
                  <a:srgbClr val="FF3300"/>
                </a:solidFill>
                <a:effectLst>
                  <a:glow rad="127000">
                    <a:srgbClr val="9900CC">
                      <a:alpha val="43000"/>
                    </a:srgbClr>
                  </a:glow>
                </a:effectLst>
              </a:rPr>
              <a:t>THEY MUST THEN START </a:t>
            </a:r>
            <a:r>
              <a:rPr lang="en-CA" b="1" dirty="0" smtClean="0">
                <a:solidFill>
                  <a:srgbClr val="FF3300"/>
                </a:solidFill>
              </a:rPr>
              <a:t>the </a:t>
            </a:r>
            <a:r>
              <a:rPr lang="en-CA" b="1" dirty="0" smtClean="0">
                <a:ln>
                  <a:solidFill>
                    <a:schemeClr val="tx2"/>
                  </a:solidFill>
                </a:ln>
                <a:solidFill>
                  <a:srgbClr val="FF3300"/>
                </a:solidFill>
                <a:effectLst>
                  <a:glow rad="127000">
                    <a:srgbClr val="FFFF00"/>
                  </a:glow>
                </a:effectLst>
              </a:rPr>
              <a:t>OMER COUNT!  </a:t>
            </a:r>
            <a:r>
              <a:rPr lang="en-CA" sz="2000" dirty="0" smtClean="0">
                <a:solidFill>
                  <a:schemeClr val="tx2"/>
                </a:solidFill>
              </a:rPr>
              <a:t>Hence it became ultra crucial for them to decide </a:t>
            </a:r>
            <a:r>
              <a:rPr lang="en-CA" sz="2000" b="1" i="1" dirty="0" smtClean="0">
                <a:solidFill>
                  <a:srgbClr val="CC00FF"/>
                </a:solidFill>
              </a:rPr>
              <a:t>exactly</a:t>
            </a:r>
            <a:r>
              <a:rPr lang="en-CA" sz="2000" dirty="0" smtClean="0">
                <a:solidFill>
                  <a:schemeClr val="tx2"/>
                </a:solidFill>
              </a:rPr>
              <a:t> when they were going to commence the 		      of the standing grain.   </a:t>
            </a:r>
            <a:endParaRPr lang="en-CA" sz="2000" dirty="0">
              <a:solidFill>
                <a:schemeClr val="tx2"/>
              </a:solidFill>
            </a:endParaRPr>
          </a:p>
        </p:txBody>
      </p:sp>
      <p:sp>
        <p:nvSpPr>
          <p:cNvPr id="29" name="Rectangle 28"/>
          <p:cNvSpPr/>
          <p:nvPr/>
        </p:nvSpPr>
        <p:spPr>
          <a:xfrm>
            <a:off x="6948214" y="5614948"/>
            <a:ext cx="2376263" cy="4823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a:sp3d>
          </a:bodyPr>
          <a:lstStyle/>
          <a:p>
            <a:pPr algn="ctr"/>
            <a:r>
              <a:rPr lang="en-CA" sz="2800" b="1" dirty="0" smtClean="0">
                <a:solidFill>
                  <a:srgbClr val="BA5306"/>
                </a:solidFill>
                <a:effectLst>
                  <a:glow rad="152400">
                    <a:srgbClr val="FF9933">
                      <a:alpha val="67000"/>
                    </a:srgbClr>
                  </a:glow>
                </a:effectLst>
                <a:latin typeface="Arial Black" panose="020B0A04020102020204" pitchFamily="34" charset="0"/>
              </a:rPr>
              <a:t>HARVEST</a:t>
            </a:r>
            <a:endParaRPr lang="en-CA" sz="2800" b="1" dirty="0">
              <a:solidFill>
                <a:srgbClr val="BA5306"/>
              </a:solidFill>
              <a:effectLst>
                <a:glow rad="152400">
                  <a:srgbClr val="FF9933">
                    <a:alpha val="67000"/>
                  </a:srgbClr>
                </a:glow>
              </a:effectLst>
              <a:latin typeface="Arial Black" panose="020B0A04020102020204" pitchFamily="34" charset="0"/>
            </a:endParaRPr>
          </a:p>
        </p:txBody>
      </p:sp>
      <p:grpSp>
        <p:nvGrpSpPr>
          <p:cNvPr id="30" name="Group 29"/>
          <p:cNvGrpSpPr/>
          <p:nvPr/>
        </p:nvGrpSpPr>
        <p:grpSpPr>
          <a:xfrm>
            <a:off x="7174533" y="1916832"/>
            <a:ext cx="1512167" cy="914400"/>
            <a:chOff x="9514792" y="-29744"/>
            <a:chExt cx="1512167" cy="914400"/>
          </a:xfrm>
          <a:effectLst>
            <a:glow rad="139700">
              <a:schemeClr val="accent3">
                <a:satMod val="175000"/>
                <a:alpha val="40000"/>
              </a:schemeClr>
            </a:glow>
          </a:effectLst>
        </p:grpSpPr>
        <p:sp>
          <p:nvSpPr>
            <p:cNvPr id="31" name="Rectangle 30"/>
            <p:cNvSpPr/>
            <p:nvPr/>
          </p:nvSpPr>
          <p:spPr>
            <a:xfrm>
              <a:off x="9514792" y="93482"/>
              <a:ext cx="1512167" cy="720080"/>
            </a:xfrm>
            <a:prstGeom prst="rect">
              <a:avLst/>
            </a:prstGeom>
            <a:solidFill>
              <a:srgbClr val="FFFF00"/>
            </a:solidFill>
            <a:ln w="38100">
              <a:solidFill>
                <a:srgbClr val="0000FF"/>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CA" sz="2400"/>
            </a:p>
          </p:txBody>
        </p:sp>
        <p:sp>
          <p:nvSpPr>
            <p:cNvPr id="32" name="Rectangle 31"/>
            <p:cNvSpPr/>
            <p:nvPr/>
          </p:nvSpPr>
          <p:spPr>
            <a:xfrm>
              <a:off x="10342885" y="-29744"/>
              <a:ext cx="600024" cy="914400"/>
            </a:xfrm>
            <a:prstGeom prst="rect">
              <a:avLst/>
            </a:prstGeom>
            <a:no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US" sz="6000" dirty="0">
                  <a:solidFill>
                    <a:srgbClr val="CC00FF"/>
                  </a:solidFill>
                  <a:latin typeface="Times New Roman" pitchFamily="18" charset="0"/>
                  <a:cs typeface="Times New Roman" pitchFamily="18" charset="0"/>
                </a:rPr>
                <a:t>ת</a:t>
              </a:r>
              <a:endParaRPr lang="en-CA" sz="6000" dirty="0">
                <a:solidFill>
                  <a:srgbClr val="CC00FF"/>
                </a:solidFill>
                <a:latin typeface="Times New Roman" pitchFamily="18" charset="0"/>
                <a:cs typeface="Times New Roman" pitchFamily="18" charset="0"/>
              </a:endParaRPr>
            </a:p>
          </p:txBody>
        </p:sp>
        <p:sp>
          <p:nvSpPr>
            <p:cNvPr id="33" name="Rectangle 32"/>
            <p:cNvSpPr/>
            <p:nvPr/>
          </p:nvSpPr>
          <p:spPr>
            <a:xfrm>
              <a:off x="9946841" y="-29744"/>
              <a:ext cx="576064" cy="914400"/>
            </a:xfrm>
            <a:prstGeom prst="rect">
              <a:avLst/>
            </a:prstGeom>
            <a:no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US" sz="6000" dirty="0">
                  <a:solidFill>
                    <a:srgbClr val="CC00FF"/>
                  </a:solidFill>
                  <a:latin typeface="Times New Roman" pitchFamily="18" charset="0"/>
                  <a:cs typeface="Times New Roman" pitchFamily="18" charset="0"/>
                </a:rPr>
                <a:t>ח</a:t>
              </a:r>
              <a:endParaRPr lang="en-CA" sz="6000" dirty="0">
                <a:solidFill>
                  <a:srgbClr val="CC00FF"/>
                </a:solidFill>
                <a:latin typeface="Times New Roman" pitchFamily="18" charset="0"/>
                <a:cs typeface="Times New Roman" pitchFamily="18" charset="0"/>
              </a:endParaRPr>
            </a:p>
          </p:txBody>
        </p:sp>
        <p:sp>
          <p:nvSpPr>
            <p:cNvPr id="34" name="Rectangle 33"/>
            <p:cNvSpPr/>
            <p:nvPr/>
          </p:nvSpPr>
          <p:spPr>
            <a:xfrm>
              <a:off x="9586800" y="-29744"/>
              <a:ext cx="504056" cy="914400"/>
            </a:xfrm>
            <a:prstGeom prst="rect">
              <a:avLst/>
            </a:prstGeom>
            <a:no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US" sz="6000" dirty="0">
                  <a:solidFill>
                    <a:srgbClr val="CC00FF"/>
                  </a:solidFill>
                  <a:latin typeface="Times New Roman" pitchFamily="18" charset="0"/>
                  <a:cs typeface="Times New Roman" pitchFamily="18" charset="0"/>
                </a:rPr>
                <a:t>ל</a:t>
              </a:r>
              <a:endParaRPr lang="en-CA" sz="6000" dirty="0">
                <a:solidFill>
                  <a:srgbClr val="CC00FF"/>
                </a:solidFill>
                <a:latin typeface="Times New Roman" pitchFamily="18" charset="0"/>
                <a:cs typeface="Times New Roman" pitchFamily="18" charset="0"/>
              </a:endParaRPr>
            </a:p>
          </p:txBody>
        </p:sp>
      </p:grpSp>
      <p:sp>
        <p:nvSpPr>
          <p:cNvPr id="35" name="Snip Diagonal Corner Rectangle 34"/>
          <p:cNvSpPr/>
          <p:nvPr/>
        </p:nvSpPr>
        <p:spPr>
          <a:xfrm>
            <a:off x="4544961" y="2741173"/>
            <a:ext cx="1586121" cy="576065"/>
          </a:xfrm>
          <a:prstGeom prst="snip2DiagRect">
            <a:avLst>
              <a:gd name="adj1" fmla="val 0"/>
              <a:gd name="adj2" fmla="val 26713"/>
            </a:avLst>
          </a:prstGeom>
          <a:noFill/>
          <a:ln w="38100">
            <a:solidFill>
              <a:srgbClr val="0000FF"/>
            </a:solidFill>
          </a:ln>
          <a:effectLst>
            <a:glow rad="139700">
              <a:schemeClr val="accent3">
                <a:satMod val="175000"/>
                <a:alpha val="40000"/>
              </a:schemeClr>
            </a:glo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CA" sz="2400"/>
          </a:p>
        </p:txBody>
      </p:sp>
      <p:pic>
        <p:nvPicPr>
          <p:cNvPr id="36" name="Picture 4" descr="C:\Users\Rae\Desktop\sickle clear.p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6594" b="85808" l="17938" r="79588"/>
                    </a14:imgEffect>
                  </a14:imgLayer>
                </a14:imgProps>
              </a:ext>
              <a:ext uri="{28A0092B-C50C-407E-A947-70E740481C1C}">
                <a14:useLocalDpi xmlns:a14="http://schemas.microsoft.com/office/drawing/2010/main" val="0"/>
              </a:ext>
            </a:extLst>
          </a:blip>
          <a:srcRect/>
          <a:stretch>
            <a:fillRect/>
          </a:stretch>
        </p:blipFill>
        <p:spPr bwMode="auto">
          <a:xfrm>
            <a:off x="10002189" y="3899834"/>
            <a:ext cx="2860975" cy="2701704"/>
          </a:xfrm>
          <a:prstGeom prst="rect">
            <a:avLst/>
          </a:prstGeom>
          <a:noFill/>
          <a:effectLst>
            <a:glow rad="215900">
              <a:srgbClr val="FF9933">
                <a:alpha val="44000"/>
              </a:srgb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8282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3500"/>
                                  </p:stCondLst>
                                  <p:childTnLst>
                                    <p:set>
                                      <p:cBhvr>
                                        <p:cTn id="6" dur="1" fill="hold">
                                          <p:stCondLst>
                                            <p:cond delay="0"/>
                                          </p:stCondLst>
                                        </p:cTn>
                                        <p:tgtEl>
                                          <p:spTgt spid="30"/>
                                        </p:tgtEl>
                                        <p:attrNameLst>
                                          <p:attrName>style.visibility</p:attrName>
                                        </p:attrNameLst>
                                      </p:cBhvr>
                                      <p:to>
                                        <p:strVal val="visible"/>
                                      </p:to>
                                    </p:set>
                                    <p:animEffect transition="in" filter="checkerboard(across)">
                                      <p:cBhvr>
                                        <p:cTn id="7" dur="500"/>
                                        <p:tgtEl>
                                          <p:spTgt spid="30"/>
                                        </p:tgtEl>
                                      </p:cBhvr>
                                    </p:animEffect>
                                  </p:childTnLst>
                                </p:cTn>
                              </p:par>
                            </p:childTnLst>
                          </p:cTn>
                        </p:par>
                        <p:par>
                          <p:cTn id="8" fill="hold">
                            <p:stCondLst>
                              <p:cond delay="4000"/>
                            </p:stCondLst>
                            <p:childTnLst>
                              <p:par>
                                <p:cTn id="9" presetID="21" presetClass="entr" presetSubtype="1"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heel(1)">
                                      <p:cBhvr>
                                        <p:cTn id="11" dur="2000"/>
                                        <p:tgtEl>
                                          <p:spTgt spid="35"/>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grpId="0" nodeType="clickEffect">
                                  <p:stCondLst>
                                    <p:cond delay="0"/>
                                  </p:stCondLst>
                                  <p:childTnLst>
                                    <p:set>
                                      <p:cBhvr>
                                        <p:cTn id="15" dur="1" fill="hold">
                                          <p:stCondLst>
                                            <p:cond delay="0"/>
                                          </p:stCondLst>
                                        </p:cTn>
                                        <p:tgtEl>
                                          <p:spTgt spid="29"/>
                                        </p:tgtEl>
                                        <p:attrNameLst>
                                          <p:attrName>style.visibility</p:attrName>
                                        </p:attrNameLst>
                                      </p:cBhvr>
                                      <p:to>
                                        <p:strVal val="visible"/>
                                      </p:to>
                                    </p:set>
                                    <p:anim calcmode="lin" valueType="num">
                                      <p:cBhvr>
                                        <p:cTn id="16" dur="1000" fill="hold"/>
                                        <p:tgtEl>
                                          <p:spTgt spid="29"/>
                                        </p:tgtEl>
                                        <p:attrNameLst>
                                          <p:attrName>ppt_w</p:attrName>
                                        </p:attrNameLst>
                                      </p:cBhvr>
                                      <p:tavLst>
                                        <p:tav tm="0">
                                          <p:val>
                                            <p:fltVal val="0"/>
                                          </p:val>
                                        </p:tav>
                                        <p:tav tm="100000">
                                          <p:val>
                                            <p:strVal val="#ppt_w"/>
                                          </p:val>
                                        </p:tav>
                                      </p:tavLst>
                                    </p:anim>
                                    <p:anim calcmode="lin" valueType="num">
                                      <p:cBhvr>
                                        <p:cTn id="17" dur="1000" fill="hold"/>
                                        <p:tgtEl>
                                          <p:spTgt spid="29"/>
                                        </p:tgtEl>
                                        <p:attrNameLst>
                                          <p:attrName>ppt_h</p:attrName>
                                        </p:attrNameLst>
                                      </p:cBhvr>
                                      <p:tavLst>
                                        <p:tav tm="0">
                                          <p:val>
                                            <p:fltVal val="0"/>
                                          </p:val>
                                        </p:tav>
                                        <p:tav tm="100000">
                                          <p:val>
                                            <p:strVal val="#ppt_h"/>
                                          </p:val>
                                        </p:tav>
                                      </p:tavLst>
                                    </p:anim>
                                    <p:anim calcmode="lin" valueType="num">
                                      <p:cBhvr>
                                        <p:cTn id="18" dur="1000" fill="hold"/>
                                        <p:tgtEl>
                                          <p:spTgt spid="29"/>
                                        </p:tgtEl>
                                        <p:attrNameLst>
                                          <p:attrName>style.rotation</p:attrName>
                                        </p:attrNameLst>
                                      </p:cBhvr>
                                      <p:tavLst>
                                        <p:tav tm="0">
                                          <p:val>
                                            <p:fltVal val="90"/>
                                          </p:val>
                                        </p:tav>
                                        <p:tav tm="100000">
                                          <p:val>
                                            <p:fltVal val="0"/>
                                          </p:val>
                                        </p:tav>
                                      </p:tavLst>
                                    </p:anim>
                                    <p:animEffect transition="in" filter="fade">
                                      <p:cBhvr>
                                        <p:cTn id="19" dur="1000"/>
                                        <p:tgtEl>
                                          <p:spTgt spid="29"/>
                                        </p:tgtEl>
                                      </p:cBhvr>
                                    </p:animEffect>
                                  </p:childTnLst>
                                </p:cTn>
                              </p:par>
                              <p:par>
                                <p:cTn id="20" presetID="31" presetClass="entr" presetSubtype="0" fill="hold" nodeType="withEffect">
                                  <p:stCondLst>
                                    <p:cond delay="500"/>
                                  </p:stCondLst>
                                  <p:childTnLst>
                                    <p:set>
                                      <p:cBhvr>
                                        <p:cTn id="21" dur="1" fill="hold">
                                          <p:stCondLst>
                                            <p:cond delay="0"/>
                                          </p:stCondLst>
                                        </p:cTn>
                                        <p:tgtEl>
                                          <p:spTgt spid="36"/>
                                        </p:tgtEl>
                                        <p:attrNameLst>
                                          <p:attrName>style.visibility</p:attrName>
                                        </p:attrNameLst>
                                      </p:cBhvr>
                                      <p:to>
                                        <p:strVal val="visible"/>
                                      </p:to>
                                    </p:set>
                                    <p:anim calcmode="lin" valueType="num">
                                      <p:cBhvr>
                                        <p:cTn id="22" dur="1500" fill="hold"/>
                                        <p:tgtEl>
                                          <p:spTgt spid="36"/>
                                        </p:tgtEl>
                                        <p:attrNameLst>
                                          <p:attrName>ppt_w</p:attrName>
                                        </p:attrNameLst>
                                      </p:cBhvr>
                                      <p:tavLst>
                                        <p:tav tm="0">
                                          <p:val>
                                            <p:fltVal val="0"/>
                                          </p:val>
                                        </p:tav>
                                        <p:tav tm="100000">
                                          <p:val>
                                            <p:strVal val="#ppt_w"/>
                                          </p:val>
                                        </p:tav>
                                      </p:tavLst>
                                    </p:anim>
                                    <p:anim calcmode="lin" valueType="num">
                                      <p:cBhvr>
                                        <p:cTn id="23" dur="1500" fill="hold"/>
                                        <p:tgtEl>
                                          <p:spTgt spid="36"/>
                                        </p:tgtEl>
                                        <p:attrNameLst>
                                          <p:attrName>ppt_h</p:attrName>
                                        </p:attrNameLst>
                                      </p:cBhvr>
                                      <p:tavLst>
                                        <p:tav tm="0">
                                          <p:val>
                                            <p:fltVal val="0"/>
                                          </p:val>
                                        </p:tav>
                                        <p:tav tm="100000">
                                          <p:val>
                                            <p:strVal val="#ppt_h"/>
                                          </p:val>
                                        </p:tav>
                                      </p:tavLst>
                                    </p:anim>
                                    <p:anim calcmode="lin" valueType="num">
                                      <p:cBhvr>
                                        <p:cTn id="24" dur="1500" fill="hold"/>
                                        <p:tgtEl>
                                          <p:spTgt spid="36"/>
                                        </p:tgtEl>
                                        <p:attrNameLst>
                                          <p:attrName>style.rotation</p:attrName>
                                        </p:attrNameLst>
                                      </p:cBhvr>
                                      <p:tavLst>
                                        <p:tav tm="0">
                                          <p:val>
                                            <p:fltVal val="90"/>
                                          </p:val>
                                        </p:tav>
                                        <p:tav tm="100000">
                                          <p:val>
                                            <p:fltVal val="0"/>
                                          </p:val>
                                        </p:tav>
                                      </p:tavLst>
                                    </p:anim>
                                    <p:animEffect transition="in" filter="fade">
                                      <p:cBhvr>
                                        <p:cTn id="25" dur="1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3399">
                <a:alpha val="14000"/>
              </a:srgbClr>
            </a:gs>
            <a:gs pos="25000">
              <a:srgbClr val="FF6633">
                <a:alpha val="12000"/>
              </a:srgbClr>
            </a:gs>
            <a:gs pos="50000">
              <a:srgbClr val="FFFF00">
                <a:alpha val="14000"/>
              </a:srgbClr>
            </a:gs>
            <a:gs pos="75000">
              <a:srgbClr val="01A78F">
                <a:alpha val="29000"/>
              </a:srgbClr>
            </a:gs>
            <a:gs pos="100000">
              <a:srgbClr val="9933FF">
                <a:alpha val="38000"/>
              </a:srgbClr>
            </a:gs>
          </a:gsLst>
          <a:lin ang="5400000" scaled="1"/>
          <a:tileRect/>
        </a:gradFill>
        <a:effectLst/>
      </p:bgPr>
    </p:bg>
    <p:spTree>
      <p:nvGrpSpPr>
        <p:cNvPr id="1" name=""/>
        <p:cNvGrpSpPr/>
        <p:nvPr/>
      </p:nvGrpSpPr>
      <p:grpSpPr>
        <a:xfrm>
          <a:off x="0" y="0"/>
          <a:ext cx="0" cy="0"/>
          <a:chOff x="0" y="0"/>
          <a:chExt cx="0" cy="0"/>
        </a:xfrm>
      </p:grpSpPr>
      <p:sp>
        <p:nvSpPr>
          <p:cNvPr id="7" name="Text Placeholder 2"/>
          <p:cNvSpPr>
            <a:spLocks noGrp="1"/>
          </p:cNvSpPr>
          <p:nvPr>
            <p:ph type="body" idx="1"/>
          </p:nvPr>
        </p:nvSpPr>
        <p:spPr>
          <a:xfrm>
            <a:off x="189756" y="116632"/>
            <a:ext cx="11809312" cy="6552728"/>
          </a:xfrm>
          <a:gradFill>
            <a:gsLst>
              <a:gs pos="0">
                <a:srgbClr val="FF3399">
                  <a:alpha val="46000"/>
                </a:srgbClr>
              </a:gs>
              <a:gs pos="25000">
                <a:srgbClr val="FF6633">
                  <a:alpha val="26000"/>
                </a:srgbClr>
              </a:gs>
              <a:gs pos="50000">
                <a:srgbClr val="FFFF00">
                  <a:alpha val="26000"/>
                </a:srgbClr>
              </a:gs>
              <a:gs pos="75000">
                <a:srgbClr val="01A78F">
                  <a:alpha val="29000"/>
                </a:srgbClr>
              </a:gs>
              <a:gs pos="100000">
                <a:srgbClr val="9933FF">
                  <a:alpha val="0"/>
                </a:srgbClr>
              </a:gs>
            </a:gsLst>
            <a:lin ang="10200000" scaled="0"/>
          </a:gradFill>
          <a:ln>
            <a:noFill/>
          </a:ln>
          <a:scene3d>
            <a:camera prst="orthographicFront"/>
            <a:lightRig rig="threePt" dir="t"/>
          </a:scene3d>
          <a:sp3d>
            <a:bevelT/>
          </a:sp3d>
        </p:spPr>
        <p:txBody>
          <a:bodyPr anchor="t">
            <a:normAutofit/>
            <a:sp3d extrusionH="57150">
              <a:bevelT w="38100" h="38100" prst="angle"/>
            </a:sp3d>
          </a:bodyPr>
          <a:lstStyle/>
          <a:p>
            <a:pPr>
              <a:lnSpc>
                <a:spcPct val="100000"/>
              </a:lnSpc>
            </a:pPr>
            <a:r>
              <a:rPr lang="en-CA" b="1" i="1" dirty="0" smtClean="0">
                <a:solidFill>
                  <a:srgbClr val="800000"/>
                </a:solidFill>
                <a:latin typeface="Georgia" panose="02040502050405020303" pitchFamily="18" charset="0"/>
              </a:rPr>
              <a:t>Deut </a:t>
            </a:r>
            <a:r>
              <a:rPr lang="en-CA" b="1" i="1" dirty="0">
                <a:solidFill>
                  <a:srgbClr val="800000"/>
                </a:solidFill>
                <a:latin typeface="Georgia" panose="02040502050405020303" pitchFamily="18" charset="0"/>
              </a:rPr>
              <a:t>16:9  </a:t>
            </a:r>
            <a:r>
              <a:rPr lang="en-CA" sz="3200" dirty="0">
                <a:solidFill>
                  <a:srgbClr val="002060"/>
                </a:solidFill>
                <a:latin typeface="Georgia" panose="02040502050405020303" pitchFamily="18" charset="0"/>
              </a:rPr>
              <a:t>Seven weeks shalt thou number unto thee; </a:t>
            </a:r>
            <a:r>
              <a:rPr lang="en-CA" sz="3200" dirty="0">
                <a:solidFill>
                  <a:srgbClr val="002060"/>
                </a:solidFill>
                <a:effectLst>
                  <a:glow rad="63500">
                    <a:srgbClr val="00FFFF"/>
                  </a:glow>
                </a:effectLst>
                <a:latin typeface="Georgia" panose="02040502050405020303" pitchFamily="18" charset="0"/>
              </a:rPr>
              <a:t>begin to </a:t>
            </a:r>
            <a:r>
              <a:rPr lang="en-CA" sz="3200" dirty="0" smtClean="0">
                <a:solidFill>
                  <a:srgbClr val="002060"/>
                </a:solidFill>
                <a:effectLst>
                  <a:glow rad="63500">
                    <a:srgbClr val="00FFFF"/>
                  </a:glow>
                </a:effectLst>
                <a:latin typeface="Georgia" panose="02040502050405020303" pitchFamily="18" charset="0"/>
              </a:rPr>
              <a:t>	number the </a:t>
            </a:r>
            <a:r>
              <a:rPr lang="en-CA" sz="3200" dirty="0">
                <a:solidFill>
                  <a:srgbClr val="002060"/>
                </a:solidFill>
                <a:effectLst>
                  <a:glow rad="63500">
                    <a:srgbClr val="00FFFF"/>
                  </a:glow>
                </a:effectLst>
                <a:latin typeface="Georgia" panose="02040502050405020303" pitchFamily="18" charset="0"/>
              </a:rPr>
              <a:t>seven weeks </a:t>
            </a:r>
            <a:r>
              <a:rPr lang="en-CA" sz="3200" dirty="0">
                <a:solidFill>
                  <a:srgbClr val="002060"/>
                </a:solidFill>
                <a:latin typeface="Georgia" panose="02040502050405020303" pitchFamily="18" charset="0"/>
              </a:rPr>
              <a:t>from </a:t>
            </a:r>
            <a:r>
              <a:rPr lang="en-CA" sz="3200" i="1" dirty="0">
                <a:solidFill>
                  <a:schemeClr val="bg1">
                    <a:lumMod val="50000"/>
                  </a:schemeClr>
                </a:solidFill>
                <a:latin typeface="Georgia" panose="02040502050405020303" pitchFamily="18" charset="0"/>
              </a:rPr>
              <a:t>such time </a:t>
            </a:r>
            <a:r>
              <a:rPr lang="en-CA" sz="3200" i="1" dirty="0" smtClean="0">
                <a:solidFill>
                  <a:schemeClr val="bg1">
                    <a:lumMod val="50000"/>
                  </a:schemeClr>
                </a:solidFill>
                <a:latin typeface="Georgia" panose="02040502050405020303" pitchFamily="18" charset="0"/>
              </a:rPr>
              <a:t>as …</a:t>
            </a:r>
            <a:r>
              <a:rPr lang="en-CA" sz="3200" dirty="0" smtClean="0">
                <a:solidFill>
                  <a:srgbClr val="002060"/>
                </a:solidFill>
                <a:latin typeface="Georgia" panose="02040502050405020303" pitchFamily="18" charset="0"/>
              </a:rPr>
              <a:t> </a:t>
            </a:r>
            <a:br>
              <a:rPr lang="en-CA" sz="3200" dirty="0" smtClean="0">
                <a:solidFill>
                  <a:srgbClr val="002060"/>
                </a:solidFill>
                <a:latin typeface="Georgia" panose="02040502050405020303" pitchFamily="18" charset="0"/>
              </a:rPr>
            </a:br>
            <a:endParaRPr lang="en-CA" sz="3200" dirty="0" smtClean="0">
              <a:solidFill>
                <a:srgbClr val="002060"/>
              </a:solidFill>
              <a:latin typeface="Georgia" panose="02040502050405020303" pitchFamily="18" charset="0"/>
            </a:endParaRPr>
          </a:p>
          <a:p>
            <a:pPr>
              <a:lnSpc>
                <a:spcPct val="100000"/>
              </a:lnSpc>
            </a:pPr>
            <a:endParaRPr lang="en-CA" sz="5400" dirty="0">
              <a:solidFill>
                <a:srgbClr val="002060"/>
              </a:solidFill>
              <a:latin typeface="Georgia" panose="02040502050405020303" pitchFamily="18" charset="0"/>
            </a:endParaRPr>
          </a:p>
          <a:p>
            <a:pPr>
              <a:lnSpc>
                <a:spcPct val="100000"/>
              </a:lnSpc>
            </a:pPr>
            <a:r>
              <a:rPr lang="en-CA" sz="3200" dirty="0" smtClean="0">
                <a:solidFill>
                  <a:srgbClr val="002060"/>
                </a:solidFill>
                <a:latin typeface="Georgia" panose="02040502050405020303" pitchFamily="18" charset="0"/>
              </a:rPr>
              <a:t>                        thou  </a:t>
            </a:r>
            <a:r>
              <a:rPr lang="en-CA" sz="3200" dirty="0" err="1" smtClean="0">
                <a:ln>
                  <a:solidFill>
                    <a:sysClr val="windowText" lastClr="000000"/>
                  </a:solidFill>
                </a:ln>
                <a:solidFill>
                  <a:srgbClr val="C00000"/>
                </a:solidFill>
                <a:latin typeface="Georgia" panose="02040502050405020303" pitchFamily="18" charset="0"/>
              </a:rPr>
              <a:t>beginnest</a:t>
            </a:r>
            <a:r>
              <a:rPr lang="en-CA" sz="3200" dirty="0" smtClean="0">
                <a:solidFill>
                  <a:srgbClr val="002060"/>
                </a:solidFill>
                <a:latin typeface="Georgia" panose="02040502050405020303" pitchFamily="18" charset="0"/>
              </a:rPr>
              <a:t> </a:t>
            </a:r>
            <a:r>
              <a:rPr lang="en-CA" sz="3200" i="1" dirty="0" smtClean="0">
                <a:solidFill>
                  <a:schemeClr val="bg1">
                    <a:lumMod val="50000"/>
                  </a:schemeClr>
                </a:solidFill>
                <a:latin typeface="Georgia" panose="02040502050405020303" pitchFamily="18" charset="0"/>
              </a:rPr>
              <a:t>to </a:t>
            </a:r>
            <a:r>
              <a:rPr lang="en-CA" sz="3200" i="1" dirty="0">
                <a:solidFill>
                  <a:schemeClr val="bg1">
                    <a:lumMod val="50000"/>
                  </a:schemeClr>
                </a:solidFill>
                <a:latin typeface="Georgia" panose="02040502050405020303" pitchFamily="18" charset="0"/>
              </a:rPr>
              <a:t>put </a:t>
            </a:r>
            <a:r>
              <a:rPr lang="en-CA" sz="3200" dirty="0" smtClean="0">
                <a:ln>
                  <a:solidFill>
                    <a:sysClr val="windowText" lastClr="000000"/>
                  </a:solidFill>
                </a:ln>
                <a:solidFill>
                  <a:srgbClr val="C00000"/>
                </a:solidFill>
                <a:latin typeface="Georgia" panose="02040502050405020303" pitchFamily="18" charset="0"/>
              </a:rPr>
              <a:t>the </a:t>
            </a:r>
            <a:r>
              <a:rPr lang="en-CA" sz="3200" dirty="0">
                <a:ln>
                  <a:solidFill>
                    <a:sysClr val="windowText" lastClr="000000"/>
                  </a:solidFill>
                </a:ln>
                <a:solidFill>
                  <a:srgbClr val="C00000"/>
                </a:solidFill>
                <a:effectLst>
                  <a:glow rad="127000">
                    <a:srgbClr val="00FF00"/>
                  </a:glow>
                </a:effectLst>
                <a:latin typeface="Georgia" panose="02040502050405020303" pitchFamily="18" charset="0"/>
              </a:rPr>
              <a:t>sickle</a:t>
            </a:r>
            <a:r>
              <a:rPr lang="en-CA" sz="3200" dirty="0">
                <a:ln>
                  <a:solidFill>
                    <a:sysClr val="windowText" lastClr="000000"/>
                  </a:solidFill>
                </a:ln>
                <a:solidFill>
                  <a:srgbClr val="C00000"/>
                </a:solidFill>
                <a:latin typeface="Georgia" panose="02040502050405020303" pitchFamily="18" charset="0"/>
              </a:rPr>
              <a:t> </a:t>
            </a:r>
            <a:r>
              <a:rPr lang="en-CA" sz="3200" dirty="0" smtClean="0">
                <a:ln>
                  <a:solidFill>
                    <a:sysClr val="windowText" lastClr="000000"/>
                  </a:solidFill>
                </a:ln>
                <a:solidFill>
                  <a:srgbClr val="C00000"/>
                </a:solidFill>
                <a:latin typeface="Georgia" panose="02040502050405020303" pitchFamily="18" charset="0"/>
              </a:rPr>
              <a:t>to </a:t>
            </a:r>
            <a:r>
              <a:rPr lang="en-CA" sz="3200" dirty="0">
                <a:ln>
                  <a:solidFill>
                    <a:sysClr val="windowText" lastClr="000000"/>
                  </a:solidFill>
                </a:ln>
                <a:solidFill>
                  <a:srgbClr val="C00000"/>
                </a:solidFill>
                <a:latin typeface="Georgia" panose="02040502050405020303" pitchFamily="18" charset="0"/>
              </a:rPr>
              <a:t>the corn</a:t>
            </a:r>
            <a:r>
              <a:rPr lang="en-CA" sz="3200" dirty="0">
                <a:solidFill>
                  <a:srgbClr val="002060"/>
                </a:solidFill>
                <a:latin typeface="Georgia" panose="02040502050405020303" pitchFamily="18" charset="0"/>
              </a:rPr>
              <a:t> [grain</a:t>
            </a:r>
            <a:r>
              <a:rPr lang="en-CA" sz="3200" dirty="0" smtClean="0">
                <a:solidFill>
                  <a:srgbClr val="002060"/>
                </a:solidFill>
                <a:latin typeface="Georgia" panose="02040502050405020303" pitchFamily="18" charset="0"/>
              </a:rPr>
              <a:t>].</a:t>
            </a:r>
          </a:p>
          <a:p>
            <a:pPr>
              <a:lnSpc>
                <a:spcPct val="100000"/>
              </a:lnSpc>
            </a:pPr>
            <a:endParaRPr lang="en-US" sz="2800" dirty="0" smtClean="0">
              <a:solidFill>
                <a:prstClr val="black"/>
              </a:solidFill>
            </a:endParaRPr>
          </a:p>
          <a:p>
            <a:pPr>
              <a:lnSpc>
                <a:spcPct val="100000"/>
              </a:lnSpc>
            </a:pPr>
            <a:r>
              <a:rPr lang="en-US" sz="2800" dirty="0" smtClean="0">
                <a:solidFill>
                  <a:prstClr val="black"/>
                </a:solidFill>
              </a:rPr>
              <a:t>The </a:t>
            </a:r>
            <a:r>
              <a:rPr lang="en-US" sz="2800" dirty="0">
                <a:solidFill>
                  <a:prstClr val="black"/>
                </a:solidFill>
              </a:rPr>
              <a:t>Hebrew word for </a:t>
            </a:r>
            <a:r>
              <a:rPr lang="en-US" sz="2800" b="1" dirty="0">
                <a:ln>
                  <a:solidFill>
                    <a:srgbClr val="0000FF"/>
                  </a:solidFill>
                </a:ln>
                <a:solidFill>
                  <a:srgbClr val="FF33CC"/>
                </a:solidFill>
              </a:rPr>
              <a:t>“beginning” </a:t>
            </a:r>
            <a:r>
              <a:rPr lang="en-US" sz="2800" dirty="0">
                <a:solidFill>
                  <a:prstClr val="black"/>
                </a:solidFill>
              </a:rPr>
              <a:t>in </a:t>
            </a:r>
            <a:r>
              <a:rPr lang="en-US" sz="2800" dirty="0">
                <a:ln>
                  <a:solidFill>
                    <a:srgbClr val="0000FF"/>
                  </a:solidFill>
                </a:ln>
                <a:solidFill>
                  <a:srgbClr val="FF66FF"/>
                </a:solidFill>
              </a:rPr>
              <a:t>Deut 16:9 </a:t>
            </a:r>
            <a:r>
              <a:rPr lang="en-US" sz="2800" dirty="0">
                <a:solidFill>
                  <a:prstClr val="black"/>
                </a:solidFill>
              </a:rPr>
              <a:t>is: </a:t>
            </a:r>
          </a:p>
          <a:p>
            <a:pPr>
              <a:lnSpc>
                <a:spcPct val="100000"/>
              </a:lnSpc>
            </a:pPr>
            <a:r>
              <a:rPr lang="en-US" sz="2800" b="1" dirty="0" smtClean="0">
                <a:solidFill>
                  <a:prstClr val="black"/>
                </a:solidFill>
              </a:rPr>
              <a:t>     H2420</a:t>
            </a:r>
            <a:r>
              <a:rPr lang="en-US" sz="2800" dirty="0" smtClean="0">
                <a:solidFill>
                  <a:prstClr val="black"/>
                </a:solidFill>
              </a:rPr>
              <a:t> </a:t>
            </a:r>
            <a:r>
              <a:rPr lang="en-US" sz="2800" dirty="0">
                <a:solidFill>
                  <a:prstClr val="black"/>
                </a:solidFill>
              </a:rPr>
              <a:t>– </a:t>
            </a:r>
            <a:r>
              <a:rPr lang="en-US" sz="2800" dirty="0" err="1">
                <a:solidFill>
                  <a:prstClr val="black"/>
                </a:solidFill>
              </a:rPr>
              <a:t>Chalal</a:t>
            </a:r>
            <a:r>
              <a:rPr lang="en-US" sz="2800" dirty="0">
                <a:solidFill>
                  <a:prstClr val="black"/>
                </a:solidFill>
              </a:rPr>
              <a:t> – </a:t>
            </a:r>
            <a:r>
              <a:rPr lang="en-US" sz="2800" dirty="0" err="1">
                <a:solidFill>
                  <a:prstClr val="black"/>
                </a:solidFill>
              </a:rPr>
              <a:t>chet</a:t>
            </a:r>
            <a:r>
              <a:rPr lang="en-US" sz="2800" dirty="0">
                <a:solidFill>
                  <a:prstClr val="black"/>
                </a:solidFill>
              </a:rPr>
              <a:t>, lamed, lamed. </a:t>
            </a:r>
            <a:r>
              <a:rPr lang="en-US" sz="2800" dirty="0" smtClean="0">
                <a:solidFill>
                  <a:prstClr val="black"/>
                </a:solidFill>
              </a:rPr>
              <a:t> It </a:t>
            </a:r>
            <a:r>
              <a:rPr lang="en-US" sz="2800" dirty="0">
                <a:solidFill>
                  <a:prstClr val="black"/>
                </a:solidFill>
              </a:rPr>
              <a:t>has many definitions.  </a:t>
            </a:r>
            <a:br>
              <a:rPr lang="en-US" sz="2800" dirty="0">
                <a:solidFill>
                  <a:prstClr val="black"/>
                </a:solidFill>
              </a:rPr>
            </a:br>
            <a:r>
              <a:rPr lang="en-US" sz="2800" dirty="0">
                <a:solidFill>
                  <a:prstClr val="black"/>
                </a:solidFill>
              </a:rPr>
              <a:t>The contextual definitions that apply here are – </a:t>
            </a:r>
          </a:p>
          <a:p>
            <a:pPr lvl="2">
              <a:lnSpc>
                <a:spcPct val="100000"/>
              </a:lnSpc>
            </a:pPr>
            <a:r>
              <a:rPr lang="en-US" sz="3200" b="1" i="1" dirty="0">
                <a:ln>
                  <a:solidFill>
                    <a:schemeClr val="tx2"/>
                  </a:solidFill>
                </a:ln>
                <a:solidFill>
                  <a:srgbClr val="C00000"/>
                </a:solidFill>
                <a:effectLst>
                  <a:glow rad="127000">
                    <a:srgbClr val="FFFF00"/>
                  </a:glow>
                </a:effectLst>
              </a:rPr>
              <a:t>to begin, to be begun, </a:t>
            </a:r>
            <a:r>
              <a:rPr lang="en-US" sz="3200" i="1" dirty="0">
                <a:solidFill>
                  <a:srgbClr val="C00000"/>
                </a:solidFill>
                <a:effectLst>
                  <a:glow rad="127000">
                    <a:srgbClr val="00FF00"/>
                  </a:glow>
                </a:effectLst>
              </a:rPr>
              <a:t>to wound (fatally), </a:t>
            </a:r>
            <a:r>
              <a:rPr lang="en-US" sz="3200" i="1" dirty="0">
                <a:solidFill>
                  <a:srgbClr val="C00000"/>
                </a:solidFill>
              </a:rPr>
              <a:t>bore through, </a:t>
            </a:r>
            <a:r>
              <a:rPr lang="en-US" sz="3200" i="1" dirty="0" smtClean="0">
                <a:solidFill>
                  <a:srgbClr val="C00000"/>
                </a:solidFill>
              </a:rPr>
              <a:t>bore</a:t>
            </a:r>
            <a:r>
              <a:rPr lang="en-US" sz="3200" i="1" dirty="0">
                <a:solidFill>
                  <a:srgbClr val="C00000"/>
                </a:solidFill>
              </a:rPr>
              <a:t>, </a:t>
            </a:r>
            <a:r>
              <a:rPr lang="en-US" sz="3200" i="1" dirty="0" smtClean="0">
                <a:ln>
                  <a:solidFill>
                    <a:schemeClr val="tx2"/>
                  </a:solidFill>
                </a:ln>
                <a:solidFill>
                  <a:srgbClr val="C00000"/>
                </a:solidFill>
                <a:effectLst>
                  <a:glow rad="127000">
                    <a:srgbClr val="FF66FF"/>
                  </a:glow>
                </a:effectLst>
              </a:rPr>
              <a:t>to </a:t>
            </a:r>
            <a:r>
              <a:rPr lang="en-US" sz="3200" i="1" dirty="0">
                <a:ln>
                  <a:solidFill>
                    <a:schemeClr val="tx2"/>
                  </a:solidFill>
                </a:ln>
                <a:solidFill>
                  <a:srgbClr val="C00000"/>
                </a:solidFill>
                <a:effectLst>
                  <a:glow rad="127000">
                    <a:srgbClr val="FF66FF"/>
                  </a:glow>
                </a:effectLst>
              </a:rPr>
              <a:t>be slain, </a:t>
            </a:r>
            <a:r>
              <a:rPr lang="en-US" sz="3200" i="1" dirty="0" smtClean="0">
                <a:solidFill>
                  <a:srgbClr val="C00000"/>
                </a:solidFill>
              </a:rPr>
              <a:t>pierce</a:t>
            </a:r>
            <a:r>
              <a:rPr lang="en-US" sz="3200" i="1" dirty="0">
                <a:solidFill>
                  <a:srgbClr val="C00000"/>
                </a:solidFill>
              </a:rPr>
              <a:t>, to be wounded.</a:t>
            </a:r>
          </a:p>
          <a:p>
            <a:pPr lvl="1">
              <a:lnSpc>
                <a:spcPct val="100000"/>
              </a:lnSpc>
            </a:pPr>
            <a:r>
              <a:rPr lang="en-US" sz="2800" dirty="0">
                <a:solidFill>
                  <a:srgbClr val="002060"/>
                </a:solidFill>
              </a:rPr>
              <a:t>A root word – </a:t>
            </a:r>
            <a:r>
              <a:rPr lang="en-US" sz="2800" b="1" dirty="0">
                <a:solidFill>
                  <a:srgbClr val="002060"/>
                </a:solidFill>
              </a:rPr>
              <a:t>H2470</a:t>
            </a:r>
            <a:r>
              <a:rPr lang="en-US" sz="2800" dirty="0">
                <a:solidFill>
                  <a:srgbClr val="002060"/>
                </a:solidFill>
              </a:rPr>
              <a:t> </a:t>
            </a:r>
            <a:r>
              <a:rPr lang="en-US" sz="2800" dirty="0" err="1">
                <a:solidFill>
                  <a:srgbClr val="002060"/>
                </a:solidFill>
              </a:rPr>
              <a:t>Chalah</a:t>
            </a:r>
            <a:r>
              <a:rPr lang="en-US" sz="2800" dirty="0">
                <a:solidFill>
                  <a:srgbClr val="002060"/>
                </a:solidFill>
              </a:rPr>
              <a:t> – has a definition of – </a:t>
            </a:r>
            <a:r>
              <a:rPr lang="en-US" sz="2800" i="1" dirty="0">
                <a:solidFill>
                  <a:srgbClr val="C00000"/>
                </a:solidFill>
              </a:rPr>
              <a:t>to be wounded.</a:t>
            </a:r>
            <a:endParaRPr lang="en-US" sz="3200" dirty="0" smtClean="0">
              <a:solidFill>
                <a:prstClr val="black"/>
              </a:solidFill>
              <a:latin typeface="Georgia" panose="02040502050405020303" pitchFamily="18" charset="0"/>
            </a:endParaRPr>
          </a:p>
        </p:txBody>
      </p:sp>
      <p:sp>
        <p:nvSpPr>
          <p:cNvPr id="8" name="Slide Number Placeholder 3"/>
          <p:cNvSpPr>
            <a:spLocks noGrp="1"/>
          </p:cNvSpPr>
          <p:nvPr>
            <p:ph type="sldNum" sz="quarter" idx="12"/>
          </p:nvPr>
        </p:nvSpPr>
        <p:spPr>
          <a:xfrm>
            <a:off x="11665295" y="6592267"/>
            <a:ext cx="549797" cy="365125"/>
          </a:xfrm>
        </p:spPr>
        <p:txBody>
          <a:bodyPr/>
          <a:lstStyle/>
          <a:p>
            <a:fld id="{81FEFA0A-2F20-4B60-98C6-5FFDA469AA1C}" type="slidenum">
              <a:rPr lang="en-US" smtClean="0">
                <a:solidFill>
                  <a:schemeClr val="tx2"/>
                </a:solidFill>
              </a:rPr>
              <a:pPr/>
              <a:t>35</a:t>
            </a:fld>
            <a:endParaRPr lang="en-US" dirty="0">
              <a:solidFill>
                <a:schemeClr val="tx2"/>
              </a:solidFill>
            </a:endParaRPr>
          </a:p>
        </p:txBody>
      </p:sp>
      <p:sp>
        <p:nvSpPr>
          <p:cNvPr id="9" name="Rounded Rectangular Callout 8"/>
          <p:cNvSpPr/>
          <p:nvPr/>
        </p:nvSpPr>
        <p:spPr>
          <a:xfrm>
            <a:off x="321319" y="1339262"/>
            <a:ext cx="8581405" cy="838937"/>
          </a:xfrm>
          <a:prstGeom prst="wedgeRoundRectCallout">
            <a:avLst>
              <a:gd name="adj1" fmla="val 2504"/>
              <a:gd name="adj2" fmla="val 97634"/>
              <a:gd name="adj3" fmla="val 16667"/>
            </a:avLst>
          </a:prstGeom>
          <a:solidFill>
            <a:srgbClr val="002060"/>
          </a:solidFill>
          <a:ln w="38100">
            <a:solidFill>
              <a:srgbClr val="996633"/>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3600" b="1" dirty="0">
                <a:ln>
                  <a:solidFill>
                    <a:srgbClr val="FF33CC"/>
                  </a:solidFill>
                </a:ln>
                <a:solidFill>
                  <a:srgbClr val="FFFF00"/>
                </a:solidFill>
                <a:latin typeface="Comic Sans MS" pitchFamily="66" charset="0"/>
                <a:cs typeface="Calibri" pitchFamily="34" charset="0"/>
              </a:rPr>
              <a:t>T</a:t>
            </a:r>
            <a:r>
              <a:rPr lang="en-CA" sz="3600" b="1" dirty="0" smtClean="0">
                <a:ln>
                  <a:solidFill>
                    <a:srgbClr val="FF33CC"/>
                  </a:solidFill>
                </a:ln>
                <a:solidFill>
                  <a:srgbClr val="FFFF00"/>
                </a:solidFill>
                <a:latin typeface="Comic Sans MS" pitchFamily="66" charset="0"/>
                <a:cs typeface="Calibri" pitchFamily="34" charset="0"/>
              </a:rPr>
              <a:t>he meaning of “</a:t>
            </a:r>
            <a:r>
              <a:rPr lang="en-CA" sz="3600" b="1" dirty="0" err="1" smtClean="0">
                <a:ln>
                  <a:solidFill>
                    <a:srgbClr val="FF33CC"/>
                  </a:solidFill>
                </a:ln>
                <a:solidFill>
                  <a:srgbClr val="FFFF00"/>
                </a:solidFill>
                <a:latin typeface="Comic Sans MS" pitchFamily="66" charset="0"/>
                <a:cs typeface="Calibri" pitchFamily="34" charset="0"/>
              </a:rPr>
              <a:t>beginnest</a:t>
            </a:r>
            <a:r>
              <a:rPr lang="en-CA" sz="3600" b="1" dirty="0">
                <a:ln>
                  <a:solidFill>
                    <a:srgbClr val="FF33CC"/>
                  </a:solidFill>
                </a:ln>
                <a:solidFill>
                  <a:srgbClr val="FFFF00"/>
                </a:solidFill>
                <a:latin typeface="Comic Sans MS" pitchFamily="66" charset="0"/>
                <a:cs typeface="Calibri" pitchFamily="34" charset="0"/>
              </a:rPr>
              <a:t>” </a:t>
            </a:r>
            <a:r>
              <a:rPr lang="en-CA" sz="2800" b="1" dirty="0">
                <a:ln>
                  <a:solidFill>
                    <a:srgbClr val="FF33CC"/>
                  </a:solidFill>
                </a:ln>
                <a:solidFill>
                  <a:srgbClr val="FFFF00"/>
                </a:solidFill>
                <a:latin typeface="Comic Sans MS" pitchFamily="66" charset="0"/>
                <a:cs typeface="Calibri" pitchFamily="34" charset="0"/>
              </a:rPr>
              <a:t>[</a:t>
            </a:r>
            <a:r>
              <a:rPr lang="en-CA" sz="2800" b="1" dirty="0" smtClean="0">
                <a:ln>
                  <a:solidFill>
                    <a:srgbClr val="FF33CC"/>
                  </a:solidFill>
                </a:ln>
                <a:solidFill>
                  <a:srgbClr val="FFFF00"/>
                </a:solidFill>
                <a:latin typeface="Comic Sans MS" pitchFamily="66" charset="0"/>
                <a:cs typeface="Calibri" pitchFamily="34" charset="0"/>
              </a:rPr>
              <a:t>H2420]:</a:t>
            </a:r>
            <a:endParaRPr lang="en-CA" sz="3600" b="1" dirty="0">
              <a:ln>
                <a:solidFill>
                  <a:srgbClr val="FF33CC"/>
                </a:solidFill>
              </a:ln>
              <a:solidFill>
                <a:srgbClr val="FFFF00"/>
              </a:solidFill>
              <a:latin typeface="Comic Sans MS" pitchFamily="66" charset="0"/>
              <a:cs typeface="Calibri" pitchFamily="34" charset="0"/>
            </a:endParaRPr>
          </a:p>
        </p:txBody>
      </p:sp>
    </p:spTree>
    <p:extLst>
      <p:ext uri="{BB962C8B-B14F-4D97-AF65-F5344CB8AC3E}">
        <p14:creationId xmlns:p14="http://schemas.microsoft.com/office/powerpoint/2010/main" val="3594114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wipe(left)">
                                      <p:cBhvr>
                                        <p:cTn id="7" dur="1750"/>
                                        <p:tgtEl>
                                          <p:spTgt spid="7">
                                            <p:txEl>
                                              <p:pRg st="2" end="2"/>
                                            </p:txEl>
                                          </p:spTgt>
                                        </p:tgtEl>
                                      </p:cBhvr>
                                    </p:animEffect>
                                  </p:childTnLst>
                                </p:cTn>
                              </p:par>
                            </p:childTnLst>
                          </p:cTn>
                        </p:par>
                        <p:par>
                          <p:cTn id="8" fill="hold">
                            <p:stCondLst>
                              <p:cond delay="1750"/>
                            </p:stCondLst>
                            <p:childTnLst>
                              <p:par>
                                <p:cTn id="9" presetID="6" presetClass="entr" presetSubtype="16"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circle(in)">
                                      <p:cBhvr>
                                        <p:cTn id="11" dur="1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7">
                                            <p:txEl>
                                              <p:pRg st="4" end="4"/>
                                            </p:txEl>
                                          </p:spTgt>
                                        </p:tgtEl>
                                        <p:attrNameLst>
                                          <p:attrName>style.visibility</p:attrName>
                                        </p:attrNameLst>
                                      </p:cBhvr>
                                      <p:to>
                                        <p:strVal val="visible"/>
                                      </p:to>
                                    </p:set>
                                    <p:animEffect transition="in" filter="wipe(left)">
                                      <p:cBhvr>
                                        <p:cTn id="16" dur="1000"/>
                                        <p:tgtEl>
                                          <p:spTgt spid="7">
                                            <p:txEl>
                                              <p:pRg st="4" end="4"/>
                                            </p:txEl>
                                          </p:spTgt>
                                        </p:tgtEl>
                                      </p:cBhvr>
                                    </p:animEffect>
                                  </p:childTnLst>
                                </p:cTn>
                              </p:par>
                            </p:childTnLst>
                          </p:cTn>
                        </p:par>
                        <p:par>
                          <p:cTn id="17" fill="hold">
                            <p:stCondLst>
                              <p:cond delay="1000"/>
                            </p:stCondLst>
                            <p:childTnLst>
                              <p:par>
                                <p:cTn id="18" presetID="22" presetClass="entr" presetSubtype="8" fill="hold" nodeType="afterEffect">
                                  <p:stCondLst>
                                    <p:cond delay="1000"/>
                                  </p:stCondLst>
                                  <p:childTnLst>
                                    <p:set>
                                      <p:cBhvr>
                                        <p:cTn id="19" dur="1" fill="hold">
                                          <p:stCondLst>
                                            <p:cond delay="0"/>
                                          </p:stCondLst>
                                        </p:cTn>
                                        <p:tgtEl>
                                          <p:spTgt spid="7">
                                            <p:txEl>
                                              <p:pRg st="5" end="5"/>
                                            </p:txEl>
                                          </p:spTgt>
                                        </p:tgtEl>
                                        <p:attrNameLst>
                                          <p:attrName>style.visibility</p:attrName>
                                        </p:attrNameLst>
                                      </p:cBhvr>
                                      <p:to>
                                        <p:strVal val="visible"/>
                                      </p:to>
                                    </p:set>
                                    <p:animEffect transition="in" filter="wipe(left)">
                                      <p:cBhvr>
                                        <p:cTn id="20" dur="1500"/>
                                        <p:tgtEl>
                                          <p:spTgt spid="7">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animEffect transition="in" filter="wipe(left)">
                                      <p:cBhvr>
                                        <p:cTn id="25" dur="1500"/>
                                        <p:tgtEl>
                                          <p:spTgt spid="7">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7">
                                            <p:txEl>
                                              <p:pRg st="7" end="7"/>
                                            </p:txEl>
                                          </p:spTgt>
                                        </p:tgtEl>
                                        <p:attrNameLst>
                                          <p:attrName>style.visibility</p:attrName>
                                        </p:attrNameLst>
                                      </p:cBhvr>
                                      <p:to>
                                        <p:strVal val="visible"/>
                                      </p:to>
                                    </p:set>
                                    <p:animEffect transition="in" filter="wipe(left)">
                                      <p:cBhvr>
                                        <p:cTn id="30" dur="1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3399">
                <a:alpha val="14000"/>
              </a:srgbClr>
            </a:gs>
            <a:gs pos="25000">
              <a:srgbClr val="FF6633">
                <a:alpha val="12000"/>
              </a:srgbClr>
            </a:gs>
            <a:gs pos="50000">
              <a:srgbClr val="FFFF00">
                <a:alpha val="14000"/>
              </a:srgbClr>
            </a:gs>
            <a:gs pos="75000">
              <a:srgbClr val="01A78F">
                <a:alpha val="29000"/>
              </a:srgbClr>
            </a:gs>
            <a:gs pos="100000">
              <a:srgbClr val="9933FF">
                <a:alpha val="38000"/>
              </a:srgbClr>
            </a:gs>
          </a:gsLst>
          <a:lin ang="5400000" scaled="1"/>
          <a:tileRect/>
        </a:gradFill>
        <a:effectLst/>
      </p:bgPr>
    </p:bg>
    <p:spTree>
      <p:nvGrpSpPr>
        <p:cNvPr id="1" name=""/>
        <p:cNvGrpSpPr/>
        <p:nvPr/>
      </p:nvGrpSpPr>
      <p:grpSpPr>
        <a:xfrm>
          <a:off x="0" y="0"/>
          <a:ext cx="0" cy="0"/>
          <a:chOff x="0" y="0"/>
          <a:chExt cx="0" cy="0"/>
        </a:xfrm>
      </p:grpSpPr>
      <p:sp>
        <p:nvSpPr>
          <p:cNvPr id="10" name="Text Placeholder 2"/>
          <p:cNvSpPr>
            <a:spLocks noGrp="1"/>
          </p:cNvSpPr>
          <p:nvPr>
            <p:ph type="body" idx="1"/>
          </p:nvPr>
        </p:nvSpPr>
        <p:spPr>
          <a:xfrm>
            <a:off x="390728" y="1052736"/>
            <a:ext cx="11449272" cy="5425758"/>
          </a:xfrm>
          <a:gradFill>
            <a:gsLst>
              <a:gs pos="0">
                <a:srgbClr val="FF3399">
                  <a:alpha val="46000"/>
                </a:srgbClr>
              </a:gs>
              <a:gs pos="25000">
                <a:srgbClr val="FF6633">
                  <a:alpha val="26000"/>
                </a:srgbClr>
              </a:gs>
              <a:gs pos="50000">
                <a:srgbClr val="FFFF00">
                  <a:alpha val="26000"/>
                </a:srgbClr>
              </a:gs>
              <a:gs pos="75000">
                <a:srgbClr val="01A78F">
                  <a:alpha val="29000"/>
                </a:srgbClr>
              </a:gs>
              <a:gs pos="100000">
                <a:srgbClr val="9933FF">
                  <a:alpha val="0"/>
                </a:srgbClr>
              </a:gs>
            </a:gsLst>
            <a:lin ang="10200000" scaled="0"/>
          </a:gradFill>
          <a:ln>
            <a:noFill/>
          </a:ln>
          <a:scene3d>
            <a:camera prst="orthographicFront"/>
            <a:lightRig rig="threePt" dir="t"/>
          </a:scene3d>
          <a:sp3d>
            <a:bevelT/>
          </a:sp3d>
        </p:spPr>
        <p:txBody>
          <a:bodyPr anchor="ctr">
            <a:normAutofit lnSpcReduction="10000"/>
            <a:sp3d extrusionH="57150">
              <a:bevelT w="38100" h="38100"/>
            </a:sp3d>
          </a:bodyPr>
          <a:lstStyle/>
          <a:p>
            <a:pPr>
              <a:lnSpc>
                <a:spcPct val="100000"/>
              </a:lnSpc>
            </a:pPr>
            <a:endParaRPr lang="en-US" sz="3200" b="1" dirty="0" smtClean="0">
              <a:solidFill>
                <a:srgbClr val="002060"/>
              </a:solidFill>
              <a:effectLst>
                <a:glow rad="127000">
                  <a:srgbClr val="FFFF00"/>
                </a:glow>
              </a:effectLst>
            </a:endParaRPr>
          </a:p>
          <a:p>
            <a:pPr>
              <a:lnSpc>
                <a:spcPct val="100000"/>
              </a:lnSpc>
            </a:pPr>
            <a:r>
              <a:rPr lang="en-US" sz="3200" b="1" dirty="0" smtClean="0">
                <a:solidFill>
                  <a:srgbClr val="002060"/>
                </a:solidFill>
                <a:effectLst>
                  <a:glow rad="127000">
                    <a:srgbClr val="FFFF00"/>
                  </a:glow>
                </a:effectLst>
              </a:rPr>
              <a:t>WHEN … </a:t>
            </a:r>
            <a:r>
              <a:rPr lang="en-US" sz="3200" dirty="0" smtClean="0">
                <a:solidFill>
                  <a:srgbClr val="002060"/>
                </a:solidFill>
              </a:rPr>
              <a:t>a </a:t>
            </a:r>
            <a:r>
              <a:rPr lang="en-US" sz="3200" b="1" dirty="0" smtClean="0">
                <a:solidFill>
                  <a:srgbClr val="002060"/>
                </a:solidFill>
                <a:effectLst>
                  <a:glow rad="127000">
                    <a:srgbClr val="00FF00"/>
                  </a:glow>
                </a:effectLst>
              </a:rPr>
              <a:t>SICKLE</a:t>
            </a:r>
            <a:r>
              <a:rPr lang="en-US" sz="3200" dirty="0" smtClean="0">
                <a:solidFill>
                  <a:srgbClr val="002060"/>
                </a:solidFill>
              </a:rPr>
              <a:t> is applied </a:t>
            </a:r>
            <a:r>
              <a:rPr lang="en-US" sz="3200" u="sng" dirty="0" smtClean="0">
                <a:solidFill>
                  <a:srgbClr val="002060"/>
                </a:solidFill>
              </a:rPr>
              <a:t>to standin</a:t>
            </a:r>
            <a:r>
              <a:rPr lang="en-US" sz="3200" dirty="0" smtClean="0">
                <a:solidFill>
                  <a:srgbClr val="002060"/>
                </a:solidFill>
              </a:rPr>
              <a:t>g g</a:t>
            </a:r>
            <a:r>
              <a:rPr lang="en-US" sz="3200" u="sng" dirty="0" smtClean="0">
                <a:solidFill>
                  <a:srgbClr val="002060"/>
                </a:solidFill>
              </a:rPr>
              <a:t>rain</a:t>
            </a:r>
            <a:r>
              <a:rPr lang="en-US" sz="3200" dirty="0" smtClean="0">
                <a:solidFill>
                  <a:srgbClr val="002060"/>
                </a:solidFill>
              </a:rPr>
              <a:t>?</a:t>
            </a:r>
          </a:p>
          <a:p>
            <a:pPr marL="0" lvl="1"/>
            <a:r>
              <a:rPr lang="en-US" sz="2800" dirty="0" smtClean="0">
                <a:solidFill>
                  <a:srgbClr val="002060"/>
                </a:solidFill>
              </a:rPr>
              <a:t>	</a:t>
            </a:r>
            <a:r>
              <a:rPr lang="en-US" sz="3200" dirty="0" smtClean="0">
                <a:solidFill>
                  <a:srgbClr val="002060"/>
                </a:solidFill>
              </a:rPr>
              <a:t>The razor edge of the </a:t>
            </a:r>
            <a:r>
              <a:rPr lang="en-US" sz="3200" b="1" dirty="0" smtClean="0">
                <a:solidFill>
                  <a:srgbClr val="002060"/>
                </a:solidFill>
                <a:effectLst>
                  <a:glow rad="127000">
                    <a:srgbClr val="00FF00"/>
                  </a:glow>
                </a:effectLst>
              </a:rPr>
              <a:t>SICKLE</a:t>
            </a:r>
            <a:r>
              <a:rPr lang="en-US" sz="3200" dirty="0" smtClean="0">
                <a:solidFill>
                  <a:srgbClr val="002060"/>
                </a:solidFill>
              </a:rPr>
              <a:t> imposes a </a:t>
            </a:r>
            <a:br>
              <a:rPr lang="en-US" sz="3200" dirty="0" smtClean="0">
                <a:solidFill>
                  <a:srgbClr val="002060"/>
                </a:solidFill>
              </a:rPr>
            </a:br>
            <a:r>
              <a:rPr lang="en-US" sz="3200" dirty="0" smtClean="0">
                <a:solidFill>
                  <a:srgbClr val="002060"/>
                </a:solidFill>
              </a:rPr>
              <a:t>        </a:t>
            </a:r>
            <a:r>
              <a:rPr lang="en-US" sz="3200" b="1" dirty="0" smtClean="0">
                <a:ln>
                  <a:solidFill>
                    <a:srgbClr val="0000FF"/>
                  </a:solidFill>
                </a:ln>
                <a:solidFill>
                  <a:srgbClr val="FF0000"/>
                </a:solidFill>
              </a:rPr>
              <a:t>fatal wound </a:t>
            </a:r>
            <a:r>
              <a:rPr lang="en-US" sz="3200" dirty="0" smtClean="0">
                <a:solidFill>
                  <a:srgbClr val="002060"/>
                </a:solidFill>
              </a:rPr>
              <a:t>to the grain by piercing </a:t>
            </a:r>
            <a:br>
              <a:rPr lang="en-US" sz="3200" dirty="0" smtClean="0">
                <a:solidFill>
                  <a:srgbClr val="002060"/>
                </a:solidFill>
              </a:rPr>
            </a:br>
            <a:r>
              <a:rPr lang="en-US" sz="3200" dirty="0" smtClean="0">
                <a:solidFill>
                  <a:srgbClr val="002060"/>
                </a:solidFill>
              </a:rPr>
              <a:t>        the outer protective layer of the stalks</a:t>
            </a:r>
            <a:r>
              <a:rPr lang="en-US" sz="2800" dirty="0" smtClean="0">
                <a:solidFill>
                  <a:srgbClr val="002060"/>
                </a:solidFill>
              </a:rPr>
              <a:t>. </a:t>
            </a:r>
            <a:br>
              <a:rPr lang="en-US" sz="2800" dirty="0" smtClean="0">
                <a:solidFill>
                  <a:srgbClr val="002060"/>
                </a:solidFill>
              </a:rPr>
            </a:br>
            <a:endParaRPr lang="en-US" sz="2800" dirty="0" smtClean="0">
              <a:solidFill>
                <a:srgbClr val="002060"/>
              </a:solidFill>
            </a:endParaRPr>
          </a:p>
          <a:p>
            <a:pPr marL="0" lvl="1"/>
            <a:r>
              <a:rPr lang="en-US" sz="2800" dirty="0" smtClean="0">
                <a:solidFill>
                  <a:srgbClr val="002060"/>
                </a:solidFill>
              </a:rPr>
              <a:t>Through the </a:t>
            </a:r>
            <a:r>
              <a:rPr lang="en-US" sz="2800" dirty="0">
                <a:solidFill>
                  <a:srgbClr val="002060"/>
                </a:solidFill>
              </a:rPr>
              <a:t>sharp edge of the </a:t>
            </a:r>
            <a:r>
              <a:rPr lang="en-US" sz="2800" b="1" dirty="0">
                <a:solidFill>
                  <a:srgbClr val="002060"/>
                </a:solidFill>
                <a:effectLst>
                  <a:glow rad="127000">
                    <a:srgbClr val="00FF00"/>
                  </a:glow>
                </a:effectLst>
              </a:rPr>
              <a:t>SICKLE</a:t>
            </a:r>
            <a:endParaRPr lang="en-US" sz="2800" dirty="0" smtClean="0">
              <a:solidFill>
                <a:srgbClr val="002060"/>
              </a:solidFill>
            </a:endParaRPr>
          </a:p>
          <a:p>
            <a:pPr marL="0" lvl="1"/>
            <a:r>
              <a:rPr lang="en-US" sz="2800" dirty="0" smtClean="0">
                <a:solidFill>
                  <a:srgbClr val="002060"/>
                </a:solidFill>
              </a:rPr>
              <a:t/>
            </a:r>
            <a:br>
              <a:rPr lang="en-US" sz="2800" dirty="0" smtClean="0">
                <a:solidFill>
                  <a:srgbClr val="002060"/>
                </a:solidFill>
              </a:rPr>
            </a:br>
            <a:r>
              <a:rPr lang="en-US" sz="2800" dirty="0" smtClean="0">
                <a:solidFill>
                  <a:srgbClr val="002060"/>
                </a:solidFill>
              </a:rPr>
              <a:t>          the grain </a:t>
            </a:r>
            <a:r>
              <a:rPr lang="en-US" sz="2800" dirty="0">
                <a:solidFill>
                  <a:srgbClr val="002060"/>
                </a:solidFill>
              </a:rPr>
              <a:t>i</a:t>
            </a:r>
            <a:r>
              <a:rPr lang="en-US" sz="2800" dirty="0" smtClean="0">
                <a:solidFill>
                  <a:srgbClr val="002060"/>
                </a:solidFill>
              </a:rPr>
              <a:t>s </a:t>
            </a:r>
            <a:r>
              <a:rPr lang="en-US" sz="4400" b="1" u="sng" dirty="0" smtClean="0">
                <a:ln>
                  <a:solidFill>
                    <a:srgbClr val="0000FF"/>
                  </a:solidFill>
                </a:ln>
                <a:solidFill>
                  <a:srgbClr val="FF0000"/>
                </a:solidFill>
                <a:latin typeface="Cooper Black" pitchFamily="18" charset="0"/>
              </a:rPr>
              <a:t>SLAIN</a:t>
            </a:r>
            <a:r>
              <a:rPr lang="en-US" sz="2800" b="1" dirty="0" smtClean="0">
                <a:ln>
                  <a:solidFill>
                    <a:srgbClr val="0000FF"/>
                  </a:solidFill>
                </a:ln>
                <a:solidFill>
                  <a:srgbClr val="FF0000"/>
                </a:solidFill>
              </a:rPr>
              <a:t>.</a:t>
            </a:r>
          </a:p>
          <a:p>
            <a:pPr marL="0" lvl="1"/>
            <a:r>
              <a:rPr lang="en-US" sz="1200" b="1" dirty="0" smtClean="0">
                <a:ln>
                  <a:solidFill>
                    <a:srgbClr val="0000FF"/>
                  </a:solidFill>
                </a:ln>
                <a:solidFill>
                  <a:srgbClr val="FF0000"/>
                </a:solidFill>
              </a:rPr>
              <a:t> </a:t>
            </a:r>
            <a:r>
              <a:rPr lang="en-US" sz="2800" b="1" dirty="0" smtClean="0">
                <a:ln>
                  <a:solidFill>
                    <a:srgbClr val="0000FF"/>
                  </a:solidFill>
                </a:ln>
                <a:solidFill>
                  <a:srgbClr val="FF0000"/>
                </a:solidFill>
              </a:rPr>
              <a:t> </a:t>
            </a:r>
            <a:r>
              <a:rPr lang="en-US" sz="2800" b="1" dirty="0" smtClean="0">
                <a:solidFill>
                  <a:srgbClr val="FF0000"/>
                </a:solidFill>
              </a:rPr>
              <a:t/>
            </a:r>
            <a:br>
              <a:rPr lang="en-US" sz="2800" b="1" dirty="0" smtClean="0">
                <a:solidFill>
                  <a:srgbClr val="FF0000"/>
                </a:solidFill>
              </a:rPr>
            </a:br>
            <a:r>
              <a:rPr lang="en-US" sz="2800" b="1" dirty="0" smtClean="0">
                <a:solidFill>
                  <a:srgbClr val="FF0000"/>
                </a:solidFill>
              </a:rPr>
              <a:t>    </a:t>
            </a:r>
            <a:r>
              <a:rPr lang="en-US" sz="3200" dirty="0" smtClean="0">
                <a:solidFill>
                  <a:srgbClr val="002060"/>
                </a:solidFill>
              </a:rPr>
              <a:t>The </a:t>
            </a:r>
            <a:r>
              <a:rPr lang="en-US" sz="4800" b="1" u="sng" dirty="0" smtClean="0">
                <a:ln>
                  <a:solidFill>
                    <a:srgbClr val="0000FF"/>
                  </a:solidFill>
                </a:ln>
                <a:solidFill>
                  <a:srgbClr val="FF0000"/>
                </a:solidFill>
                <a:latin typeface="Cooper Black" pitchFamily="18" charset="0"/>
              </a:rPr>
              <a:t>LIFE</a:t>
            </a:r>
            <a:r>
              <a:rPr lang="en-US" sz="3200" dirty="0" smtClean="0">
                <a:solidFill>
                  <a:srgbClr val="002060"/>
                </a:solidFill>
              </a:rPr>
              <a:t> in the stalks of grain </a:t>
            </a:r>
            <a:r>
              <a:rPr lang="en-US" sz="3200" dirty="0">
                <a:solidFill>
                  <a:srgbClr val="002060"/>
                </a:solidFill>
              </a:rPr>
              <a:t>i</a:t>
            </a:r>
            <a:r>
              <a:rPr lang="en-US" sz="3200" dirty="0" smtClean="0">
                <a:solidFill>
                  <a:srgbClr val="002060"/>
                </a:solidFill>
              </a:rPr>
              <a:t>s forcefully removed! </a:t>
            </a:r>
            <a:endParaRPr lang="en-US" sz="3200" dirty="0">
              <a:solidFill>
                <a:srgbClr val="002060"/>
              </a:solidFill>
            </a:endParaRPr>
          </a:p>
        </p:txBody>
      </p:sp>
      <p:sp>
        <p:nvSpPr>
          <p:cNvPr id="11" name="Slide Number Placeholder 3"/>
          <p:cNvSpPr>
            <a:spLocks noGrp="1"/>
          </p:cNvSpPr>
          <p:nvPr>
            <p:ph type="sldNum" sz="quarter" idx="12"/>
          </p:nvPr>
        </p:nvSpPr>
        <p:spPr>
          <a:xfrm>
            <a:off x="11567020" y="6520259"/>
            <a:ext cx="549797" cy="365125"/>
          </a:xfrm>
        </p:spPr>
        <p:txBody>
          <a:bodyPr/>
          <a:lstStyle/>
          <a:p>
            <a:fld id="{81FEFA0A-2F20-4B60-98C6-5FFDA469AA1C}" type="slidenum">
              <a:rPr lang="en-US" smtClean="0">
                <a:solidFill>
                  <a:schemeClr val="tx2"/>
                </a:solidFill>
              </a:rPr>
              <a:pPr/>
              <a:t>36</a:t>
            </a:fld>
            <a:endParaRPr lang="en-US" dirty="0">
              <a:solidFill>
                <a:schemeClr val="tx2"/>
              </a:solidFill>
            </a:endParaRPr>
          </a:p>
        </p:txBody>
      </p:sp>
      <p:sp>
        <p:nvSpPr>
          <p:cNvPr id="12" name="Bent Arrow 11"/>
          <p:cNvSpPr/>
          <p:nvPr/>
        </p:nvSpPr>
        <p:spPr>
          <a:xfrm rot="10800000">
            <a:off x="5374332" y="4221088"/>
            <a:ext cx="936104" cy="1234504"/>
          </a:xfrm>
          <a:prstGeom prst="bentArrow">
            <a:avLst>
              <a:gd name="adj1" fmla="val 25000"/>
              <a:gd name="adj2" fmla="val 45156"/>
              <a:gd name="adj3" fmla="val 50000"/>
              <a:gd name="adj4" fmla="val 43750"/>
            </a:avLst>
          </a:prstGeom>
          <a:gradFill flip="none" rotWithShape="1">
            <a:gsLst>
              <a:gs pos="17000">
                <a:srgbClr val="FF3399"/>
              </a:gs>
              <a:gs pos="34000">
                <a:srgbClr val="FFFF00"/>
              </a:gs>
              <a:gs pos="50000">
                <a:srgbClr val="01A78F"/>
              </a:gs>
              <a:gs pos="58000">
                <a:srgbClr val="9933FF">
                  <a:alpha val="97000"/>
                </a:srgbClr>
              </a:gs>
            </a:gsLst>
            <a:lin ang="2700000" scaled="1"/>
            <a:tileRect/>
          </a:gradFill>
          <a:ln>
            <a:solidFill>
              <a:schemeClr val="tx2"/>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pic>
        <p:nvPicPr>
          <p:cNvPr id="13" name="Picture 2" descr="C:\Users\Rae\Desktop\2.19 Josh Enoch #3\Grains of israel\sickle grain hands.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89943" l="0" r="90000"/>
                    </a14:imgEffect>
                  </a14:imgLayer>
                </a14:imgProps>
              </a:ext>
              <a:ext uri="{28A0092B-C50C-407E-A947-70E740481C1C}">
                <a14:useLocalDpi xmlns:a14="http://schemas.microsoft.com/office/drawing/2010/main" val="0"/>
              </a:ext>
            </a:extLst>
          </a:blip>
          <a:srcRect/>
          <a:stretch>
            <a:fillRect/>
          </a:stretch>
        </p:blipFill>
        <p:spPr bwMode="auto">
          <a:xfrm>
            <a:off x="8934623" y="537105"/>
            <a:ext cx="2664296" cy="3508086"/>
          </a:xfrm>
          <a:prstGeom prst="rect">
            <a:avLst/>
          </a:prstGeom>
          <a:noFill/>
          <a:effectLst>
            <a:glow rad="177800">
              <a:srgbClr val="FF9933">
                <a:alpha val="50000"/>
              </a:srgbClr>
            </a:glow>
          </a:effectLst>
          <a:extLst>
            <a:ext uri="{909E8E84-426E-40DD-AFC4-6F175D3DCCD1}">
              <a14:hiddenFill xmlns:a14="http://schemas.microsoft.com/office/drawing/2010/main">
                <a:solidFill>
                  <a:srgbClr val="FFFFFF"/>
                </a:solidFill>
              </a14:hiddenFill>
            </a:ext>
          </a:extLst>
        </p:spPr>
      </p:pic>
      <p:sp>
        <p:nvSpPr>
          <p:cNvPr id="15" name="Rounded Rectangular Callout 14"/>
          <p:cNvSpPr/>
          <p:nvPr/>
        </p:nvSpPr>
        <p:spPr>
          <a:xfrm>
            <a:off x="390728" y="249073"/>
            <a:ext cx="11449272" cy="838937"/>
          </a:xfrm>
          <a:prstGeom prst="wedgeRoundRectCallout">
            <a:avLst>
              <a:gd name="adj1" fmla="val 10591"/>
              <a:gd name="adj2" fmla="val 126608"/>
              <a:gd name="adj3" fmla="val 16667"/>
            </a:avLst>
          </a:prstGeom>
          <a:solidFill>
            <a:srgbClr val="002060"/>
          </a:solidFill>
          <a:ln w="38100">
            <a:solidFill>
              <a:srgbClr val="996633"/>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3600" b="1" dirty="0" smtClean="0">
                <a:ln>
                  <a:solidFill>
                    <a:srgbClr val="FF33CC"/>
                  </a:solidFill>
                </a:ln>
                <a:solidFill>
                  <a:srgbClr val="FFFF00"/>
                </a:solidFill>
                <a:latin typeface="Comic Sans MS" pitchFamily="66" charset="0"/>
                <a:cs typeface="Calibri" pitchFamily="34" charset="0"/>
              </a:rPr>
              <a:t>What RELEVANCE does “</a:t>
            </a:r>
            <a:r>
              <a:rPr lang="en-CA" sz="3600" b="1" dirty="0" err="1" smtClean="0">
                <a:ln>
                  <a:solidFill>
                    <a:srgbClr val="FF33CC"/>
                  </a:solidFill>
                </a:ln>
                <a:solidFill>
                  <a:srgbClr val="FFFF00"/>
                </a:solidFill>
                <a:latin typeface="Comic Sans MS" pitchFamily="66" charset="0"/>
                <a:cs typeface="Calibri" pitchFamily="34" charset="0"/>
              </a:rPr>
              <a:t>beginnest</a:t>
            </a:r>
            <a:r>
              <a:rPr lang="en-CA" sz="3600" b="1" dirty="0" smtClean="0">
                <a:ln>
                  <a:solidFill>
                    <a:srgbClr val="FF33CC"/>
                  </a:solidFill>
                </a:ln>
                <a:solidFill>
                  <a:srgbClr val="FFFF00"/>
                </a:solidFill>
                <a:latin typeface="Comic Sans MS" pitchFamily="66" charset="0"/>
                <a:cs typeface="Calibri" pitchFamily="34" charset="0"/>
              </a:rPr>
              <a:t>”</a:t>
            </a:r>
            <a:r>
              <a:rPr lang="en-CA" sz="2000" b="1" dirty="0" smtClean="0">
                <a:ln>
                  <a:solidFill>
                    <a:srgbClr val="FF33CC"/>
                  </a:solidFill>
                </a:ln>
                <a:solidFill>
                  <a:srgbClr val="FFFF00"/>
                </a:solidFill>
                <a:latin typeface="Comic Sans MS" pitchFamily="66" charset="0"/>
                <a:cs typeface="Calibri" pitchFamily="34" charset="0"/>
              </a:rPr>
              <a:t> </a:t>
            </a:r>
            <a:r>
              <a:rPr lang="en-CA" sz="2800" b="1" dirty="0">
                <a:ln>
                  <a:solidFill>
                    <a:srgbClr val="FF33CC"/>
                  </a:solidFill>
                </a:ln>
                <a:solidFill>
                  <a:srgbClr val="FFFF00"/>
                </a:solidFill>
                <a:latin typeface="Comic Sans MS" pitchFamily="66" charset="0"/>
                <a:cs typeface="Calibri" pitchFamily="34" charset="0"/>
              </a:rPr>
              <a:t>[</a:t>
            </a:r>
            <a:r>
              <a:rPr lang="en-CA" sz="2800" b="1" dirty="0" smtClean="0">
                <a:ln>
                  <a:solidFill>
                    <a:srgbClr val="FF33CC"/>
                  </a:solidFill>
                </a:ln>
                <a:solidFill>
                  <a:srgbClr val="FFFF00"/>
                </a:solidFill>
                <a:latin typeface="Comic Sans MS" pitchFamily="66" charset="0"/>
                <a:cs typeface="Calibri" pitchFamily="34" charset="0"/>
              </a:rPr>
              <a:t>H2420] </a:t>
            </a:r>
            <a:r>
              <a:rPr lang="en-CA" sz="3600" b="1" dirty="0" smtClean="0">
                <a:ln>
                  <a:solidFill>
                    <a:srgbClr val="FF33CC"/>
                  </a:solidFill>
                </a:ln>
                <a:solidFill>
                  <a:srgbClr val="FFFF00"/>
                </a:solidFill>
                <a:latin typeface="Comic Sans MS" pitchFamily="66" charset="0"/>
                <a:cs typeface="Calibri" pitchFamily="34" charset="0"/>
              </a:rPr>
              <a:t>bear ~</a:t>
            </a:r>
            <a:endParaRPr lang="en-CA" sz="3600" b="1" dirty="0">
              <a:ln>
                <a:solidFill>
                  <a:srgbClr val="FF33CC"/>
                </a:solidFill>
              </a:ln>
              <a:solidFill>
                <a:srgbClr val="FFFF00"/>
              </a:solidFill>
              <a:latin typeface="Comic Sans MS" pitchFamily="66" charset="0"/>
              <a:cs typeface="Calibri" pitchFamily="34" charset="0"/>
            </a:endParaRPr>
          </a:p>
        </p:txBody>
      </p:sp>
      <p:sp>
        <p:nvSpPr>
          <p:cNvPr id="17" name="Cloud Callout 16"/>
          <p:cNvSpPr/>
          <p:nvPr/>
        </p:nvSpPr>
        <p:spPr>
          <a:xfrm>
            <a:off x="7966620" y="3212976"/>
            <a:ext cx="2592288" cy="2520280"/>
          </a:xfrm>
          <a:prstGeom prst="cloudCallout">
            <a:avLst>
              <a:gd name="adj1" fmla="val -136123"/>
              <a:gd name="adj2" fmla="val 17606"/>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2700000" scaled="1"/>
            <a:tileRect/>
          </a:gradFill>
          <a:ln w="57150">
            <a:solidFill>
              <a:srgbClr val="0000FF"/>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p>
        </p:txBody>
      </p:sp>
      <p:pic>
        <p:nvPicPr>
          <p:cNvPr id="19" name="Picture 3" descr="C:\Users\Rae\Desktop\Yah's pasover up close 3 400.jpg"/>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8586647" y="3324851"/>
            <a:ext cx="1521995" cy="216884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 name="Picture 5" descr="C:\Users\Rae\Desktop\tulip clear.png"/>
          <p:cNvPicPr>
            <a:picLocks noChangeAspect="1" noChangeArrowheads="1"/>
          </p:cNvPicPr>
          <p:nvPr/>
        </p:nvPicPr>
        <p:blipFill>
          <a:blip r:embed="rId6" cstate="print">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0082781" y="3573016"/>
            <a:ext cx="2041574" cy="3351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3217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Effect transition="in" filter="fade">
                                      <p:cBhvr>
                                        <p:cTn id="7" dur="1000"/>
                                        <p:tgtEl>
                                          <p:spTgt spid="10">
                                            <p:txEl>
                                              <p:pRg st="2" end="2"/>
                                            </p:txEl>
                                          </p:spTgt>
                                        </p:tgtEl>
                                      </p:cBhvr>
                                    </p:animEffect>
                                    <p:anim calcmode="lin" valueType="num">
                                      <p:cBhvr>
                                        <p:cTn id="8"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3" end="3"/>
                                            </p:txEl>
                                          </p:spTgt>
                                        </p:tgtEl>
                                        <p:attrNameLst>
                                          <p:attrName>style.visibility</p:attrName>
                                        </p:attrNameLst>
                                      </p:cBhvr>
                                      <p:to>
                                        <p:strVal val="visible"/>
                                      </p:to>
                                    </p:set>
                                    <p:animEffect transition="in" filter="fade">
                                      <p:cBhvr>
                                        <p:cTn id="14" dur="1000"/>
                                        <p:tgtEl>
                                          <p:spTgt spid="10">
                                            <p:txEl>
                                              <p:pRg st="3" end="3"/>
                                            </p:txEl>
                                          </p:spTgt>
                                        </p:tgtEl>
                                      </p:cBhvr>
                                    </p:animEffect>
                                    <p:anim calcmode="lin" valueType="num">
                                      <p:cBhvr>
                                        <p:cTn id="15"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3" end="3"/>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animEffect transition="in" filter="fade">
                                      <p:cBhvr>
                                        <p:cTn id="19" dur="1000"/>
                                        <p:tgtEl>
                                          <p:spTgt spid="10">
                                            <p:txEl>
                                              <p:pRg st="4" end="4"/>
                                            </p:txEl>
                                          </p:spTgt>
                                        </p:tgtEl>
                                      </p:cBhvr>
                                    </p:animEffect>
                                    <p:anim calcmode="lin" valueType="num">
                                      <p:cBhvr>
                                        <p:cTn id="20"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22" presetClass="entr" presetSubtype="1"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up)">
                                      <p:cBhvr>
                                        <p:cTn id="25" dur="1000"/>
                                        <p:tgtEl>
                                          <p:spTgt spid="12"/>
                                        </p:tgtEl>
                                      </p:cBhvr>
                                    </p:animEffect>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1500"/>
                                        <p:tgtEl>
                                          <p:spTgt spid="17"/>
                                        </p:tgtEl>
                                      </p:cBhvr>
                                    </p:animEffect>
                                  </p:childTnLst>
                                </p:cTn>
                              </p:par>
                            </p:childTnLst>
                          </p:cTn>
                        </p:par>
                        <p:par>
                          <p:cTn id="30" fill="hold">
                            <p:stCondLst>
                              <p:cond delay="3500"/>
                            </p:stCondLst>
                            <p:childTnLst>
                              <p:par>
                                <p:cTn id="31" presetID="6" presetClass="entr" presetSubtype="16"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circle(in)">
                                      <p:cBhvr>
                                        <p:cTn id="33" dur="2000"/>
                                        <p:tgtEl>
                                          <p:spTgt spid="19"/>
                                        </p:tgtEl>
                                      </p:cBhvr>
                                    </p:animEffect>
                                  </p:childTnLst>
                                </p:cTn>
                              </p:par>
                            </p:childTnLst>
                          </p:cTn>
                        </p:par>
                        <p:par>
                          <p:cTn id="34" fill="hold">
                            <p:stCondLst>
                              <p:cond delay="5500"/>
                            </p:stCondLst>
                            <p:childTnLst>
                              <p:par>
                                <p:cTn id="35" presetID="22" presetClass="entr" presetSubtype="4"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2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0">
                                            <p:txEl>
                                              <p:pRg st="5" end="5"/>
                                            </p:txEl>
                                          </p:spTgt>
                                        </p:tgtEl>
                                        <p:attrNameLst>
                                          <p:attrName>style.visibility</p:attrName>
                                        </p:attrNameLst>
                                      </p:cBhvr>
                                      <p:to>
                                        <p:strVal val="visible"/>
                                      </p:to>
                                    </p:set>
                                    <p:animEffect transition="in" filter="fade">
                                      <p:cBhvr>
                                        <p:cTn id="42" dur="1000"/>
                                        <p:tgtEl>
                                          <p:spTgt spid="10">
                                            <p:txEl>
                                              <p:pRg st="5" end="5"/>
                                            </p:txEl>
                                          </p:spTgt>
                                        </p:tgtEl>
                                      </p:cBhvr>
                                    </p:animEffect>
                                    <p:anim calcmode="lin" valueType="num">
                                      <p:cBhvr>
                                        <p:cTn id="43" dur="10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10">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3399">
                <a:alpha val="14000"/>
              </a:srgbClr>
            </a:gs>
            <a:gs pos="25000">
              <a:srgbClr val="FF6633">
                <a:alpha val="12000"/>
              </a:srgbClr>
            </a:gs>
            <a:gs pos="50000">
              <a:srgbClr val="FFFF00">
                <a:alpha val="14000"/>
              </a:srgbClr>
            </a:gs>
            <a:gs pos="75000">
              <a:srgbClr val="01A78F">
                <a:alpha val="29000"/>
              </a:srgbClr>
            </a:gs>
            <a:gs pos="100000">
              <a:srgbClr val="9933FF">
                <a:alpha val="38000"/>
              </a:srgb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8157" y="188639"/>
            <a:ext cx="11809312" cy="6480720"/>
          </a:xfrm>
          <a:gradFill>
            <a:gsLst>
              <a:gs pos="0">
                <a:srgbClr val="FF3399">
                  <a:alpha val="46000"/>
                </a:srgbClr>
              </a:gs>
              <a:gs pos="25000">
                <a:srgbClr val="FF6633">
                  <a:alpha val="26000"/>
                </a:srgbClr>
              </a:gs>
              <a:gs pos="98000">
                <a:srgbClr val="FFFF00">
                  <a:alpha val="26000"/>
                </a:srgbClr>
              </a:gs>
              <a:gs pos="75000">
                <a:srgbClr val="01A78F">
                  <a:alpha val="29000"/>
                </a:srgbClr>
              </a:gs>
              <a:gs pos="54000">
                <a:srgbClr val="9933FF">
                  <a:alpha val="0"/>
                </a:srgbClr>
              </a:gs>
            </a:gsLst>
            <a:lin ang="10200000" scaled="0"/>
          </a:gradFill>
          <a:ln>
            <a:noFill/>
          </a:ln>
          <a:scene3d>
            <a:camera prst="orthographicFront"/>
            <a:lightRig rig="threePt" dir="t"/>
          </a:scene3d>
          <a:sp3d>
            <a:bevelT/>
          </a:sp3d>
        </p:spPr>
        <p:txBody>
          <a:bodyPr anchor="t">
            <a:normAutofit/>
            <a:sp3d extrusionH="57150">
              <a:bevelT h="25400" prst="softRound"/>
            </a:sp3d>
          </a:bodyPr>
          <a:lstStyle/>
          <a:p>
            <a:pPr>
              <a:lnSpc>
                <a:spcPct val="100000"/>
              </a:lnSpc>
            </a:pPr>
            <a:r>
              <a:rPr lang="en-US" sz="2800" dirty="0" smtClean="0">
                <a:solidFill>
                  <a:srgbClr val="002060"/>
                </a:solidFill>
              </a:rPr>
              <a:t>The </a:t>
            </a:r>
            <a:r>
              <a:rPr lang="en-US" sz="2800" b="1" u="sng" dirty="0" smtClean="0">
                <a:solidFill>
                  <a:srgbClr val="0000FF"/>
                </a:solidFill>
                <a:effectLst>
                  <a:glow rad="127000">
                    <a:srgbClr val="FFFF00"/>
                  </a:glow>
                </a:effectLst>
              </a:rPr>
              <a:t>PREMIER</a:t>
            </a:r>
            <a:r>
              <a:rPr lang="en-US" sz="2800" b="1" u="sng" dirty="0" smtClean="0">
                <a:solidFill>
                  <a:srgbClr val="0000FF"/>
                </a:solidFill>
              </a:rPr>
              <a:t> CUTTING</a:t>
            </a:r>
            <a:r>
              <a:rPr lang="en-US" sz="2800" b="1" dirty="0" smtClean="0">
                <a:solidFill>
                  <a:srgbClr val="0000FF"/>
                </a:solidFill>
              </a:rPr>
              <a:t> </a:t>
            </a:r>
            <a:r>
              <a:rPr lang="en-US" sz="2800" dirty="0" smtClean="0">
                <a:solidFill>
                  <a:srgbClr val="002060"/>
                </a:solidFill>
              </a:rPr>
              <a:t>of grain, the </a:t>
            </a:r>
            <a:r>
              <a:rPr lang="en-US" sz="2800" b="1" dirty="0" smtClean="0">
                <a:solidFill>
                  <a:srgbClr val="0000FF"/>
                </a:solidFill>
              </a:rPr>
              <a:t>“</a:t>
            </a:r>
            <a:r>
              <a:rPr lang="en-US" sz="3200" b="1" u="sng" dirty="0" smtClean="0">
                <a:solidFill>
                  <a:srgbClr val="0000FF"/>
                </a:solidFill>
              </a:rPr>
              <a:t>First Fruit of Canaan</a:t>
            </a:r>
            <a:r>
              <a:rPr lang="en-US" sz="3200" b="1" dirty="0" smtClean="0">
                <a:solidFill>
                  <a:srgbClr val="0000FF"/>
                </a:solidFill>
              </a:rPr>
              <a:t>” </a:t>
            </a:r>
            <a:r>
              <a:rPr lang="en-US" sz="2800" dirty="0" smtClean="0">
                <a:solidFill>
                  <a:srgbClr val="002060"/>
                </a:solidFill>
              </a:rPr>
              <a:t>formed into a </a:t>
            </a:r>
            <a:r>
              <a:rPr lang="en-US" sz="3600" b="1" u="sng" dirty="0" smtClean="0">
                <a:solidFill>
                  <a:srgbClr val="0000FF"/>
                </a:solidFill>
              </a:rPr>
              <a:t>Wave Sheaf</a:t>
            </a:r>
            <a:r>
              <a:rPr lang="en-US" sz="3600" b="1" dirty="0" smtClean="0">
                <a:solidFill>
                  <a:srgbClr val="0000FF"/>
                </a:solidFill>
              </a:rPr>
              <a:t> 			</a:t>
            </a:r>
            <a:r>
              <a:rPr lang="en-US" sz="2800" dirty="0" smtClean="0">
                <a:solidFill>
                  <a:srgbClr val="002060"/>
                </a:solidFill>
              </a:rPr>
              <a:t>was</a:t>
            </a:r>
            <a:r>
              <a:rPr lang="en-US" sz="2800" b="1" dirty="0" smtClean="0">
                <a:solidFill>
                  <a:srgbClr val="FF0000"/>
                </a:solidFill>
              </a:rPr>
              <a:t> </a:t>
            </a:r>
            <a:r>
              <a:rPr lang="en-US" sz="4400" b="1" dirty="0" smtClean="0">
                <a:ln>
                  <a:solidFill>
                    <a:srgbClr val="0000FF"/>
                  </a:solidFill>
                </a:ln>
                <a:solidFill>
                  <a:srgbClr val="FF0000"/>
                </a:solidFill>
              </a:rPr>
              <a:t>“</a:t>
            </a:r>
            <a:r>
              <a:rPr lang="en-US" sz="4400" b="1" u="sng" dirty="0" smtClean="0">
                <a:ln>
                  <a:solidFill>
                    <a:srgbClr val="0000FF"/>
                  </a:solidFill>
                </a:ln>
                <a:solidFill>
                  <a:srgbClr val="FF0000"/>
                </a:solidFill>
              </a:rPr>
              <a:t>SLAIN</a:t>
            </a:r>
            <a:r>
              <a:rPr lang="en-US" sz="2800" b="1" dirty="0" smtClean="0">
                <a:ln>
                  <a:solidFill>
                    <a:srgbClr val="0000FF"/>
                  </a:solidFill>
                </a:ln>
                <a:solidFill>
                  <a:srgbClr val="FF0000"/>
                </a:solidFill>
              </a:rPr>
              <a:t>.</a:t>
            </a:r>
            <a:r>
              <a:rPr lang="en-US" sz="4400" b="1" dirty="0" smtClean="0">
                <a:ln>
                  <a:solidFill>
                    <a:srgbClr val="0000FF"/>
                  </a:solidFill>
                </a:ln>
                <a:solidFill>
                  <a:srgbClr val="FF0000"/>
                </a:solidFill>
              </a:rPr>
              <a:t>” </a:t>
            </a:r>
            <a:r>
              <a:rPr lang="en-US" sz="2800" b="1" dirty="0" smtClean="0">
                <a:solidFill>
                  <a:srgbClr val="FF0000"/>
                </a:solidFill>
              </a:rPr>
              <a:t/>
            </a:r>
            <a:br>
              <a:rPr lang="en-US" sz="2800" b="1" dirty="0" smtClean="0">
                <a:solidFill>
                  <a:srgbClr val="FF0000"/>
                </a:solidFill>
              </a:rPr>
            </a:br>
            <a:r>
              <a:rPr lang="en-US" sz="2800" b="1" dirty="0" smtClean="0">
                <a:solidFill>
                  <a:srgbClr val="FF0000"/>
                </a:solidFill>
              </a:rPr>
              <a:t>			      </a:t>
            </a:r>
            <a:r>
              <a:rPr lang="en-US" sz="2800" dirty="0" smtClean="0">
                <a:solidFill>
                  <a:srgbClr val="002060"/>
                </a:solidFill>
              </a:rPr>
              <a:t>The </a:t>
            </a:r>
            <a:r>
              <a:rPr lang="en-US" sz="4400" b="1" u="sng" dirty="0" smtClean="0">
                <a:ln>
                  <a:solidFill>
                    <a:srgbClr val="0000FF"/>
                  </a:solidFill>
                </a:ln>
                <a:solidFill>
                  <a:srgbClr val="FF0000"/>
                </a:solidFill>
              </a:rPr>
              <a:t>LIFE</a:t>
            </a:r>
            <a:r>
              <a:rPr lang="en-US" sz="2800" dirty="0" smtClean="0">
                <a:ln>
                  <a:solidFill>
                    <a:srgbClr val="0000FF"/>
                  </a:solidFill>
                </a:ln>
                <a:solidFill>
                  <a:srgbClr val="002060"/>
                </a:solidFill>
              </a:rPr>
              <a:t> </a:t>
            </a:r>
            <a:r>
              <a:rPr lang="en-US" sz="2800" dirty="0" smtClean="0">
                <a:solidFill>
                  <a:srgbClr val="002060"/>
                </a:solidFill>
              </a:rPr>
              <a:t>was </a:t>
            </a:r>
            <a:r>
              <a:rPr lang="en-US" sz="2800" b="1" dirty="0" smtClean="0">
                <a:ln>
                  <a:solidFill>
                    <a:srgbClr val="0000FF"/>
                  </a:solidFill>
                </a:ln>
                <a:solidFill>
                  <a:srgbClr val="FF0000"/>
                </a:solidFill>
              </a:rPr>
              <a:t>forcefully removed! </a:t>
            </a:r>
          </a:p>
          <a:p>
            <a:pPr algn="ctr">
              <a:lnSpc>
                <a:spcPct val="100000"/>
              </a:lnSpc>
            </a:pPr>
            <a:r>
              <a:rPr lang="en-US" sz="2800" b="1" dirty="0" smtClean="0">
                <a:ln>
                  <a:solidFill>
                    <a:srgbClr val="0000FF"/>
                  </a:solidFill>
                </a:ln>
                <a:solidFill>
                  <a:srgbClr val="FF0000"/>
                </a:solidFill>
              </a:rPr>
              <a:t>What did </a:t>
            </a:r>
            <a:r>
              <a:rPr lang="en-US" sz="2800" b="1" dirty="0" smtClean="0">
                <a:ln>
                  <a:solidFill>
                    <a:srgbClr val="FF33CC"/>
                  </a:solidFill>
                </a:ln>
                <a:solidFill>
                  <a:srgbClr val="0000FF"/>
                </a:solidFill>
              </a:rPr>
              <a:t>Yahuah</a:t>
            </a:r>
            <a:r>
              <a:rPr lang="en-US" sz="2800" b="1" dirty="0" smtClean="0">
                <a:ln>
                  <a:solidFill>
                    <a:srgbClr val="0000FF"/>
                  </a:solidFill>
                </a:ln>
                <a:solidFill>
                  <a:srgbClr val="FF0000"/>
                </a:solidFill>
              </a:rPr>
              <a:t> require for this </a:t>
            </a:r>
            <a:r>
              <a:rPr lang="en-US" sz="2800" b="1" u="sng" dirty="0" smtClean="0">
                <a:ln>
                  <a:solidFill>
                    <a:srgbClr val="0000FF"/>
                  </a:solidFill>
                </a:ln>
                <a:solidFill>
                  <a:srgbClr val="FF0000"/>
                </a:solidFill>
              </a:rPr>
              <a:t>First Gatherin</a:t>
            </a:r>
            <a:r>
              <a:rPr lang="en-US" sz="2800" b="1" dirty="0" smtClean="0">
                <a:ln>
                  <a:solidFill>
                    <a:srgbClr val="0000FF"/>
                  </a:solidFill>
                </a:ln>
                <a:solidFill>
                  <a:srgbClr val="FF0000"/>
                </a:solidFill>
              </a:rPr>
              <a:t>g of the Wave Sheaf?</a:t>
            </a:r>
          </a:p>
          <a:p>
            <a:pPr>
              <a:lnSpc>
                <a:spcPct val="100000"/>
              </a:lnSpc>
            </a:pPr>
            <a:endParaRPr lang="en-US" sz="3200" dirty="0" smtClean="0">
              <a:solidFill>
                <a:prstClr val="black"/>
              </a:solidFill>
            </a:endParaRPr>
          </a:p>
        </p:txBody>
      </p:sp>
      <p:sp>
        <p:nvSpPr>
          <p:cNvPr id="4" name="Slide Number Placeholder 3"/>
          <p:cNvSpPr>
            <a:spLocks noGrp="1"/>
          </p:cNvSpPr>
          <p:nvPr>
            <p:ph type="sldNum" sz="quarter" idx="12"/>
          </p:nvPr>
        </p:nvSpPr>
        <p:spPr>
          <a:xfrm>
            <a:off x="11665295" y="6592267"/>
            <a:ext cx="549797" cy="365125"/>
          </a:xfrm>
        </p:spPr>
        <p:txBody>
          <a:bodyPr>
            <a:scene3d>
              <a:camera prst="orthographicFront"/>
              <a:lightRig rig="threePt" dir="t"/>
            </a:scene3d>
            <a:sp3d extrusionH="57150">
              <a:bevelT h="25400" prst="softRound"/>
            </a:sp3d>
          </a:bodyPr>
          <a:lstStyle/>
          <a:p>
            <a:fld id="{81FEFA0A-2F20-4B60-98C6-5FFDA469AA1C}" type="slidenum">
              <a:rPr lang="en-US" smtClean="0">
                <a:solidFill>
                  <a:schemeClr val="tx2"/>
                </a:solidFill>
              </a:rPr>
              <a:pPr/>
              <a:t>37</a:t>
            </a:fld>
            <a:endParaRPr lang="en-US" dirty="0">
              <a:solidFill>
                <a:schemeClr val="tx2"/>
              </a:solidFill>
            </a:endParaRPr>
          </a:p>
        </p:txBody>
      </p:sp>
      <p:sp>
        <p:nvSpPr>
          <p:cNvPr id="7" name="Bent Arrow 6"/>
          <p:cNvSpPr/>
          <p:nvPr/>
        </p:nvSpPr>
        <p:spPr>
          <a:xfrm>
            <a:off x="5158308" y="836712"/>
            <a:ext cx="2376264" cy="648072"/>
          </a:xfrm>
          <a:prstGeom prst="bentArrow">
            <a:avLst>
              <a:gd name="adj1" fmla="val 39288"/>
              <a:gd name="adj2" fmla="val 50000"/>
              <a:gd name="adj3" fmla="val 50000"/>
              <a:gd name="adj4" fmla="val 43750"/>
            </a:avLst>
          </a:prstGeom>
          <a:gradFill flip="none" rotWithShape="1">
            <a:gsLst>
              <a:gs pos="32000">
                <a:srgbClr val="FF3399"/>
              </a:gs>
              <a:gs pos="44000">
                <a:srgbClr val="FFFF00"/>
              </a:gs>
              <a:gs pos="59000">
                <a:srgbClr val="01A78F"/>
              </a:gs>
              <a:gs pos="68000">
                <a:srgbClr val="9933FF">
                  <a:alpha val="97000"/>
                </a:srgbClr>
              </a:gs>
            </a:gsLst>
            <a:lin ang="8100000" scaled="1"/>
            <a:tileRect/>
          </a:gradFill>
          <a:ln>
            <a:solidFill>
              <a:schemeClr val="tx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endParaRPr lang="en-CA" sz="2400">
              <a:solidFill>
                <a:schemeClr val="tx1"/>
              </a:solidFill>
            </a:endParaRPr>
          </a:p>
        </p:txBody>
      </p:sp>
      <p:sp>
        <p:nvSpPr>
          <p:cNvPr id="10" name="Rectangular Callout 9"/>
          <p:cNvSpPr/>
          <p:nvPr/>
        </p:nvSpPr>
        <p:spPr>
          <a:xfrm>
            <a:off x="16801" y="2780928"/>
            <a:ext cx="12172024" cy="2448272"/>
          </a:xfrm>
          <a:prstGeom prst="wedgeRectCallout">
            <a:avLst>
              <a:gd name="adj1" fmla="val 12830"/>
              <a:gd name="adj2" fmla="val -60420"/>
            </a:avLst>
          </a:prstGeom>
          <a:blipFill dpi="0" rotWithShape="1">
            <a:blip r:embed="rId2">
              <a:extLst>
                <a:ext uri="{28A0092B-C50C-407E-A947-70E740481C1C}">
                  <a14:useLocalDpi xmlns:a14="http://schemas.microsoft.com/office/drawing/2010/main" val="0"/>
                </a:ext>
              </a:extLst>
            </a:blip>
            <a:srcRect/>
            <a:stretch>
              <a:fillRect/>
            </a:stretch>
          </a:blipFill>
          <a:ln w="38100">
            <a:solidFill>
              <a:srgbClr val="996633"/>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3600" b="1" dirty="0" smtClean="0">
                <a:ln>
                  <a:solidFill>
                    <a:srgbClr val="FF33CC"/>
                  </a:solidFill>
                </a:ln>
                <a:solidFill>
                  <a:srgbClr val="00FFFF"/>
                </a:solidFill>
                <a:effectLst>
                  <a:glow rad="127000">
                    <a:schemeClr val="tx1">
                      <a:alpha val="87000"/>
                    </a:schemeClr>
                  </a:glow>
                </a:effectLst>
                <a:latin typeface="Comic Sans MS" pitchFamily="66" charset="0"/>
              </a:rPr>
              <a:t>Yahusha, </a:t>
            </a:r>
            <a:r>
              <a:rPr lang="en-CA" sz="3600" b="1" dirty="0" smtClean="0">
                <a:ln>
                  <a:solidFill>
                    <a:srgbClr val="FF33CC"/>
                  </a:solidFill>
                </a:ln>
                <a:solidFill>
                  <a:srgbClr val="FFFF00"/>
                </a:solidFill>
                <a:effectLst>
                  <a:glow rad="127000">
                    <a:schemeClr val="tx1">
                      <a:alpha val="87000"/>
                    </a:schemeClr>
                  </a:glow>
                </a:effectLst>
                <a:latin typeface="Comic Sans MS" pitchFamily="66" charset="0"/>
              </a:rPr>
              <a:t>THE WORD </a:t>
            </a:r>
            <a:r>
              <a:rPr lang="en-CA" sz="3600" b="1" dirty="0" smtClean="0">
                <a:ln w="12700">
                  <a:solidFill>
                    <a:srgbClr val="FF33CC"/>
                  </a:solidFill>
                </a:ln>
                <a:solidFill>
                  <a:srgbClr val="00FFFF"/>
                </a:solidFill>
                <a:effectLst>
                  <a:glow rad="127000">
                    <a:schemeClr val="tx1">
                      <a:alpha val="87000"/>
                    </a:schemeClr>
                  </a:glow>
                </a:effectLst>
                <a:latin typeface="Comic Sans MS" pitchFamily="66" charset="0"/>
              </a:rPr>
              <a:t>(the Torah) </a:t>
            </a:r>
            <a:r>
              <a:rPr lang="en-CA" sz="3600" b="1" dirty="0" smtClean="0">
                <a:ln>
                  <a:solidFill>
                    <a:srgbClr val="FF33CC"/>
                  </a:solidFill>
                </a:ln>
                <a:solidFill>
                  <a:srgbClr val="FFFF00"/>
                </a:solidFill>
                <a:effectLst>
                  <a:glow rad="127000">
                    <a:schemeClr val="tx1">
                      <a:alpha val="87000"/>
                    </a:schemeClr>
                  </a:glow>
                </a:effectLst>
                <a:latin typeface="Comic Sans MS" pitchFamily="66" charset="0"/>
              </a:rPr>
              <a:t>lived this </a:t>
            </a:r>
            <a:br>
              <a:rPr lang="en-CA" sz="3600" b="1" dirty="0" smtClean="0">
                <a:ln>
                  <a:solidFill>
                    <a:srgbClr val="FF33CC"/>
                  </a:solidFill>
                </a:ln>
                <a:solidFill>
                  <a:srgbClr val="FFFF00"/>
                </a:solidFill>
                <a:effectLst>
                  <a:glow rad="127000">
                    <a:schemeClr val="tx1">
                      <a:alpha val="87000"/>
                    </a:schemeClr>
                  </a:glow>
                </a:effectLst>
                <a:latin typeface="Comic Sans MS" pitchFamily="66" charset="0"/>
              </a:rPr>
            </a:br>
            <a:r>
              <a:rPr lang="en-CA" sz="3600" b="1" dirty="0" smtClean="0">
                <a:ln>
                  <a:solidFill>
                    <a:srgbClr val="FF33CC"/>
                  </a:solidFill>
                </a:ln>
                <a:solidFill>
                  <a:srgbClr val="FFFF00"/>
                </a:solidFill>
                <a:effectLst>
                  <a:glow rad="127000">
                    <a:schemeClr val="tx1">
                      <a:alpha val="87000"/>
                    </a:schemeClr>
                  </a:glow>
                </a:effectLst>
                <a:latin typeface="Comic Sans MS" pitchFamily="66" charset="0"/>
              </a:rPr>
              <a:t>requirement in </a:t>
            </a:r>
            <a:r>
              <a:rPr lang="en-CA" sz="3600" b="1" dirty="0" smtClean="0">
                <a:ln>
                  <a:solidFill>
                    <a:srgbClr val="FF33CC"/>
                  </a:solidFill>
                </a:ln>
                <a:solidFill>
                  <a:srgbClr val="00FF00"/>
                </a:solidFill>
                <a:effectLst>
                  <a:glow rad="127000">
                    <a:schemeClr val="tx1">
                      <a:alpha val="87000"/>
                    </a:schemeClr>
                  </a:glow>
                </a:effectLst>
                <a:latin typeface="Comic Sans MS" pitchFamily="66" charset="0"/>
              </a:rPr>
              <a:t>real time! </a:t>
            </a:r>
            <a:r>
              <a:rPr lang="en-CA" sz="3600" b="1" dirty="0">
                <a:ln>
                  <a:solidFill>
                    <a:srgbClr val="FF33CC"/>
                  </a:solidFill>
                </a:ln>
                <a:solidFill>
                  <a:srgbClr val="FFFF00"/>
                </a:solidFill>
                <a:effectLst>
                  <a:glow rad="127000">
                    <a:schemeClr val="tx1">
                      <a:alpha val="87000"/>
                    </a:schemeClr>
                  </a:glow>
                </a:effectLst>
                <a:latin typeface="Comic Sans MS" pitchFamily="66" charset="0"/>
              </a:rPr>
              <a:t> </a:t>
            </a:r>
            <a:r>
              <a:rPr lang="en-CA" sz="3600" b="1" dirty="0" smtClean="0">
                <a:ln>
                  <a:solidFill>
                    <a:srgbClr val="FF33CC"/>
                  </a:solidFill>
                </a:ln>
                <a:solidFill>
                  <a:srgbClr val="FFFF00"/>
                </a:solidFill>
                <a:effectLst>
                  <a:glow rad="127000">
                    <a:schemeClr val="tx1">
                      <a:alpha val="87000"/>
                    </a:schemeClr>
                  </a:glow>
                </a:effectLst>
                <a:latin typeface="Comic Sans MS" pitchFamily="66" charset="0"/>
              </a:rPr>
              <a:t/>
            </a:r>
            <a:br>
              <a:rPr lang="en-CA" sz="3600" b="1" dirty="0" smtClean="0">
                <a:ln>
                  <a:solidFill>
                    <a:srgbClr val="FF33CC"/>
                  </a:solidFill>
                </a:ln>
                <a:solidFill>
                  <a:srgbClr val="FFFF00"/>
                </a:solidFill>
                <a:effectLst>
                  <a:glow rad="127000">
                    <a:schemeClr val="tx1">
                      <a:alpha val="87000"/>
                    </a:schemeClr>
                  </a:glow>
                </a:effectLst>
                <a:latin typeface="Comic Sans MS" pitchFamily="66" charset="0"/>
              </a:rPr>
            </a:br>
            <a:r>
              <a:rPr lang="en-CA" sz="3600" b="1" dirty="0" smtClean="0">
                <a:ln>
                  <a:solidFill>
                    <a:srgbClr val="FF33CC"/>
                  </a:solidFill>
                </a:ln>
                <a:solidFill>
                  <a:srgbClr val="00FFFF"/>
                </a:solidFill>
                <a:effectLst>
                  <a:glow rad="127000">
                    <a:schemeClr val="tx1">
                      <a:alpha val="87000"/>
                    </a:schemeClr>
                  </a:glow>
                </a:effectLst>
                <a:latin typeface="Comic Sans MS" pitchFamily="66" charset="0"/>
              </a:rPr>
              <a:t>Yahusha</a:t>
            </a:r>
            <a:r>
              <a:rPr lang="en-CA" sz="3600" b="1" dirty="0" smtClean="0">
                <a:ln>
                  <a:solidFill>
                    <a:srgbClr val="FF33CC"/>
                  </a:solidFill>
                </a:ln>
                <a:solidFill>
                  <a:srgbClr val="FFFF00"/>
                </a:solidFill>
                <a:effectLst>
                  <a:glow rad="127000">
                    <a:schemeClr val="tx1">
                      <a:alpha val="87000"/>
                    </a:schemeClr>
                  </a:glow>
                </a:effectLst>
                <a:latin typeface="Comic Sans MS" pitchFamily="66" charset="0"/>
              </a:rPr>
              <a:t> was </a:t>
            </a:r>
            <a:r>
              <a:rPr lang="en-CA" sz="3600" b="1" dirty="0" smtClean="0">
                <a:ln>
                  <a:solidFill>
                    <a:srgbClr val="0000FF"/>
                  </a:solidFill>
                </a:ln>
                <a:solidFill>
                  <a:srgbClr val="FF33CC"/>
                </a:solidFill>
                <a:effectLst>
                  <a:glow rad="127000">
                    <a:schemeClr val="tx1">
                      <a:alpha val="87000"/>
                    </a:schemeClr>
                  </a:glow>
                </a:effectLst>
                <a:latin typeface="Comic Sans MS" pitchFamily="66" charset="0"/>
              </a:rPr>
              <a:t>SLAIN</a:t>
            </a:r>
            <a:r>
              <a:rPr lang="en-CA" sz="3600" b="1" dirty="0">
                <a:ln>
                  <a:solidFill>
                    <a:srgbClr val="0000FF"/>
                  </a:solidFill>
                </a:ln>
                <a:solidFill>
                  <a:srgbClr val="FF33CC"/>
                </a:solidFill>
                <a:effectLst>
                  <a:glow rad="127000">
                    <a:schemeClr val="tx1">
                      <a:alpha val="87000"/>
                    </a:schemeClr>
                  </a:glow>
                </a:effectLst>
                <a:latin typeface="Comic Sans MS" pitchFamily="66" charset="0"/>
              </a:rPr>
              <a:t>;</a:t>
            </a:r>
            <a:r>
              <a:rPr lang="en-CA" sz="3600" b="1" dirty="0" smtClean="0">
                <a:ln>
                  <a:solidFill>
                    <a:srgbClr val="0000FF"/>
                  </a:solidFill>
                </a:ln>
                <a:solidFill>
                  <a:srgbClr val="FF33CC"/>
                </a:solidFill>
                <a:effectLst>
                  <a:glow rad="127000">
                    <a:schemeClr val="tx1">
                      <a:alpha val="87000"/>
                    </a:schemeClr>
                  </a:glow>
                </a:effectLst>
                <a:latin typeface="Comic Sans MS" pitchFamily="66" charset="0"/>
              </a:rPr>
              <a:t> </a:t>
            </a:r>
            <a:r>
              <a:rPr lang="en-CA" sz="3600" b="1" dirty="0" smtClean="0">
                <a:ln>
                  <a:solidFill>
                    <a:srgbClr val="FF33CC"/>
                  </a:solidFill>
                </a:ln>
                <a:solidFill>
                  <a:srgbClr val="00FFFF"/>
                </a:solidFill>
                <a:effectLst>
                  <a:glow rad="127000">
                    <a:schemeClr val="tx1">
                      <a:alpha val="87000"/>
                    </a:schemeClr>
                  </a:glow>
                </a:effectLst>
                <a:latin typeface="Comic Sans MS" pitchFamily="66" charset="0"/>
              </a:rPr>
              <a:t>His</a:t>
            </a:r>
            <a:r>
              <a:rPr lang="en-CA" sz="3600" b="1" dirty="0" smtClean="0">
                <a:ln>
                  <a:solidFill>
                    <a:srgbClr val="FF33CC"/>
                  </a:solidFill>
                </a:ln>
                <a:solidFill>
                  <a:srgbClr val="FFFF00"/>
                </a:solidFill>
                <a:effectLst>
                  <a:glow rad="127000">
                    <a:schemeClr val="tx1">
                      <a:alpha val="87000"/>
                    </a:schemeClr>
                  </a:glow>
                </a:effectLst>
                <a:latin typeface="Comic Sans MS" pitchFamily="66" charset="0"/>
              </a:rPr>
              <a:t> </a:t>
            </a:r>
            <a:r>
              <a:rPr lang="en-CA" sz="3600" b="1" i="1" u="sng" dirty="0" smtClean="0">
                <a:ln>
                  <a:solidFill>
                    <a:srgbClr val="0000FF"/>
                  </a:solidFill>
                </a:ln>
                <a:solidFill>
                  <a:srgbClr val="00FFFF"/>
                </a:solidFill>
                <a:effectLst>
                  <a:glow rad="127000">
                    <a:srgbClr val="99FFCC"/>
                  </a:glow>
                </a:effectLst>
                <a:latin typeface="Georgia" panose="02040502050405020303" pitchFamily="18" charset="0"/>
              </a:rPr>
              <a:t>LIFE</a:t>
            </a:r>
            <a:r>
              <a:rPr lang="en-CA" sz="3600" b="1" dirty="0" smtClean="0">
                <a:ln>
                  <a:solidFill>
                    <a:srgbClr val="FF33CC"/>
                  </a:solidFill>
                </a:ln>
                <a:solidFill>
                  <a:srgbClr val="FFFF00"/>
                </a:solidFill>
              </a:rPr>
              <a:t> </a:t>
            </a:r>
            <a:r>
              <a:rPr lang="en-CA" sz="3600" b="1" dirty="0" smtClean="0">
                <a:ln>
                  <a:solidFill>
                    <a:srgbClr val="FF33CC"/>
                  </a:solidFill>
                </a:ln>
                <a:solidFill>
                  <a:srgbClr val="FFFF00"/>
                </a:solidFill>
                <a:effectLst>
                  <a:glow rad="127000">
                    <a:schemeClr val="tx1">
                      <a:alpha val="87000"/>
                    </a:schemeClr>
                  </a:glow>
                </a:effectLst>
                <a:latin typeface="Comic Sans MS" pitchFamily="66" charset="0"/>
              </a:rPr>
              <a:t>removed!  </a:t>
            </a:r>
            <a:br>
              <a:rPr lang="en-CA" sz="3600" b="1" dirty="0" smtClean="0">
                <a:ln>
                  <a:solidFill>
                    <a:srgbClr val="FF33CC"/>
                  </a:solidFill>
                </a:ln>
                <a:solidFill>
                  <a:srgbClr val="FFFF00"/>
                </a:solidFill>
                <a:effectLst>
                  <a:glow rad="127000">
                    <a:schemeClr val="tx1">
                      <a:alpha val="87000"/>
                    </a:schemeClr>
                  </a:glow>
                </a:effectLst>
                <a:latin typeface="Comic Sans MS" pitchFamily="66" charset="0"/>
              </a:rPr>
            </a:br>
            <a:r>
              <a:rPr lang="en-CA" sz="3200" b="1" dirty="0" smtClean="0">
                <a:ln>
                  <a:solidFill>
                    <a:srgbClr val="FF33CC"/>
                  </a:solidFill>
                </a:ln>
                <a:solidFill>
                  <a:srgbClr val="FFFF00"/>
                </a:solidFill>
                <a:effectLst>
                  <a:glow rad="127000">
                    <a:schemeClr val="tx1">
                      <a:alpha val="87000"/>
                    </a:schemeClr>
                  </a:glow>
                </a:effectLst>
                <a:latin typeface="Comic Sans MS" pitchFamily="66" charset="0"/>
              </a:rPr>
              <a:t>Paul described </a:t>
            </a:r>
            <a:r>
              <a:rPr lang="en-CA" sz="3200" b="1" dirty="0" smtClean="0">
                <a:ln>
                  <a:solidFill>
                    <a:srgbClr val="FF33CC"/>
                  </a:solidFill>
                </a:ln>
                <a:solidFill>
                  <a:srgbClr val="00FFFF"/>
                </a:solidFill>
                <a:effectLst>
                  <a:glow rad="127000">
                    <a:schemeClr val="tx1">
                      <a:alpha val="87000"/>
                    </a:schemeClr>
                  </a:glow>
                </a:effectLst>
                <a:latin typeface="Comic Sans MS" pitchFamily="66" charset="0"/>
              </a:rPr>
              <a:t>Yahusha</a:t>
            </a:r>
            <a:r>
              <a:rPr lang="en-CA" sz="3200" b="1" dirty="0" smtClean="0">
                <a:ln>
                  <a:solidFill>
                    <a:srgbClr val="FF33CC"/>
                  </a:solidFill>
                </a:ln>
                <a:solidFill>
                  <a:srgbClr val="FFFF00"/>
                </a:solidFill>
                <a:effectLst>
                  <a:glow rad="127000">
                    <a:schemeClr val="tx1">
                      <a:alpha val="87000"/>
                    </a:schemeClr>
                  </a:glow>
                </a:effectLst>
                <a:latin typeface="Comic Sans MS" pitchFamily="66" charset="0"/>
              </a:rPr>
              <a:t> as </a:t>
            </a:r>
            <a:r>
              <a:rPr lang="en-CA" sz="3200" b="1" u="sng" dirty="0" smtClean="0">
                <a:ln w="19050">
                  <a:solidFill>
                    <a:schemeClr val="tx2"/>
                  </a:solidFill>
                </a:ln>
                <a:solidFill>
                  <a:srgbClr val="FFFF00"/>
                </a:solidFill>
                <a:effectLst>
                  <a:glow rad="127000">
                    <a:schemeClr val="tx1">
                      <a:alpha val="87000"/>
                    </a:schemeClr>
                  </a:glow>
                </a:effectLst>
                <a:latin typeface="Comic Sans MS" pitchFamily="66" charset="0"/>
              </a:rPr>
              <a:t>THE</a:t>
            </a:r>
            <a:r>
              <a:rPr lang="en-CA" sz="3200" b="1" dirty="0" smtClean="0">
                <a:ln>
                  <a:solidFill>
                    <a:srgbClr val="FF33CC"/>
                  </a:solidFill>
                </a:ln>
                <a:solidFill>
                  <a:srgbClr val="FFFF00"/>
                </a:solidFill>
                <a:effectLst>
                  <a:glow rad="127000">
                    <a:schemeClr val="tx1">
                      <a:alpha val="87000"/>
                    </a:schemeClr>
                  </a:glow>
                </a:effectLst>
                <a:latin typeface="Comic Sans MS" pitchFamily="66" charset="0"/>
              </a:rPr>
              <a:t> </a:t>
            </a:r>
            <a:r>
              <a:rPr lang="en-CA" sz="3200" b="1" u="sng" dirty="0" smtClean="0">
                <a:ln>
                  <a:solidFill>
                    <a:srgbClr val="FF33CC"/>
                  </a:solidFill>
                </a:ln>
                <a:solidFill>
                  <a:srgbClr val="FFFF00"/>
                </a:solidFill>
                <a:effectLst>
                  <a:glow rad="127000">
                    <a:schemeClr val="tx1">
                      <a:alpha val="87000"/>
                    </a:schemeClr>
                  </a:glow>
                </a:effectLst>
                <a:latin typeface="Comic Sans MS" pitchFamily="66" charset="0"/>
              </a:rPr>
              <a:t>FIRST FRUIT</a:t>
            </a:r>
            <a:r>
              <a:rPr lang="en-CA" sz="3200" b="1" dirty="0">
                <a:ln>
                  <a:solidFill>
                    <a:srgbClr val="FF33CC"/>
                  </a:solidFill>
                </a:ln>
                <a:solidFill>
                  <a:srgbClr val="FFFF00"/>
                </a:solidFill>
                <a:effectLst>
                  <a:glow rad="127000">
                    <a:schemeClr val="tx1">
                      <a:alpha val="87000"/>
                    </a:schemeClr>
                  </a:glow>
                </a:effectLst>
                <a:latin typeface="Comic Sans MS" pitchFamily="66" charset="0"/>
              </a:rPr>
              <a:t>!</a:t>
            </a:r>
            <a:r>
              <a:rPr lang="en-CA" sz="3200" b="1" dirty="0" smtClean="0">
                <a:ln>
                  <a:solidFill>
                    <a:srgbClr val="FF33CC"/>
                  </a:solidFill>
                </a:ln>
                <a:solidFill>
                  <a:srgbClr val="FFFF00"/>
                </a:solidFill>
                <a:effectLst>
                  <a:glow rad="127000">
                    <a:schemeClr val="tx1">
                      <a:alpha val="87000"/>
                    </a:schemeClr>
                  </a:glow>
                </a:effectLst>
                <a:latin typeface="Comic Sans MS" pitchFamily="66" charset="0"/>
              </a:rPr>
              <a:t> </a:t>
            </a:r>
            <a:r>
              <a:rPr lang="en-CA" sz="2400" b="1" dirty="0" smtClean="0">
                <a:ln>
                  <a:solidFill>
                    <a:srgbClr val="FF33CC"/>
                  </a:solidFill>
                </a:ln>
                <a:solidFill>
                  <a:srgbClr val="FFFF00"/>
                </a:solidFill>
                <a:effectLst>
                  <a:glow rad="127000">
                    <a:schemeClr val="tx1">
                      <a:alpha val="87000"/>
                    </a:schemeClr>
                  </a:glow>
                </a:effectLst>
                <a:latin typeface="Comic Sans MS" pitchFamily="66" charset="0"/>
              </a:rPr>
              <a:t>[Rom 11:16]</a:t>
            </a:r>
            <a:endParaRPr lang="en-CA" sz="3200" b="1" dirty="0" smtClean="0">
              <a:ln>
                <a:solidFill>
                  <a:srgbClr val="FF33CC"/>
                </a:solidFill>
              </a:ln>
              <a:solidFill>
                <a:srgbClr val="FFFF00"/>
              </a:solidFill>
              <a:effectLst>
                <a:glow rad="127000">
                  <a:schemeClr val="tx1">
                    <a:alpha val="87000"/>
                  </a:schemeClr>
                </a:glow>
              </a:effectLst>
              <a:latin typeface="Comic Sans MS" pitchFamily="66" charset="0"/>
            </a:endParaRPr>
          </a:p>
        </p:txBody>
      </p:sp>
      <p:sp>
        <p:nvSpPr>
          <p:cNvPr id="2" name="Rounded Rectangle 1"/>
          <p:cNvSpPr/>
          <p:nvPr/>
        </p:nvSpPr>
        <p:spPr>
          <a:xfrm>
            <a:off x="297768" y="5373216"/>
            <a:ext cx="11593288" cy="1296143"/>
          </a:xfrm>
          <a:prstGeom prst="roundRect">
            <a:avLst/>
          </a:prstGeom>
          <a:gradFill>
            <a:gsLst>
              <a:gs pos="26000">
                <a:srgbClr val="CCFF99"/>
              </a:gs>
              <a:gs pos="49000">
                <a:schemeClr val="bg1"/>
              </a:gs>
              <a:gs pos="76000">
                <a:srgbClr val="CCFF99"/>
              </a:gs>
            </a:gsLst>
            <a:lin ang="8100000" scaled="0"/>
          </a:gra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3000" dirty="0">
                <a:ln>
                  <a:solidFill>
                    <a:srgbClr val="0000FF"/>
                  </a:solidFill>
                </a:ln>
                <a:solidFill>
                  <a:srgbClr val="00FFFF"/>
                </a:solidFill>
                <a:latin typeface="Comic Sans MS" pitchFamily="66" charset="0"/>
              </a:rPr>
              <a:t>Yahusha</a:t>
            </a:r>
            <a:r>
              <a:rPr lang="en-CA" sz="3000" dirty="0">
                <a:ln>
                  <a:solidFill>
                    <a:srgbClr val="FF33CC"/>
                  </a:solidFill>
                </a:ln>
                <a:solidFill>
                  <a:srgbClr val="FFFF00"/>
                </a:solidFill>
                <a:latin typeface="Comic Sans MS" pitchFamily="66" charset="0"/>
              </a:rPr>
              <a:t>  </a:t>
            </a:r>
            <a:r>
              <a:rPr lang="en-CA" sz="3000" dirty="0">
                <a:ln>
                  <a:solidFill>
                    <a:srgbClr val="000000"/>
                  </a:solidFill>
                </a:ln>
                <a:solidFill>
                  <a:srgbClr val="FF99FF"/>
                </a:solidFill>
                <a:effectLst>
                  <a:glow rad="127000">
                    <a:srgbClr val="99FFCC"/>
                  </a:glow>
                </a:effectLst>
                <a:latin typeface="Comic Sans MS" pitchFamily="66" charset="0"/>
              </a:rPr>
              <a:t>ascended</a:t>
            </a:r>
            <a:r>
              <a:rPr lang="en-CA" sz="3000" dirty="0">
                <a:ln>
                  <a:solidFill>
                    <a:srgbClr val="FF33CC"/>
                  </a:solidFill>
                </a:ln>
                <a:solidFill>
                  <a:srgbClr val="FF99FF"/>
                </a:solidFill>
                <a:latin typeface="Comic Sans MS" pitchFamily="66" charset="0"/>
              </a:rPr>
              <a:t> </a:t>
            </a:r>
            <a:r>
              <a:rPr lang="en-CA" sz="3000" dirty="0">
                <a:ln>
                  <a:solidFill>
                    <a:sysClr val="windowText" lastClr="000000"/>
                  </a:solidFill>
                </a:ln>
                <a:solidFill>
                  <a:srgbClr val="FF99FF"/>
                </a:solidFill>
                <a:latin typeface="Comic Sans MS" pitchFamily="66" charset="0"/>
              </a:rPr>
              <a:t>on the </a:t>
            </a:r>
            <a:r>
              <a:rPr lang="en-CA" sz="3000" u="sng" dirty="0">
                <a:ln>
                  <a:solidFill>
                    <a:sysClr val="windowText" lastClr="000000"/>
                  </a:solidFill>
                </a:ln>
                <a:solidFill>
                  <a:srgbClr val="FF99FF"/>
                </a:solidFill>
                <a:latin typeface="Comic Sans MS" pitchFamily="66" charset="0"/>
              </a:rPr>
              <a:t>c</a:t>
            </a:r>
            <a:r>
              <a:rPr lang="en-CA" sz="3000" dirty="0">
                <a:ln>
                  <a:solidFill>
                    <a:sysClr val="windowText" lastClr="000000"/>
                  </a:solidFill>
                </a:ln>
                <a:solidFill>
                  <a:srgbClr val="FF99FF"/>
                </a:solidFill>
                <a:latin typeface="Comic Sans MS" pitchFamily="66" charset="0"/>
              </a:rPr>
              <a:t>y</a:t>
            </a:r>
            <a:r>
              <a:rPr lang="en-CA" sz="3000" u="sng" dirty="0">
                <a:ln>
                  <a:solidFill>
                    <a:sysClr val="windowText" lastClr="000000"/>
                  </a:solidFill>
                </a:ln>
                <a:solidFill>
                  <a:srgbClr val="FF99FF"/>
                </a:solidFill>
                <a:latin typeface="Comic Sans MS" pitchFamily="66" charset="0"/>
              </a:rPr>
              <a:t>cle after</a:t>
            </a:r>
            <a:r>
              <a:rPr lang="en-CA" sz="3000" dirty="0">
                <a:ln>
                  <a:solidFill>
                    <a:sysClr val="windowText" lastClr="000000"/>
                  </a:solidFill>
                </a:ln>
                <a:solidFill>
                  <a:srgbClr val="FF99FF"/>
                </a:solidFill>
                <a:latin typeface="Comic Sans MS" pitchFamily="66" charset="0"/>
              </a:rPr>
              <a:t> the 7</a:t>
            </a:r>
            <a:r>
              <a:rPr lang="en-CA" sz="3000" baseline="30000" dirty="0">
                <a:ln>
                  <a:solidFill>
                    <a:sysClr val="windowText" lastClr="000000"/>
                  </a:solidFill>
                </a:ln>
                <a:solidFill>
                  <a:srgbClr val="FF99FF"/>
                </a:solidFill>
                <a:latin typeface="Comic Sans MS" pitchFamily="66" charset="0"/>
              </a:rPr>
              <a:t>th</a:t>
            </a:r>
            <a:r>
              <a:rPr lang="en-CA" sz="3000" dirty="0">
                <a:ln>
                  <a:solidFill>
                    <a:sysClr val="windowText" lastClr="000000"/>
                  </a:solidFill>
                </a:ln>
                <a:solidFill>
                  <a:srgbClr val="FF99FF"/>
                </a:solidFill>
                <a:latin typeface="Comic Sans MS" pitchFamily="66" charset="0"/>
              </a:rPr>
              <a:t> day Sabbath to </a:t>
            </a:r>
            <a:r>
              <a:rPr lang="en-CA" sz="3000" b="1" dirty="0">
                <a:ln>
                  <a:solidFill>
                    <a:sysClr val="windowText" lastClr="000000"/>
                  </a:solidFill>
                </a:ln>
                <a:solidFill>
                  <a:srgbClr val="FF99FF"/>
                </a:solidFill>
                <a:effectLst>
                  <a:glow rad="127000">
                    <a:srgbClr val="99FFCC"/>
                  </a:glow>
                </a:effectLst>
                <a:latin typeface="Comic Sans MS" pitchFamily="66" charset="0"/>
              </a:rPr>
              <a:t>present Himself </a:t>
            </a:r>
            <a:r>
              <a:rPr lang="en-CA" sz="3000" dirty="0">
                <a:ln>
                  <a:solidFill>
                    <a:sysClr val="windowText" lastClr="000000"/>
                  </a:solidFill>
                </a:ln>
                <a:solidFill>
                  <a:srgbClr val="FF99FF"/>
                </a:solidFill>
                <a:latin typeface="Comic Sans MS" pitchFamily="66" charset="0"/>
              </a:rPr>
              <a:t>as the</a:t>
            </a:r>
            <a:r>
              <a:rPr lang="en-CA" sz="3000" dirty="0">
                <a:ln>
                  <a:solidFill>
                    <a:sysClr val="windowText" lastClr="000000"/>
                  </a:solidFill>
                </a:ln>
                <a:solidFill>
                  <a:srgbClr val="FFFF00"/>
                </a:solidFill>
                <a:latin typeface="Comic Sans MS" pitchFamily="66" charset="0"/>
              </a:rPr>
              <a:t> </a:t>
            </a:r>
            <a:r>
              <a:rPr lang="en-CA" sz="3000" b="1" dirty="0">
                <a:ln>
                  <a:solidFill>
                    <a:sysClr val="windowText" lastClr="000000"/>
                  </a:solidFill>
                </a:ln>
                <a:solidFill>
                  <a:srgbClr val="00FF00"/>
                </a:solidFill>
                <a:latin typeface="Comic Sans MS" pitchFamily="66" charset="0"/>
              </a:rPr>
              <a:t>pure</a:t>
            </a:r>
            <a:r>
              <a:rPr lang="en-CA" sz="3000" dirty="0">
                <a:ln>
                  <a:solidFill>
                    <a:sysClr val="windowText" lastClr="000000"/>
                  </a:solidFill>
                </a:ln>
                <a:solidFill>
                  <a:srgbClr val="FFFF00"/>
                </a:solidFill>
                <a:latin typeface="Comic Sans MS" pitchFamily="66" charset="0"/>
              </a:rPr>
              <a:t> </a:t>
            </a:r>
            <a:r>
              <a:rPr lang="en-CA" sz="3000" dirty="0">
                <a:ln>
                  <a:solidFill>
                    <a:sysClr val="windowText" lastClr="000000"/>
                  </a:solidFill>
                </a:ln>
                <a:solidFill>
                  <a:srgbClr val="00FFFF"/>
                </a:solidFill>
                <a:latin typeface="Comic Sans MS" pitchFamily="66" charset="0"/>
              </a:rPr>
              <a:t>Wave Sheaf</a:t>
            </a:r>
            <a:r>
              <a:rPr lang="en-CA" sz="3000" dirty="0">
                <a:ln>
                  <a:solidFill>
                    <a:sysClr val="windowText" lastClr="000000"/>
                  </a:solidFill>
                </a:ln>
                <a:solidFill>
                  <a:srgbClr val="FF0000"/>
                </a:solidFill>
                <a:latin typeface="Comic Sans MS" pitchFamily="66" charset="0"/>
              </a:rPr>
              <a:t>/</a:t>
            </a:r>
            <a:r>
              <a:rPr lang="en-CA" sz="3000" dirty="0">
                <a:ln>
                  <a:solidFill>
                    <a:sysClr val="windowText" lastClr="000000"/>
                  </a:solidFill>
                </a:ln>
                <a:solidFill>
                  <a:srgbClr val="00FFFF"/>
                </a:solidFill>
                <a:latin typeface="Comic Sans MS" pitchFamily="66" charset="0"/>
              </a:rPr>
              <a:t>First-Fruit</a:t>
            </a:r>
            <a:r>
              <a:rPr lang="en-CA" sz="3000" dirty="0">
                <a:ln>
                  <a:solidFill>
                    <a:sysClr val="windowText" lastClr="000000"/>
                  </a:solidFill>
                </a:ln>
                <a:solidFill>
                  <a:srgbClr val="FFFF00"/>
                </a:solidFill>
                <a:latin typeface="Comic Sans MS" pitchFamily="66" charset="0"/>
              </a:rPr>
              <a:t> </a:t>
            </a:r>
            <a:r>
              <a:rPr lang="en-CA" sz="3000" dirty="0">
                <a:ln>
                  <a:solidFill>
                    <a:sysClr val="windowText" lastClr="000000"/>
                  </a:solidFill>
                </a:ln>
                <a:solidFill>
                  <a:srgbClr val="FF99FF"/>
                </a:solidFill>
                <a:latin typeface="Comic Sans MS" pitchFamily="66" charset="0"/>
              </a:rPr>
              <a:t>offering.</a:t>
            </a:r>
          </a:p>
        </p:txBody>
      </p:sp>
    </p:spTree>
    <p:extLst>
      <p:ext uri="{BB962C8B-B14F-4D97-AF65-F5344CB8AC3E}">
        <p14:creationId xmlns:p14="http://schemas.microsoft.com/office/powerpoint/2010/main" val="34866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35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500"/>
                                        <p:tgtEl>
                                          <p:spTgt spid="10"/>
                                        </p:tgtEl>
                                      </p:cBhvr>
                                    </p:animEffect>
                                    <p:anim calcmode="lin" valueType="num">
                                      <p:cBhvr>
                                        <p:cTn id="13" dur="1500" fill="hold"/>
                                        <p:tgtEl>
                                          <p:spTgt spid="10"/>
                                        </p:tgtEl>
                                        <p:attrNameLst>
                                          <p:attrName>ppt_x</p:attrName>
                                        </p:attrNameLst>
                                      </p:cBhvr>
                                      <p:tavLst>
                                        <p:tav tm="0">
                                          <p:val>
                                            <p:strVal val="#ppt_x"/>
                                          </p:val>
                                        </p:tav>
                                        <p:tav tm="100000">
                                          <p:val>
                                            <p:strVal val="#ppt_x"/>
                                          </p:val>
                                        </p:tav>
                                      </p:tavLst>
                                    </p:anim>
                                    <p:anim calcmode="lin" valueType="num">
                                      <p:cBhvr>
                                        <p:cTn id="14" dur="1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wipe(left)">
                                      <p:cBhvr>
                                        <p:cTn id="19" dur="125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3399">
                <a:alpha val="14000"/>
              </a:srgbClr>
            </a:gs>
            <a:gs pos="25000">
              <a:srgbClr val="FF6633">
                <a:alpha val="12000"/>
              </a:srgbClr>
            </a:gs>
            <a:gs pos="50000">
              <a:srgbClr val="FFFF00">
                <a:alpha val="14000"/>
              </a:srgbClr>
            </a:gs>
            <a:gs pos="75000">
              <a:srgbClr val="01A78F">
                <a:alpha val="29000"/>
              </a:srgbClr>
            </a:gs>
            <a:gs pos="100000">
              <a:srgbClr val="9933FF">
                <a:alpha val="38000"/>
              </a:srgb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8157" y="116632"/>
            <a:ext cx="11809312" cy="6552727"/>
          </a:xfrm>
          <a:noFill/>
          <a:ln>
            <a:noFill/>
          </a:ln>
          <a:scene3d>
            <a:camera prst="orthographicFront"/>
            <a:lightRig rig="threePt" dir="t"/>
          </a:scene3d>
          <a:sp3d>
            <a:bevelT/>
          </a:sp3d>
        </p:spPr>
        <p:txBody>
          <a:bodyPr anchor="t">
            <a:normAutofit/>
            <a:sp3d extrusionH="57150">
              <a:bevelT h="25400" prst="softRound"/>
            </a:sp3d>
          </a:bodyPr>
          <a:lstStyle/>
          <a:p>
            <a:pPr>
              <a:lnSpc>
                <a:spcPct val="100000"/>
              </a:lnSpc>
            </a:pPr>
            <a:r>
              <a:rPr lang="en-US" sz="3200" dirty="0" smtClean="0">
                <a:solidFill>
                  <a:prstClr val="black"/>
                </a:solidFill>
              </a:rPr>
              <a:t>	.</a:t>
            </a:r>
          </a:p>
        </p:txBody>
      </p:sp>
      <p:sp>
        <p:nvSpPr>
          <p:cNvPr id="4" name="Slide Number Placeholder 3"/>
          <p:cNvSpPr>
            <a:spLocks noGrp="1"/>
          </p:cNvSpPr>
          <p:nvPr>
            <p:ph type="sldNum" sz="quarter" idx="12"/>
          </p:nvPr>
        </p:nvSpPr>
        <p:spPr>
          <a:xfrm>
            <a:off x="11665295" y="6592267"/>
            <a:ext cx="549797" cy="365125"/>
          </a:xfrm>
        </p:spPr>
        <p:txBody>
          <a:bodyPr>
            <a:scene3d>
              <a:camera prst="orthographicFront"/>
              <a:lightRig rig="threePt" dir="t"/>
            </a:scene3d>
            <a:sp3d extrusionH="57150">
              <a:bevelT h="25400" prst="softRound"/>
            </a:sp3d>
          </a:bodyPr>
          <a:lstStyle/>
          <a:p>
            <a:fld id="{81FEFA0A-2F20-4B60-98C6-5FFDA469AA1C}" type="slidenum">
              <a:rPr lang="en-US" smtClean="0">
                <a:solidFill>
                  <a:schemeClr val="tx2"/>
                </a:solidFill>
              </a:rPr>
              <a:pPr/>
              <a:t>38</a:t>
            </a:fld>
            <a:endParaRPr lang="en-US" dirty="0">
              <a:solidFill>
                <a:schemeClr val="tx2"/>
              </a:solidFill>
            </a:endParaRPr>
          </a:p>
        </p:txBody>
      </p:sp>
      <p:sp>
        <p:nvSpPr>
          <p:cNvPr id="18" name="TextBox 17"/>
          <p:cNvSpPr txBox="1"/>
          <p:nvPr/>
        </p:nvSpPr>
        <p:spPr>
          <a:xfrm>
            <a:off x="5184305" y="5560784"/>
            <a:ext cx="5590628" cy="892552"/>
          </a:xfrm>
          <a:prstGeom prst="rect">
            <a:avLst/>
          </a:prstGeom>
          <a:noFill/>
          <a:ln>
            <a:solidFill>
              <a:schemeClr val="bg2">
                <a:lumMod val="90000"/>
              </a:schemeClr>
            </a:solidFill>
          </a:ln>
          <a:effectLst>
            <a:glow rad="139700">
              <a:schemeClr val="accent4">
                <a:satMod val="175000"/>
                <a:alpha val="40000"/>
              </a:schemeClr>
            </a:glow>
          </a:effectLst>
          <a:scene3d>
            <a:camera prst="orthographicFront"/>
            <a:lightRig rig="threePt" dir="t"/>
          </a:scene3d>
          <a:sp3d>
            <a:bevelT w="152400" h="50800" prst="softRound"/>
          </a:sp3d>
        </p:spPr>
        <p:txBody>
          <a:bodyPr wrap="square" rtlCol="0">
            <a:spAutoFit/>
            <a:sp3d extrusionH="57150">
              <a:bevelT w="38100" h="38100"/>
            </a:sp3d>
          </a:bodyPr>
          <a:lstStyle/>
          <a:p>
            <a:pPr algn="ctr"/>
            <a:r>
              <a:rPr lang="en-US" sz="2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Rounded MT Bold" pitchFamily="34" charset="0"/>
              </a:rPr>
              <a:t>These two very important events </a:t>
            </a:r>
            <a:br>
              <a:rPr lang="en-US" sz="2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Rounded MT Bold" pitchFamily="34" charset="0"/>
              </a:rPr>
            </a:br>
            <a:r>
              <a:rPr lang="en-US" sz="2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Rounded MT Bold" pitchFamily="34" charset="0"/>
              </a:rPr>
              <a:t>did not occur on the same day!</a:t>
            </a:r>
            <a:endParaRPr lang="en-US" sz="2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20" name="Picture 2" descr="C:\Users\Rae\Desktop\reaping_the_harvest-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3932" y="3386258"/>
            <a:ext cx="2249857" cy="3046307"/>
          </a:xfrm>
          <a:prstGeom prst="rect">
            <a:avLst/>
          </a:prstGeom>
          <a:ln w="76200">
            <a:solidFill>
              <a:srgbClr val="0070C0"/>
            </a:solidFill>
          </a:ln>
          <a:effectLst>
            <a:glow rad="228600">
              <a:schemeClr val="accent1">
                <a:satMod val="175000"/>
                <a:alpha val="40000"/>
              </a:schemeClr>
            </a:glow>
            <a:outerShdw blurRad="292100" dist="139700" dir="2700000" algn="tl" rotWithShape="0">
              <a:srgbClr val="333333">
                <a:alpha val="65000"/>
              </a:srgbClr>
            </a:outerShdw>
          </a:effectLst>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pic>
        <p:nvPicPr>
          <p:cNvPr id="21" name="Picture 3" descr="C:\Users\Rae\Desktop\tomb 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7115" y="3351471"/>
            <a:ext cx="2591913" cy="1941055"/>
          </a:xfrm>
          <a:prstGeom prst="rect">
            <a:avLst/>
          </a:prstGeom>
          <a:ln w="76200">
            <a:solidFill>
              <a:srgbClr val="8C4C64"/>
            </a:solidFill>
          </a:ln>
          <a:effectLst>
            <a:glow rad="228600">
              <a:schemeClr val="accent6">
                <a:satMod val="175000"/>
                <a:alpha val="40000"/>
              </a:schemeClr>
            </a:glow>
            <a:outerShdw blurRad="292100" dist="139700" dir="2700000" algn="tl" rotWithShape="0">
              <a:srgbClr val="333333">
                <a:alpha val="65000"/>
              </a:srgbClr>
            </a:outerShdw>
          </a:effectLst>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graphicFrame>
        <p:nvGraphicFramePr>
          <p:cNvPr id="22" name="Table 21"/>
          <p:cNvGraphicFramePr>
            <a:graphicFrameLocks noGrp="1"/>
          </p:cNvGraphicFramePr>
          <p:nvPr>
            <p:extLst>
              <p:ext uri="{D42A27DB-BD31-4B8C-83A1-F6EECF244321}">
                <p14:modId xmlns:p14="http://schemas.microsoft.com/office/powerpoint/2010/main" val="2909015686"/>
              </p:ext>
            </p:extLst>
          </p:nvPr>
        </p:nvGraphicFramePr>
        <p:xfrm>
          <a:off x="2689349" y="1295400"/>
          <a:ext cx="8229599" cy="1844039"/>
        </p:xfrm>
        <a:graphic>
          <a:graphicData uri="http://schemas.openxmlformats.org/drawingml/2006/table">
            <a:tbl>
              <a:tblPr firstRow="1" bandRow="1">
                <a:tableStyleId>{5C22544A-7EE6-4342-B048-85BDC9FD1C3A}</a:tableStyleId>
              </a:tblPr>
              <a:tblGrid>
                <a:gridCol w="1175657"/>
                <a:gridCol w="1175657"/>
                <a:gridCol w="1175657"/>
                <a:gridCol w="1175657"/>
                <a:gridCol w="1175657"/>
                <a:gridCol w="1175657"/>
                <a:gridCol w="1175657"/>
              </a:tblGrid>
              <a:tr h="398239">
                <a:tc>
                  <a:txBody>
                    <a:bodyPr/>
                    <a:lstStyle/>
                    <a:p>
                      <a:pPr algn="ctr"/>
                      <a:r>
                        <a:rPr lang="en-US" sz="1600" dirty="0" smtClean="0"/>
                        <a:t>1</a:t>
                      </a:r>
                      <a:r>
                        <a:rPr lang="en-US" sz="1600" baseline="30000" dirty="0" smtClean="0"/>
                        <a:t>st</a:t>
                      </a:r>
                      <a:r>
                        <a:rPr lang="en-US" sz="1600" dirty="0" smtClean="0"/>
                        <a:t> (Sun)</a:t>
                      </a:r>
                      <a:endParaRPr lang="en-US" sz="1600" dirty="0"/>
                    </a:p>
                  </a:txBody>
                  <a:tcPr>
                    <a:lnB w="38100" cmpd="sng">
                      <a:noFill/>
                    </a:lnB>
                    <a:cell3D prstMaterial="dkEdge">
                      <a:bevel w="77470" h="12700" prst="softRound"/>
                      <a:lightRig rig="flood" dir="t"/>
                    </a:cell3D>
                  </a:tcPr>
                </a:tc>
                <a:tc>
                  <a:txBody>
                    <a:bodyPr/>
                    <a:lstStyle/>
                    <a:p>
                      <a:pPr algn="ctr"/>
                      <a:r>
                        <a:rPr lang="en-US" sz="1600" dirty="0" smtClean="0"/>
                        <a:t>2</a:t>
                      </a:r>
                      <a:r>
                        <a:rPr lang="en-US" sz="1600" baseline="30000" dirty="0" smtClean="0"/>
                        <a:t>nd</a:t>
                      </a:r>
                      <a:r>
                        <a:rPr lang="en-US" sz="1600" dirty="0" smtClean="0"/>
                        <a:t> (Mon)</a:t>
                      </a:r>
                      <a:endParaRPr lang="en-US" sz="1600" dirty="0"/>
                    </a:p>
                  </a:txBody>
                  <a:tcPr>
                    <a:cell3D prstMaterial="dkEdge">
                      <a:bevel w="77470" h="12700" prst="softRound"/>
                      <a:lightRig rig="flood" dir="t"/>
                    </a:cell3D>
                  </a:tcPr>
                </a:tc>
                <a:tc>
                  <a:txBody>
                    <a:bodyPr/>
                    <a:lstStyle/>
                    <a:p>
                      <a:pPr algn="ctr"/>
                      <a:r>
                        <a:rPr lang="en-US" sz="1600" dirty="0" smtClean="0"/>
                        <a:t>3</a:t>
                      </a:r>
                      <a:r>
                        <a:rPr lang="en-US" sz="1600" baseline="30000" dirty="0" smtClean="0"/>
                        <a:t>rd</a:t>
                      </a:r>
                      <a:r>
                        <a:rPr lang="en-US" sz="1600" dirty="0" smtClean="0"/>
                        <a:t> (Tues)</a:t>
                      </a:r>
                      <a:endParaRPr lang="en-US" sz="1600" dirty="0"/>
                    </a:p>
                  </a:txBody>
                  <a:tcPr>
                    <a:cell3D prstMaterial="dkEdge">
                      <a:bevel w="77470" h="12700" prst="softRound"/>
                      <a:lightRig rig="flood" dir="t"/>
                    </a:cell3D>
                  </a:tcPr>
                </a:tc>
                <a:tc>
                  <a:txBody>
                    <a:bodyPr/>
                    <a:lstStyle/>
                    <a:p>
                      <a:pPr algn="ctr"/>
                      <a:r>
                        <a:rPr lang="en-US" sz="1600" dirty="0" smtClean="0"/>
                        <a:t>4</a:t>
                      </a:r>
                      <a:r>
                        <a:rPr lang="en-US" sz="1600" baseline="30000" dirty="0" smtClean="0"/>
                        <a:t>th</a:t>
                      </a:r>
                      <a:r>
                        <a:rPr lang="en-US" sz="1600" dirty="0" smtClean="0"/>
                        <a:t> (Wed)</a:t>
                      </a:r>
                      <a:endParaRPr lang="en-US" sz="1600" dirty="0"/>
                    </a:p>
                  </a:txBody>
                  <a:tcPr>
                    <a:cell3D prstMaterial="dkEdge">
                      <a:bevel w="77470" h="12700" prst="softRound"/>
                      <a:lightRig rig="flood" dir="t"/>
                    </a:cell3D>
                  </a:tcPr>
                </a:tc>
                <a:tc>
                  <a:txBody>
                    <a:bodyPr/>
                    <a:lstStyle/>
                    <a:p>
                      <a:pPr algn="ctr"/>
                      <a:r>
                        <a:rPr lang="en-US" sz="1600" dirty="0" smtClean="0"/>
                        <a:t>5</a:t>
                      </a:r>
                      <a:r>
                        <a:rPr lang="en-US" sz="1600" baseline="30000" dirty="0" smtClean="0"/>
                        <a:t>th</a:t>
                      </a:r>
                      <a:r>
                        <a:rPr lang="en-US" sz="1600" dirty="0" smtClean="0"/>
                        <a:t> (</a:t>
                      </a:r>
                      <a:r>
                        <a:rPr lang="en-US" sz="1600" dirty="0" err="1" smtClean="0"/>
                        <a:t>Thur</a:t>
                      </a:r>
                      <a:r>
                        <a:rPr lang="en-US" sz="1600" dirty="0" smtClean="0"/>
                        <a:t>)</a:t>
                      </a:r>
                      <a:endParaRPr lang="en-US" sz="1600" dirty="0"/>
                    </a:p>
                  </a:txBody>
                  <a:tcPr>
                    <a:cell3D prstMaterial="dkEdge">
                      <a:bevel w="77470" h="12700" prst="softRound"/>
                      <a:lightRig rig="flood" dir="t"/>
                    </a:cell3D>
                  </a:tcPr>
                </a:tc>
                <a:tc>
                  <a:txBody>
                    <a:bodyPr/>
                    <a:lstStyle/>
                    <a:p>
                      <a:pPr algn="ctr"/>
                      <a:r>
                        <a:rPr lang="en-US" sz="1600" dirty="0" smtClean="0"/>
                        <a:t>6</a:t>
                      </a:r>
                      <a:r>
                        <a:rPr lang="en-US" sz="1600" baseline="30000" dirty="0" smtClean="0"/>
                        <a:t>th</a:t>
                      </a:r>
                      <a:r>
                        <a:rPr lang="en-US" sz="1600" dirty="0" smtClean="0"/>
                        <a:t> (Fri)</a:t>
                      </a:r>
                      <a:endParaRPr lang="en-US" sz="1600" dirty="0"/>
                    </a:p>
                  </a:txBody>
                  <a:tcPr>
                    <a:cell3D prstMaterial="dkEdge">
                      <a:bevel w="77470" h="12700" prst="softRound"/>
                      <a:lightRig rig="flood" dir="t"/>
                    </a:cell3D>
                  </a:tcPr>
                </a:tc>
                <a:tc>
                  <a:txBody>
                    <a:bodyPr/>
                    <a:lstStyle/>
                    <a:p>
                      <a:pPr algn="ctr"/>
                      <a:r>
                        <a:rPr lang="en-US" sz="1600" dirty="0" smtClean="0"/>
                        <a:t>7</a:t>
                      </a:r>
                      <a:r>
                        <a:rPr lang="en-US" sz="1600" baseline="30000" dirty="0" smtClean="0"/>
                        <a:t>th</a:t>
                      </a:r>
                      <a:r>
                        <a:rPr lang="en-US" sz="1600" dirty="0" smtClean="0"/>
                        <a:t> (</a:t>
                      </a:r>
                      <a:r>
                        <a:rPr lang="en-US" sz="1600" dirty="0" err="1" smtClean="0"/>
                        <a:t>Sabb</a:t>
                      </a:r>
                      <a:r>
                        <a:rPr lang="en-US" sz="1600" dirty="0" smtClean="0"/>
                        <a:t>)</a:t>
                      </a:r>
                      <a:endParaRPr lang="en-US" sz="1600" dirty="0"/>
                    </a:p>
                  </a:txBody>
                  <a:tcPr>
                    <a:cell3D prstMaterial="dkEdge">
                      <a:bevel w="77470" h="12700" prst="softRound"/>
                      <a:lightRig rig="flood" dir="t"/>
                    </a:cell3D>
                  </a:tcPr>
                </a:tc>
              </a:tr>
              <a:tr h="372380">
                <a:tc>
                  <a:txBody>
                    <a:bodyPr/>
                    <a:lstStyle/>
                    <a:p>
                      <a:pPr algn="ctr"/>
                      <a:r>
                        <a:rPr lang="en-US" sz="1400" b="0" dirty="0" smtClean="0"/>
                        <a:t>4</a:t>
                      </a:r>
                      <a:endParaRPr lang="en-US" sz="1400" b="0"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cell3D prstMaterial="dkEdge">
                      <a:bevel w="77470" h="12700" prst="softRound"/>
                      <a:lightRig rig="flood" dir="t"/>
                    </a:cell3D>
                    <a:solidFill>
                      <a:srgbClr val="DCE5EE"/>
                    </a:solidFill>
                  </a:tcPr>
                </a:tc>
                <a:tc>
                  <a:txBody>
                    <a:bodyPr/>
                    <a:lstStyle/>
                    <a:p>
                      <a:pPr algn="ctr"/>
                      <a:r>
                        <a:rPr lang="en-US" sz="1400" dirty="0" smtClean="0"/>
                        <a:t>5</a:t>
                      </a:r>
                      <a:endParaRPr lang="en-US" sz="1400" dirty="0"/>
                    </a:p>
                  </a:txBody>
                  <a:tcPr>
                    <a:lnL w="12700" cmpd="sng">
                      <a:noFill/>
                    </a:lnL>
                    <a:cell3D prstMaterial="dkEdge">
                      <a:bevel w="77470" h="12700" prst="softRound"/>
                      <a:lightRig rig="flood" dir="t"/>
                    </a:cell3D>
                    <a:solidFill>
                      <a:srgbClr val="DCE5EE"/>
                    </a:solidFill>
                  </a:tcPr>
                </a:tc>
                <a:tc>
                  <a:txBody>
                    <a:bodyPr/>
                    <a:lstStyle/>
                    <a:p>
                      <a:pPr algn="ctr"/>
                      <a:r>
                        <a:rPr lang="en-US" sz="1400" dirty="0" smtClean="0"/>
                        <a:t>6</a:t>
                      </a:r>
                      <a:endParaRPr lang="en-US" sz="1400" dirty="0"/>
                    </a:p>
                  </a:txBody>
                  <a:tcPr>
                    <a:cell3D prstMaterial="dkEdge">
                      <a:bevel w="77470" h="12700" prst="softRound"/>
                      <a:lightRig rig="flood" dir="t"/>
                    </a:cell3D>
                  </a:tcPr>
                </a:tc>
                <a:tc>
                  <a:txBody>
                    <a:bodyPr/>
                    <a:lstStyle/>
                    <a:p>
                      <a:pPr algn="ctr"/>
                      <a:r>
                        <a:rPr lang="en-US" sz="1400" dirty="0" smtClean="0"/>
                        <a:t>7</a:t>
                      </a:r>
                      <a:endParaRPr lang="en-US" sz="1400" dirty="0"/>
                    </a:p>
                  </a:txBody>
                  <a:tcPr>
                    <a:cell3D prstMaterial="dkEdge">
                      <a:bevel w="77470" h="12700" prst="softRound"/>
                      <a:lightRig rig="flood" dir="t"/>
                    </a:cell3D>
                  </a:tcPr>
                </a:tc>
                <a:tc>
                  <a:txBody>
                    <a:bodyPr/>
                    <a:lstStyle/>
                    <a:p>
                      <a:pPr algn="ctr"/>
                      <a:r>
                        <a:rPr lang="en-US" sz="1400" dirty="0" smtClean="0"/>
                        <a:t>8</a:t>
                      </a:r>
                      <a:endParaRPr lang="en-US" sz="1400" dirty="0"/>
                    </a:p>
                  </a:txBody>
                  <a:tcPr>
                    <a:cell3D prstMaterial="dkEdge">
                      <a:bevel w="77470" h="12700" prst="softRound"/>
                      <a:lightRig rig="flood" dir="t"/>
                    </a:cell3D>
                  </a:tcPr>
                </a:tc>
                <a:tc>
                  <a:txBody>
                    <a:bodyPr/>
                    <a:lstStyle/>
                    <a:p>
                      <a:pPr algn="ctr"/>
                      <a:r>
                        <a:rPr lang="en-US" sz="1400" dirty="0" smtClean="0"/>
                        <a:t>9</a:t>
                      </a:r>
                      <a:endParaRPr lang="en-US" sz="1400" dirty="0"/>
                    </a:p>
                  </a:txBody>
                  <a:tcPr>
                    <a:cell3D prstMaterial="dkEdge">
                      <a:bevel w="77470" h="12700" prst="softRound"/>
                      <a:lightRig rig="flood" dir="t"/>
                    </a:cell3D>
                  </a:tcPr>
                </a:tc>
                <a:tc>
                  <a:txBody>
                    <a:bodyPr/>
                    <a:lstStyle/>
                    <a:p>
                      <a:pPr algn="ctr"/>
                      <a:r>
                        <a:rPr lang="en-US" sz="1400" dirty="0" smtClean="0"/>
                        <a:t>10</a:t>
                      </a:r>
                      <a:endParaRPr lang="en-US" sz="1400" dirty="0"/>
                    </a:p>
                  </a:txBody>
                  <a:tcPr>
                    <a:cell3D prstMaterial="dkEdge">
                      <a:bevel w="77470" h="12700" prst="softRound"/>
                      <a:lightRig rig="flood" dir="t"/>
                    </a:cell3D>
                  </a:tcPr>
                </a:tc>
              </a:tr>
              <a:tr h="372380">
                <a:tc>
                  <a:txBody>
                    <a:bodyPr/>
                    <a:lstStyle/>
                    <a:p>
                      <a:pPr algn="ctr"/>
                      <a:r>
                        <a:rPr lang="en-US" sz="1400" dirty="0" smtClean="0"/>
                        <a:t>11</a:t>
                      </a:r>
                      <a:endParaRPr lang="en-US" sz="1400" dirty="0"/>
                    </a:p>
                  </a:txBody>
                  <a:tcPr>
                    <a:lnT w="12700" cmpd="sng">
                      <a:noFill/>
                    </a:lnT>
                    <a:lnB w="12700" cmpd="sng">
                      <a:noFill/>
                    </a:lnB>
                    <a:cell3D prstMaterial="dkEdge">
                      <a:bevel w="77470" h="12700" prst="softRound"/>
                      <a:lightRig rig="flood" dir="t"/>
                    </a:cell3D>
                  </a:tcPr>
                </a:tc>
                <a:tc>
                  <a:txBody>
                    <a:bodyPr/>
                    <a:lstStyle/>
                    <a:p>
                      <a:pPr algn="ctr"/>
                      <a:r>
                        <a:rPr lang="en-US" sz="1400" dirty="0" smtClean="0"/>
                        <a:t>12</a:t>
                      </a:r>
                      <a:endParaRPr lang="en-US" sz="1400" dirty="0"/>
                    </a:p>
                  </a:txBody>
                  <a:tcPr>
                    <a:cell3D prstMaterial="dkEdge">
                      <a:bevel w="77470" h="12700" prst="softRound"/>
                      <a:lightRig rig="flood" dir="t"/>
                    </a:cell3D>
                  </a:tcPr>
                </a:tc>
                <a:tc>
                  <a:txBody>
                    <a:bodyPr/>
                    <a:lstStyle/>
                    <a:p>
                      <a:pPr algn="ctr"/>
                      <a:r>
                        <a:rPr lang="en-US" sz="1400" dirty="0" smtClean="0"/>
                        <a:t>13</a:t>
                      </a:r>
                      <a:endParaRPr lang="en-US" sz="1400" dirty="0"/>
                    </a:p>
                  </a:txBody>
                  <a:tcPr>
                    <a:cell3D prstMaterial="dkEdge">
                      <a:bevel w="77470" h="12700" prst="softRound"/>
                      <a:lightRig rig="flood" dir="t"/>
                    </a:cell3D>
                  </a:tcPr>
                </a:tc>
                <a:tc>
                  <a:txBody>
                    <a:bodyPr/>
                    <a:lstStyle/>
                    <a:p>
                      <a:pPr algn="ctr"/>
                      <a:r>
                        <a:rPr lang="en-US" sz="1600" b="1" dirty="0" smtClean="0">
                          <a:solidFill>
                            <a:schemeClr val="bg1"/>
                          </a:solidFill>
                        </a:rPr>
                        <a:t>14 P/O</a:t>
                      </a:r>
                      <a:endParaRPr lang="en-US" sz="1100" b="1" dirty="0">
                        <a:solidFill>
                          <a:schemeClr val="bg1"/>
                        </a:solidFill>
                      </a:endParaRPr>
                    </a:p>
                  </a:txBody>
                  <a:tcPr>
                    <a:cell3D prstMaterial="dkEdge">
                      <a:bevel w="77470" h="12700" prst="softRound"/>
                      <a:lightRig rig="flood" dir="t"/>
                    </a:cell3D>
                    <a:solidFill>
                      <a:srgbClr val="FF0000"/>
                    </a:solidFill>
                  </a:tcPr>
                </a:tc>
                <a:tc>
                  <a:txBody>
                    <a:bodyPr/>
                    <a:lstStyle/>
                    <a:p>
                      <a:pPr algn="ctr"/>
                      <a:r>
                        <a:rPr lang="en-US" sz="1400" dirty="0" smtClean="0"/>
                        <a:t>15 ULB</a:t>
                      </a:r>
                      <a:endParaRPr lang="en-US" sz="1400" dirty="0"/>
                    </a:p>
                  </a:txBody>
                  <a:tcPr>
                    <a:cell3D prstMaterial="dkEdge">
                      <a:bevel w="77470" h="12700" prst="softRound"/>
                      <a:lightRig rig="flood" dir="t"/>
                    </a:cell3D>
                    <a:solidFill>
                      <a:schemeClr val="bg2">
                        <a:lumMod val="90000"/>
                      </a:schemeClr>
                    </a:solidFill>
                  </a:tcPr>
                </a:tc>
                <a:tc>
                  <a:txBody>
                    <a:bodyPr/>
                    <a:lstStyle/>
                    <a:p>
                      <a:pPr algn="ctr"/>
                      <a:r>
                        <a:rPr lang="en-US" sz="1400" dirty="0" smtClean="0"/>
                        <a:t>16 ULB</a:t>
                      </a:r>
                      <a:endParaRPr lang="en-US" sz="1400" dirty="0"/>
                    </a:p>
                  </a:txBody>
                  <a:tcPr>
                    <a:cell3D prstMaterial="dkEdge">
                      <a:bevel w="77470" h="12700" prst="softRound"/>
                      <a:lightRig rig="flood" dir="t"/>
                    </a:cell3D>
                    <a:solidFill>
                      <a:schemeClr val="bg2">
                        <a:lumMod val="90000"/>
                      </a:schemeClr>
                    </a:solidFill>
                  </a:tcPr>
                </a:tc>
                <a:tc>
                  <a:txBody>
                    <a:bodyPr/>
                    <a:lstStyle/>
                    <a:p>
                      <a:pPr algn="ctr"/>
                      <a:r>
                        <a:rPr lang="en-US" sz="1800" b="1" dirty="0" smtClean="0"/>
                        <a:t>17 </a:t>
                      </a:r>
                      <a:r>
                        <a:rPr lang="en-US" sz="1800" b="1" dirty="0" err="1" smtClean="0"/>
                        <a:t>Ress</a:t>
                      </a:r>
                      <a:r>
                        <a:rPr lang="en-US" sz="1800" b="1" dirty="0" smtClean="0"/>
                        <a:t>.</a:t>
                      </a:r>
                      <a:endParaRPr lang="en-US" sz="1800" b="1" dirty="0"/>
                    </a:p>
                  </a:txBody>
                  <a:tcPr>
                    <a:cell3D prstMaterial="dkEdge">
                      <a:bevel w="77470" h="12700" prst="softRound"/>
                      <a:lightRig rig="flood" dir="t"/>
                    </a:cell3D>
                    <a:solidFill>
                      <a:srgbClr val="66CCFF"/>
                    </a:solidFill>
                  </a:tcPr>
                </a:tc>
              </a:tr>
              <a:tr h="372380">
                <a:tc>
                  <a:txBody>
                    <a:bodyPr/>
                    <a:lstStyle/>
                    <a:p>
                      <a:pPr algn="ctr"/>
                      <a:r>
                        <a:rPr lang="en-US" sz="2000" b="1" dirty="0" smtClean="0"/>
                        <a:t>18  W/S</a:t>
                      </a:r>
                      <a:endParaRPr lang="en-US" sz="1400" b="1" dirty="0"/>
                    </a:p>
                  </a:txBody>
                  <a:tcPr>
                    <a:lnT w="12700" cmpd="sng">
                      <a:noFill/>
                    </a:lnT>
                    <a:cell3D prstMaterial="dkEdge">
                      <a:bevel w="77470" h="12700" prst="softRound"/>
                      <a:lightRig rig="flood" dir="t"/>
                    </a:cell3D>
                    <a:solidFill>
                      <a:srgbClr val="00FF00"/>
                    </a:solidFill>
                  </a:tcPr>
                </a:tc>
                <a:tc>
                  <a:txBody>
                    <a:bodyPr/>
                    <a:lstStyle/>
                    <a:p>
                      <a:pPr algn="ctr"/>
                      <a:r>
                        <a:rPr lang="en-US" sz="1400" dirty="0" smtClean="0"/>
                        <a:t>19</a:t>
                      </a:r>
                      <a:r>
                        <a:rPr lang="en-US" sz="1400" baseline="0" dirty="0" smtClean="0"/>
                        <a:t> ULB</a:t>
                      </a:r>
                      <a:endParaRPr lang="en-US" sz="1400" dirty="0"/>
                    </a:p>
                  </a:txBody>
                  <a:tcPr>
                    <a:cell3D prstMaterial="dkEdge">
                      <a:bevel w="77470" h="12700" prst="softRound"/>
                      <a:lightRig rig="flood" dir="t"/>
                    </a:cell3D>
                    <a:solidFill>
                      <a:schemeClr val="bg2">
                        <a:lumMod val="90000"/>
                      </a:schemeClr>
                    </a:solidFill>
                  </a:tcPr>
                </a:tc>
                <a:tc>
                  <a:txBody>
                    <a:bodyPr/>
                    <a:lstStyle/>
                    <a:p>
                      <a:pPr algn="ctr"/>
                      <a:r>
                        <a:rPr lang="en-US" sz="1400" dirty="0" smtClean="0"/>
                        <a:t>20 ULB</a:t>
                      </a:r>
                      <a:endParaRPr lang="en-US" sz="1400" dirty="0"/>
                    </a:p>
                  </a:txBody>
                  <a:tcPr>
                    <a:cell3D prstMaterial="dkEdge">
                      <a:bevel w="77470" h="12700" prst="softRound"/>
                      <a:lightRig rig="flood" dir="t"/>
                    </a:cell3D>
                    <a:solidFill>
                      <a:schemeClr val="bg2">
                        <a:lumMod val="90000"/>
                      </a:schemeClr>
                    </a:solidFill>
                  </a:tcPr>
                </a:tc>
                <a:tc>
                  <a:txBody>
                    <a:bodyPr/>
                    <a:lstStyle/>
                    <a:p>
                      <a:pPr algn="ctr"/>
                      <a:r>
                        <a:rPr lang="en-US" sz="1400" b="0" dirty="0" smtClean="0"/>
                        <a:t>21 ULB</a:t>
                      </a:r>
                      <a:endParaRPr lang="en-US" sz="1400" b="0" dirty="0"/>
                    </a:p>
                  </a:txBody>
                  <a:tcPr>
                    <a:cell3D prstMaterial="dkEdge">
                      <a:bevel w="77470" h="12700" prst="softRound"/>
                      <a:lightRig rig="flood" dir="t"/>
                    </a:cell3D>
                    <a:solidFill>
                      <a:schemeClr val="bg2">
                        <a:lumMod val="90000"/>
                      </a:schemeClr>
                    </a:solidFill>
                  </a:tcPr>
                </a:tc>
                <a:tc>
                  <a:txBody>
                    <a:bodyPr/>
                    <a:lstStyle/>
                    <a:p>
                      <a:pPr algn="ctr"/>
                      <a:r>
                        <a:rPr lang="en-US" sz="1400" dirty="0" smtClean="0"/>
                        <a:t>22</a:t>
                      </a:r>
                      <a:endParaRPr lang="en-US" sz="1400" dirty="0"/>
                    </a:p>
                  </a:txBody>
                  <a:tcPr>
                    <a:cell3D prstMaterial="dkEdge">
                      <a:bevel w="77470" h="12700" prst="softRound"/>
                      <a:lightRig rig="flood" dir="t"/>
                    </a:cell3D>
                  </a:tcPr>
                </a:tc>
                <a:tc>
                  <a:txBody>
                    <a:bodyPr/>
                    <a:lstStyle/>
                    <a:p>
                      <a:pPr algn="ctr"/>
                      <a:r>
                        <a:rPr lang="en-US" sz="1400" dirty="0" smtClean="0"/>
                        <a:t>23</a:t>
                      </a:r>
                      <a:endParaRPr lang="en-US" sz="1400" dirty="0"/>
                    </a:p>
                  </a:txBody>
                  <a:tcPr>
                    <a:cell3D prstMaterial="dkEdge">
                      <a:bevel w="77470" h="12700" prst="softRound"/>
                      <a:lightRig rig="flood" dir="t"/>
                    </a:cell3D>
                  </a:tcPr>
                </a:tc>
                <a:tc>
                  <a:txBody>
                    <a:bodyPr/>
                    <a:lstStyle/>
                    <a:p>
                      <a:pPr algn="ctr"/>
                      <a:r>
                        <a:rPr lang="en-US" sz="1400" b="0" dirty="0" smtClean="0"/>
                        <a:t>24</a:t>
                      </a:r>
                      <a:endParaRPr lang="en-US" sz="1400" b="0" dirty="0"/>
                    </a:p>
                  </a:txBody>
                  <a:tcPr>
                    <a:cell3D prstMaterial="dkEdge">
                      <a:bevel w="77470" h="12700" prst="softRound"/>
                      <a:lightRig rig="flood" dir="t"/>
                    </a:cell3D>
                    <a:solidFill>
                      <a:srgbClr val="DCE5EE"/>
                    </a:solidFill>
                  </a:tcPr>
                </a:tc>
              </a:tr>
            </a:tbl>
          </a:graphicData>
        </a:graphic>
      </p:graphicFrame>
      <p:cxnSp>
        <p:nvCxnSpPr>
          <p:cNvPr id="23" name="Straight Arrow Connector 22"/>
          <p:cNvCxnSpPr/>
          <p:nvPr/>
        </p:nvCxnSpPr>
        <p:spPr>
          <a:xfrm>
            <a:off x="10690349" y="2526041"/>
            <a:ext cx="0" cy="945356"/>
          </a:xfrm>
          <a:prstGeom prst="straightConnector1">
            <a:avLst/>
          </a:prstGeom>
          <a:ln w="76200">
            <a:solidFill>
              <a:srgbClr val="0070C0"/>
            </a:solidFill>
            <a:headEnd type="diamond" w="med" len="med"/>
            <a:tailEnd type="triangle" w="med" len="med"/>
          </a:ln>
          <a:effectLst>
            <a:glow rad="101600">
              <a:schemeClr val="bg1"/>
            </a:glow>
          </a:effectLst>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2843298" y="2940844"/>
            <a:ext cx="0" cy="640556"/>
          </a:xfrm>
          <a:prstGeom prst="straightConnector1">
            <a:avLst/>
          </a:prstGeom>
          <a:ln w="76200">
            <a:solidFill>
              <a:srgbClr val="00B050"/>
            </a:solidFill>
            <a:headEnd type="diamond" w="med" len="med"/>
            <a:tailEnd type="triangle" w="med" len="med"/>
          </a:ln>
          <a:effectLst>
            <a:glow rad="101600">
              <a:schemeClr val="bg1"/>
            </a:glow>
          </a:effectLst>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405780" y="1559689"/>
            <a:ext cx="1080171" cy="4604752"/>
          </a:xfrm>
          <a:prstGeom prst="roundRect">
            <a:avLst/>
          </a:prstGeom>
          <a:solidFill>
            <a:srgbClr val="BCFFDE"/>
          </a:solidFill>
          <a:ln w="57150">
            <a:solidFill>
              <a:srgbClr val="0070C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4800" dirty="0" smtClean="0">
                <a:ln w="28575">
                  <a:solidFill>
                    <a:srgbClr val="0000FF"/>
                  </a:solidFill>
                </a:ln>
                <a:solidFill>
                  <a:srgbClr val="00FF00"/>
                </a:solidFill>
                <a:latin typeface="Arial Rounded MT Bold" pitchFamily="34" charset="0"/>
              </a:rPr>
              <a:t>REV</a:t>
            </a:r>
            <a:br>
              <a:rPr lang="en-CA" sz="4800" dirty="0" smtClean="0">
                <a:ln w="28575">
                  <a:solidFill>
                    <a:srgbClr val="0000FF"/>
                  </a:solidFill>
                </a:ln>
                <a:solidFill>
                  <a:srgbClr val="00FF00"/>
                </a:solidFill>
                <a:latin typeface="Arial Rounded MT Bold" pitchFamily="34" charset="0"/>
              </a:rPr>
            </a:br>
            <a:r>
              <a:rPr lang="en-CA" sz="4800" dirty="0" smtClean="0">
                <a:ln w="28575">
                  <a:solidFill>
                    <a:srgbClr val="0000FF"/>
                  </a:solidFill>
                </a:ln>
                <a:solidFill>
                  <a:srgbClr val="00FF00"/>
                </a:solidFill>
                <a:latin typeface="Arial Rounded MT Bold" pitchFamily="34" charset="0"/>
              </a:rPr>
              <a:t>I</a:t>
            </a:r>
            <a:br>
              <a:rPr lang="en-CA" sz="4800" dirty="0" smtClean="0">
                <a:ln w="28575">
                  <a:solidFill>
                    <a:srgbClr val="0000FF"/>
                  </a:solidFill>
                </a:ln>
                <a:solidFill>
                  <a:srgbClr val="00FF00"/>
                </a:solidFill>
                <a:latin typeface="Arial Rounded MT Bold" pitchFamily="34" charset="0"/>
              </a:rPr>
            </a:br>
            <a:r>
              <a:rPr lang="en-CA" sz="4800" dirty="0" smtClean="0">
                <a:ln w="28575">
                  <a:solidFill>
                    <a:srgbClr val="0000FF"/>
                  </a:solidFill>
                </a:ln>
                <a:solidFill>
                  <a:srgbClr val="00FF00"/>
                </a:solidFill>
                <a:latin typeface="Arial Rounded MT Bold" pitchFamily="34" charset="0"/>
              </a:rPr>
              <a:t>EW</a:t>
            </a:r>
            <a:endParaRPr lang="en-CA" sz="4800" dirty="0">
              <a:ln w="28575">
                <a:solidFill>
                  <a:srgbClr val="0000FF"/>
                </a:solidFill>
              </a:ln>
              <a:solidFill>
                <a:srgbClr val="00FF00"/>
              </a:solidFill>
              <a:latin typeface="Arial Rounded MT Bold" pitchFamily="34" charset="0"/>
            </a:endParaRPr>
          </a:p>
        </p:txBody>
      </p:sp>
      <p:sp>
        <p:nvSpPr>
          <p:cNvPr id="27" name="Rounded Rectangular Callout 26"/>
          <p:cNvSpPr/>
          <p:nvPr/>
        </p:nvSpPr>
        <p:spPr>
          <a:xfrm>
            <a:off x="499493" y="260648"/>
            <a:ext cx="11189840" cy="838937"/>
          </a:xfrm>
          <a:prstGeom prst="wedgeRoundRectCallout">
            <a:avLst>
              <a:gd name="adj1" fmla="val -22365"/>
              <a:gd name="adj2" fmla="val 50453"/>
              <a:gd name="adj3" fmla="val 16667"/>
            </a:avLst>
          </a:prstGeom>
          <a:solidFill>
            <a:srgbClr val="002060"/>
          </a:solidFill>
          <a:ln w="38100">
            <a:solidFill>
              <a:srgbClr val="FF9933"/>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4800" b="1" dirty="0">
                <a:ln>
                  <a:solidFill>
                    <a:srgbClr val="0000FF"/>
                  </a:solidFill>
                </a:ln>
                <a:solidFill>
                  <a:srgbClr val="0000FF"/>
                </a:solidFill>
                <a:effectLst>
                  <a:glow rad="127000">
                    <a:srgbClr val="00FFFF"/>
                  </a:glow>
                </a:effectLst>
                <a:latin typeface="Comic Sans MS" pitchFamily="66" charset="0"/>
              </a:rPr>
              <a:t>Yahuah’s</a:t>
            </a:r>
            <a:r>
              <a:rPr lang="en-CA" sz="4800" b="1" dirty="0">
                <a:ln>
                  <a:solidFill>
                    <a:srgbClr val="0000FF"/>
                  </a:solidFill>
                </a:ln>
                <a:solidFill>
                  <a:srgbClr val="0000FF"/>
                </a:solidFill>
                <a:latin typeface="Comic Sans MS" pitchFamily="66" charset="0"/>
              </a:rPr>
              <a:t> </a:t>
            </a:r>
            <a:r>
              <a:rPr lang="en-CA" sz="4800" b="1" dirty="0" smtClean="0">
                <a:ln>
                  <a:solidFill>
                    <a:srgbClr val="FF99FF"/>
                  </a:solidFill>
                </a:ln>
                <a:solidFill>
                  <a:srgbClr val="FFFFCC"/>
                </a:solidFill>
                <a:latin typeface="Comic Sans MS" pitchFamily="66" charset="0"/>
              </a:rPr>
              <a:t>Resurrection &amp; Ascension</a:t>
            </a:r>
            <a:endParaRPr lang="en-CA" sz="4800" b="1" dirty="0" smtClean="0">
              <a:ln>
                <a:solidFill>
                  <a:srgbClr val="FF33CC"/>
                </a:solidFill>
              </a:ln>
              <a:solidFill>
                <a:srgbClr val="FFFF00"/>
              </a:solidFill>
              <a:latin typeface="Comic Sans MS" pitchFamily="66" charset="0"/>
              <a:cs typeface="Calibri" pitchFamily="34" charset="0"/>
            </a:endParaRPr>
          </a:p>
        </p:txBody>
      </p:sp>
      <p:sp>
        <p:nvSpPr>
          <p:cNvPr id="2" name="Rectangle 1"/>
          <p:cNvSpPr/>
          <p:nvPr/>
        </p:nvSpPr>
        <p:spPr>
          <a:xfrm>
            <a:off x="4234162" y="3386258"/>
            <a:ext cx="4668561" cy="2062103"/>
          </a:xfrm>
          <a:prstGeom prst="rect">
            <a:avLst/>
          </a:prstGeom>
          <a:ln>
            <a:noFill/>
          </a:ln>
        </p:spPr>
        <p:txBody>
          <a:bodyPr wrap="square">
            <a:spAutoFit/>
            <a:scene3d>
              <a:camera prst="orthographicFront"/>
              <a:lightRig rig="threePt" dir="t"/>
            </a:scene3d>
            <a:sp3d extrusionH="57150">
              <a:bevelT h="25400" prst="softRound"/>
            </a:sp3d>
          </a:bodyPr>
          <a:lstStyle/>
          <a:p>
            <a:r>
              <a:rPr lang="en-US" sz="2000" b="1" dirty="0">
                <a:solidFill>
                  <a:srgbClr val="002060"/>
                </a:solidFill>
              </a:rPr>
              <a:t>John </a:t>
            </a:r>
            <a:r>
              <a:rPr lang="en-US" sz="2000" b="1" dirty="0" smtClean="0">
                <a:solidFill>
                  <a:srgbClr val="002060"/>
                </a:solidFill>
              </a:rPr>
              <a:t>12:23-24  </a:t>
            </a:r>
            <a:r>
              <a:rPr lang="en-US" dirty="0" smtClean="0"/>
              <a:t>And Yahusha </a:t>
            </a:r>
            <a:r>
              <a:rPr lang="en-US" dirty="0"/>
              <a:t>answered them, saying, </a:t>
            </a:r>
            <a:r>
              <a:rPr lang="en-US" b="1" dirty="0">
                <a:solidFill>
                  <a:srgbClr val="FF0000"/>
                </a:solidFill>
              </a:rPr>
              <a:t>The hour is come, that </a:t>
            </a:r>
            <a:r>
              <a:rPr lang="en-US" b="1" dirty="0" smtClean="0">
                <a:solidFill>
                  <a:srgbClr val="FF0000"/>
                </a:solidFill>
              </a:rPr>
              <a:t/>
            </a:r>
            <a:br>
              <a:rPr lang="en-US" b="1" dirty="0" smtClean="0">
                <a:solidFill>
                  <a:srgbClr val="FF0000"/>
                </a:solidFill>
              </a:rPr>
            </a:br>
            <a:r>
              <a:rPr lang="en-US" b="1" dirty="0" smtClean="0">
                <a:solidFill>
                  <a:srgbClr val="FF0000"/>
                </a:solidFill>
              </a:rPr>
              <a:t>the </a:t>
            </a:r>
            <a:r>
              <a:rPr lang="en-US" b="1" dirty="0">
                <a:solidFill>
                  <a:srgbClr val="FF0000"/>
                </a:solidFill>
              </a:rPr>
              <a:t>Son of man should be glorified</a:t>
            </a:r>
            <a:r>
              <a:rPr lang="en-US" b="1" dirty="0" smtClean="0">
                <a:solidFill>
                  <a:srgbClr val="FF0000"/>
                </a:solidFill>
              </a:rPr>
              <a:t>.  </a:t>
            </a:r>
            <a:br>
              <a:rPr lang="en-US" b="1" dirty="0" smtClean="0">
                <a:solidFill>
                  <a:srgbClr val="FF0000"/>
                </a:solidFill>
              </a:rPr>
            </a:br>
            <a:r>
              <a:rPr lang="en-US" b="1" dirty="0" smtClean="0"/>
              <a:t>24 </a:t>
            </a:r>
            <a:r>
              <a:rPr lang="en-US" dirty="0" smtClean="0"/>
              <a:t> </a:t>
            </a:r>
            <a:r>
              <a:rPr lang="en-US" b="1" dirty="0">
                <a:solidFill>
                  <a:srgbClr val="FF0000"/>
                </a:solidFill>
              </a:rPr>
              <a:t>Verily, verily, I say unto you, </a:t>
            </a:r>
            <a:r>
              <a:rPr lang="en-US" b="1" dirty="0" smtClean="0">
                <a:solidFill>
                  <a:srgbClr val="FF0000"/>
                </a:solidFill>
              </a:rPr>
              <a:t/>
            </a:r>
            <a:br>
              <a:rPr lang="en-US" b="1" dirty="0" smtClean="0">
                <a:solidFill>
                  <a:srgbClr val="FF0000"/>
                </a:solidFill>
              </a:rPr>
            </a:br>
            <a:r>
              <a:rPr lang="en-US" b="1" dirty="0" smtClean="0">
                <a:solidFill>
                  <a:srgbClr val="C00000"/>
                </a:solidFill>
                <a:latin typeface="Comic Sans MS" pitchFamily="66" charset="0"/>
              </a:rPr>
              <a:t>Except </a:t>
            </a:r>
            <a:r>
              <a:rPr lang="en-US" b="1" dirty="0">
                <a:solidFill>
                  <a:srgbClr val="C00000"/>
                </a:solidFill>
                <a:latin typeface="Comic Sans MS" pitchFamily="66" charset="0"/>
              </a:rPr>
              <a:t>a corn of </a:t>
            </a:r>
            <a:r>
              <a:rPr lang="en-US" b="1" u="sng" dirty="0">
                <a:solidFill>
                  <a:srgbClr val="C00000"/>
                </a:solidFill>
                <a:latin typeface="Comic Sans MS" pitchFamily="66" charset="0"/>
              </a:rPr>
              <a:t>wheat</a:t>
            </a:r>
            <a:r>
              <a:rPr lang="en-US" b="1" dirty="0">
                <a:solidFill>
                  <a:srgbClr val="C00000"/>
                </a:solidFill>
                <a:latin typeface="Comic Sans MS" pitchFamily="66" charset="0"/>
              </a:rPr>
              <a:t> fall into </a:t>
            </a:r>
            <a:r>
              <a:rPr lang="en-US" b="1" dirty="0" smtClean="0">
                <a:solidFill>
                  <a:srgbClr val="C00000"/>
                </a:solidFill>
                <a:latin typeface="Comic Sans MS" pitchFamily="66" charset="0"/>
              </a:rPr>
              <a:t/>
            </a:r>
            <a:br>
              <a:rPr lang="en-US" b="1" dirty="0" smtClean="0">
                <a:solidFill>
                  <a:srgbClr val="C00000"/>
                </a:solidFill>
                <a:latin typeface="Comic Sans MS" pitchFamily="66" charset="0"/>
              </a:rPr>
            </a:br>
            <a:r>
              <a:rPr lang="en-US" b="1" dirty="0" smtClean="0">
                <a:solidFill>
                  <a:srgbClr val="C00000"/>
                </a:solidFill>
                <a:latin typeface="Comic Sans MS" pitchFamily="66" charset="0"/>
              </a:rPr>
              <a:t>the </a:t>
            </a:r>
            <a:r>
              <a:rPr lang="en-US" b="1" dirty="0">
                <a:solidFill>
                  <a:srgbClr val="C00000"/>
                </a:solidFill>
                <a:latin typeface="Comic Sans MS" pitchFamily="66" charset="0"/>
              </a:rPr>
              <a:t>ground </a:t>
            </a:r>
            <a:r>
              <a:rPr lang="en-US" b="1" dirty="0">
                <a:solidFill>
                  <a:srgbClr val="C00000"/>
                </a:solidFill>
                <a:effectLst>
                  <a:glow rad="127000">
                    <a:srgbClr val="00FFFF"/>
                  </a:glow>
                </a:effectLst>
                <a:latin typeface="Comic Sans MS" pitchFamily="66" charset="0"/>
              </a:rPr>
              <a:t>and die</a:t>
            </a:r>
            <a:r>
              <a:rPr lang="en-US" b="1" dirty="0">
                <a:solidFill>
                  <a:srgbClr val="C00000"/>
                </a:solidFill>
                <a:latin typeface="Comic Sans MS" pitchFamily="66" charset="0"/>
              </a:rPr>
              <a:t>,</a:t>
            </a:r>
            <a:r>
              <a:rPr lang="en-US" b="1" dirty="0">
                <a:solidFill>
                  <a:srgbClr val="FF0000"/>
                </a:solidFill>
                <a:latin typeface="Comic Sans MS" pitchFamily="66" charset="0"/>
              </a:rPr>
              <a:t> </a:t>
            </a:r>
            <a:r>
              <a:rPr lang="en-US" b="1" dirty="0">
                <a:solidFill>
                  <a:srgbClr val="FF0000"/>
                </a:solidFill>
              </a:rPr>
              <a:t>it </a:t>
            </a:r>
            <a:r>
              <a:rPr lang="en-US" b="1" dirty="0" err="1">
                <a:solidFill>
                  <a:srgbClr val="FF0000"/>
                </a:solidFill>
              </a:rPr>
              <a:t>abideth</a:t>
            </a:r>
            <a:r>
              <a:rPr lang="en-US" b="1" dirty="0">
                <a:solidFill>
                  <a:srgbClr val="FF0000"/>
                </a:solidFill>
              </a:rPr>
              <a:t> alone: </a:t>
            </a:r>
            <a:r>
              <a:rPr lang="en-US" b="1" dirty="0" smtClean="0">
                <a:solidFill>
                  <a:srgbClr val="FF0000"/>
                </a:solidFill>
              </a:rPr>
              <a:t/>
            </a:r>
            <a:br>
              <a:rPr lang="en-US" b="1" dirty="0" smtClean="0">
                <a:solidFill>
                  <a:srgbClr val="FF0000"/>
                </a:solidFill>
              </a:rPr>
            </a:br>
            <a:r>
              <a:rPr lang="en-US" b="1" dirty="0" smtClean="0">
                <a:solidFill>
                  <a:srgbClr val="FF0000"/>
                </a:solidFill>
              </a:rPr>
              <a:t>but </a:t>
            </a:r>
            <a:r>
              <a:rPr lang="en-US" b="1" dirty="0">
                <a:solidFill>
                  <a:srgbClr val="FF0000"/>
                </a:solidFill>
              </a:rPr>
              <a:t>if it die, it </a:t>
            </a:r>
            <a:r>
              <a:rPr lang="en-US" b="1" dirty="0" err="1">
                <a:solidFill>
                  <a:srgbClr val="FF0000"/>
                </a:solidFill>
              </a:rPr>
              <a:t>bringeth</a:t>
            </a:r>
            <a:r>
              <a:rPr lang="en-US" b="1" dirty="0">
                <a:solidFill>
                  <a:srgbClr val="FF0000"/>
                </a:solidFill>
              </a:rPr>
              <a:t> forth much fruit</a:t>
            </a:r>
            <a:r>
              <a:rPr lang="en-US" b="1" dirty="0" smtClean="0">
                <a:solidFill>
                  <a:srgbClr val="FF0000"/>
                </a:solidFill>
              </a:rPr>
              <a:t>.  </a:t>
            </a:r>
            <a:endParaRPr lang="en-US" b="1" dirty="0">
              <a:solidFill>
                <a:srgbClr val="FF0000"/>
              </a:solidFill>
            </a:endParaRPr>
          </a:p>
        </p:txBody>
      </p:sp>
      <p:cxnSp>
        <p:nvCxnSpPr>
          <p:cNvPr id="13" name="Straight Arrow Connector 12"/>
          <p:cNvCxnSpPr/>
          <p:nvPr/>
        </p:nvCxnSpPr>
        <p:spPr>
          <a:xfrm>
            <a:off x="7246540" y="2468166"/>
            <a:ext cx="0" cy="945356"/>
          </a:xfrm>
          <a:prstGeom prst="straightConnector1">
            <a:avLst/>
          </a:prstGeom>
          <a:ln w="76200">
            <a:solidFill>
              <a:srgbClr val="FF0000"/>
            </a:solidFill>
            <a:headEnd type="diamond" w="med" len="med"/>
            <a:tailEnd type="triangle" w="med" len="med"/>
          </a:ln>
          <a:effectLst>
            <a:glow rad="101600">
              <a:schemeClr val="bg1"/>
            </a:glow>
          </a:effectLst>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cxnSp>
      <p:pic>
        <p:nvPicPr>
          <p:cNvPr id="15" name="Picture 5" descr="C:\Users\Rae\Desktop\tulip clear.png"/>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8183019" y="4142321"/>
            <a:ext cx="864096" cy="1418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816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2250"/>
                                        <p:tgtEl>
                                          <p:spTgt spid="26"/>
                                        </p:tgtEl>
                                      </p:cBhvr>
                                    </p:animEffect>
                                  </p:childTnLst>
                                </p:cTn>
                              </p:par>
                            </p:childTnLst>
                          </p:cTn>
                        </p:par>
                        <p:par>
                          <p:cTn id="8" fill="hold">
                            <p:stCondLst>
                              <p:cond delay="2250"/>
                            </p:stCondLst>
                            <p:childTnLst>
                              <p:par>
                                <p:cTn id="9" presetID="22" presetClass="entr" presetSubtype="1" fill="hold" nodeType="afterEffect">
                                  <p:stCondLst>
                                    <p:cond delay="100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1250"/>
                                        <p:tgtEl>
                                          <p:spTgt spid="13"/>
                                        </p:tgtEl>
                                      </p:cBhvr>
                                    </p:animEffect>
                                  </p:childTnLst>
                                </p:cTn>
                              </p:par>
                            </p:childTnLst>
                          </p:cTn>
                        </p:par>
                        <p:par>
                          <p:cTn id="12" fill="hold">
                            <p:stCondLst>
                              <p:cond delay="4500"/>
                            </p:stCondLst>
                            <p:childTnLst>
                              <p:par>
                                <p:cTn id="13" presetID="42"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par>
                          <p:cTn id="18" fill="hold">
                            <p:stCondLst>
                              <p:cond delay="5500"/>
                            </p:stCondLst>
                            <p:childTnLst>
                              <p:par>
                                <p:cTn id="19" presetID="22" presetClass="entr" presetSubtype="4"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2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up)">
                                      <p:cBhvr>
                                        <p:cTn id="26" dur="1250"/>
                                        <p:tgtEl>
                                          <p:spTgt spid="23"/>
                                        </p:tgtEl>
                                      </p:cBhvr>
                                    </p:animEffect>
                                  </p:childTnLst>
                                </p:cTn>
                              </p:par>
                            </p:childTnLst>
                          </p:cTn>
                        </p:par>
                        <p:par>
                          <p:cTn id="27" fill="hold">
                            <p:stCondLst>
                              <p:cond delay="1250"/>
                            </p:stCondLst>
                            <p:childTnLst>
                              <p:par>
                                <p:cTn id="28" presetID="8" presetClass="entr" presetSubtype="16" fill="hold" nodeType="after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diamond(in)">
                                      <p:cBhvr>
                                        <p:cTn id="30" dur="20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up)">
                                      <p:cBhvr>
                                        <p:cTn id="35" dur="1250"/>
                                        <p:tgtEl>
                                          <p:spTgt spid="24"/>
                                        </p:tgtEl>
                                      </p:cBhvr>
                                    </p:animEffect>
                                  </p:childTnLst>
                                </p:cTn>
                              </p:par>
                            </p:childTnLst>
                          </p:cTn>
                        </p:par>
                        <p:par>
                          <p:cTn id="36" fill="hold">
                            <p:stCondLst>
                              <p:cond delay="1250"/>
                            </p:stCondLst>
                            <p:childTnLst>
                              <p:par>
                                <p:cTn id="37" presetID="8" presetClass="entr" presetSubtype="16" fill="hold"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diamond(in)">
                                      <p:cBhvr>
                                        <p:cTn id="39" dur="2000"/>
                                        <p:tgtEl>
                                          <p:spTgt spid="20"/>
                                        </p:tgtEl>
                                      </p:cBhvr>
                                    </p:animEffect>
                                  </p:childTnLst>
                                </p:cTn>
                              </p:par>
                              <p:par>
                                <p:cTn id="40" presetID="16" presetClass="entr" presetSubtype="21" fill="hold" nodeType="withEffect">
                                  <p:stCondLst>
                                    <p:cond delay="0"/>
                                  </p:stCondLst>
                                  <p:childTnLst>
                                    <p:set>
                                      <p:cBhvr>
                                        <p:cTn id="41" dur="1" fill="hold">
                                          <p:stCondLst>
                                            <p:cond delay="0"/>
                                          </p:stCondLst>
                                        </p:cTn>
                                        <p:tgtEl>
                                          <p:spTgt spid="18">
                                            <p:txEl>
                                              <p:pRg st="0" end="0"/>
                                            </p:txEl>
                                          </p:spTgt>
                                        </p:tgtEl>
                                        <p:attrNameLst>
                                          <p:attrName>style.visibility</p:attrName>
                                        </p:attrNameLst>
                                      </p:cBhvr>
                                      <p:to>
                                        <p:strVal val="visible"/>
                                      </p:to>
                                    </p:set>
                                    <p:animEffect transition="in" filter="barn(inVertical)">
                                      <p:cBhvr>
                                        <p:cTn id="42" dur="10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3399">
                <a:alpha val="14000"/>
              </a:srgbClr>
            </a:gs>
            <a:gs pos="25000">
              <a:srgbClr val="FF6633">
                <a:alpha val="12000"/>
              </a:srgbClr>
            </a:gs>
            <a:gs pos="50000">
              <a:srgbClr val="FFFF00">
                <a:alpha val="14000"/>
              </a:srgbClr>
            </a:gs>
            <a:gs pos="75000">
              <a:srgbClr val="01A78F">
                <a:alpha val="29000"/>
              </a:srgbClr>
            </a:gs>
            <a:gs pos="100000">
              <a:srgbClr val="9933FF">
                <a:alpha val="13000"/>
              </a:srgb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7" name="Text Placeholder 2"/>
          <p:cNvSpPr>
            <a:spLocks noGrp="1"/>
          </p:cNvSpPr>
          <p:nvPr>
            <p:ph type="body" idx="1"/>
          </p:nvPr>
        </p:nvSpPr>
        <p:spPr>
          <a:xfrm>
            <a:off x="765822" y="240056"/>
            <a:ext cx="10801198" cy="4680520"/>
          </a:xfrm>
          <a:gradFill>
            <a:gsLst>
              <a:gs pos="0">
                <a:srgbClr val="FF3399">
                  <a:alpha val="46000"/>
                </a:srgbClr>
              </a:gs>
              <a:gs pos="25000">
                <a:srgbClr val="FF6633">
                  <a:alpha val="26000"/>
                </a:srgbClr>
              </a:gs>
              <a:gs pos="98000">
                <a:srgbClr val="FFFF00">
                  <a:alpha val="26000"/>
                </a:srgbClr>
              </a:gs>
              <a:gs pos="75000">
                <a:srgbClr val="01A78F">
                  <a:alpha val="29000"/>
                </a:srgbClr>
              </a:gs>
              <a:gs pos="54000">
                <a:srgbClr val="9933FF">
                  <a:alpha val="0"/>
                </a:srgbClr>
              </a:gs>
            </a:gsLst>
            <a:lin ang="10200000" scaled="0"/>
          </a:gradFill>
          <a:ln>
            <a:noFill/>
          </a:ln>
          <a:scene3d>
            <a:camera prst="orthographicFront"/>
            <a:lightRig rig="threePt" dir="t"/>
          </a:scene3d>
          <a:sp3d>
            <a:bevelT/>
          </a:sp3d>
        </p:spPr>
        <p:txBody>
          <a:bodyPr anchor="ctr">
            <a:normAutofit/>
            <a:sp3d extrusionH="57150">
              <a:bevelT h="25400" prst="softRound"/>
            </a:sp3d>
          </a:bodyPr>
          <a:lstStyle/>
          <a:p>
            <a:pPr algn="ctr">
              <a:lnSpc>
                <a:spcPct val="100000"/>
              </a:lnSpc>
            </a:pPr>
            <a:r>
              <a:rPr lang="en-CA" sz="4800" dirty="0">
                <a:ln>
                  <a:solidFill>
                    <a:srgbClr val="FF33CC"/>
                  </a:solidFill>
                </a:ln>
                <a:solidFill>
                  <a:srgbClr val="002060"/>
                </a:solidFill>
                <a:latin typeface="Cooper Black" pitchFamily="18" charset="0"/>
              </a:rPr>
              <a:t>Can</a:t>
            </a:r>
            <a:r>
              <a:rPr lang="en-CA" sz="4800" dirty="0">
                <a:ln>
                  <a:solidFill>
                    <a:srgbClr val="FF33CC"/>
                  </a:solidFill>
                </a:ln>
                <a:solidFill>
                  <a:schemeClr val="tx2"/>
                </a:solidFill>
                <a:latin typeface="Cooper Black" pitchFamily="18" charset="0"/>
              </a:rPr>
              <a:t> </a:t>
            </a:r>
            <a:r>
              <a:rPr lang="en-CA" sz="4800" dirty="0">
                <a:ln>
                  <a:solidFill>
                    <a:srgbClr val="FF33CC"/>
                  </a:solidFill>
                </a:ln>
                <a:solidFill>
                  <a:srgbClr val="002060"/>
                </a:solidFill>
                <a:latin typeface="Cooper Black" pitchFamily="18" charset="0"/>
              </a:rPr>
              <a:t>we safely accept the example of </a:t>
            </a:r>
            <a:r>
              <a:rPr lang="en-CA" sz="4800" dirty="0">
                <a:ln>
                  <a:solidFill>
                    <a:srgbClr val="FF33CC"/>
                  </a:solidFill>
                </a:ln>
                <a:solidFill>
                  <a:srgbClr val="00FFFF"/>
                </a:solidFill>
                <a:latin typeface="Cooper Black" pitchFamily="18" charset="0"/>
              </a:rPr>
              <a:t>Yahusha’s</a:t>
            </a:r>
            <a:r>
              <a:rPr lang="en-CA" sz="4800" dirty="0">
                <a:ln>
                  <a:solidFill>
                    <a:srgbClr val="FF33CC"/>
                  </a:solidFill>
                </a:ln>
                <a:solidFill>
                  <a:srgbClr val="FFFF00"/>
                </a:solidFill>
                <a:latin typeface="Cooper Black" pitchFamily="18" charset="0"/>
              </a:rPr>
              <a:t> </a:t>
            </a:r>
            <a:r>
              <a:rPr lang="en-CA" sz="4800" b="1" dirty="0">
                <a:ln>
                  <a:solidFill>
                    <a:srgbClr val="000000"/>
                  </a:solidFill>
                </a:ln>
                <a:solidFill>
                  <a:srgbClr val="00FF00"/>
                </a:solidFill>
                <a:effectLst>
                  <a:glow rad="127000">
                    <a:srgbClr val="FF66FF"/>
                  </a:glow>
                </a:effectLst>
                <a:latin typeface="Cooper Black" pitchFamily="18" charset="0"/>
              </a:rPr>
              <a:t>living Passion Week </a:t>
            </a:r>
            <a:r>
              <a:rPr lang="en-CA" sz="4800" dirty="0">
                <a:ln>
                  <a:solidFill>
                    <a:srgbClr val="000000"/>
                  </a:solidFill>
                </a:ln>
                <a:solidFill>
                  <a:srgbClr val="FFFF00"/>
                </a:solidFill>
                <a:latin typeface="Cooper Black" pitchFamily="18" charset="0"/>
              </a:rPr>
              <a:t> </a:t>
            </a:r>
            <a:br>
              <a:rPr lang="en-CA" sz="4800" dirty="0">
                <a:ln>
                  <a:solidFill>
                    <a:srgbClr val="000000"/>
                  </a:solidFill>
                </a:ln>
                <a:solidFill>
                  <a:srgbClr val="FFFF00"/>
                </a:solidFill>
                <a:latin typeface="Cooper Black" pitchFamily="18" charset="0"/>
              </a:rPr>
            </a:br>
            <a:r>
              <a:rPr lang="en-CA" sz="4800" dirty="0">
                <a:ln>
                  <a:solidFill>
                    <a:srgbClr val="FF33CC"/>
                  </a:solidFill>
                </a:ln>
                <a:solidFill>
                  <a:srgbClr val="002060"/>
                </a:solidFill>
                <a:latin typeface="Cooper Black" pitchFamily="18" charset="0"/>
              </a:rPr>
              <a:t>as </a:t>
            </a:r>
            <a:r>
              <a:rPr lang="en-CA" sz="4800" dirty="0" smtClean="0">
                <a:ln>
                  <a:solidFill>
                    <a:srgbClr val="FF33CC"/>
                  </a:solidFill>
                </a:ln>
                <a:solidFill>
                  <a:srgbClr val="002060"/>
                </a:solidFill>
                <a:latin typeface="Cooper Black" pitchFamily="18" charset="0"/>
              </a:rPr>
              <a:t>the -</a:t>
            </a:r>
            <a:r>
              <a:rPr lang="en-CA" sz="4800" dirty="0" smtClean="0">
                <a:ln>
                  <a:solidFill>
                    <a:srgbClr val="FF33CC"/>
                  </a:solidFill>
                </a:ln>
                <a:solidFill>
                  <a:srgbClr val="FFFF00"/>
                </a:solidFill>
                <a:latin typeface="Cooper Black" pitchFamily="18" charset="0"/>
              </a:rPr>
              <a:t> </a:t>
            </a:r>
            <a:r>
              <a:rPr lang="en-CA" sz="4800" b="1" dirty="0" smtClean="0">
                <a:ln w="28575">
                  <a:solidFill>
                    <a:srgbClr val="FF33CC"/>
                  </a:solidFill>
                </a:ln>
                <a:solidFill>
                  <a:srgbClr val="00FF00"/>
                </a:solidFill>
                <a:latin typeface="Cooper Black" pitchFamily="18" charset="0"/>
              </a:rPr>
              <a:t>ANTI-TYPE</a:t>
            </a:r>
            <a:r>
              <a:rPr lang="en-CA" sz="4800" dirty="0" smtClean="0">
                <a:ln>
                  <a:solidFill>
                    <a:srgbClr val="FF33CC"/>
                  </a:solidFill>
                </a:ln>
                <a:solidFill>
                  <a:srgbClr val="FFFF00"/>
                </a:solidFill>
                <a:latin typeface="Cooper Black" pitchFamily="18" charset="0"/>
              </a:rPr>
              <a:t> </a:t>
            </a:r>
            <a:r>
              <a:rPr lang="en-CA" sz="4800" dirty="0">
                <a:ln>
                  <a:solidFill>
                    <a:srgbClr val="FF33CC"/>
                  </a:solidFill>
                </a:ln>
                <a:solidFill>
                  <a:srgbClr val="002060"/>
                </a:solidFill>
                <a:latin typeface="Cooper Black" pitchFamily="18" charset="0"/>
              </a:rPr>
              <a:t>of Joshua’s</a:t>
            </a:r>
            <a:r>
              <a:rPr lang="en-CA" sz="4800" b="1" dirty="0">
                <a:ln>
                  <a:solidFill>
                    <a:srgbClr val="FF33CC"/>
                  </a:solidFill>
                </a:ln>
                <a:solidFill>
                  <a:srgbClr val="002060"/>
                </a:solidFill>
                <a:latin typeface="Cooper Black" pitchFamily="18" charset="0"/>
              </a:rPr>
              <a:t> </a:t>
            </a:r>
            <a:br>
              <a:rPr lang="en-CA" sz="4800" b="1" dirty="0">
                <a:ln>
                  <a:solidFill>
                    <a:srgbClr val="FF33CC"/>
                  </a:solidFill>
                </a:ln>
                <a:solidFill>
                  <a:srgbClr val="002060"/>
                </a:solidFill>
                <a:latin typeface="Cooper Black" pitchFamily="18" charset="0"/>
              </a:rPr>
            </a:br>
            <a:r>
              <a:rPr lang="en-CA" sz="4800" b="1" dirty="0" smtClean="0">
                <a:ln>
                  <a:solidFill>
                    <a:srgbClr val="FF33CC"/>
                  </a:solidFill>
                </a:ln>
                <a:solidFill>
                  <a:srgbClr val="002060"/>
                </a:solidFill>
                <a:latin typeface="Cooper Black" pitchFamily="18" charset="0"/>
              </a:rPr>
              <a:t>  </a:t>
            </a:r>
            <a:r>
              <a:rPr lang="en-CA" sz="4800" b="1" dirty="0" smtClean="0">
                <a:ln w="28575">
                  <a:solidFill>
                    <a:srgbClr val="FF33CC"/>
                  </a:solidFill>
                </a:ln>
                <a:solidFill>
                  <a:srgbClr val="00FF00"/>
                </a:solidFill>
                <a:latin typeface="Cooper Black" pitchFamily="18" charset="0"/>
              </a:rPr>
              <a:t>TYPOLOGY</a:t>
            </a:r>
            <a:r>
              <a:rPr lang="en-CA" sz="4800" b="1" dirty="0" smtClean="0">
                <a:ln>
                  <a:solidFill>
                    <a:srgbClr val="FF33CC"/>
                  </a:solidFill>
                </a:ln>
                <a:solidFill>
                  <a:srgbClr val="0000FF"/>
                </a:solidFill>
                <a:latin typeface="Cooper Black" pitchFamily="18" charset="0"/>
              </a:rPr>
              <a:t> </a:t>
            </a:r>
            <a:r>
              <a:rPr lang="en-CA" sz="4800" dirty="0">
                <a:ln>
                  <a:solidFill>
                    <a:srgbClr val="FF33CC"/>
                  </a:solidFill>
                </a:ln>
                <a:solidFill>
                  <a:srgbClr val="002060"/>
                </a:solidFill>
                <a:latin typeface="Cooper Black" pitchFamily="18" charset="0"/>
              </a:rPr>
              <a:t>in </a:t>
            </a:r>
            <a:r>
              <a:rPr lang="en-CA" sz="4800" dirty="0" smtClean="0">
                <a:ln>
                  <a:solidFill>
                    <a:srgbClr val="FF33CC"/>
                  </a:solidFill>
                </a:ln>
                <a:solidFill>
                  <a:srgbClr val="002060"/>
                </a:solidFill>
                <a:latin typeface="Cooper Black" pitchFamily="18" charset="0"/>
              </a:rPr>
              <a:t>Canaan? </a:t>
            </a:r>
            <a:br>
              <a:rPr lang="en-CA" sz="4800" dirty="0" smtClean="0">
                <a:ln>
                  <a:solidFill>
                    <a:srgbClr val="FF33CC"/>
                  </a:solidFill>
                </a:ln>
                <a:solidFill>
                  <a:srgbClr val="002060"/>
                </a:solidFill>
                <a:latin typeface="Cooper Black" pitchFamily="18" charset="0"/>
              </a:rPr>
            </a:br>
            <a:endParaRPr lang="en-CA" dirty="0" smtClean="0">
              <a:ln>
                <a:solidFill>
                  <a:srgbClr val="FF33CC"/>
                </a:solidFill>
              </a:ln>
              <a:solidFill>
                <a:srgbClr val="002060"/>
              </a:solidFill>
              <a:latin typeface="Cooper Black" pitchFamily="18" charset="0"/>
            </a:endParaRPr>
          </a:p>
          <a:p>
            <a:pPr algn="ctr">
              <a:lnSpc>
                <a:spcPct val="100000"/>
              </a:lnSpc>
            </a:pPr>
            <a:endParaRPr lang="en-CA" sz="4800" dirty="0">
              <a:ln>
                <a:solidFill>
                  <a:srgbClr val="FF33CC"/>
                </a:solidFill>
              </a:ln>
              <a:solidFill>
                <a:srgbClr val="002060"/>
              </a:solidFill>
              <a:latin typeface="Cooper Black" pitchFamily="18" charset="0"/>
            </a:endParaRPr>
          </a:p>
          <a:p>
            <a:pPr algn="ctr">
              <a:lnSpc>
                <a:spcPct val="100000"/>
              </a:lnSpc>
            </a:pPr>
            <a:endParaRPr lang="en-US" sz="3200" dirty="0">
              <a:solidFill>
                <a:prstClr val="black"/>
              </a:solidFill>
            </a:endParaRPr>
          </a:p>
        </p:txBody>
      </p:sp>
      <p:sp>
        <p:nvSpPr>
          <p:cNvPr id="8" name="Slide Number Placeholder 3"/>
          <p:cNvSpPr>
            <a:spLocks noGrp="1"/>
          </p:cNvSpPr>
          <p:nvPr>
            <p:ph type="sldNum" sz="quarter" idx="12"/>
          </p:nvPr>
        </p:nvSpPr>
        <p:spPr>
          <a:xfrm>
            <a:off x="11665295" y="6592267"/>
            <a:ext cx="549797" cy="365125"/>
          </a:xfrm>
        </p:spPr>
        <p:txBody>
          <a:bodyPr/>
          <a:lstStyle/>
          <a:p>
            <a:fld id="{81FEFA0A-2F20-4B60-98C6-5FFDA469AA1C}" type="slidenum">
              <a:rPr lang="en-US" smtClean="0">
                <a:solidFill>
                  <a:schemeClr val="tx2"/>
                </a:solidFill>
              </a:rPr>
              <a:pPr/>
              <a:t>39</a:t>
            </a:fld>
            <a:endParaRPr lang="en-US" dirty="0">
              <a:solidFill>
                <a:schemeClr val="tx2"/>
              </a:solidFill>
            </a:endParaRPr>
          </a:p>
        </p:txBody>
      </p:sp>
      <p:sp>
        <p:nvSpPr>
          <p:cNvPr id="9" name="Text Placeholder 2"/>
          <p:cNvSpPr txBox="1">
            <a:spLocks/>
          </p:cNvSpPr>
          <p:nvPr/>
        </p:nvSpPr>
        <p:spPr>
          <a:xfrm>
            <a:off x="1629917" y="5157192"/>
            <a:ext cx="9928988" cy="1412776"/>
          </a:xfrm>
          <a:prstGeom prst="rect">
            <a:avLst/>
          </a:prstGeom>
          <a:gradFill flip="none" rotWithShape="1">
            <a:gsLst>
              <a:gs pos="0">
                <a:srgbClr val="FF3399">
                  <a:alpha val="46000"/>
                </a:srgbClr>
              </a:gs>
              <a:gs pos="25000">
                <a:srgbClr val="FF6633">
                  <a:alpha val="26000"/>
                </a:srgbClr>
              </a:gs>
              <a:gs pos="98000">
                <a:srgbClr val="FFFF00">
                  <a:alpha val="26000"/>
                </a:srgbClr>
              </a:gs>
              <a:gs pos="75000">
                <a:srgbClr val="01A78F">
                  <a:alpha val="29000"/>
                </a:srgbClr>
              </a:gs>
              <a:gs pos="54000">
                <a:srgbClr val="9933FF">
                  <a:alpha val="0"/>
                </a:srgbClr>
              </a:gs>
            </a:gsLst>
            <a:lin ang="0" scaled="1"/>
            <a:tileRect/>
          </a:gradFill>
          <a:ln>
            <a:noFill/>
          </a:ln>
          <a:scene3d>
            <a:camera prst="orthographicFront"/>
            <a:lightRig rig="threePt" dir="t"/>
          </a:scene3d>
          <a:sp3d>
            <a:bevelT/>
          </a:sp3d>
        </p:spPr>
        <p:txBody>
          <a:bodyPr vert="horz" lIns="91440" tIns="45720" rIns="91440" bIns="45720" rtlCol="0" anchor="ctr">
            <a:noAutofit/>
            <a:sp3d extrusionH="57150">
              <a:bevelT h="25400" prst="softRound"/>
            </a:sp3d>
          </a:bodyPr>
          <a:lstStyle>
            <a:lvl1pPr marL="0" indent="0" algn="l" defTabSz="914400" rtl="0" eaLnBrk="1" latinLnBrk="0" hangingPunct="1">
              <a:lnSpc>
                <a:spcPct val="90000"/>
              </a:lnSpc>
              <a:spcBef>
                <a:spcPts val="0"/>
              </a:spcBef>
              <a:buFont typeface="Arial" pitchFamily="34" charset="0"/>
              <a:buNone/>
              <a:defRPr sz="2400" kern="1200">
                <a:solidFill>
                  <a:schemeClr val="tx1"/>
                </a:solidFill>
                <a:latin typeface="Arial" pitchFamily="34" charset="0"/>
                <a:ea typeface="+mn-ea"/>
                <a:cs typeface="Arial" pitchFamily="34" charset="0"/>
              </a:defRPr>
            </a:lvl1pPr>
            <a:lvl2pPr marL="457200" indent="0" algn="l" defTabSz="914400" rtl="0" eaLnBrk="1" latinLnBrk="0" hangingPunct="1">
              <a:lnSpc>
                <a:spcPct val="90000"/>
              </a:lnSpc>
              <a:spcBef>
                <a:spcPts val="600"/>
              </a:spcBef>
              <a:buFont typeface="Euphemia" pitchFamily="34" charset="0"/>
              <a:buNone/>
              <a:defRPr sz="1800" kern="1200">
                <a:solidFill>
                  <a:schemeClr val="tx1">
                    <a:tint val="75000"/>
                  </a:schemeClr>
                </a:solidFill>
                <a:latin typeface="Arial" pitchFamily="34" charset="0"/>
                <a:ea typeface="+mn-ea"/>
                <a:cs typeface="Arial" pitchFamily="34" charset="0"/>
              </a:defRPr>
            </a:lvl2pPr>
            <a:lvl3pPr marL="914400" indent="0" algn="l" defTabSz="914400" rtl="0" eaLnBrk="1" latinLnBrk="0" hangingPunct="1">
              <a:lnSpc>
                <a:spcPct val="90000"/>
              </a:lnSpc>
              <a:spcBef>
                <a:spcPts val="600"/>
              </a:spcBef>
              <a:buFont typeface="Euphemia" pitchFamily="34" charset="0"/>
              <a:buNone/>
              <a:defRPr sz="1600" kern="1200">
                <a:solidFill>
                  <a:schemeClr val="tx1">
                    <a:tint val="75000"/>
                  </a:schemeClr>
                </a:solidFill>
                <a:latin typeface="Arial" pitchFamily="34" charset="0"/>
                <a:ea typeface="+mn-ea"/>
                <a:cs typeface="Arial" pitchFamily="34" charset="0"/>
              </a:defRPr>
            </a:lvl3pPr>
            <a:lvl4pPr marL="1371600" indent="0" algn="l" defTabSz="914400" rtl="0" eaLnBrk="1" latinLnBrk="0" hangingPunct="1">
              <a:lnSpc>
                <a:spcPct val="90000"/>
              </a:lnSpc>
              <a:spcBef>
                <a:spcPts val="600"/>
              </a:spcBef>
              <a:buFont typeface="Euphemia" pitchFamily="34" charset="0"/>
              <a:buNone/>
              <a:defRPr sz="1400" kern="1200">
                <a:solidFill>
                  <a:schemeClr val="tx1">
                    <a:tint val="75000"/>
                  </a:schemeClr>
                </a:solidFill>
                <a:latin typeface="Arial" pitchFamily="34" charset="0"/>
                <a:ea typeface="+mn-ea"/>
                <a:cs typeface="Arial" pitchFamily="34" charset="0"/>
              </a:defRPr>
            </a:lvl4pPr>
            <a:lvl5pPr marL="1828800" indent="0" algn="l" defTabSz="914400" rtl="0" eaLnBrk="1" latinLnBrk="0" hangingPunct="1">
              <a:lnSpc>
                <a:spcPct val="90000"/>
              </a:lnSpc>
              <a:spcBef>
                <a:spcPts val="600"/>
              </a:spcBef>
              <a:buFont typeface="Euphemia" pitchFamily="34" charset="0"/>
              <a:buNone/>
              <a:defRPr sz="1400" kern="1200">
                <a:solidFill>
                  <a:schemeClr val="tx1">
                    <a:tint val="75000"/>
                  </a:schemeClr>
                </a:solidFill>
                <a:latin typeface="Arial" pitchFamily="34" charset="0"/>
                <a:ea typeface="+mn-ea"/>
                <a:cs typeface="Arial" pitchFamily="34" charset="0"/>
              </a:defRPr>
            </a:lvl5pPr>
            <a:lvl6pPr marL="2286000" indent="0" algn="l" defTabSz="914400" rtl="0" eaLnBrk="1" latinLnBrk="0" hangingPunct="1">
              <a:spcBef>
                <a:spcPts val="600"/>
              </a:spcBef>
              <a:buFont typeface="Euphemia"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ts val="600"/>
              </a:spcBef>
              <a:buFont typeface="Euphemia"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ts val="600"/>
              </a:spcBef>
              <a:buFont typeface="Euphemia"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ts val="600"/>
              </a:spcBef>
              <a:buFont typeface="Euphemia" pitchFamily="34" charset="0"/>
              <a:buNone/>
              <a:defRPr sz="1400" kern="1200">
                <a:solidFill>
                  <a:schemeClr val="tx1">
                    <a:tint val="75000"/>
                  </a:schemeClr>
                </a:solidFill>
                <a:latin typeface="+mn-lt"/>
                <a:ea typeface="+mn-ea"/>
                <a:cs typeface="+mn-cs"/>
              </a:defRPr>
            </a:lvl9pPr>
          </a:lstStyle>
          <a:p>
            <a:pPr algn="ctr">
              <a:lnSpc>
                <a:spcPct val="100000"/>
              </a:lnSpc>
            </a:pPr>
            <a:r>
              <a:rPr lang="en-CA" sz="4000" b="1" dirty="0" smtClean="0">
                <a:ln>
                  <a:solidFill>
                    <a:srgbClr val="5D2D2D"/>
                  </a:solidFill>
                </a:ln>
                <a:solidFill>
                  <a:srgbClr val="993300"/>
                </a:solidFill>
                <a:latin typeface="MV Boli" pitchFamily="2" charset="0"/>
                <a:cs typeface="MV Boli" pitchFamily="2" charset="0"/>
              </a:rPr>
              <a:t>Thought</a:t>
            </a:r>
            <a:r>
              <a:rPr lang="en-CA" sz="4000" dirty="0" smtClean="0">
                <a:ln>
                  <a:solidFill>
                    <a:srgbClr val="5D2D2D"/>
                  </a:solidFill>
                </a:ln>
                <a:solidFill>
                  <a:srgbClr val="993300"/>
                </a:solidFill>
                <a:latin typeface="MV Boli" pitchFamily="2" charset="0"/>
                <a:cs typeface="MV Boli" pitchFamily="2" charset="0"/>
              </a:rPr>
              <a:t> </a:t>
            </a:r>
            <a:r>
              <a:rPr lang="en-CA" sz="4000" b="1" dirty="0" smtClean="0">
                <a:ln>
                  <a:solidFill>
                    <a:srgbClr val="5D2D2D"/>
                  </a:solidFill>
                </a:ln>
                <a:solidFill>
                  <a:srgbClr val="993300"/>
                </a:solidFill>
                <a:latin typeface="MV Boli" pitchFamily="2" charset="0"/>
                <a:cs typeface="MV Boli" pitchFamily="2" charset="0"/>
              </a:rPr>
              <a:t>to Ponder: </a:t>
            </a:r>
            <a:br>
              <a:rPr lang="en-CA" sz="4000" b="1" dirty="0" smtClean="0">
                <a:ln>
                  <a:solidFill>
                    <a:srgbClr val="5D2D2D"/>
                  </a:solidFill>
                </a:ln>
                <a:solidFill>
                  <a:srgbClr val="993300"/>
                </a:solidFill>
                <a:latin typeface="MV Boli" pitchFamily="2" charset="0"/>
                <a:cs typeface="MV Boli" pitchFamily="2" charset="0"/>
              </a:rPr>
            </a:br>
            <a:r>
              <a:rPr lang="en-CA" sz="4000" b="1" dirty="0" smtClean="0">
                <a:ln>
                  <a:solidFill>
                    <a:srgbClr val="000000"/>
                  </a:solidFill>
                </a:ln>
                <a:solidFill>
                  <a:srgbClr val="BA5306"/>
                </a:solidFill>
                <a:effectLst>
                  <a:glow rad="127000">
                    <a:srgbClr val="FF9933"/>
                  </a:glow>
                </a:effectLst>
                <a:latin typeface="MV Boli" pitchFamily="2" charset="0"/>
                <a:cs typeface="MV Boli" pitchFamily="2" charset="0"/>
              </a:rPr>
              <a:t>Will Enoch align with </a:t>
            </a:r>
            <a:r>
              <a:rPr lang="en-CA" sz="4000" b="1" dirty="0">
                <a:ln>
                  <a:solidFill>
                    <a:srgbClr val="000000"/>
                  </a:solidFill>
                </a:ln>
                <a:solidFill>
                  <a:schemeClr val="bg2">
                    <a:lumMod val="50000"/>
                  </a:schemeClr>
                </a:solidFill>
                <a:effectLst>
                  <a:glow rad="127000">
                    <a:schemeClr val="tx1">
                      <a:lumMod val="50000"/>
                      <a:lumOff val="50000"/>
                    </a:schemeClr>
                  </a:glow>
                </a:effectLst>
                <a:latin typeface="MV Boli" pitchFamily="2" charset="0"/>
                <a:cs typeface="MV Boli" pitchFamily="2" charset="0"/>
              </a:rPr>
              <a:t>Torah’s typology</a:t>
            </a:r>
            <a:r>
              <a:rPr lang="en-CA" sz="4000" b="1" dirty="0" smtClean="0">
                <a:ln>
                  <a:solidFill>
                    <a:srgbClr val="000000"/>
                  </a:solidFill>
                </a:ln>
                <a:solidFill>
                  <a:srgbClr val="BA5306"/>
                </a:solidFill>
                <a:effectLst>
                  <a:glow rad="127000">
                    <a:srgbClr val="FF9933"/>
                  </a:glow>
                </a:effectLst>
                <a:latin typeface="MV Boli" pitchFamily="2" charset="0"/>
                <a:cs typeface="MV Boli" pitchFamily="2" charset="0"/>
              </a:rPr>
              <a:t>?</a:t>
            </a:r>
            <a:endParaRPr lang="en-US" dirty="0" smtClean="0">
              <a:solidFill>
                <a:srgbClr val="BA5306"/>
              </a:solidFill>
              <a:effectLst>
                <a:glow rad="127000">
                  <a:srgbClr val="FF9933"/>
                </a:glow>
              </a:effectLst>
              <a:latin typeface="MV Boli" pitchFamily="2" charset="0"/>
              <a:cs typeface="MV Boli" pitchFamily="2" charset="0"/>
            </a:endParaRPr>
          </a:p>
        </p:txBody>
      </p:sp>
      <p:pic>
        <p:nvPicPr>
          <p:cNvPr id="10" name="Picture 3" descr="C:\Users\Rae\Desktop\BOOK OF ENOC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756" y="4797152"/>
            <a:ext cx="1309307" cy="200158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1" name="Rectangle 10"/>
          <p:cNvSpPr/>
          <p:nvPr/>
        </p:nvSpPr>
        <p:spPr>
          <a:xfrm>
            <a:off x="765822" y="3252435"/>
            <a:ext cx="10729190" cy="15841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h="25400" prst="softRound"/>
            </a:sp3d>
          </a:bodyPr>
          <a:lstStyle/>
          <a:p>
            <a:pPr lvl="0" algn="ctr"/>
            <a:r>
              <a:rPr lang="en-CA" sz="4800" dirty="0">
                <a:ln>
                  <a:solidFill>
                    <a:srgbClr val="FF33CC"/>
                  </a:solidFill>
                </a:ln>
                <a:solidFill>
                  <a:srgbClr val="002060"/>
                </a:solidFill>
                <a:latin typeface="Cooper Black" pitchFamily="18" charset="0"/>
                <a:cs typeface="Arial" pitchFamily="34" charset="0"/>
              </a:rPr>
              <a:t>Is this foundational concept also </a:t>
            </a:r>
            <a:br>
              <a:rPr lang="en-CA" sz="4800" dirty="0">
                <a:ln>
                  <a:solidFill>
                    <a:srgbClr val="FF33CC"/>
                  </a:solidFill>
                </a:ln>
                <a:solidFill>
                  <a:srgbClr val="002060"/>
                </a:solidFill>
                <a:latin typeface="Cooper Black" pitchFamily="18" charset="0"/>
                <a:cs typeface="Arial" pitchFamily="34" charset="0"/>
              </a:rPr>
            </a:br>
            <a:r>
              <a:rPr lang="en-CA" sz="4800" dirty="0">
                <a:ln>
                  <a:solidFill>
                    <a:srgbClr val="FF33CC"/>
                  </a:solidFill>
                </a:ln>
                <a:solidFill>
                  <a:srgbClr val="002060"/>
                </a:solidFill>
                <a:latin typeface="Cooper Black" pitchFamily="18" charset="0"/>
                <a:cs typeface="Arial" pitchFamily="34" charset="0"/>
              </a:rPr>
              <a:t>rooted in </a:t>
            </a:r>
            <a:r>
              <a:rPr lang="en-CA" sz="4800" dirty="0">
                <a:ln>
                  <a:solidFill>
                    <a:srgbClr val="FF33CC"/>
                  </a:solidFill>
                </a:ln>
                <a:solidFill>
                  <a:srgbClr val="00FFFF"/>
                </a:solidFill>
                <a:latin typeface="Cooper Black" pitchFamily="18" charset="0"/>
                <a:cs typeface="Arial" pitchFamily="34" charset="0"/>
              </a:rPr>
              <a:t>Torah</a:t>
            </a:r>
            <a:r>
              <a:rPr lang="en-CA" sz="4800" dirty="0">
                <a:ln>
                  <a:solidFill>
                    <a:srgbClr val="FF33CC"/>
                  </a:solidFill>
                </a:ln>
                <a:solidFill>
                  <a:srgbClr val="002060"/>
                </a:solidFill>
                <a:latin typeface="Cooper Black" pitchFamily="18" charset="0"/>
                <a:cs typeface="Arial" pitchFamily="34" charset="0"/>
              </a:rPr>
              <a:t> </a:t>
            </a:r>
            <a:r>
              <a:rPr lang="en-CA" sz="4800" dirty="0" smtClean="0">
                <a:ln>
                  <a:solidFill>
                    <a:srgbClr val="FF33CC"/>
                  </a:solidFill>
                </a:ln>
                <a:solidFill>
                  <a:srgbClr val="002060"/>
                </a:solidFill>
                <a:latin typeface="Cooper Black" pitchFamily="18" charset="0"/>
                <a:cs typeface="Arial" pitchFamily="34" charset="0"/>
              </a:rPr>
              <a:t>through </a:t>
            </a:r>
            <a:r>
              <a:rPr lang="en-CA" sz="4800" b="1" dirty="0">
                <a:ln w="28575">
                  <a:solidFill>
                    <a:srgbClr val="FF33CC"/>
                  </a:solidFill>
                </a:ln>
                <a:solidFill>
                  <a:srgbClr val="00FF00"/>
                </a:solidFill>
                <a:latin typeface="Cooper Black" pitchFamily="18" charset="0"/>
                <a:cs typeface="Arial" pitchFamily="34" charset="0"/>
              </a:rPr>
              <a:t>Moses</a:t>
            </a:r>
            <a:r>
              <a:rPr lang="en-CA" sz="4800" dirty="0">
                <a:ln>
                  <a:solidFill>
                    <a:srgbClr val="FF33CC"/>
                  </a:solidFill>
                </a:ln>
                <a:solidFill>
                  <a:srgbClr val="002060"/>
                </a:solidFill>
                <a:latin typeface="Cooper Black" pitchFamily="18" charset="0"/>
                <a:cs typeface="Arial" pitchFamily="34" charset="0"/>
              </a:rPr>
              <a:t>?</a:t>
            </a:r>
            <a:endParaRPr lang="en-US" sz="3200"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138495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1000"/>
                                        <p:tgtEl>
                                          <p:spTgt spid="10"/>
                                        </p:tgtEl>
                                      </p:cBhvr>
                                    </p:animEffect>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3399">
                <a:alpha val="47000"/>
              </a:srgbClr>
            </a:gs>
            <a:gs pos="22000">
              <a:srgbClr val="FF6633">
                <a:alpha val="43000"/>
              </a:srgbClr>
            </a:gs>
            <a:gs pos="47000">
              <a:srgbClr val="FFFF00">
                <a:alpha val="50000"/>
              </a:srgbClr>
            </a:gs>
            <a:gs pos="71000">
              <a:srgbClr val="01A78F">
                <a:alpha val="51000"/>
              </a:srgbClr>
            </a:gs>
            <a:gs pos="88000">
              <a:srgbClr val="9900CC">
                <a:alpha val="52000"/>
              </a:srgbClr>
            </a:gs>
          </a:gsLst>
          <a:lin ang="16200000" scaled="1"/>
          <a:tileRect/>
        </a:gradFill>
        <a:effectLst/>
      </p:bgPr>
    </p:bg>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a:xfrm>
            <a:off x="11783044" y="6511325"/>
            <a:ext cx="405781" cy="365125"/>
          </a:xfrm>
        </p:spPr>
        <p:txBody>
          <a:bodyPr/>
          <a:lstStyle/>
          <a:p>
            <a:fld id="{81FEFA0A-2F20-4B60-98C6-5FFDA469AA1C}" type="slidenum">
              <a:rPr lang="en-US" smtClean="0">
                <a:solidFill>
                  <a:schemeClr val="tx2"/>
                </a:solidFill>
              </a:rPr>
              <a:pPr/>
              <a:t>4</a:t>
            </a:fld>
            <a:endParaRPr lang="en-US" dirty="0">
              <a:solidFill>
                <a:schemeClr val="tx2"/>
              </a:solidFill>
            </a:endParaRPr>
          </a:p>
        </p:txBody>
      </p:sp>
      <p:sp>
        <p:nvSpPr>
          <p:cNvPr id="7" name="Rectangle 6"/>
          <p:cNvSpPr/>
          <p:nvPr/>
        </p:nvSpPr>
        <p:spPr>
          <a:xfrm>
            <a:off x="216023" y="980728"/>
            <a:ext cx="11972802" cy="55446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scene3d>
              <a:camera prst="orthographicFront"/>
              <a:lightRig rig="threePt" dir="t"/>
            </a:scene3d>
            <a:sp3d extrusionH="57150">
              <a:bevelT h="25400" prst="softRound"/>
            </a:sp3d>
          </a:bodyPr>
          <a:lstStyle/>
          <a:p>
            <a:r>
              <a:rPr lang="en-CA" sz="3200" dirty="0" smtClean="0">
                <a:ln>
                  <a:solidFill>
                    <a:srgbClr val="0000FF"/>
                  </a:solidFill>
                </a:ln>
                <a:solidFill>
                  <a:srgbClr val="00FFFF"/>
                </a:solidFill>
              </a:rPr>
              <a:t>Yahuah’s</a:t>
            </a:r>
            <a:r>
              <a:rPr lang="en-CA" sz="3200" dirty="0" smtClean="0">
                <a:solidFill>
                  <a:schemeClr val="tx2"/>
                </a:solidFill>
              </a:rPr>
              <a:t> requirements thus far:</a:t>
            </a:r>
            <a:br>
              <a:rPr lang="en-CA" sz="3200" dirty="0" smtClean="0">
                <a:solidFill>
                  <a:schemeClr val="tx2"/>
                </a:solidFill>
              </a:rPr>
            </a:br>
            <a:r>
              <a:rPr lang="en-CA" sz="3200" dirty="0" smtClean="0">
                <a:ln>
                  <a:solidFill>
                    <a:srgbClr val="0000FF"/>
                  </a:solidFill>
                </a:ln>
                <a:solidFill>
                  <a:srgbClr val="00FFFF"/>
                </a:solidFill>
              </a:rPr>
              <a:t>1.  </a:t>
            </a:r>
            <a:r>
              <a:rPr lang="en-CA" sz="3200" dirty="0" smtClean="0">
                <a:solidFill>
                  <a:schemeClr val="tx2"/>
                </a:solidFill>
              </a:rPr>
              <a:t>Enter the land.</a:t>
            </a:r>
            <a:br>
              <a:rPr lang="en-CA" sz="3200" dirty="0" smtClean="0">
                <a:solidFill>
                  <a:schemeClr val="tx2"/>
                </a:solidFill>
              </a:rPr>
            </a:br>
            <a:r>
              <a:rPr lang="en-CA" sz="3200" dirty="0" smtClean="0">
                <a:solidFill>
                  <a:schemeClr val="tx2"/>
                </a:solidFill>
              </a:rPr>
              <a:t> </a:t>
            </a:r>
            <a:r>
              <a:rPr lang="en-CA" sz="3200" dirty="0" smtClean="0">
                <a:ln>
                  <a:solidFill>
                    <a:srgbClr val="0000FF"/>
                  </a:solidFill>
                </a:ln>
                <a:solidFill>
                  <a:srgbClr val="00FFFF"/>
                </a:solidFill>
              </a:rPr>
              <a:t>2.  </a:t>
            </a:r>
            <a:r>
              <a:rPr lang="en-CA" sz="3200" dirty="0" smtClean="0">
                <a:solidFill>
                  <a:schemeClr val="tx2"/>
                </a:solidFill>
              </a:rPr>
              <a:t>Observe Passover.</a:t>
            </a:r>
            <a:br>
              <a:rPr lang="en-CA" sz="3200" dirty="0" smtClean="0">
                <a:solidFill>
                  <a:schemeClr val="tx2"/>
                </a:solidFill>
              </a:rPr>
            </a:br>
            <a:r>
              <a:rPr lang="en-CA" sz="3200" dirty="0" smtClean="0">
                <a:solidFill>
                  <a:schemeClr val="tx2"/>
                </a:solidFill>
              </a:rPr>
              <a:t>   </a:t>
            </a:r>
            <a:r>
              <a:rPr lang="en-CA" sz="3200" dirty="0" smtClean="0">
                <a:ln>
                  <a:solidFill>
                    <a:srgbClr val="0000FF"/>
                  </a:solidFill>
                </a:ln>
                <a:solidFill>
                  <a:srgbClr val="00FFFF"/>
                </a:solidFill>
              </a:rPr>
              <a:t>3.  </a:t>
            </a:r>
            <a:r>
              <a:rPr lang="en-CA" sz="3200" b="1" u="sng" dirty="0" smtClean="0">
                <a:ln>
                  <a:solidFill>
                    <a:srgbClr val="0000FF"/>
                  </a:solidFill>
                </a:ln>
                <a:solidFill>
                  <a:srgbClr val="FF0000"/>
                </a:solidFill>
              </a:rPr>
              <a:t>Cut</a:t>
            </a:r>
            <a:r>
              <a:rPr lang="en-CA" sz="3200" dirty="0" smtClean="0">
                <a:solidFill>
                  <a:schemeClr val="tx2"/>
                </a:solidFill>
              </a:rPr>
              <a:t> the </a:t>
            </a:r>
            <a:r>
              <a:rPr lang="en-CA" sz="3200" b="1" u="sng" dirty="0" smtClean="0">
                <a:ln>
                  <a:solidFill>
                    <a:srgbClr val="0000FF"/>
                  </a:solidFill>
                </a:ln>
                <a:solidFill>
                  <a:srgbClr val="FF0000"/>
                </a:solidFill>
              </a:rPr>
              <a:t>First</a:t>
            </a:r>
            <a:r>
              <a:rPr lang="en-CA" sz="3200" dirty="0" smtClean="0">
                <a:solidFill>
                  <a:schemeClr val="tx2"/>
                </a:solidFill>
              </a:rPr>
              <a:t> Wheat - Wave Sheaf offering.</a:t>
            </a:r>
            <a:br>
              <a:rPr lang="en-CA" sz="3200" dirty="0" smtClean="0">
                <a:solidFill>
                  <a:schemeClr val="tx2"/>
                </a:solidFill>
              </a:rPr>
            </a:br>
            <a:r>
              <a:rPr lang="en-CA" sz="3200" dirty="0" smtClean="0">
                <a:solidFill>
                  <a:schemeClr val="tx2"/>
                </a:solidFill>
              </a:rPr>
              <a:t>     </a:t>
            </a:r>
            <a:r>
              <a:rPr lang="en-CA" sz="3200" dirty="0" smtClean="0">
                <a:ln>
                  <a:solidFill>
                    <a:srgbClr val="0000FF"/>
                  </a:solidFill>
                </a:ln>
                <a:solidFill>
                  <a:srgbClr val="00FFFF"/>
                </a:solidFill>
              </a:rPr>
              <a:t>4.  </a:t>
            </a:r>
            <a:r>
              <a:rPr lang="en-CA" sz="3200" dirty="0" smtClean="0">
                <a:solidFill>
                  <a:schemeClr val="tx2"/>
                </a:solidFill>
              </a:rPr>
              <a:t>Roast </a:t>
            </a:r>
            <a:r>
              <a:rPr lang="en-CA" sz="3200" dirty="0">
                <a:solidFill>
                  <a:schemeClr val="tx2"/>
                </a:solidFill>
              </a:rPr>
              <a:t>&amp; </a:t>
            </a:r>
            <a:r>
              <a:rPr lang="en-CA" sz="3200" dirty="0" smtClean="0">
                <a:solidFill>
                  <a:schemeClr val="tx2"/>
                </a:solidFill>
              </a:rPr>
              <a:t>Grind Wheat; prepare a </a:t>
            </a:r>
            <a:r>
              <a:rPr lang="en-CA" sz="3200" u="sng" dirty="0" smtClean="0">
                <a:ln>
                  <a:solidFill>
                    <a:srgbClr val="0000FF"/>
                  </a:solidFill>
                </a:ln>
                <a:solidFill>
                  <a:srgbClr val="FF0000"/>
                </a:solidFill>
              </a:rPr>
              <a:t>Flour</a:t>
            </a:r>
            <a:r>
              <a:rPr lang="en-CA" sz="3200" dirty="0" smtClean="0">
                <a:ln>
                  <a:solidFill>
                    <a:srgbClr val="0000FF"/>
                  </a:solidFill>
                </a:ln>
                <a:solidFill>
                  <a:srgbClr val="FF0000"/>
                </a:solidFill>
              </a:rPr>
              <a:t> and Oil Mixture.</a:t>
            </a:r>
            <a:r>
              <a:rPr lang="en-CA" sz="3200" dirty="0" smtClean="0">
                <a:solidFill>
                  <a:schemeClr val="tx2"/>
                </a:solidFill>
              </a:rPr>
              <a:t/>
            </a:r>
            <a:br>
              <a:rPr lang="en-CA" sz="3200" dirty="0" smtClean="0">
                <a:solidFill>
                  <a:schemeClr val="tx2"/>
                </a:solidFill>
              </a:rPr>
            </a:br>
            <a:r>
              <a:rPr lang="en-CA" sz="3200" dirty="0" smtClean="0">
                <a:solidFill>
                  <a:schemeClr val="tx2"/>
                </a:solidFill>
              </a:rPr>
              <a:t>       </a:t>
            </a:r>
            <a:r>
              <a:rPr lang="en-CA" sz="3200" dirty="0" smtClean="0">
                <a:ln>
                  <a:solidFill>
                    <a:srgbClr val="0000FF"/>
                  </a:solidFill>
                </a:ln>
                <a:solidFill>
                  <a:srgbClr val="00FFFF"/>
                </a:solidFill>
              </a:rPr>
              <a:t>5.  </a:t>
            </a:r>
            <a:r>
              <a:rPr lang="en-CA" sz="3200" dirty="0" smtClean="0">
                <a:solidFill>
                  <a:schemeClr val="tx2"/>
                </a:solidFill>
              </a:rPr>
              <a:t>Present the </a:t>
            </a:r>
            <a:r>
              <a:rPr lang="en-CA" sz="3200" b="1" dirty="0" smtClean="0">
                <a:solidFill>
                  <a:schemeClr val="tx2"/>
                </a:solidFill>
                <a:effectLst>
                  <a:glow rad="127000">
                    <a:srgbClr val="BCFFDE"/>
                  </a:glow>
                </a:effectLst>
              </a:rPr>
              <a:t>ascent offering </a:t>
            </a:r>
            <a:r>
              <a:rPr lang="en-CA" sz="3200" dirty="0" smtClean="0">
                <a:solidFill>
                  <a:schemeClr val="tx2"/>
                </a:solidFill>
              </a:rPr>
              <a:t>(by fire) to </a:t>
            </a:r>
            <a:r>
              <a:rPr lang="en-CA" sz="3200" dirty="0" smtClean="0">
                <a:solidFill>
                  <a:srgbClr val="0000FF"/>
                </a:solidFill>
              </a:rPr>
              <a:t>Yahuah.</a:t>
            </a:r>
            <a:br>
              <a:rPr lang="en-CA" sz="3200" dirty="0" smtClean="0">
                <a:solidFill>
                  <a:srgbClr val="0000FF"/>
                </a:solidFill>
              </a:rPr>
            </a:br>
            <a:r>
              <a:rPr lang="en-CA" sz="3200" dirty="0" smtClean="0">
                <a:solidFill>
                  <a:srgbClr val="0000FF"/>
                </a:solidFill>
              </a:rPr>
              <a:t>	    </a:t>
            </a:r>
            <a:r>
              <a:rPr lang="en-CA" sz="3200" dirty="0" smtClean="0">
                <a:ln>
                  <a:solidFill>
                    <a:srgbClr val="0000FF"/>
                  </a:solidFill>
                </a:ln>
                <a:solidFill>
                  <a:srgbClr val="00FFFF"/>
                </a:solidFill>
              </a:rPr>
              <a:t>6.  </a:t>
            </a:r>
            <a:r>
              <a:rPr lang="en-CA" sz="3200" dirty="0" smtClean="0">
                <a:solidFill>
                  <a:schemeClr val="tx2"/>
                </a:solidFill>
              </a:rPr>
              <a:t>Bake Bread Dough for normal consumption.</a:t>
            </a:r>
            <a:br>
              <a:rPr lang="en-CA" sz="3200" dirty="0" smtClean="0">
                <a:solidFill>
                  <a:schemeClr val="tx2"/>
                </a:solidFill>
              </a:rPr>
            </a:br>
            <a:r>
              <a:rPr lang="en-CA" sz="3200" dirty="0" smtClean="0">
                <a:solidFill>
                  <a:schemeClr val="tx2"/>
                </a:solidFill>
              </a:rPr>
              <a:t>	     </a:t>
            </a:r>
            <a:r>
              <a:rPr lang="en-CA" sz="3200" b="1" dirty="0" smtClean="0">
                <a:ln>
                  <a:solidFill>
                    <a:srgbClr val="0000FF"/>
                  </a:solidFill>
                </a:ln>
                <a:solidFill>
                  <a:srgbClr val="FF33CC"/>
                </a:solidFill>
              </a:rPr>
              <a:t>7.  </a:t>
            </a:r>
            <a:r>
              <a:rPr lang="en-CA" sz="3200" b="1" u="sng" dirty="0" smtClean="0">
                <a:ln>
                  <a:solidFill>
                    <a:srgbClr val="0000FF"/>
                  </a:solidFill>
                </a:ln>
                <a:solidFill>
                  <a:srgbClr val="208080"/>
                </a:solidFill>
              </a:rPr>
              <a:t>Eat the Grain of the Land the da</a:t>
            </a:r>
            <a:r>
              <a:rPr lang="en-CA" sz="3200" b="1" dirty="0" smtClean="0">
                <a:ln>
                  <a:solidFill>
                    <a:srgbClr val="0000FF"/>
                  </a:solidFill>
                </a:ln>
                <a:solidFill>
                  <a:srgbClr val="208080"/>
                </a:solidFill>
              </a:rPr>
              <a:t>y</a:t>
            </a:r>
            <a:r>
              <a:rPr lang="en-CA" sz="3200" b="1" u="sng" dirty="0" smtClean="0">
                <a:ln>
                  <a:solidFill>
                    <a:srgbClr val="0000FF"/>
                  </a:solidFill>
                </a:ln>
                <a:solidFill>
                  <a:srgbClr val="208080"/>
                </a:solidFill>
              </a:rPr>
              <a:t> after Passover</a:t>
            </a:r>
            <a:r>
              <a:rPr lang="en-CA" sz="3200" b="1" dirty="0" smtClean="0">
                <a:ln>
                  <a:solidFill>
                    <a:srgbClr val="0000FF"/>
                  </a:solidFill>
                </a:ln>
                <a:solidFill>
                  <a:srgbClr val="208080"/>
                </a:solidFill>
              </a:rPr>
              <a:t>!</a:t>
            </a:r>
            <a:endParaRPr lang="en-CA" sz="3200" b="1" u="sng" dirty="0">
              <a:ln>
                <a:solidFill>
                  <a:srgbClr val="0000FF"/>
                </a:solidFill>
              </a:ln>
              <a:solidFill>
                <a:srgbClr val="208080"/>
              </a:solidFill>
            </a:endParaRPr>
          </a:p>
        </p:txBody>
      </p:sp>
      <p:sp>
        <p:nvSpPr>
          <p:cNvPr id="8" name="Rectangle 7"/>
          <p:cNvSpPr/>
          <p:nvPr/>
        </p:nvSpPr>
        <p:spPr>
          <a:xfrm>
            <a:off x="504055" y="116632"/>
            <a:ext cx="11180714" cy="776038"/>
          </a:xfrm>
          <a:prstGeom prst="rect">
            <a:avLst/>
          </a:prstGeom>
          <a:solidFill>
            <a:srgbClr val="FF33CC"/>
          </a:solidFill>
          <a:ln w="38100">
            <a:solidFill>
              <a:srgbClr val="0000FF"/>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800" b="1" dirty="0" smtClean="0">
                <a:ln>
                  <a:solidFill>
                    <a:srgbClr val="0000FF"/>
                  </a:solidFill>
                </a:ln>
              </a:rPr>
              <a:t>Basic Pre-Summary From Parts 1 &amp; 2</a:t>
            </a:r>
            <a:endParaRPr lang="en-CA" sz="4800" b="1" dirty="0">
              <a:ln>
                <a:solidFill>
                  <a:srgbClr val="0000FF"/>
                </a:solidFill>
              </a:ln>
            </a:endParaRPr>
          </a:p>
        </p:txBody>
      </p:sp>
      <p:sp>
        <p:nvSpPr>
          <p:cNvPr id="9" name="Cloud Callout 8"/>
          <p:cNvSpPr/>
          <p:nvPr/>
        </p:nvSpPr>
        <p:spPr>
          <a:xfrm>
            <a:off x="9838828" y="1412776"/>
            <a:ext cx="2088232" cy="1368152"/>
          </a:xfrm>
          <a:prstGeom prst="cloudCallout">
            <a:avLst>
              <a:gd name="adj1" fmla="val -101465"/>
              <a:gd name="adj2" fmla="val 73744"/>
            </a:avLst>
          </a:prstGeom>
          <a:solidFill>
            <a:srgbClr val="FFCCFF"/>
          </a:solidFill>
          <a:ln w="28575">
            <a:solidFill>
              <a:srgbClr val="FF33CC"/>
            </a:solidFill>
          </a:ln>
          <a:effectLst>
            <a:glow rad="127000">
              <a:srgbClr val="BCFFDE"/>
            </a:glo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4400" b="1" dirty="0" smtClean="0">
                <a:ln w="28575">
                  <a:solidFill>
                    <a:srgbClr val="0000FF"/>
                  </a:solidFill>
                </a:ln>
                <a:solidFill>
                  <a:srgbClr val="99FF66"/>
                </a:solidFill>
                <a:latin typeface="Comic Sans MS" pitchFamily="66" charset="0"/>
              </a:rPr>
              <a:t>Fine</a:t>
            </a:r>
            <a:endParaRPr lang="en-CA" sz="4400" b="1" dirty="0">
              <a:ln w="28575">
                <a:solidFill>
                  <a:srgbClr val="0000FF"/>
                </a:solidFill>
              </a:ln>
              <a:solidFill>
                <a:srgbClr val="99FF66"/>
              </a:solidFill>
              <a:latin typeface="Comic Sans MS" pitchFamily="66" charset="0"/>
            </a:endParaRPr>
          </a:p>
        </p:txBody>
      </p:sp>
      <p:sp>
        <p:nvSpPr>
          <p:cNvPr id="10" name="Rectangle 9"/>
          <p:cNvSpPr/>
          <p:nvPr/>
        </p:nvSpPr>
        <p:spPr>
          <a:xfrm>
            <a:off x="504055" y="5229200"/>
            <a:ext cx="11783045" cy="15096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h="25400" prst="softRound"/>
            </a:sp3d>
          </a:bodyPr>
          <a:lstStyle/>
          <a:p>
            <a:r>
              <a:rPr lang="en-CA" sz="3200" dirty="0">
                <a:solidFill>
                  <a:schemeClr val="tx2"/>
                </a:solidFill>
              </a:rPr>
              <a:t>Only </a:t>
            </a:r>
            <a:r>
              <a:rPr lang="en-CA" sz="3200" u="sng" dirty="0">
                <a:solidFill>
                  <a:schemeClr val="tx2"/>
                </a:solidFill>
              </a:rPr>
              <a:t>after</a:t>
            </a:r>
            <a:r>
              <a:rPr lang="en-CA" sz="3200" dirty="0">
                <a:solidFill>
                  <a:schemeClr val="tx2"/>
                </a:solidFill>
              </a:rPr>
              <a:t> the Wave Sheaf and the </a:t>
            </a:r>
            <a:r>
              <a:rPr lang="en-CA" sz="3200" dirty="0">
                <a:solidFill>
                  <a:schemeClr val="tx2"/>
                </a:solidFill>
                <a:effectLst>
                  <a:glow rad="127000">
                    <a:srgbClr val="FFFFCC"/>
                  </a:glow>
                </a:effectLst>
              </a:rPr>
              <a:t>ascension</a:t>
            </a:r>
            <a:r>
              <a:rPr lang="en-CA" sz="3200" dirty="0">
                <a:solidFill>
                  <a:schemeClr val="tx2"/>
                </a:solidFill>
              </a:rPr>
              <a:t> offerings had been presented was it acceptable to </a:t>
            </a:r>
            <a:r>
              <a:rPr lang="en-CA" sz="3200" dirty="0">
                <a:solidFill>
                  <a:srgbClr val="0000FF"/>
                </a:solidFill>
              </a:rPr>
              <a:t>Yahuah</a:t>
            </a:r>
            <a:r>
              <a:rPr lang="en-CA" sz="3200" dirty="0">
                <a:solidFill>
                  <a:schemeClr val="tx2"/>
                </a:solidFill>
              </a:rPr>
              <a:t> to consume the </a:t>
            </a:r>
            <a:r>
              <a:rPr lang="en-CA" sz="3200" b="1" dirty="0">
                <a:ln>
                  <a:solidFill>
                    <a:srgbClr val="0000FF"/>
                  </a:solidFill>
                </a:ln>
                <a:solidFill>
                  <a:srgbClr val="FF0000"/>
                </a:solidFill>
              </a:rPr>
              <a:t>FIRST</a:t>
            </a:r>
            <a:r>
              <a:rPr lang="en-CA" sz="3200" dirty="0">
                <a:solidFill>
                  <a:schemeClr val="tx2"/>
                </a:solidFill>
              </a:rPr>
              <a:t> Grain of the Land! </a:t>
            </a:r>
            <a:r>
              <a:rPr lang="en-CA" sz="3200" dirty="0" smtClean="0">
                <a:solidFill>
                  <a:schemeClr val="tx2"/>
                </a:solidFill>
              </a:rPr>
              <a:t> </a:t>
            </a:r>
            <a:r>
              <a:rPr lang="en-CA" sz="3200" b="1" dirty="0" smtClean="0">
                <a:ln>
                  <a:solidFill>
                    <a:srgbClr val="0000FF"/>
                  </a:solidFill>
                </a:ln>
                <a:solidFill>
                  <a:srgbClr val="00FFFF"/>
                </a:solidFill>
                <a:latin typeface="Comic Sans MS" pitchFamily="66" charset="0"/>
              </a:rPr>
              <a:t>Josh </a:t>
            </a:r>
            <a:r>
              <a:rPr lang="en-CA" sz="3200" b="1" dirty="0">
                <a:ln>
                  <a:solidFill>
                    <a:srgbClr val="0000FF"/>
                  </a:solidFill>
                </a:ln>
                <a:solidFill>
                  <a:srgbClr val="00FFFF"/>
                </a:solidFill>
                <a:latin typeface="Comic Sans MS" pitchFamily="66" charset="0"/>
              </a:rPr>
              <a:t>5:11 </a:t>
            </a:r>
            <a:r>
              <a:rPr lang="en-CA" sz="3200" b="1" dirty="0" smtClean="0">
                <a:ln>
                  <a:solidFill>
                    <a:srgbClr val="0000FF"/>
                  </a:solidFill>
                </a:ln>
                <a:solidFill>
                  <a:srgbClr val="00FFFF"/>
                </a:solidFill>
                <a:latin typeface="Comic Sans MS" pitchFamily="66" charset="0"/>
              </a:rPr>
              <a:t>… AND </a:t>
            </a:r>
            <a:r>
              <a:rPr lang="en-CA" sz="3200" b="1" dirty="0">
                <a:ln>
                  <a:solidFill>
                    <a:srgbClr val="0000FF"/>
                  </a:solidFill>
                </a:ln>
                <a:solidFill>
                  <a:srgbClr val="00FFFF"/>
                </a:solidFill>
                <a:latin typeface="Comic Sans MS" pitchFamily="66" charset="0"/>
              </a:rPr>
              <a:t>THEY </a:t>
            </a:r>
            <a:r>
              <a:rPr lang="en-CA" sz="3200" b="1" u="sng" dirty="0">
                <a:ln>
                  <a:solidFill>
                    <a:srgbClr val="0000FF"/>
                  </a:solidFill>
                </a:ln>
                <a:solidFill>
                  <a:srgbClr val="00FFFF"/>
                </a:solidFill>
                <a:latin typeface="Comic Sans MS" pitchFamily="66" charset="0"/>
              </a:rPr>
              <a:t>ATE</a:t>
            </a:r>
            <a:r>
              <a:rPr lang="en-CA" sz="3200" b="1" dirty="0">
                <a:ln>
                  <a:solidFill>
                    <a:srgbClr val="0000FF"/>
                  </a:solidFill>
                </a:ln>
                <a:solidFill>
                  <a:srgbClr val="00FFFF"/>
                </a:solidFill>
                <a:latin typeface="Comic Sans MS" pitchFamily="66" charset="0"/>
              </a:rPr>
              <a:t> …</a:t>
            </a:r>
          </a:p>
        </p:txBody>
      </p:sp>
      <p:pic>
        <p:nvPicPr>
          <p:cNvPr id="11"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0106" y="3284984"/>
            <a:ext cx="2473906" cy="2152470"/>
          </a:xfrm>
          <a:prstGeom prst="round2DiagRect">
            <a:avLst>
              <a:gd name="adj1" fmla="val 16667"/>
              <a:gd name="adj2" fmla="val 0"/>
            </a:avLst>
          </a:prstGeom>
          <a:ln w="88900" cap="sq">
            <a:no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5450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62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7250"/>
                            </p:stCondLst>
                            <p:childTnLst>
                              <p:par>
                                <p:cTn id="11" presetID="6" presetClass="entr" presetSubtype="32" fill="hold" nodeType="afterEffect">
                                  <p:stCondLst>
                                    <p:cond delay="5000"/>
                                  </p:stCondLst>
                                  <p:childTnLst>
                                    <p:set>
                                      <p:cBhvr>
                                        <p:cTn id="12" dur="1" fill="hold">
                                          <p:stCondLst>
                                            <p:cond delay="0"/>
                                          </p:stCondLst>
                                        </p:cTn>
                                        <p:tgtEl>
                                          <p:spTgt spid="11"/>
                                        </p:tgtEl>
                                        <p:attrNameLst>
                                          <p:attrName>style.visibility</p:attrName>
                                        </p:attrNameLst>
                                      </p:cBhvr>
                                      <p:to>
                                        <p:strVal val="visible"/>
                                      </p:to>
                                    </p:set>
                                    <p:animEffect transition="in" filter="circle(out)">
                                      <p:cBhvr>
                                        <p:cTn id="13" dur="20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3399">
                <a:alpha val="14000"/>
              </a:srgbClr>
            </a:gs>
            <a:gs pos="25000">
              <a:srgbClr val="FF6633">
                <a:alpha val="12000"/>
              </a:srgbClr>
            </a:gs>
            <a:gs pos="50000">
              <a:srgbClr val="FFFF00">
                <a:alpha val="14000"/>
              </a:srgbClr>
            </a:gs>
            <a:gs pos="75000">
              <a:srgbClr val="01A78F">
                <a:alpha val="29000"/>
              </a:srgbClr>
            </a:gs>
            <a:gs pos="100000">
              <a:srgbClr val="9933FF">
                <a:alpha val="38000"/>
              </a:srgb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61764" y="1196752"/>
            <a:ext cx="11593288" cy="5400600"/>
          </a:xfrm>
          <a:gradFill>
            <a:gsLst>
              <a:gs pos="0">
                <a:srgbClr val="FF3399">
                  <a:alpha val="46000"/>
                </a:srgbClr>
              </a:gs>
              <a:gs pos="25000">
                <a:srgbClr val="FF6633">
                  <a:alpha val="26000"/>
                </a:srgbClr>
              </a:gs>
              <a:gs pos="98000">
                <a:srgbClr val="FFFF00">
                  <a:alpha val="26000"/>
                </a:srgbClr>
              </a:gs>
              <a:gs pos="75000">
                <a:srgbClr val="01A78F">
                  <a:alpha val="29000"/>
                </a:srgbClr>
              </a:gs>
              <a:gs pos="54000">
                <a:srgbClr val="9933FF">
                  <a:alpha val="0"/>
                </a:srgbClr>
              </a:gs>
            </a:gsLst>
            <a:lin ang="10200000" scaled="0"/>
          </a:gradFill>
          <a:ln>
            <a:noFill/>
          </a:ln>
          <a:scene3d>
            <a:camera prst="orthographicFront"/>
            <a:lightRig rig="threePt" dir="t"/>
          </a:scene3d>
          <a:sp3d>
            <a:bevelT/>
          </a:sp3d>
        </p:spPr>
        <p:txBody>
          <a:bodyPr anchor="t">
            <a:normAutofit/>
            <a:sp3d extrusionH="57150">
              <a:bevelT w="38100" h="38100"/>
            </a:sp3d>
          </a:bodyPr>
          <a:lstStyle/>
          <a:p>
            <a:pPr fontAlgn="base"/>
            <a:endParaRPr lang="en-US" sz="1400" b="1" dirty="0" smtClean="0">
              <a:solidFill>
                <a:srgbClr val="303336"/>
              </a:solidFill>
              <a:latin typeface="&amp;quot"/>
            </a:endParaRPr>
          </a:p>
          <a:p>
            <a:pPr fontAlgn="base"/>
            <a:r>
              <a:rPr lang="en-US" sz="3200" b="1" dirty="0" smtClean="0">
                <a:solidFill>
                  <a:srgbClr val="303336"/>
                </a:solidFill>
                <a:latin typeface="&amp;quot"/>
              </a:rPr>
              <a:t>Merriam Webster  Dictionary</a:t>
            </a:r>
          </a:p>
          <a:p>
            <a:pPr fontAlgn="base"/>
            <a:endParaRPr lang="en-US" sz="3200" b="1" dirty="0" smtClean="0">
              <a:solidFill>
                <a:srgbClr val="303336"/>
              </a:solidFill>
              <a:latin typeface="&amp;quot"/>
            </a:endParaRPr>
          </a:p>
          <a:p>
            <a:pPr lvl="1" fontAlgn="base"/>
            <a:r>
              <a:rPr lang="en-US" sz="2800" b="1" dirty="0" smtClean="0">
                <a:solidFill>
                  <a:srgbClr val="303336"/>
                </a:solidFill>
                <a:latin typeface="&amp;quot"/>
              </a:rPr>
              <a:t>Typology</a:t>
            </a:r>
            <a:br>
              <a:rPr lang="en-US" sz="2800" b="1" dirty="0" smtClean="0">
                <a:solidFill>
                  <a:srgbClr val="303336"/>
                </a:solidFill>
                <a:latin typeface="&amp;quot"/>
              </a:rPr>
            </a:br>
            <a:endParaRPr lang="en-US" sz="1400" b="1" dirty="0">
              <a:solidFill>
                <a:srgbClr val="303336"/>
              </a:solidFill>
              <a:latin typeface="&amp;quot"/>
            </a:endParaRPr>
          </a:p>
          <a:p>
            <a:pPr lvl="1" fontAlgn="base"/>
            <a:r>
              <a:rPr lang="en-US" sz="2800" b="1" dirty="0">
                <a:solidFill>
                  <a:srgbClr val="4A7D95"/>
                </a:solidFill>
                <a:latin typeface="&amp;quot"/>
                <a:hlinkClick r:id="rId2"/>
              </a:rPr>
              <a:t>noun</a:t>
            </a:r>
            <a:r>
              <a:rPr lang="en-US" sz="2800" dirty="0">
                <a:solidFill>
                  <a:srgbClr val="212529"/>
                </a:solidFill>
                <a:latin typeface="&amp;quot"/>
              </a:rPr>
              <a:t> </a:t>
            </a:r>
            <a:r>
              <a:rPr lang="en-US" sz="2800" dirty="0" smtClean="0">
                <a:solidFill>
                  <a:srgbClr val="212529"/>
                </a:solidFill>
                <a:latin typeface="&amp;quot"/>
              </a:rPr>
              <a:t>  </a:t>
            </a:r>
            <a:r>
              <a:rPr lang="en-US" sz="2800" dirty="0" err="1" smtClean="0">
                <a:solidFill>
                  <a:srgbClr val="225F73"/>
                </a:solidFill>
                <a:latin typeface="&amp;quot"/>
              </a:rPr>
              <a:t>ty</a:t>
            </a:r>
            <a:r>
              <a:rPr lang="en-US" sz="2800" dirty="0">
                <a:solidFill>
                  <a:srgbClr val="225F73"/>
                </a:solidFill>
                <a:latin typeface="&amp;quot"/>
              </a:rPr>
              <a:t>·​pol·​o·​</a:t>
            </a:r>
            <a:r>
              <a:rPr lang="en-US" sz="2800" dirty="0" err="1">
                <a:solidFill>
                  <a:srgbClr val="225F73"/>
                </a:solidFill>
                <a:latin typeface="&amp;quot"/>
              </a:rPr>
              <a:t>gy</a:t>
            </a:r>
            <a:r>
              <a:rPr lang="en-US" sz="2800" dirty="0">
                <a:solidFill>
                  <a:srgbClr val="225F73"/>
                </a:solidFill>
                <a:latin typeface="&amp;quot"/>
              </a:rPr>
              <a:t> | \ </a:t>
            </a:r>
            <a:r>
              <a:rPr lang="en-US" sz="2800" dirty="0" err="1">
                <a:solidFill>
                  <a:srgbClr val="225F73"/>
                </a:solidFill>
                <a:latin typeface="&amp;quot"/>
              </a:rPr>
              <a:t>tī</a:t>
            </a:r>
            <a:r>
              <a:rPr lang="en-US" sz="2800" dirty="0">
                <a:solidFill>
                  <a:srgbClr val="225F73"/>
                </a:solidFill>
                <a:latin typeface="&amp;quot"/>
              </a:rPr>
              <a:t>-ˈ</a:t>
            </a:r>
            <a:r>
              <a:rPr lang="en-US" sz="2800" dirty="0" err="1">
                <a:solidFill>
                  <a:srgbClr val="225F73"/>
                </a:solidFill>
                <a:latin typeface="&amp;quot"/>
              </a:rPr>
              <a:t>pä-lə-jē</a:t>
            </a:r>
            <a:r>
              <a:rPr lang="en-US" sz="2800" dirty="0">
                <a:solidFill>
                  <a:srgbClr val="225F73"/>
                </a:solidFill>
                <a:latin typeface="&amp;quot"/>
              </a:rPr>
              <a:t> \ </a:t>
            </a:r>
          </a:p>
          <a:p>
            <a:pPr lvl="1" fontAlgn="base"/>
            <a:r>
              <a:rPr lang="en-US" sz="2800" i="1" dirty="0">
                <a:solidFill>
                  <a:srgbClr val="303336"/>
                </a:solidFill>
                <a:latin typeface="&amp;quot"/>
              </a:rPr>
              <a:t>plural </a:t>
            </a:r>
            <a:r>
              <a:rPr lang="en-US" sz="2800" b="1" dirty="0">
                <a:solidFill>
                  <a:srgbClr val="303336"/>
                </a:solidFill>
                <a:latin typeface="&amp;quot"/>
              </a:rPr>
              <a:t>typologies</a:t>
            </a:r>
            <a:r>
              <a:rPr lang="en-US" sz="2800" dirty="0">
                <a:solidFill>
                  <a:srgbClr val="303336"/>
                </a:solidFill>
                <a:latin typeface="&amp;quot"/>
              </a:rPr>
              <a:t> </a:t>
            </a:r>
            <a:endParaRPr lang="en-US" sz="2800" dirty="0">
              <a:solidFill>
                <a:srgbClr val="212529"/>
              </a:solidFill>
              <a:latin typeface="&amp;quot"/>
            </a:endParaRPr>
          </a:p>
          <a:p>
            <a:pPr lvl="1" fontAlgn="base"/>
            <a:r>
              <a:rPr lang="en-US" sz="1600" b="1" dirty="0" smtClean="0">
                <a:solidFill>
                  <a:srgbClr val="265667"/>
                </a:solidFill>
                <a:latin typeface="&amp;quot"/>
              </a:rPr>
              <a:t/>
            </a:r>
            <a:br>
              <a:rPr lang="en-US" sz="1600" b="1" dirty="0" smtClean="0">
                <a:solidFill>
                  <a:srgbClr val="265667"/>
                </a:solidFill>
                <a:latin typeface="&amp;quot"/>
              </a:rPr>
            </a:br>
            <a:r>
              <a:rPr lang="en-US" sz="2800" b="1" dirty="0" smtClean="0">
                <a:solidFill>
                  <a:srgbClr val="265667"/>
                </a:solidFill>
                <a:latin typeface="&amp;quot"/>
              </a:rPr>
              <a:t>Definition </a:t>
            </a:r>
            <a:r>
              <a:rPr lang="en-US" sz="2800" b="1" dirty="0">
                <a:solidFill>
                  <a:srgbClr val="265667"/>
                </a:solidFill>
                <a:latin typeface="&amp;quot"/>
              </a:rPr>
              <a:t>of </a:t>
            </a:r>
            <a:r>
              <a:rPr lang="en-US" sz="2800" b="1" i="1" dirty="0">
                <a:solidFill>
                  <a:srgbClr val="265667"/>
                </a:solidFill>
                <a:latin typeface="&amp;quot"/>
              </a:rPr>
              <a:t>typology</a:t>
            </a:r>
            <a:endParaRPr lang="en-US" sz="2800" b="1" dirty="0">
              <a:solidFill>
                <a:srgbClr val="265667"/>
              </a:solidFill>
              <a:latin typeface="&amp;quot"/>
            </a:endParaRPr>
          </a:p>
          <a:p>
            <a:pPr lvl="1" fontAlgn="base">
              <a:lnSpc>
                <a:spcPct val="100000"/>
              </a:lnSpc>
            </a:pPr>
            <a:r>
              <a:rPr lang="en-US" sz="2800" b="1" dirty="0" smtClean="0">
                <a:solidFill>
                  <a:srgbClr val="212529"/>
                </a:solidFill>
                <a:latin typeface="&amp;quot"/>
              </a:rPr>
              <a:t>1</a:t>
            </a:r>
            <a:r>
              <a:rPr lang="en-US" sz="2800" b="1" dirty="0" smtClean="0">
                <a:solidFill>
                  <a:srgbClr val="303336"/>
                </a:solidFill>
                <a:latin typeface="&amp;quot"/>
              </a:rPr>
              <a:t>:  </a:t>
            </a:r>
            <a:r>
              <a:rPr lang="en-US" sz="2800" dirty="0" smtClean="0">
                <a:solidFill>
                  <a:srgbClr val="303336"/>
                </a:solidFill>
                <a:latin typeface="&amp;quot"/>
              </a:rPr>
              <a:t>study </a:t>
            </a:r>
            <a:r>
              <a:rPr lang="en-US" sz="2800" dirty="0">
                <a:solidFill>
                  <a:srgbClr val="303336"/>
                </a:solidFill>
                <a:latin typeface="&amp;quot"/>
              </a:rPr>
              <a:t>of or analysis or classification based on types </a:t>
            </a:r>
            <a:r>
              <a:rPr lang="en-US" sz="2800" dirty="0" smtClean="0">
                <a:solidFill>
                  <a:srgbClr val="303336"/>
                </a:solidFill>
                <a:latin typeface="&amp;quot"/>
              </a:rPr>
              <a:t>or categories </a:t>
            </a:r>
            <a:endParaRPr lang="en-US" sz="2800" dirty="0">
              <a:solidFill>
                <a:srgbClr val="212529"/>
              </a:solidFill>
              <a:latin typeface="&amp;quot"/>
            </a:endParaRPr>
          </a:p>
          <a:p>
            <a:pPr lvl="1" fontAlgn="base">
              <a:lnSpc>
                <a:spcPct val="100000"/>
              </a:lnSpc>
            </a:pPr>
            <a:r>
              <a:rPr lang="en-US" sz="2800" b="1" dirty="0" smtClean="0">
                <a:solidFill>
                  <a:srgbClr val="212529"/>
                </a:solidFill>
                <a:latin typeface="&amp;quot"/>
              </a:rPr>
              <a:t>2</a:t>
            </a:r>
            <a:r>
              <a:rPr lang="en-US" sz="2800" b="1" dirty="0" smtClean="0">
                <a:solidFill>
                  <a:srgbClr val="303336"/>
                </a:solidFill>
                <a:latin typeface="&amp;quot"/>
              </a:rPr>
              <a:t>:  </a:t>
            </a:r>
            <a:r>
              <a:rPr lang="en-US" sz="2800" dirty="0">
                <a:solidFill>
                  <a:srgbClr val="303336"/>
                </a:solidFill>
                <a:latin typeface="&amp;quot"/>
              </a:rPr>
              <a:t>a doctrine of theological types </a:t>
            </a:r>
            <a:r>
              <a:rPr lang="en-US" sz="2800" i="1" dirty="0" smtClean="0">
                <a:solidFill>
                  <a:srgbClr val="303336"/>
                </a:solidFill>
                <a:latin typeface="&amp;quot"/>
              </a:rPr>
              <a:t>especially</a:t>
            </a:r>
            <a:r>
              <a:rPr lang="en-US" sz="2800" b="1" dirty="0" smtClean="0">
                <a:solidFill>
                  <a:srgbClr val="212529"/>
                </a:solidFill>
                <a:latin typeface="&amp;quot"/>
              </a:rPr>
              <a:t>: </a:t>
            </a:r>
            <a:r>
              <a:rPr lang="en-US" sz="2800" dirty="0">
                <a:solidFill>
                  <a:srgbClr val="212529"/>
                </a:solidFill>
                <a:latin typeface="&amp;quot"/>
              </a:rPr>
              <a:t>one holding that </a:t>
            </a:r>
            <a:r>
              <a:rPr lang="en-US" sz="2800" dirty="0" smtClean="0">
                <a:solidFill>
                  <a:srgbClr val="212529"/>
                </a:solidFill>
                <a:latin typeface="&amp;quot"/>
              </a:rPr>
              <a:t>	 </a:t>
            </a:r>
            <a:br>
              <a:rPr lang="en-US" sz="2800" dirty="0" smtClean="0">
                <a:solidFill>
                  <a:srgbClr val="212529"/>
                </a:solidFill>
                <a:latin typeface="&amp;quot"/>
              </a:rPr>
            </a:br>
            <a:r>
              <a:rPr lang="en-US" sz="2800" dirty="0" smtClean="0">
                <a:solidFill>
                  <a:srgbClr val="212529"/>
                </a:solidFill>
                <a:latin typeface="&amp;quot"/>
              </a:rPr>
              <a:t>     </a:t>
            </a:r>
            <a:r>
              <a:rPr lang="en-US" sz="2800" b="1" u="sng" dirty="0" smtClean="0">
                <a:solidFill>
                  <a:srgbClr val="212529"/>
                </a:solidFill>
                <a:latin typeface="&amp;quot"/>
              </a:rPr>
              <a:t>thin</a:t>
            </a:r>
            <a:r>
              <a:rPr lang="en-US" sz="2800" b="1" dirty="0" smtClean="0">
                <a:solidFill>
                  <a:srgbClr val="212529"/>
                </a:solidFill>
                <a:latin typeface="&amp;quot"/>
              </a:rPr>
              <a:t>g</a:t>
            </a:r>
            <a:r>
              <a:rPr lang="en-US" sz="2800" b="1" u="sng" dirty="0" smtClean="0">
                <a:solidFill>
                  <a:srgbClr val="212529"/>
                </a:solidFill>
                <a:latin typeface="&amp;quot"/>
              </a:rPr>
              <a:t>s</a:t>
            </a:r>
            <a:r>
              <a:rPr lang="en-US" sz="2800" dirty="0" smtClean="0">
                <a:solidFill>
                  <a:srgbClr val="212529"/>
                </a:solidFill>
                <a:latin typeface="&amp;quot"/>
              </a:rPr>
              <a:t> </a:t>
            </a:r>
            <a:r>
              <a:rPr lang="en-US" sz="2800" dirty="0">
                <a:solidFill>
                  <a:srgbClr val="212529"/>
                </a:solidFill>
                <a:latin typeface="&amp;quot"/>
              </a:rPr>
              <a:t>in Christian belief </a:t>
            </a:r>
            <a:r>
              <a:rPr lang="en-US" sz="2800" b="1" u="sng" dirty="0">
                <a:solidFill>
                  <a:srgbClr val="212529"/>
                </a:solidFill>
                <a:latin typeface="&amp;quot"/>
              </a:rPr>
              <a:t>are</a:t>
            </a:r>
            <a:r>
              <a:rPr lang="en-US" sz="2800" dirty="0">
                <a:solidFill>
                  <a:srgbClr val="212529"/>
                </a:solidFill>
                <a:latin typeface="&amp;quot"/>
              </a:rPr>
              <a:t> prefigured or </a:t>
            </a:r>
            <a:r>
              <a:rPr lang="en-US" sz="2800" b="1" u="sng" dirty="0">
                <a:solidFill>
                  <a:srgbClr val="212529"/>
                </a:solidFill>
                <a:latin typeface="&amp;quot"/>
              </a:rPr>
              <a:t>s</a:t>
            </a:r>
            <a:r>
              <a:rPr lang="en-US" sz="2800" b="1" dirty="0">
                <a:solidFill>
                  <a:srgbClr val="212529"/>
                </a:solidFill>
                <a:latin typeface="&amp;quot"/>
              </a:rPr>
              <a:t>y</a:t>
            </a:r>
            <a:r>
              <a:rPr lang="en-US" sz="2800" b="1" u="sng" dirty="0">
                <a:solidFill>
                  <a:srgbClr val="212529"/>
                </a:solidFill>
                <a:latin typeface="&amp;quot"/>
              </a:rPr>
              <a:t>mbolized</a:t>
            </a:r>
            <a:r>
              <a:rPr lang="en-US" sz="2800" b="1" dirty="0">
                <a:solidFill>
                  <a:srgbClr val="212529"/>
                </a:solidFill>
                <a:latin typeface="&amp;quot"/>
              </a:rPr>
              <a:t> by </a:t>
            </a:r>
            <a:r>
              <a:rPr lang="en-US" sz="2800" b="1" dirty="0" smtClean="0">
                <a:solidFill>
                  <a:srgbClr val="212529"/>
                </a:solidFill>
                <a:latin typeface="&amp;quot"/>
              </a:rPr>
              <a:t>	</a:t>
            </a:r>
            <a:br>
              <a:rPr lang="en-US" sz="2800" b="1" dirty="0" smtClean="0">
                <a:solidFill>
                  <a:srgbClr val="212529"/>
                </a:solidFill>
                <a:latin typeface="&amp;quot"/>
              </a:rPr>
            </a:br>
            <a:r>
              <a:rPr lang="en-US" sz="2800" b="1" dirty="0" smtClean="0">
                <a:solidFill>
                  <a:srgbClr val="212529"/>
                </a:solidFill>
                <a:latin typeface="&amp;quot"/>
              </a:rPr>
              <a:t>     </a:t>
            </a:r>
            <a:r>
              <a:rPr lang="en-US" sz="2800" b="1" u="sng" dirty="0" smtClean="0">
                <a:solidFill>
                  <a:srgbClr val="212529"/>
                </a:solidFill>
                <a:latin typeface="&amp;quot"/>
              </a:rPr>
              <a:t>thin</a:t>
            </a:r>
            <a:r>
              <a:rPr lang="en-US" sz="2800" b="1" dirty="0" smtClean="0">
                <a:solidFill>
                  <a:srgbClr val="212529"/>
                </a:solidFill>
                <a:latin typeface="&amp;quot"/>
              </a:rPr>
              <a:t>g</a:t>
            </a:r>
            <a:r>
              <a:rPr lang="en-US" sz="2800" b="1" u="sng" dirty="0" smtClean="0">
                <a:solidFill>
                  <a:srgbClr val="212529"/>
                </a:solidFill>
                <a:latin typeface="&amp;quot"/>
              </a:rPr>
              <a:t>s </a:t>
            </a:r>
            <a:r>
              <a:rPr lang="en-US" sz="2800" b="1" u="sng" dirty="0">
                <a:solidFill>
                  <a:srgbClr val="212529"/>
                </a:solidFill>
                <a:latin typeface="&amp;quot"/>
              </a:rPr>
              <a:t>in the Old </a:t>
            </a:r>
            <a:r>
              <a:rPr lang="en-US" sz="2800" b="1" u="sng" dirty="0" smtClean="0">
                <a:solidFill>
                  <a:srgbClr val="212529"/>
                </a:solidFill>
                <a:latin typeface="&amp;quot"/>
              </a:rPr>
              <a:t>Testament</a:t>
            </a:r>
            <a:r>
              <a:rPr lang="en-US" sz="2800" dirty="0" smtClean="0">
                <a:solidFill>
                  <a:srgbClr val="212529"/>
                </a:solidFill>
                <a:latin typeface="&amp;quot"/>
              </a:rPr>
              <a:t>.</a:t>
            </a:r>
            <a:endParaRPr lang="en-US" sz="2800" dirty="0">
              <a:solidFill>
                <a:srgbClr val="212529"/>
              </a:solidFill>
              <a:latin typeface="&amp;quot"/>
            </a:endParaRPr>
          </a:p>
          <a:p>
            <a:pPr>
              <a:lnSpc>
                <a:spcPct val="100000"/>
              </a:lnSpc>
            </a:pPr>
            <a:endParaRPr lang="en-US" sz="3200" dirty="0" smtClean="0">
              <a:solidFill>
                <a:prstClr val="black"/>
              </a:solidFill>
            </a:endParaRPr>
          </a:p>
        </p:txBody>
      </p:sp>
      <p:sp>
        <p:nvSpPr>
          <p:cNvPr id="4" name="Slide Number Placeholder 3"/>
          <p:cNvSpPr>
            <a:spLocks noGrp="1"/>
          </p:cNvSpPr>
          <p:nvPr>
            <p:ph type="sldNum" sz="quarter" idx="12"/>
          </p:nvPr>
        </p:nvSpPr>
        <p:spPr>
          <a:xfrm>
            <a:off x="11665295" y="6592267"/>
            <a:ext cx="549797" cy="365125"/>
          </a:xfrm>
        </p:spPr>
        <p:txBody>
          <a:bodyPr/>
          <a:lstStyle/>
          <a:p>
            <a:fld id="{81FEFA0A-2F20-4B60-98C6-5FFDA469AA1C}" type="slidenum">
              <a:rPr lang="en-US" smtClean="0">
                <a:solidFill>
                  <a:schemeClr val="tx2"/>
                </a:solidFill>
              </a:rPr>
              <a:pPr/>
              <a:t>40</a:t>
            </a:fld>
            <a:endParaRPr lang="en-US" dirty="0">
              <a:solidFill>
                <a:schemeClr val="tx2"/>
              </a:solidFill>
            </a:endParaRPr>
          </a:p>
        </p:txBody>
      </p:sp>
      <p:sp>
        <p:nvSpPr>
          <p:cNvPr id="2" name="Rounded Rectangle 1"/>
          <p:cNvSpPr/>
          <p:nvPr/>
        </p:nvSpPr>
        <p:spPr>
          <a:xfrm>
            <a:off x="261764" y="210343"/>
            <a:ext cx="11621225" cy="914400"/>
          </a:xfrm>
          <a:prstGeom prst="roundRect">
            <a:avLst/>
          </a:prstGeom>
          <a:gradFill flip="none" rotWithShape="1">
            <a:gsLst>
              <a:gs pos="0">
                <a:srgbClr val="FF3399">
                  <a:alpha val="14000"/>
                </a:srgbClr>
              </a:gs>
              <a:gs pos="25000">
                <a:srgbClr val="FF6633">
                  <a:alpha val="12000"/>
                </a:srgbClr>
              </a:gs>
              <a:gs pos="50000">
                <a:srgbClr val="FFFF00">
                  <a:alpha val="14000"/>
                </a:srgbClr>
              </a:gs>
              <a:gs pos="75000">
                <a:srgbClr val="01A78F">
                  <a:alpha val="29000"/>
                </a:srgbClr>
              </a:gs>
              <a:gs pos="100000">
                <a:srgbClr val="9933FF">
                  <a:alpha val="38000"/>
                </a:srgbClr>
              </a:gs>
            </a:gsLst>
            <a:lin ang="10200000" scaled="0"/>
            <a:tileRect/>
          </a:gradFill>
          <a:ln w="38100">
            <a:solidFill>
              <a:srgbClr val="BCFFDE"/>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6000" b="1" dirty="0" smtClean="0">
                <a:solidFill>
                  <a:srgbClr val="0000FF"/>
                </a:solidFill>
                <a:latin typeface="MV Boli" pitchFamily="2" charset="0"/>
                <a:cs typeface="MV Boli" pitchFamily="2" charset="0"/>
              </a:rPr>
              <a:t>Joshua’s</a:t>
            </a:r>
            <a:r>
              <a:rPr lang="en-CA" sz="6000" dirty="0" smtClean="0">
                <a:ln>
                  <a:solidFill>
                    <a:schemeClr val="tx2"/>
                  </a:solidFill>
                </a:ln>
                <a:gradFill flip="none" rotWithShape="1">
                  <a:gsLst>
                    <a:gs pos="0">
                      <a:srgbClr val="FF3399"/>
                    </a:gs>
                    <a:gs pos="50000">
                      <a:srgbClr val="FFFF00"/>
                    </a:gs>
                    <a:gs pos="75000">
                      <a:srgbClr val="01A78F"/>
                    </a:gs>
                    <a:gs pos="100000">
                      <a:srgbClr val="9933FF"/>
                    </a:gs>
                  </a:gsLst>
                  <a:path path="rect">
                    <a:fillToRect l="50000" t="50000" r="50000" b="50000"/>
                  </a:path>
                  <a:tileRect/>
                </a:gradFill>
                <a:latin typeface="Arial Black" panose="020B0A04020102020204" pitchFamily="34" charset="0"/>
              </a:rPr>
              <a:t> “Typology”??</a:t>
            </a:r>
            <a:endParaRPr lang="en-CA" sz="6000" dirty="0">
              <a:ln>
                <a:solidFill>
                  <a:schemeClr val="tx2"/>
                </a:solidFill>
              </a:ln>
              <a:gradFill flip="none" rotWithShape="1">
                <a:gsLst>
                  <a:gs pos="0">
                    <a:srgbClr val="FF3399"/>
                  </a:gs>
                  <a:gs pos="50000">
                    <a:srgbClr val="FFFF00"/>
                  </a:gs>
                  <a:gs pos="75000">
                    <a:srgbClr val="01A78F"/>
                  </a:gs>
                  <a:gs pos="100000">
                    <a:srgbClr val="9933FF"/>
                  </a:gs>
                </a:gsLst>
                <a:path path="rect">
                  <a:fillToRect l="50000" t="50000" r="50000" b="50000"/>
                </a:path>
                <a:tileRect/>
              </a:gradFill>
              <a:latin typeface="Arial Black" panose="020B0A04020102020204" pitchFamily="34" charset="0"/>
            </a:endParaRPr>
          </a:p>
        </p:txBody>
      </p:sp>
      <p:sp>
        <p:nvSpPr>
          <p:cNvPr id="5" name="Rectangle 4"/>
          <p:cNvSpPr/>
          <p:nvPr/>
        </p:nvSpPr>
        <p:spPr>
          <a:xfrm>
            <a:off x="1197868" y="5134042"/>
            <a:ext cx="9577064" cy="1391302"/>
          </a:xfrm>
          <a:prstGeom prst="rect">
            <a:avLst/>
          </a:prstGeom>
          <a:solidFill>
            <a:srgbClr val="FFFF00">
              <a:alpha val="28000"/>
            </a:srgbClr>
          </a:solidFill>
          <a:ln w="57150">
            <a:solidFill>
              <a:srgbClr val="FF9933"/>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7" name="Bent Arrow 6"/>
          <p:cNvSpPr/>
          <p:nvPr/>
        </p:nvSpPr>
        <p:spPr>
          <a:xfrm rot="10800000">
            <a:off x="2422004" y="1052735"/>
            <a:ext cx="5112568" cy="2016225"/>
          </a:xfrm>
          <a:prstGeom prst="bentArrow">
            <a:avLst>
              <a:gd name="adj1" fmla="val 25000"/>
              <a:gd name="adj2" fmla="val 25268"/>
              <a:gd name="adj3" fmla="val 50000"/>
              <a:gd name="adj4" fmla="val 43750"/>
            </a:avLst>
          </a:prstGeom>
          <a:gradFill flip="none" rotWithShape="1">
            <a:gsLst>
              <a:gs pos="17000">
                <a:srgbClr val="FF3399"/>
              </a:gs>
              <a:gs pos="34000">
                <a:srgbClr val="FFFF00"/>
              </a:gs>
              <a:gs pos="50000">
                <a:srgbClr val="01A78F"/>
              </a:gs>
              <a:gs pos="58000">
                <a:srgbClr val="9933FF">
                  <a:alpha val="97000"/>
                </a:srgbClr>
              </a:gs>
            </a:gsLst>
            <a:lin ang="10800000" scaled="1"/>
            <a:tileRect/>
          </a:gradFill>
          <a:ln>
            <a:solidFill>
              <a:schemeClr val="tx2"/>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Tree>
    <p:extLst>
      <p:ext uri="{BB962C8B-B14F-4D97-AF65-F5344CB8AC3E}">
        <p14:creationId xmlns:p14="http://schemas.microsoft.com/office/powerpoint/2010/main" val="2981808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75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1250"/>
                                        <p:tgtEl>
                                          <p:spTgt spid="7"/>
                                        </p:tgtEl>
                                      </p:cBhvr>
                                    </p:animEffect>
                                  </p:childTnLst>
                                </p:cTn>
                              </p:par>
                              <p:par>
                                <p:cTn id="8" presetID="21" presetClass="entr" presetSubtype="1" repeatCount="3000" fill="hold" grpId="0" nodeType="withEffect">
                                  <p:stCondLst>
                                    <p:cond delay="200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3399">
                <a:alpha val="14000"/>
              </a:srgbClr>
            </a:gs>
            <a:gs pos="25000">
              <a:srgbClr val="FF6633">
                <a:alpha val="12000"/>
              </a:srgbClr>
            </a:gs>
            <a:gs pos="50000">
              <a:srgbClr val="FFFF00">
                <a:alpha val="14000"/>
              </a:srgbClr>
            </a:gs>
            <a:gs pos="75000">
              <a:srgbClr val="01A78F">
                <a:alpha val="29000"/>
              </a:srgbClr>
            </a:gs>
            <a:gs pos="100000">
              <a:srgbClr val="9933FF">
                <a:alpha val="38000"/>
              </a:srgb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61764" y="1196752"/>
            <a:ext cx="11593288" cy="5400600"/>
          </a:xfrm>
          <a:gradFill>
            <a:gsLst>
              <a:gs pos="0">
                <a:srgbClr val="FF3399">
                  <a:alpha val="46000"/>
                </a:srgbClr>
              </a:gs>
              <a:gs pos="25000">
                <a:srgbClr val="FF6633">
                  <a:alpha val="26000"/>
                </a:srgbClr>
              </a:gs>
              <a:gs pos="98000">
                <a:srgbClr val="FFFF00">
                  <a:alpha val="26000"/>
                </a:srgbClr>
              </a:gs>
              <a:gs pos="75000">
                <a:srgbClr val="01A78F">
                  <a:alpha val="29000"/>
                </a:srgbClr>
              </a:gs>
              <a:gs pos="54000">
                <a:srgbClr val="9933FF">
                  <a:alpha val="0"/>
                </a:srgbClr>
              </a:gs>
            </a:gsLst>
            <a:lin ang="10200000" scaled="0"/>
          </a:gradFill>
          <a:ln>
            <a:noFill/>
          </a:ln>
          <a:scene3d>
            <a:camera prst="orthographicFront"/>
            <a:lightRig rig="threePt" dir="t"/>
          </a:scene3d>
          <a:sp3d>
            <a:bevelT/>
          </a:sp3d>
        </p:spPr>
        <p:txBody>
          <a:bodyPr anchor="t">
            <a:normAutofit/>
            <a:sp3d extrusionH="57150">
              <a:bevelT w="38100" h="38100"/>
            </a:sp3d>
          </a:bodyPr>
          <a:lstStyle/>
          <a:p>
            <a:pPr fontAlgn="base"/>
            <a:endParaRPr lang="en-US" sz="1400" b="1" dirty="0" smtClean="0">
              <a:solidFill>
                <a:srgbClr val="303336"/>
              </a:solidFill>
              <a:latin typeface="&amp;quot"/>
            </a:endParaRPr>
          </a:p>
          <a:p>
            <a:pPr>
              <a:lnSpc>
                <a:spcPct val="100000"/>
              </a:lnSpc>
            </a:pPr>
            <a:endParaRPr lang="en-US" sz="3200" dirty="0" smtClean="0">
              <a:solidFill>
                <a:prstClr val="black"/>
              </a:solidFill>
            </a:endParaRPr>
          </a:p>
        </p:txBody>
      </p:sp>
      <p:sp>
        <p:nvSpPr>
          <p:cNvPr id="4" name="Slide Number Placeholder 3"/>
          <p:cNvSpPr>
            <a:spLocks noGrp="1"/>
          </p:cNvSpPr>
          <p:nvPr>
            <p:ph type="sldNum" sz="quarter" idx="12"/>
          </p:nvPr>
        </p:nvSpPr>
        <p:spPr>
          <a:xfrm>
            <a:off x="11665295" y="6592267"/>
            <a:ext cx="549797" cy="365125"/>
          </a:xfrm>
        </p:spPr>
        <p:txBody>
          <a:bodyPr/>
          <a:lstStyle/>
          <a:p>
            <a:fld id="{81FEFA0A-2F20-4B60-98C6-5FFDA469AA1C}" type="slidenum">
              <a:rPr lang="en-US" smtClean="0">
                <a:solidFill>
                  <a:schemeClr val="tx2"/>
                </a:solidFill>
              </a:rPr>
              <a:pPr/>
              <a:t>41</a:t>
            </a:fld>
            <a:endParaRPr lang="en-US" dirty="0">
              <a:solidFill>
                <a:schemeClr val="tx2"/>
              </a:solidFill>
            </a:endParaRPr>
          </a:p>
        </p:txBody>
      </p:sp>
      <p:sp>
        <p:nvSpPr>
          <p:cNvPr id="2" name="Rounded Rectangle 1"/>
          <p:cNvSpPr/>
          <p:nvPr/>
        </p:nvSpPr>
        <p:spPr>
          <a:xfrm>
            <a:off x="1081789" y="143668"/>
            <a:ext cx="9981176" cy="914400"/>
          </a:xfrm>
          <a:prstGeom prst="roundRect">
            <a:avLst/>
          </a:prstGeom>
          <a:gradFill flip="none" rotWithShape="1">
            <a:gsLst>
              <a:gs pos="0">
                <a:srgbClr val="FF3399">
                  <a:alpha val="14000"/>
                </a:srgbClr>
              </a:gs>
              <a:gs pos="25000">
                <a:srgbClr val="FF6633">
                  <a:alpha val="12000"/>
                </a:srgbClr>
              </a:gs>
              <a:gs pos="50000">
                <a:srgbClr val="FFFF00">
                  <a:alpha val="14000"/>
                </a:srgbClr>
              </a:gs>
              <a:gs pos="75000">
                <a:srgbClr val="01A78F">
                  <a:alpha val="29000"/>
                </a:srgbClr>
              </a:gs>
              <a:gs pos="100000">
                <a:srgbClr val="9933FF">
                  <a:alpha val="38000"/>
                </a:srgbClr>
              </a:gs>
            </a:gsLst>
            <a:lin ang="10200000" scaled="0"/>
            <a:tileRect/>
          </a:gradFill>
          <a:ln w="38100">
            <a:solidFill>
              <a:srgbClr val="BCFFDE"/>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5400" dirty="0" smtClean="0">
                <a:ln>
                  <a:solidFill>
                    <a:schemeClr val="tx2"/>
                  </a:solidFill>
                </a:ln>
                <a:gradFill flip="none" rotWithShape="1">
                  <a:gsLst>
                    <a:gs pos="0">
                      <a:srgbClr val="FF3399"/>
                    </a:gs>
                    <a:gs pos="50000">
                      <a:srgbClr val="FFFF00"/>
                    </a:gs>
                    <a:gs pos="75000">
                      <a:srgbClr val="01A78F"/>
                    </a:gs>
                    <a:gs pos="100000">
                      <a:srgbClr val="9933FF"/>
                    </a:gs>
                  </a:gsLst>
                  <a:path path="rect">
                    <a:fillToRect l="50000" t="50000" r="50000" b="50000"/>
                  </a:path>
                  <a:tileRect/>
                </a:gradFill>
                <a:latin typeface="Arial Black" panose="020B0A04020102020204" pitchFamily="34" charset="0"/>
              </a:rPr>
              <a:t>“Typology” Comparisons</a:t>
            </a:r>
            <a:endParaRPr lang="en-CA" sz="5400" dirty="0">
              <a:ln>
                <a:solidFill>
                  <a:schemeClr val="tx2"/>
                </a:solidFill>
              </a:ln>
              <a:gradFill flip="none" rotWithShape="1">
                <a:gsLst>
                  <a:gs pos="0">
                    <a:srgbClr val="FF3399"/>
                  </a:gs>
                  <a:gs pos="50000">
                    <a:srgbClr val="FFFF00"/>
                  </a:gs>
                  <a:gs pos="75000">
                    <a:srgbClr val="01A78F"/>
                  </a:gs>
                  <a:gs pos="100000">
                    <a:srgbClr val="9933FF"/>
                  </a:gs>
                </a:gsLst>
                <a:path path="rect">
                  <a:fillToRect l="50000" t="50000" r="50000" b="50000"/>
                </a:path>
                <a:tileRect/>
              </a:gradFill>
              <a:latin typeface="Arial Black" panose="020B0A040201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779642224"/>
              </p:ext>
            </p:extLst>
          </p:nvPr>
        </p:nvGraphicFramePr>
        <p:xfrm>
          <a:off x="621804" y="1340768"/>
          <a:ext cx="10873209" cy="5110480"/>
        </p:xfrm>
        <a:graphic>
          <a:graphicData uri="http://schemas.openxmlformats.org/drawingml/2006/table">
            <a:tbl>
              <a:tblPr firstRow="1" bandRow="1">
                <a:tableStyleId>{8799B23B-EC83-4686-B30A-512413B5E67A}</a:tableStyleId>
              </a:tblPr>
              <a:tblGrid>
                <a:gridCol w="504056"/>
                <a:gridCol w="4896544"/>
                <a:gridCol w="5472609"/>
              </a:tblGrid>
              <a:tr h="370840">
                <a:tc>
                  <a:txBody>
                    <a:bodyPr/>
                    <a:lstStyle/>
                    <a:p>
                      <a:pPr algn="ctr"/>
                      <a:endParaRPr lang="en-US" b="0" dirty="0">
                        <a:solidFill>
                          <a:schemeClr val="bg2">
                            <a:lumMod val="25000"/>
                          </a:schemeClr>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en-US" sz="2000" b="1" dirty="0" smtClean="0">
                          <a:solidFill>
                            <a:schemeClr val="bg2">
                              <a:lumMod val="25000"/>
                            </a:schemeClr>
                          </a:solidFill>
                          <a:effectLst>
                            <a:glow rad="63500">
                              <a:schemeClr val="accent3">
                                <a:satMod val="175000"/>
                                <a:alpha val="40000"/>
                              </a:schemeClr>
                            </a:glow>
                            <a:outerShdw blurRad="38100" dist="38100" dir="2700000" algn="tl">
                              <a:srgbClr val="000000">
                                <a:alpha val="43137"/>
                              </a:srgbClr>
                            </a:outerShdw>
                          </a:effectLst>
                          <a:latin typeface="Comic Sans MS" pitchFamily="66" charset="0"/>
                          <a:cs typeface="Calibri" pitchFamily="34" charset="0"/>
                        </a:rPr>
                        <a:t>[Some] </a:t>
                      </a:r>
                      <a:r>
                        <a:rPr lang="en-US" sz="2800" b="1" dirty="0" smtClean="0">
                          <a:solidFill>
                            <a:schemeClr val="bg2">
                              <a:lumMod val="25000"/>
                            </a:schemeClr>
                          </a:solidFill>
                          <a:effectLst>
                            <a:glow rad="63500">
                              <a:schemeClr val="accent3">
                                <a:satMod val="175000"/>
                                <a:alpha val="40000"/>
                              </a:schemeClr>
                            </a:glow>
                            <a:outerShdw blurRad="38100" dist="38100" dir="2700000" algn="tl">
                              <a:srgbClr val="000000">
                                <a:alpha val="43137"/>
                              </a:srgbClr>
                            </a:outerShdw>
                          </a:effectLst>
                          <a:latin typeface="Comic Sans MS" pitchFamily="66" charset="0"/>
                          <a:cs typeface="Calibri" pitchFamily="34" charset="0"/>
                        </a:rPr>
                        <a:t>Tanach “Types”</a:t>
                      </a:r>
                      <a:endParaRPr lang="en-US" sz="2800" b="1" dirty="0">
                        <a:solidFill>
                          <a:schemeClr val="bg2">
                            <a:lumMod val="25000"/>
                          </a:schemeClr>
                        </a:solidFill>
                        <a:effectLst>
                          <a:glow rad="63500">
                            <a:schemeClr val="accent3">
                              <a:satMod val="175000"/>
                              <a:alpha val="40000"/>
                            </a:schemeClr>
                          </a:glow>
                          <a:outerShdw blurRad="38100" dist="38100" dir="2700000" algn="tl">
                            <a:srgbClr val="000000">
                              <a:alpha val="43137"/>
                            </a:srgbClr>
                          </a:outerShdw>
                        </a:effectLst>
                        <a:latin typeface="Comic Sans MS" pitchFamily="66"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en-US" sz="2800" b="1" dirty="0" smtClean="0">
                          <a:solidFill>
                            <a:srgbClr val="002060"/>
                          </a:solidFill>
                          <a:effectLst>
                            <a:glow rad="63500">
                              <a:schemeClr val="accent3">
                                <a:satMod val="175000"/>
                                <a:alpha val="40000"/>
                              </a:schemeClr>
                            </a:glow>
                            <a:outerShdw blurRad="38100" dist="38100" dir="2700000" algn="tl">
                              <a:srgbClr val="000000">
                                <a:alpha val="43137"/>
                              </a:srgbClr>
                            </a:outerShdw>
                          </a:effectLst>
                          <a:latin typeface="Comic Sans MS" pitchFamily="66" charset="0"/>
                          <a:cs typeface="Calibri" pitchFamily="34" charset="0"/>
                        </a:rPr>
                        <a:t>Yahusha’s</a:t>
                      </a:r>
                      <a:r>
                        <a:rPr lang="en-US" sz="2800" b="1" dirty="0" smtClean="0">
                          <a:solidFill>
                            <a:srgbClr val="002060"/>
                          </a:solidFill>
                          <a:effectLst>
                            <a:glow rad="63500">
                              <a:schemeClr val="accent3">
                                <a:satMod val="175000"/>
                                <a:alpha val="40000"/>
                              </a:schemeClr>
                            </a:glow>
                          </a:effectLst>
                          <a:latin typeface="Comic Sans MS" pitchFamily="66" charset="0"/>
                          <a:cs typeface="Calibri" pitchFamily="34" charset="0"/>
                        </a:rPr>
                        <a:t> </a:t>
                      </a:r>
                      <a:r>
                        <a:rPr lang="en-US" sz="2800" b="1" dirty="0" smtClean="0">
                          <a:solidFill>
                            <a:srgbClr val="002060"/>
                          </a:solidFill>
                          <a:effectLst>
                            <a:glow rad="63500">
                              <a:schemeClr val="accent3">
                                <a:satMod val="175000"/>
                                <a:alpha val="40000"/>
                              </a:schemeClr>
                            </a:glow>
                            <a:outerShdw blurRad="38100" dist="38100" dir="2700000" algn="tl">
                              <a:srgbClr val="000000">
                                <a:alpha val="43137"/>
                              </a:srgbClr>
                            </a:outerShdw>
                          </a:effectLst>
                          <a:latin typeface="Comic Sans MS" pitchFamily="66" charset="0"/>
                          <a:cs typeface="Calibri" pitchFamily="34" charset="0"/>
                        </a:rPr>
                        <a:t>“Anti-types”</a:t>
                      </a:r>
                      <a:endParaRPr lang="en-US" sz="2800" b="1" dirty="0">
                        <a:solidFill>
                          <a:srgbClr val="002060"/>
                        </a:solidFill>
                        <a:effectLst>
                          <a:glow rad="63500">
                            <a:schemeClr val="accent3">
                              <a:satMod val="175000"/>
                              <a:alpha val="40000"/>
                            </a:schemeClr>
                          </a:glow>
                          <a:outerShdw blurRad="38100" dist="38100" dir="2700000" algn="tl">
                            <a:srgbClr val="000000">
                              <a:alpha val="43137"/>
                            </a:srgbClr>
                          </a:outerShdw>
                        </a:effectLst>
                        <a:latin typeface="Comic Sans MS" pitchFamily="66"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370840">
                <a:tc>
                  <a:txBody>
                    <a:bodyPr/>
                    <a:lstStyle/>
                    <a:p>
                      <a:pPr algn="ctr"/>
                      <a:r>
                        <a:rPr lang="en-US" sz="1400" b="1" dirty="0" smtClean="0">
                          <a:solidFill>
                            <a:schemeClr val="bg2">
                              <a:lumMod val="25000"/>
                            </a:schemeClr>
                          </a:solidFill>
                          <a:latin typeface="Calibri" pitchFamily="34" charset="0"/>
                          <a:cs typeface="Calibri" pitchFamily="34" charset="0"/>
                        </a:rPr>
                        <a:t>1</a:t>
                      </a:r>
                      <a:endParaRPr lang="en-US" sz="1400" b="1" dirty="0">
                        <a:solidFill>
                          <a:schemeClr val="bg2">
                            <a:lumMod val="25000"/>
                          </a:schemeClr>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r>
                        <a:rPr lang="en-US" sz="1400" b="1" dirty="0" smtClean="0">
                          <a:solidFill>
                            <a:schemeClr val="bg2">
                              <a:lumMod val="25000"/>
                            </a:schemeClr>
                          </a:solidFill>
                          <a:latin typeface="Calibri" pitchFamily="34" charset="0"/>
                          <a:cs typeface="Calibri" pitchFamily="34" charset="0"/>
                        </a:rPr>
                        <a:t>10</a:t>
                      </a:r>
                      <a:r>
                        <a:rPr lang="en-US" sz="1400" b="1" baseline="30000" dirty="0" smtClean="0">
                          <a:solidFill>
                            <a:schemeClr val="bg2">
                              <a:lumMod val="25000"/>
                            </a:schemeClr>
                          </a:solidFill>
                          <a:latin typeface="Calibri" pitchFamily="34" charset="0"/>
                          <a:cs typeface="Calibri" pitchFamily="34" charset="0"/>
                        </a:rPr>
                        <a:t>th</a:t>
                      </a:r>
                      <a:r>
                        <a:rPr lang="en-US" sz="1400" b="1" dirty="0" smtClean="0">
                          <a:solidFill>
                            <a:schemeClr val="bg2">
                              <a:lumMod val="25000"/>
                            </a:schemeClr>
                          </a:solidFill>
                          <a:latin typeface="Calibri" pitchFamily="34" charset="0"/>
                          <a:cs typeface="Calibri" pitchFamily="34" charset="0"/>
                        </a:rPr>
                        <a:t> day/1</a:t>
                      </a:r>
                      <a:r>
                        <a:rPr lang="en-US" sz="1400" b="1" baseline="30000" dirty="0" smtClean="0">
                          <a:solidFill>
                            <a:schemeClr val="bg2">
                              <a:lumMod val="25000"/>
                            </a:schemeClr>
                          </a:solidFill>
                          <a:latin typeface="Calibri" pitchFamily="34" charset="0"/>
                          <a:cs typeface="Calibri" pitchFamily="34" charset="0"/>
                        </a:rPr>
                        <a:t>st</a:t>
                      </a:r>
                      <a:r>
                        <a:rPr lang="en-US" sz="1400" b="1" dirty="0" smtClean="0">
                          <a:solidFill>
                            <a:schemeClr val="bg2">
                              <a:lumMod val="25000"/>
                            </a:schemeClr>
                          </a:solidFill>
                          <a:latin typeface="Calibri" pitchFamily="34" charset="0"/>
                          <a:cs typeface="Calibri" pitchFamily="34" charset="0"/>
                        </a:rPr>
                        <a:t> month:  Lamb is chosen.</a:t>
                      </a:r>
                      <a:endParaRPr lang="en-US" sz="1400" b="1" dirty="0">
                        <a:solidFill>
                          <a:schemeClr val="bg2">
                            <a:lumMod val="25000"/>
                          </a:schemeClr>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r>
                        <a:rPr lang="en-US" sz="1400" b="1" dirty="0" smtClean="0">
                          <a:solidFill>
                            <a:srgbClr val="002060"/>
                          </a:solidFill>
                          <a:latin typeface="Calibri" pitchFamily="34" charset="0"/>
                          <a:cs typeface="Calibri" pitchFamily="34" charset="0"/>
                        </a:rPr>
                        <a:t>10</a:t>
                      </a:r>
                      <a:r>
                        <a:rPr lang="en-US" sz="1400" b="1" baseline="30000" dirty="0" smtClean="0">
                          <a:solidFill>
                            <a:srgbClr val="002060"/>
                          </a:solidFill>
                          <a:latin typeface="Calibri" pitchFamily="34" charset="0"/>
                          <a:cs typeface="Calibri" pitchFamily="34" charset="0"/>
                        </a:rPr>
                        <a:t>th</a:t>
                      </a:r>
                      <a:r>
                        <a:rPr lang="en-US" sz="1400" b="1" dirty="0" smtClean="0">
                          <a:solidFill>
                            <a:srgbClr val="002060"/>
                          </a:solidFill>
                          <a:latin typeface="Calibri" pitchFamily="34" charset="0"/>
                          <a:cs typeface="Calibri" pitchFamily="34" charset="0"/>
                        </a:rPr>
                        <a:t> day/1</a:t>
                      </a:r>
                      <a:r>
                        <a:rPr lang="en-US" sz="1400" b="1" baseline="30000" dirty="0" smtClean="0">
                          <a:solidFill>
                            <a:srgbClr val="002060"/>
                          </a:solidFill>
                          <a:latin typeface="Calibri" pitchFamily="34" charset="0"/>
                          <a:cs typeface="Calibri" pitchFamily="34" charset="0"/>
                        </a:rPr>
                        <a:t>st</a:t>
                      </a:r>
                      <a:r>
                        <a:rPr lang="en-US" sz="1400" b="1" dirty="0" smtClean="0">
                          <a:solidFill>
                            <a:srgbClr val="002060"/>
                          </a:solidFill>
                          <a:latin typeface="Calibri" pitchFamily="34" charset="0"/>
                          <a:cs typeface="Calibri" pitchFamily="34" charset="0"/>
                        </a:rPr>
                        <a:t> month:  Yahusha’s triumphal</a:t>
                      </a:r>
                      <a:r>
                        <a:rPr lang="en-US" sz="1400" b="1" baseline="0" dirty="0" smtClean="0">
                          <a:solidFill>
                            <a:srgbClr val="002060"/>
                          </a:solidFill>
                          <a:latin typeface="Calibri" pitchFamily="34" charset="0"/>
                          <a:cs typeface="Calibri" pitchFamily="34" charset="0"/>
                        </a:rPr>
                        <a:t> entry as “the” chosen.</a:t>
                      </a:r>
                      <a:endParaRPr lang="en-US" sz="1400" b="1" dirty="0">
                        <a:solidFill>
                          <a:srgbClr val="002060"/>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370840">
                <a:tc>
                  <a:txBody>
                    <a:bodyPr/>
                    <a:lstStyle/>
                    <a:p>
                      <a:pPr algn="ctr"/>
                      <a:r>
                        <a:rPr lang="en-US" sz="1400" b="1" dirty="0" smtClean="0">
                          <a:solidFill>
                            <a:schemeClr val="bg2">
                              <a:lumMod val="25000"/>
                            </a:schemeClr>
                          </a:solidFill>
                          <a:latin typeface="Calibri" pitchFamily="34" charset="0"/>
                          <a:cs typeface="Calibri" pitchFamily="34" charset="0"/>
                        </a:rPr>
                        <a:t>2</a:t>
                      </a:r>
                      <a:endParaRPr lang="en-US" sz="1400" b="1" dirty="0">
                        <a:solidFill>
                          <a:schemeClr val="bg2">
                            <a:lumMod val="25000"/>
                          </a:schemeClr>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r>
                        <a:rPr lang="en-US" sz="1400" b="1" dirty="0" smtClean="0">
                          <a:solidFill>
                            <a:schemeClr val="bg2">
                              <a:lumMod val="25000"/>
                            </a:schemeClr>
                          </a:solidFill>
                          <a:latin typeface="Calibri" pitchFamily="34" charset="0"/>
                          <a:cs typeface="Calibri" pitchFamily="34" charset="0"/>
                        </a:rPr>
                        <a:t>Lamb is “fasted” until</a:t>
                      </a:r>
                      <a:r>
                        <a:rPr lang="en-US" sz="1400" b="1" baseline="0" dirty="0" smtClean="0">
                          <a:solidFill>
                            <a:schemeClr val="bg2">
                              <a:lumMod val="25000"/>
                            </a:schemeClr>
                          </a:solidFill>
                          <a:latin typeface="Calibri" pitchFamily="34" charset="0"/>
                          <a:cs typeface="Calibri" pitchFamily="34" charset="0"/>
                        </a:rPr>
                        <a:t> sacrifice to prevent explosion of sacrifice.</a:t>
                      </a:r>
                      <a:endParaRPr lang="en-US" sz="1400" b="1" dirty="0">
                        <a:solidFill>
                          <a:schemeClr val="bg2">
                            <a:lumMod val="25000"/>
                          </a:schemeClr>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r>
                        <a:rPr lang="en-US" sz="1400" b="1" dirty="0" smtClean="0">
                          <a:solidFill>
                            <a:srgbClr val="002060"/>
                          </a:solidFill>
                          <a:latin typeface="Calibri" pitchFamily="34" charset="0"/>
                          <a:cs typeface="Calibri" pitchFamily="34" charset="0"/>
                        </a:rPr>
                        <a:t>Yahusha fasted,</a:t>
                      </a:r>
                      <a:r>
                        <a:rPr lang="en-US" sz="1400" b="1" baseline="0" dirty="0" smtClean="0">
                          <a:solidFill>
                            <a:srgbClr val="002060"/>
                          </a:solidFill>
                          <a:latin typeface="Calibri" pitchFamily="34" charset="0"/>
                          <a:cs typeface="Calibri" pitchFamily="34" charset="0"/>
                        </a:rPr>
                        <a:t> not eating/drinking at the Last Supper.</a:t>
                      </a:r>
                      <a:endParaRPr lang="en-US" sz="1400" b="1" dirty="0">
                        <a:solidFill>
                          <a:srgbClr val="002060"/>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370840">
                <a:tc>
                  <a:txBody>
                    <a:bodyPr/>
                    <a:lstStyle/>
                    <a:p>
                      <a:pPr algn="ctr"/>
                      <a:r>
                        <a:rPr lang="en-US" sz="1400" b="1" dirty="0" smtClean="0">
                          <a:solidFill>
                            <a:schemeClr val="bg2">
                              <a:lumMod val="25000"/>
                            </a:schemeClr>
                          </a:solidFill>
                          <a:latin typeface="Calibri" pitchFamily="34" charset="0"/>
                          <a:cs typeface="Calibri" pitchFamily="34" charset="0"/>
                        </a:rPr>
                        <a:t>3</a:t>
                      </a:r>
                      <a:endParaRPr lang="en-US" sz="1400" b="1" dirty="0">
                        <a:solidFill>
                          <a:schemeClr val="bg2">
                            <a:lumMod val="25000"/>
                          </a:schemeClr>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r>
                        <a:rPr lang="en-US" sz="1400" b="1" dirty="0" smtClean="0">
                          <a:solidFill>
                            <a:schemeClr val="bg2">
                              <a:lumMod val="25000"/>
                            </a:schemeClr>
                          </a:solidFill>
                          <a:latin typeface="Calibri" pitchFamily="34" charset="0"/>
                          <a:cs typeface="Calibri" pitchFamily="34" charset="0"/>
                        </a:rPr>
                        <a:t>14</a:t>
                      </a:r>
                      <a:r>
                        <a:rPr lang="en-US" sz="1400" b="1" baseline="30000" dirty="0" smtClean="0">
                          <a:solidFill>
                            <a:schemeClr val="bg2">
                              <a:lumMod val="25000"/>
                            </a:schemeClr>
                          </a:solidFill>
                          <a:latin typeface="Calibri" pitchFamily="34" charset="0"/>
                          <a:cs typeface="Calibri" pitchFamily="34" charset="0"/>
                        </a:rPr>
                        <a:t>th</a:t>
                      </a:r>
                      <a:r>
                        <a:rPr lang="en-US" sz="1400" b="1" dirty="0" smtClean="0">
                          <a:solidFill>
                            <a:schemeClr val="bg2">
                              <a:lumMod val="25000"/>
                            </a:schemeClr>
                          </a:solidFill>
                          <a:latin typeface="Calibri" pitchFamily="34" charset="0"/>
                          <a:cs typeface="Calibri" pitchFamily="34" charset="0"/>
                        </a:rPr>
                        <a:t> day:  Lamb sacrificed at either the day season; evening, or night season.</a:t>
                      </a:r>
                      <a:endParaRPr lang="en-US" sz="1400" b="1" dirty="0">
                        <a:solidFill>
                          <a:schemeClr val="bg2">
                            <a:lumMod val="25000"/>
                          </a:schemeClr>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r>
                        <a:rPr lang="en-US" sz="1400" b="1" dirty="0" smtClean="0">
                          <a:solidFill>
                            <a:srgbClr val="002060"/>
                          </a:solidFill>
                          <a:latin typeface="Calibri" pitchFamily="34" charset="0"/>
                          <a:cs typeface="Calibri" pitchFamily="34" charset="0"/>
                        </a:rPr>
                        <a:t>14</a:t>
                      </a:r>
                      <a:r>
                        <a:rPr lang="en-US" sz="1400" b="1" baseline="30000" dirty="0" smtClean="0">
                          <a:solidFill>
                            <a:srgbClr val="002060"/>
                          </a:solidFill>
                          <a:latin typeface="Calibri" pitchFamily="34" charset="0"/>
                          <a:cs typeface="Calibri" pitchFamily="34" charset="0"/>
                        </a:rPr>
                        <a:t>th</a:t>
                      </a:r>
                      <a:r>
                        <a:rPr lang="en-US" sz="1400" b="1" dirty="0" smtClean="0">
                          <a:solidFill>
                            <a:srgbClr val="002060"/>
                          </a:solidFill>
                          <a:latin typeface="Calibri" pitchFamily="34" charset="0"/>
                          <a:cs typeface="Calibri" pitchFamily="34" charset="0"/>
                        </a:rPr>
                        <a:t> day:  Yahusha doomed to be sacrificed at break of day;</a:t>
                      </a:r>
                      <a:r>
                        <a:rPr lang="en-US" sz="1400" b="1" baseline="0" dirty="0" smtClean="0">
                          <a:solidFill>
                            <a:srgbClr val="002060"/>
                          </a:solidFill>
                          <a:latin typeface="Calibri" pitchFamily="34" charset="0"/>
                          <a:cs typeface="Calibri" pitchFamily="34" charset="0"/>
                        </a:rPr>
                        <a:t> cross at 3</a:t>
                      </a:r>
                      <a:r>
                        <a:rPr lang="en-US" sz="1400" b="1" baseline="30000" dirty="0" smtClean="0">
                          <a:solidFill>
                            <a:srgbClr val="002060"/>
                          </a:solidFill>
                          <a:latin typeface="Calibri" pitchFamily="34" charset="0"/>
                          <a:cs typeface="Calibri" pitchFamily="34" charset="0"/>
                        </a:rPr>
                        <a:t>rd</a:t>
                      </a:r>
                      <a:r>
                        <a:rPr lang="en-US" sz="1400" b="1" baseline="0" dirty="0" smtClean="0">
                          <a:solidFill>
                            <a:srgbClr val="002060"/>
                          </a:solidFill>
                          <a:latin typeface="Calibri" pitchFamily="34" charset="0"/>
                          <a:cs typeface="Calibri" pitchFamily="34" charset="0"/>
                        </a:rPr>
                        <a:t> hour; death at 9</a:t>
                      </a:r>
                      <a:r>
                        <a:rPr lang="en-US" sz="1400" b="1" baseline="30000" dirty="0" smtClean="0">
                          <a:solidFill>
                            <a:srgbClr val="002060"/>
                          </a:solidFill>
                          <a:latin typeface="Calibri" pitchFamily="34" charset="0"/>
                          <a:cs typeface="Calibri" pitchFamily="34" charset="0"/>
                        </a:rPr>
                        <a:t>th</a:t>
                      </a:r>
                      <a:r>
                        <a:rPr lang="en-US" sz="1400" b="1" baseline="0" dirty="0" smtClean="0">
                          <a:solidFill>
                            <a:srgbClr val="002060"/>
                          </a:solidFill>
                          <a:latin typeface="Calibri" pitchFamily="34" charset="0"/>
                          <a:cs typeface="Calibri" pitchFamily="34" charset="0"/>
                        </a:rPr>
                        <a:t> hour.</a:t>
                      </a:r>
                      <a:endParaRPr lang="en-US" sz="1400" b="1" dirty="0">
                        <a:solidFill>
                          <a:srgbClr val="002060"/>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370840">
                <a:tc>
                  <a:txBody>
                    <a:bodyPr/>
                    <a:lstStyle/>
                    <a:p>
                      <a:pPr algn="ctr"/>
                      <a:r>
                        <a:rPr lang="en-US" sz="1400" b="1" dirty="0" smtClean="0">
                          <a:solidFill>
                            <a:schemeClr val="bg2">
                              <a:lumMod val="25000"/>
                            </a:schemeClr>
                          </a:solidFill>
                          <a:latin typeface="Calibri" pitchFamily="34" charset="0"/>
                          <a:cs typeface="Calibri" pitchFamily="34" charset="0"/>
                        </a:rPr>
                        <a:t>4</a:t>
                      </a:r>
                      <a:endParaRPr lang="en-US" sz="1400" b="1" dirty="0">
                        <a:solidFill>
                          <a:schemeClr val="bg2">
                            <a:lumMod val="25000"/>
                          </a:schemeClr>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r>
                        <a:rPr lang="en-US" sz="1400" b="1" dirty="0" smtClean="0">
                          <a:solidFill>
                            <a:schemeClr val="bg2">
                              <a:lumMod val="25000"/>
                            </a:schemeClr>
                          </a:solidFill>
                          <a:latin typeface="Calibri" pitchFamily="34" charset="0"/>
                          <a:cs typeface="Calibri" pitchFamily="34" charset="0"/>
                        </a:rPr>
                        <a:t>Lamb was to be roasted whole, no bones broken.</a:t>
                      </a:r>
                      <a:endParaRPr lang="en-US" sz="1400" b="1" dirty="0">
                        <a:solidFill>
                          <a:schemeClr val="bg2">
                            <a:lumMod val="25000"/>
                          </a:schemeClr>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r>
                        <a:rPr lang="en-US" sz="1400" b="1" dirty="0" smtClean="0">
                          <a:solidFill>
                            <a:srgbClr val="002060"/>
                          </a:solidFill>
                          <a:latin typeface="Calibri" pitchFamily="34" charset="0"/>
                          <a:cs typeface="Calibri" pitchFamily="34" charset="0"/>
                        </a:rPr>
                        <a:t>Yahusha:  no bones broken.</a:t>
                      </a:r>
                      <a:endParaRPr lang="en-US" sz="1400" b="1" dirty="0">
                        <a:solidFill>
                          <a:srgbClr val="002060"/>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370840">
                <a:tc>
                  <a:txBody>
                    <a:bodyPr/>
                    <a:lstStyle/>
                    <a:p>
                      <a:pPr algn="ctr"/>
                      <a:r>
                        <a:rPr lang="en-US" sz="1400" b="1" dirty="0" smtClean="0">
                          <a:solidFill>
                            <a:schemeClr val="bg2">
                              <a:lumMod val="25000"/>
                            </a:schemeClr>
                          </a:solidFill>
                          <a:latin typeface="Calibri" pitchFamily="34" charset="0"/>
                          <a:cs typeface="Calibri" pitchFamily="34" charset="0"/>
                        </a:rPr>
                        <a:t>5</a:t>
                      </a:r>
                      <a:endParaRPr lang="en-US" sz="1400" b="1" dirty="0">
                        <a:solidFill>
                          <a:schemeClr val="bg2">
                            <a:lumMod val="25000"/>
                          </a:schemeClr>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r>
                        <a:rPr lang="en-US" sz="1400" b="1" dirty="0" smtClean="0">
                          <a:solidFill>
                            <a:schemeClr val="bg2">
                              <a:lumMod val="25000"/>
                            </a:schemeClr>
                          </a:solidFill>
                          <a:latin typeface="Calibri" pitchFamily="34" charset="0"/>
                          <a:cs typeface="Calibri" pitchFamily="34" charset="0"/>
                        </a:rPr>
                        <a:t>Lamb was to be of the 1</a:t>
                      </a:r>
                      <a:r>
                        <a:rPr lang="en-US" sz="1400" b="1" baseline="30000" dirty="0" smtClean="0">
                          <a:solidFill>
                            <a:schemeClr val="bg2">
                              <a:lumMod val="25000"/>
                            </a:schemeClr>
                          </a:solidFill>
                          <a:latin typeface="Calibri" pitchFamily="34" charset="0"/>
                          <a:cs typeface="Calibri" pitchFamily="34" charset="0"/>
                        </a:rPr>
                        <a:t>st</a:t>
                      </a:r>
                      <a:r>
                        <a:rPr lang="en-US" sz="1400" b="1" dirty="0" smtClean="0">
                          <a:solidFill>
                            <a:schemeClr val="bg2">
                              <a:lumMod val="25000"/>
                            </a:schemeClr>
                          </a:solidFill>
                          <a:latin typeface="Calibri" pitchFamily="34" charset="0"/>
                          <a:cs typeface="Calibri" pitchFamily="34" charset="0"/>
                        </a:rPr>
                        <a:t> year, between 1-2 years.</a:t>
                      </a:r>
                      <a:endParaRPr lang="en-US" sz="1400" b="1" dirty="0">
                        <a:solidFill>
                          <a:schemeClr val="bg2">
                            <a:lumMod val="25000"/>
                          </a:schemeClr>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r>
                        <a:rPr lang="en-US" sz="1400" b="1" dirty="0" smtClean="0">
                          <a:solidFill>
                            <a:srgbClr val="002060"/>
                          </a:solidFill>
                          <a:latin typeface="Calibri" pitchFamily="34" charset="0"/>
                          <a:cs typeface="Calibri" pitchFamily="34" charset="0"/>
                        </a:rPr>
                        <a:t>Yahusha’s ministry was between 1-2 years, comprising of 70 weeks from baptism to Pentecost fire.</a:t>
                      </a:r>
                      <a:endParaRPr lang="en-US" sz="1400" b="1" dirty="0">
                        <a:solidFill>
                          <a:srgbClr val="002060"/>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370840">
                <a:tc>
                  <a:txBody>
                    <a:bodyPr/>
                    <a:lstStyle/>
                    <a:p>
                      <a:pPr algn="ctr"/>
                      <a:r>
                        <a:rPr lang="en-US" sz="1400" b="1" dirty="0" smtClean="0">
                          <a:solidFill>
                            <a:schemeClr val="bg2">
                              <a:lumMod val="25000"/>
                            </a:schemeClr>
                          </a:solidFill>
                          <a:latin typeface="Calibri" pitchFamily="34" charset="0"/>
                          <a:cs typeface="Calibri" pitchFamily="34" charset="0"/>
                        </a:rPr>
                        <a:t>6</a:t>
                      </a:r>
                      <a:endParaRPr lang="en-US" sz="1400" b="1" dirty="0">
                        <a:solidFill>
                          <a:schemeClr val="bg2">
                            <a:lumMod val="25000"/>
                          </a:schemeClr>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r>
                        <a:rPr lang="en-US" sz="1400" b="1" dirty="0" smtClean="0">
                          <a:solidFill>
                            <a:schemeClr val="bg2">
                              <a:lumMod val="25000"/>
                            </a:schemeClr>
                          </a:solidFill>
                          <a:latin typeface="Calibri" pitchFamily="34" charset="0"/>
                          <a:cs typeface="Calibri" pitchFamily="34" charset="0"/>
                        </a:rPr>
                        <a:t>The people could eat the</a:t>
                      </a:r>
                      <a:r>
                        <a:rPr lang="en-US" sz="1400" b="1" baseline="0" dirty="0" smtClean="0">
                          <a:solidFill>
                            <a:schemeClr val="bg2">
                              <a:lumMod val="25000"/>
                            </a:schemeClr>
                          </a:solidFill>
                          <a:latin typeface="Calibri" pitchFamily="34" charset="0"/>
                          <a:cs typeface="Calibri" pitchFamily="34" charset="0"/>
                        </a:rPr>
                        <a:t> lamb all night long; n</a:t>
                      </a:r>
                      <a:r>
                        <a:rPr lang="en-US" sz="1400" b="1" dirty="0" smtClean="0">
                          <a:solidFill>
                            <a:schemeClr val="bg2">
                              <a:lumMod val="25000"/>
                            </a:schemeClr>
                          </a:solidFill>
                          <a:latin typeface="Calibri" pitchFamily="34" charset="0"/>
                          <a:cs typeface="Calibri" pitchFamily="34" charset="0"/>
                        </a:rPr>
                        <a:t>one of the lamb was to remain</a:t>
                      </a:r>
                      <a:r>
                        <a:rPr lang="en-US" sz="1400" b="1" baseline="0" dirty="0" smtClean="0">
                          <a:solidFill>
                            <a:schemeClr val="bg2">
                              <a:lumMod val="25000"/>
                            </a:schemeClr>
                          </a:solidFill>
                          <a:latin typeface="Calibri" pitchFamily="34" charset="0"/>
                          <a:cs typeface="Calibri" pitchFamily="34" charset="0"/>
                        </a:rPr>
                        <a:t> until morning the 15</a:t>
                      </a:r>
                      <a:r>
                        <a:rPr lang="en-US" sz="1400" b="1" baseline="30000" dirty="0" smtClean="0">
                          <a:solidFill>
                            <a:schemeClr val="bg2">
                              <a:lumMod val="25000"/>
                            </a:schemeClr>
                          </a:solidFill>
                          <a:latin typeface="Calibri" pitchFamily="34" charset="0"/>
                          <a:cs typeface="Calibri" pitchFamily="34" charset="0"/>
                        </a:rPr>
                        <a:t>th</a:t>
                      </a:r>
                      <a:r>
                        <a:rPr lang="en-US" sz="1400" b="1" baseline="0" dirty="0" smtClean="0">
                          <a:solidFill>
                            <a:schemeClr val="bg2">
                              <a:lumMod val="25000"/>
                            </a:schemeClr>
                          </a:solidFill>
                          <a:latin typeface="Calibri" pitchFamily="34" charset="0"/>
                          <a:cs typeface="Calibri" pitchFamily="34" charset="0"/>
                        </a:rPr>
                        <a:t>.</a:t>
                      </a:r>
                      <a:endParaRPr lang="en-US" sz="1400" b="1" dirty="0">
                        <a:solidFill>
                          <a:schemeClr val="bg2">
                            <a:lumMod val="25000"/>
                          </a:schemeClr>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r>
                        <a:rPr lang="en-US" sz="1400" b="1" dirty="0" smtClean="0">
                          <a:solidFill>
                            <a:srgbClr val="002060"/>
                          </a:solidFill>
                          <a:latin typeface="Calibri" pitchFamily="34" charset="0"/>
                          <a:cs typeface="Calibri" pitchFamily="34" charset="0"/>
                        </a:rPr>
                        <a:t>Yahusha’s friends (in</a:t>
                      </a:r>
                      <a:r>
                        <a:rPr lang="en-US" sz="1400" b="1" baseline="0" dirty="0" smtClean="0">
                          <a:solidFill>
                            <a:srgbClr val="002060"/>
                          </a:solidFill>
                          <a:latin typeface="Calibri" pitchFamily="34" charset="0"/>
                          <a:cs typeface="Calibri" pitchFamily="34" charset="0"/>
                        </a:rPr>
                        <a:t> burial) were with Him all night long, with burial completed (providing for </a:t>
                      </a:r>
                      <a:r>
                        <a:rPr lang="en-US" sz="1400" b="1" baseline="0" dirty="0" smtClean="0">
                          <a:solidFill>
                            <a:srgbClr val="2932E7"/>
                          </a:solidFill>
                          <a:latin typeface="Calibri" pitchFamily="34" charset="0"/>
                          <a:cs typeface="Calibri" pitchFamily="34" charset="0"/>
                        </a:rPr>
                        <a:t>Luke 23:54, 55</a:t>
                      </a:r>
                      <a:r>
                        <a:rPr lang="en-US" sz="1400" b="1" baseline="0" dirty="0" smtClean="0">
                          <a:solidFill>
                            <a:srgbClr val="002060"/>
                          </a:solidFill>
                          <a:latin typeface="Calibri" pitchFamily="34" charset="0"/>
                          <a:cs typeface="Calibri" pitchFamily="34" charset="0"/>
                        </a:rPr>
                        <a:t>) before morning of the 15</a:t>
                      </a:r>
                      <a:r>
                        <a:rPr lang="en-US" sz="1400" b="1" baseline="30000" dirty="0" smtClean="0">
                          <a:solidFill>
                            <a:srgbClr val="002060"/>
                          </a:solidFill>
                          <a:latin typeface="Calibri" pitchFamily="34" charset="0"/>
                          <a:cs typeface="Calibri" pitchFamily="34" charset="0"/>
                        </a:rPr>
                        <a:t>th</a:t>
                      </a:r>
                      <a:r>
                        <a:rPr lang="en-US" sz="1400" b="1" baseline="0" dirty="0" smtClean="0">
                          <a:solidFill>
                            <a:srgbClr val="002060"/>
                          </a:solidFill>
                          <a:latin typeface="Calibri" pitchFamily="34" charset="0"/>
                          <a:cs typeface="Calibri" pitchFamily="34" charset="0"/>
                        </a:rPr>
                        <a:t>.</a:t>
                      </a:r>
                      <a:endParaRPr lang="en-US" sz="1400" b="1" dirty="0">
                        <a:solidFill>
                          <a:srgbClr val="002060"/>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370840">
                <a:tc>
                  <a:txBody>
                    <a:bodyPr/>
                    <a:lstStyle/>
                    <a:p>
                      <a:pPr algn="ctr"/>
                      <a:r>
                        <a:rPr lang="en-US" sz="1400" b="1" dirty="0" smtClean="0">
                          <a:solidFill>
                            <a:schemeClr val="bg2">
                              <a:lumMod val="25000"/>
                            </a:schemeClr>
                          </a:solidFill>
                          <a:latin typeface="Calibri" pitchFamily="34" charset="0"/>
                          <a:cs typeface="Calibri" pitchFamily="34" charset="0"/>
                        </a:rPr>
                        <a:t>7</a:t>
                      </a:r>
                      <a:endParaRPr lang="en-US" sz="1400" b="1" dirty="0">
                        <a:solidFill>
                          <a:schemeClr val="bg2">
                            <a:lumMod val="25000"/>
                          </a:schemeClr>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r>
                        <a:rPr lang="en-US" sz="1400" b="1" dirty="0" smtClean="0">
                          <a:solidFill>
                            <a:schemeClr val="bg2">
                              <a:lumMod val="25000"/>
                            </a:schemeClr>
                          </a:solidFill>
                          <a:latin typeface="Calibri" pitchFamily="34" charset="0"/>
                          <a:cs typeface="Calibri" pitchFamily="34" charset="0"/>
                        </a:rPr>
                        <a:t>Dan 9:27  Sacrifices/oblations cease the “midst of the week.” </a:t>
                      </a:r>
                      <a:endParaRPr lang="en-US" sz="1400" b="1" dirty="0">
                        <a:solidFill>
                          <a:schemeClr val="bg2">
                            <a:lumMod val="25000"/>
                          </a:schemeClr>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r>
                        <a:rPr lang="en-US" sz="1400" b="1" dirty="0" smtClean="0">
                          <a:solidFill>
                            <a:srgbClr val="002060"/>
                          </a:solidFill>
                          <a:latin typeface="Calibri" pitchFamily="34" charset="0"/>
                          <a:cs typeface="Calibri" pitchFamily="34" charset="0"/>
                        </a:rPr>
                        <a:t>Yahusha</a:t>
                      </a:r>
                      <a:r>
                        <a:rPr lang="en-US" sz="1400" b="1" baseline="0" dirty="0" smtClean="0">
                          <a:solidFill>
                            <a:srgbClr val="002060"/>
                          </a:solidFill>
                          <a:latin typeface="Calibri" pitchFamily="34" charset="0"/>
                          <a:cs typeface="Calibri" pitchFamily="34" charset="0"/>
                        </a:rPr>
                        <a:t> was our Passover on the “midst of the week.”  All sacrifices/oblations and Book of the Law ended.</a:t>
                      </a:r>
                      <a:endParaRPr lang="en-US" sz="1400" b="1" dirty="0">
                        <a:solidFill>
                          <a:srgbClr val="002060"/>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370840">
                <a:tc>
                  <a:txBody>
                    <a:bodyPr/>
                    <a:lstStyle/>
                    <a:p>
                      <a:pPr algn="ctr"/>
                      <a:r>
                        <a:rPr lang="en-US" sz="1400" b="1" dirty="0" smtClean="0">
                          <a:solidFill>
                            <a:schemeClr val="bg2">
                              <a:lumMod val="25000"/>
                            </a:schemeClr>
                          </a:solidFill>
                          <a:latin typeface="Calibri" pitchFamily="34" charset="0"/>
                          <a:cs typeface="Calibri" pitchFamily="34" charset="0"/>
                        </a:rPr>
                        <a:t>8</a:t>
                      </a:r>
                      <a:endParaRPr lang="en-US" sz="1400" b="1" dirty="0">
                        <a:solidFill>
                          <a:schemeClr val="bg2">
                            <a:lumMod val="25000"/>
                          </a:schemeClr>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r>
                        <a:rPr lang="en-US" sz="1400" b="1" dirty="0" smtClean="0">
                          <a:solidFill>
                            <a:schemeClr val="bg2">
                              <a:lumMod val="25000"/>
                            </a:schemeClr>
                          </a:solidFill>
                          <a:latin typeface="Calibri" pitchFamily="34" charset="0"/>
                          <a:cs typeface="Calibri" pitchFamily="34" charset="0"/>
                        </a:rPr>
                        <a:t>The sign of the Messiah:  3 days &amp; 3 nights.</a:t>
                      </a:r>
                      <a:endParaRPr lang="en-US" sz="1400" b="1" dirty="0">
                        <a:solidFill>
                          <a:schemeClr val="bg2">
                            <a:lumMod val="25000"/>
                          </a:schemeClr>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r>
                        <a:rPr lang="en-US" sz="1400" b="1" dirty="0" smtClean="0">
                          <a:solidFill>
                            <a:srgbClr val="002060"/>
                          </a:solidFill>
                          <a:latin typeface="Calibri" pitchFamily="34" charset="0"/>
                          <a:cs typeface="Calibri" pitchFamily="34" charset="0"/>
                        </a:rPr>
                        <a:t>Wed Passover to Sabbath Resurrection = 3 days/3 nights.</a:t>
                      </a:r>
                      <a:endParaRPr lang="en-US" sz="1400" b="1" dirty="0">
                        <a:solidFill>
                          <a:srgbClr val="002060"/>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370840">
                <a:tc>
                  <a:txBody>
                    <a:bodyPr/>
                    <a:lstStyle/>
                    <a:p>
                      <a:pPr algn="ctr"/>
                      <a:r>
                        <a:rPr lang="en-US" sz="1400" b="1" dirty="0" smtClean="0">
                          <a:solidFill>
                            <a:schemeClr val="bg2">
                              <a:lumMod val="25000"/>
                            </a:schemeClr>
                          </a:solidFill>
                          <a:latin typeface="Calibri" pitchFamily="34" charset="0"/>
                          <a:cs typeface="Calibri" pitchFamily="34" charset="0"/>
                        </a:rPr>
                        <a:t>9</a:t>
                      </a:r>
                      <a:endParaRPr lang="en-US" sz="1400" b="1" dirty="0">
                        <a:solidFill>
                          <a:schemeClr val="bg2">
                            <a:lumMod val="25000"/>
                          </a:schemeClr>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r>
                        <a:rPr lang="en-US" sz="1400" b="1" dirty="0" smtClean="0">
                          <a:solidFill>
                            <a:schemeClr val="bg2">
                              <a:lumMod val="25000"/>
                            </a:schemeClr>
                          </a:solidFill>
                          <a:latin typeface="Calibri" pitchFamily="34" charset="0"/>
                          <a:cs typeface="Calibri" pitchFamily="34" charset="0"/>
                        </a:rPr>
                        <a:t>Wave Sheaf is always on 1</a:t>
                      </a:r>
                      <a:r>
                        <a:rPr lang="en-US" sz="1400" b="1" baseline="30000" dirty="0" smtClean="0">
                          <a:solidFill>
                            <a:schemeClr val="bg2">
                              <a:lumMod val="25000"/>
                            </a:schemeClr>
                          </a:solidFill>
                          <a:latin typeface="Calibri" pitchFamily="34" charset="0"/>
                          <a:cs typeface="Calibri" pitchFamily="34" charset="0"/>
                        </a:rPr>
                        <a:t>st</a:t>
                      </a:r>
                      <a:r>
                        <a:rPr lang="en-US" sz="1400" b="1" dirty="0" smtClean="0">
                          <a:solidFill>
                            <a:schemeClr val="bg2">
                              <a:lumMod val="25000"/>
                            </a:schemeClr>
                          </a:solidFill>
                          <a:latin typeface="Calibri" pitchFamily="34" charset="0"/>
                          <a:cs typeface="Calibri" pitchFamily="34" charset="0"/>
                        </a:rPr>
                        <a:t> cycle [Sun]</a:t>
                      </a:r>
                      <a:r>
                        <a:rPr lang="en-US" sz="1400" b="1" baseline="0" dirty="0" smtClean="0">
                          <a:solidFill>
                            <a:schemeClr val="bg2">
                              <a:lumMod val="25000"/>
                            </a:schemeClr>
                          </a:solidFill>
                          <a:latin typeface="Calibri" pitchFamily="34" charset="0"/>
                          <a:cs typeface="Calibri" pitchFamily="34" charset="0"/>
                        </a:rPr>
                        <a:t> after the weekly Sabbath within the Passover festival. </a:t>
                      </a:r>
                      <a:endParaRPr lang="en-US" sz="1400" b="1" dirty="0">
                        <a:solidFill>
                          <a:schemeClr val="bg2">
                            <a:lumMod val="25000"/>
                          </a:schemeClr>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r>
                        <a:rPr lang="en-US" sz="1400" b="1" dirty="0" smtClean="0">
                          <a:solidFill>
                            <a:srgbClr val="002060"/>
                          </a:solidFill>
                          <a:latin typeface="Calibri" pitchFamily="34" charset="0"/>
                          <a:cs typeface="Calibri" pitchFamily="34" charset="0"/>
                        </a:rPr>
                        <a:t>Wave Sheaf ascension [18</a:t>
                      </a:r>
                      <a:r>
                        <a:rPr lang="en-US" sz="1400" b="1" baseline="30000" dirty="0" smtClean="0">
                          <a:solidFill>
                            <a:srgbClr val="002060"/>
                          </a:solidFill>
                          <a:latin typeface="Calibri" pitchFamily="34" charset="0"/>
                          <a:cs typeface="Calibri" pitchFamily="34" charset="0"/>
                        </a:rPr>
                        <a:t>th</a:t>
                      </a:r>
                      <a:r>
                        <a:rPr lang="en-US" sz="1400" b="1" dirty="0" smtClean="0">
                          <a:solidFill>
                            <a:srgbClr val="002060"/>
                          </a:solidFill>
                          <a:latin typeface="Calibri" pitchFamily="34" charset="0"/>
                          <a:cs typeface="Calibri" pitchFamily="34" charset="0"/>
                        </a:rPr>
                        <a:t>] followed the</a:t>
                      </a:r>
                      <a:r>
                        <a:rPr lang="en-US" sz="1400" b="1" baseline="0" dirty="0" smtClean="0">
                          <a:solidFill>
                            <a:srgbClr val="002060"/>
                          </a:solidFill>
                          <a:latin typeface="Calibri" pitchFamily="34" charset="0"/>
                          <a:cs typeface="Calibri" pitchFamily="34" charset="0"/>
                        </a:rPr>
                        <a:t> weekly Sabbath Resurrection of Abib 17.</a:t>
                      </a:r>
                      <a:endParaRPr lang="en-US" sz="1400" b="1" dirty="0">
                        <a:solidFill>
                          <a:srgbClr val="002060"/>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370840">
                <a:tc>
                  <a:txBody>
                    <a:bodyPr/>
                    <a:lstStyle/>
                    <a:p>
                      <a:pPr algn="ctr"/>
                      <a:r>
                        <a:rPr lang="en-US" sz="1400" b="1" dirty="0" smtClean="0">
                          <a:solidFill>
                            <a:schemeClr val="bg2">
                              <a:lumMod val="25000"/>
                            </a:schemeClr>
                          </a:solidFill>
                          <a:latin typeface="Calibri" pitchFamily="34" charset="0"/>
                          <a:cs typeface="Calibri" pitchFamily="34" charset="0"/>
                        </a:rPr>
                        <a:t>10</a:t>
                      </a:r>
                      <a:endParaRPr lang="en-US" sz="1400" b="1" dirty="0">
                        <a:solidFill>
                          <a:schemeClr val="bg2">
                            <a:lumMod val="25000"/>
                          </a:schemeClr>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r>
                        <a:rPr lang="en-US" sz="1400" b="1" dirty="0" smtClean="0">
                          <a:solidFill>
                            <a:schemeClr val="bg2">
                              <a:lumMod val="25000"/>
                            </a:schemeClr>
                          </a:solidFill>
                          <a:latin typeface="Calibri" pitchFamily="34" charset="0"/>
                          <a:cs typeface="Calibri" pitchFamily="34" charset="0"/>
                        </a:rPr>
                        <a:t>Canaan:  grain could NOT be touched until waving of the Wave Sheaf.</a:t>
                      </a:r>
                      <a:endParaRPr lang="en-US" sz="1400" b="1" dirty="0">
                        <a:solidFill>
                          <a:schemeClr val="bg2">
                            <a:lumMod val="25000"/>
                          </a:schemeClr>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r>
                        <a:rPr lang="en-US" sz="1400" b="1" dirty="0" smtClean="0">
                          <a:solidFill>
                            <a:srgbClr val="002060"/>
                          </a:solidFill>
                          <a:latin typeface="Calibri" pitchFamily="34" charset="0"/>
                          <a:cs typeface="Calibri" pitchFamily="34" charset="0"/>
                        </a:rPr>
                        <a:t>Yahusha [as THE Wave Sheaf]</a:t>
                      </a:r>
                      <a:r>
                        <a:rPr lang="en-US" sz="1400" b="1" baseline="0" dirty="0" smtClean="0">
                          <a:solidFill>
                            <a:srgbClr val="002060"/>
                          </a:solidFill>
                          <a:latin typeface="Calibri" pitchFamily="34" charset="0"/>
                          <a:cs typeface="Calibri" pitchFamily="34" charset="0"/>
                        </a:rPr>
                        <a:t> was NOT be touched by humans until after His Wave Sheaf was presented.</a:t>
                      </a:r>
                      <a:endParaRPr lang="en-US" sz="1400" b="1" dirty="0">
                        <a:solidFill>
                          <a:srgbClr val="002060"/>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bl>
          </a:graphicData>
        </a:graphic>
      </p:graphicFrame>
      <p:sp>
        <p:nvSpPr>
          <p:cNvPr id="8" name="Rectangle 7"/>
          <p:cNvSpPr/>
          <p:nvPr/>
        </p:nvSpPr>
        <p:spPr>
          <a:xfrm>
            <a:off x="1118074" y="3140968"/>
            <a:ext cx="10369153" cy="1368152"/>
          </a:xfrm>
          <a:prstGeom prst="rect">
            <a:avLst/>
          </a:prstGeom>
          <a:solidFill>
            <a:schemeClr val="accent6">
              <a:lumMod val="20000"/>
              <a:lumOff val="80000"/>
            </a:schemeClr>
          </a:solidFill>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9" name="Rectangle 8"/>
          <p:cNvSpPr/>
          <p:nvPr/>
        </p:nvSpPr>
        <p:spPr>
          <a:xfrm>
            <a:off x="1110288" y="4509120"/>
            <a:ext cx="10369153" cy="1942128"/>
          </a:xfrm>
          <a:prstGeom prst="rect">
            <a:avLst/>
          </a:prstGeom>
          <a:solidFill>
            <a:schemeClr val="accent6">
              <a:lumMod val="20000"/>
              <a:lumOff val="80000"/>
            </a:schemeClr>
          </a:solidFill>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Tree>
    <p:extLst>
      <p:ext uri="{BB962C8B-B14F-4D97-AF65-F5344CB8AC3E}">
        <p14:creationId xmlns:p14="http://schemas.microsoft.com/office/powerpoint/2010/main" val="3774988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xit" presetSubtype="3" fill="hold" grpId="0" nodeType="clickEffect">
                                  <p:stCondLst>
                                    <p:cond delay="0"/>
                                  </p:stCondLst>
                                  <p:childTnLst>
                                    <p:animEffect transition="out" filter="strips(upRight)">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8" presetClass="exit" presetSubtype="32" fill="hold" grpId="0" nodeType="clickEffect">
                                  <p:stCondLst>
                                    <p:cond delay="0"/>
                                  </p:stCondLst>
                                  <p:childTnLst>
                                    <p:animEffect transition="out" filter="diamond(out)">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3399">
                <a:alpha val="14000"/>
              </a:srgbClr>
            </a:gs>
            <a:gs pos="25000">
              <a:srgbClr val="FF6633">
                <a:alpha val="12000"/>
              </a:srgbClr>
            </a:gs>
            <a:gs pos="50000">
              <a:srgbClr val="FFFF00">
                <a:alpha val="14000"/>
              </a:srgbClr>
            </a:gs>
            <a:gs pos="75000">
              <a:srgbClr val="01A78F">
                <a:alpha val="29000"/>
              </a:srgbClr>
            </a:gs>
            <a:gs pos="100000">
              <a:srgbClr val="9933FF">
                <a:alpha val="13000"/>
              </a:srgb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41884" y="764704"/>
            <a:ext cx="10729192" cy="5400600"/>
          </a:xfrm>
          <a:gradFill>
            <a:gsLst>
              <a:gs pos="0">
                <a:srgbClr val="FF3399">
                  <a:alpha val="46000"/>
                </a:srgbClr>
              </a:gs>
              <a:gs pos="25000">
                <a:srgbClr val="FF6633">
                  <a:alpha val="26000"/>
                </a:srgbClr>
              </a:gs>
              <a:gs pos="98000">
                <a:srgbClr val="FFFF00">
                  <a:alpha val="26000"/>
                </a:srgbClr>
              </a:gs>
              <a:gs pos="75000">
                <a:srgbClr val="01A78F">
                  <a:alpha val="29000"/>
                </a:srgbClr>
              </a:gs>
              <a:gs pos="54000">
                <a:srgbClr val="9933FF">
                  <a:alpha val="0"/>
                </a:srgbClr>
              </a:gs>
            </a:gsLst>
            <a:lin ang="10200000" scaled="0"/>
          </a:gradFill>
          <a:ln>
            <a:noFill/>
          </a:ln>
          <a:scene3d>
            <a:camera prst="isometricOffAxis1Right"/>
            <a:lightRig rig="threePt" dir="t"/>
          </a:scene3d>
          <a:sp3d>
            <a:bevelT/>
          </a:sp3d>
        </p:spPr>
        <p:txBody>
          <a:bodyPr anchor="ctr">
            <a:noAutofit/>
            <a:sp3d extrusionH="57150">
              <a:bevelT w="38100" h="38100" prst="angle"/>
            </a:sp3d>
          </a:bodyPr>
          <a:lstStyle/>
          <a:p>
            <a:pPr algn="ctr">
              <a:lnSpc>
                <a:spcPct val="150000"/>
              </a:lnSpc>
            </a:pPr>
            <a:r>
              <a:rPr lang="en-CA" sz="6000" dirty="0" smtClean="0">
                <a:ln>
                  <a:solidFill>
                    <a:srgbClr val="FF9933"/>
                  </a:solidFill>
                </a:ln>
                <a:solidFill>
                  <a:srgbClr val="7030A0"/>
                </a:solidFill>
                <a:effectLst>
                  <a:reflection blurRad="6350" stA="55000" endA="300" endPos="45500" dir="5400000" sy="-100000" algn="bl" rotWithShape="0"/>
                </a:effectLst>
                <a:latin typeface="Cooper Black" pitchFamily="18" charset="0"/>
              </a:rPr>
              <a:t>Let’s return to the study </a:t>
            </a:r>
            <a:br>
              <a:rPr lang="en-CA" sz="6000" dirty="0" smtClean="0">
                <a:ln>
                  <a:solidFill>
                    <a:srgbClr val="FF9933"/>
                  </a:solidFill>
                </a:ln>
                <a:solidFill>
                  <a:srgbClr val="7030A0"/>
                </a:solidFill>
                <a:effectLst>
                  <a:reflection blurRad="6350" stA="55000" endA="300" endPos="45500" dir="5400000" sy="-100000" algn="bl" rotWithShape="0"/>
                </a:effectLst>
                <a:latin typeface="Cooper Black" pitchFamily="18" charset="0"/>
              </a:rPr>
            </a:br>
            <a:r>
              <a:rPr lang="en-CA" sz="6000" dirty="0" smtClean="0">
                <a:ln>
                  <a:solidFill>
                    <a:srgbClr val="FF9933"/>
                  </a:solidFill>
                </a:ln>
                <a:solidFill>
                  <a:srgbClr val="7030A0"/>
                </a:solidFill>
                <a:effectLst>
                  <a:reflection blurRad="6350" stA="55000" endA="300" endPos="45500" dir="5400000" sy="-100000" algn="bl" rotWithShape="0"/>
                </a:effectLst>
                <a:latin typeface="Cooper Black" pitchFamily="18" charset="0"/>
              </a:rPr>
              <a:t>of the sickle and its purposeful application.   </a:t>
            </a:r>
            <a:endParaRPr lang="en-CA" sz="6000" dirty="0">
              <a:ln>
                <a:solidFill>
                  <a:srgbClr val="FF9933"/>
                </a:solidFill>
              </a:ln>
              <a:solidFill>
                <a:srgbClr val="7030A0"/>
              </a:solidFill>
              <a:effectLst>
                <a:reflection blurRad="6350" stA="55000" endA="300" endPos="45500" dir="5400000" sy="-100000" algn="bl" rotWithShape="0"/>
              </a:effectLst>
              <a:latin typeface="Cooper Black" pitchFamily="18" charset="0"/>
            </a:endParaRPr>
          </a:p>
        </p:txBody>
      </p:sp>
      <p:sp>
        <p:nvSpPr>
          <p:cNvPr id="4" name="Slide Number Placeholder 3"/>
          <p:cNvSpPr>
            <a:spLocks noGrp="1"/>
          </p:cNvSpPr>
          <p:nvPr>
            <p:ph type="sldNum" sz="quarter" idx="12"/>
          </p:nvPr>
        </p:nvSpPr>
        <p:spPr>
          <a:xfrm>
            <a:off x="11593287" y="6525344"/>
            <a:ext cx="549797" cy="365125"/>
          </a:xfrm>
        </p:spPr>
        <p:txBody>
          <a:bodyPr/>
          <a:lstStyle/>
          <a:p>
            <a:fld id="{81FEFA0A-2F20-4B60-98C6-5FFDA469AA1C}" type="slidenum">
              <a:rPr lang="en-US" smtClean="0">
                <a:solidFill>
                  <a:schemeClr val="tx2"/>
                </a:solidFill>
              </a:rPr>
              <a:pPr/>
              <a:t>42</a:t>
            </a:fld>
            <a:endParaRPr lang="en-US" dirty="0">
              <a:solidFill>
                <a:schemeClr val="tx2"/>
              </a:solidFill>
            </a:endParaRPr>
          </a:p>
        </p:txBody>
      </p:sp>
      <p:pic>
        <p:nvPicPr>
          <p:cNvPr id="7170" name="Picture 2" descr="C:\Users\Rae\Desktop\2.19 Josh Enoch #3\Grains of israel\wheat firstfruits label sick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748" y="160002"/>
            <a:ext cx="4151708" cy="2353609"/>
          </a:xfrm>
          <a:prstGeom prst="ellipse">
            <a:avLst/>
          </a:prstGeom>
          <a:ln w="63500" cap="rnd">
            <a:noFill/>
          </a:ln>
          <a:effectLst>
            <a:outerShdw blurRad="44450" dist="27940" dir="5400000" algn="ctr">
              <a:srgbClr val="000000">
                <a:alpha val="32000"/>
              </a:srgbClr>
            </a:outerShdw>
          </a:effectLst>
          <a:scene3d>
            <a:camera prst="isometricOffAxis1Right"/>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7171" name="Picture 3" descr="F:\Art on Desktop - 1\All white man clip art\3d white people\research 2.jpg"/>
          <p:cNvPicPr>
            <a:picLocks noChangeAspect="1" noChangeArrowheads="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17748" y="2996952"/>
            <a:ext cx="2354759" cy="318441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2465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rgbClr val="FF3399">
                <a:alpha val="23000"/>
              </a:srgbClr>
            </a:gs>
            <a:gs pos="25000">
              <a:srgbClr val="FF6633">
                <a:alpha val="38000"/>
              </a:srgbClr>
            </a:gs>
            <a:gs pos="50000">
              <a:srgbClr val="FFFF00"/>
            </a:gs>
            <a:gs pos="75000">
              <a:srgbClr val="01A78F">
                <a:alpha val="53000"/>
              </a:srgbClr>
            </a:gs>
            <a:gs pos="100000">
              <a:srgbClr val="3366FF">
                <a:alpha val="18000"/>
              </a:srgbClr>
            </a:gs>
          </a:gsLst>
          <a:lin ang="0" scaled="0"/>
        </a:gra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711036" y="6592267"/>
            <a:ext cx="477789" cy="365125"/>
          </a:xfrm>
        </p:spPr>
        <p:txBody>
          <a:bodyPr/>
          <a:lstStyle/>
          <a:p>
            <a:fld id="{81FEFA0A-2F20-4B60-98C6-5FFDA469AA1C}" type="slidenum">
              <a:rPr lang="en-US" smtClean="0">
                <a:solidFill>
                  <a:schemeClr val="tx2"/>
                </a:solidFill>
              </a:rPr>
              <a:pPr/>
              <a:t>43</a:t>
            </a:fld>
            <a:endParaRPr lang="en-US" dirty="0">
              <a:solidFill>
                <a:schemeClr val="tx2"/>
              </a:solidFill>
            </a:endParaRPr>
          </a:p>
        </p:txBody>
      </p:sp>
      <p:sp>
        <p:nvSpPr>
          <p:cNvPr id="7" name="Rounded Rectangle 6"/>
          <p:cNvSpPr/>
          <p:nvPr/>
        </p:nvSpPr>
        <p:spPr>
          <a:xfrm>
            <a:off x="1182022" y="792087"/>
            <a:ext cx="9952950" cy="4694404"/>
          </a:xfrm>
          <a:prstGeom prst="roundRect">
            <a:avLst/>
          </a:prstGeom>
          <a:solidFill>
            <a:srgbClr val="BCFFDE">
              <a:alpha val="51000"/>
            </a:srgbClr>
          </a:solidFill>
          <a:ln w="57150">
            <a:solidFill>
              <a:srgbClr val="0070C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4800" b="1" u="sng" dirty="0" smtClean="0">
                <a:ln w="28575">
                  <a:solidFill>
                    <a:srgbClr val="0000FF"/>
                  </a:solidFill>
                </a:ln>
                <a:solidFill>
                  <a:srgbClr val="FF99FF"/>
                </a:solidFill>
                <a:latin typeface="Comic Sans MS" pitchFamily="66" charset="0"/>
              </a:rPr>
              <a:t>To identif</a:t>
            </a:r>
            <a:r>
              <a:rPr lang="en-CA" sz="4800" b="1" dirty="0" smtClean="0">
                <a:ln w="28575">
                  <a:solidFill>
                    <a:srgbClr val="0000FF"/>
                  </a:solidFill>
                </a:ln>
                <a:solidFill>
                  <a:srgbClr val="FF99FF"/>
                </a:solidFill>
                <a:latin typeface="Comic Sans MS" pitchFamily="66" charset="0"/>
              </a:rPr>
              <a:t>y</a:t>
            </a:r>
            <a:r>
              <a:rPr lang="en-CA" sz="4800" b="1" u="sng" dirty="0" smtClean="0">
                <a:ln w="28575">
                  <a:solidFill>
                    <a:srgbClr val="0000FF"/>
                  </a:solidFill>
                </a:ln>
                <a:solidFill>
                  <a:srgbClr val="FF99FF"/>
                </a:solidFill>
                <a:latin typeface="Comic Sans MS" pitchFamily="66" charset="0"/>
              </a:rPr>
              <a:t> the true Mashiach</a:t>
            </a:r>
            <a:r>
              <a:rPr lang="en-CA" sz="4800" b="1" dirty="0" smtClean="0">
                <a:ln w="28575">
                  <a:solidFill>
                    <a:srgbClr val="0000FF"/>
                  </a:solidFill>
                </a:ln>
                <a:solidFill>
                  <a:srgbClr val="FF99FF"/>
                </a:solidFill>
                <a:latin typeface="Comic Sans MS" pitchFamily="66" charset="0"/>
              </a:rPr>
              <a:t>, </a:t>
            </a:r>
            <a:r>
              <a:rPr lang="en-CA" sz="4800" b="1" dirty="0" smtClean="0">
                <a:ln w="28575">
                  <a:solidFill>
                    <a:srgbClr val="0000FF"/>
                  </a:solidFill>
                </a:ln>
                <a:solidFill>
                  <a:srgbClr val="00FF00"/>
                </a:solidFill>
                <a:latin typeface="Comic Sans MS" pitchFamily="66" charset="0"/>
              </a:rPr>
              <a:t>every Torah </a:t>
            </a:r>
            <a:r>
              <a:rPr lang="en-CA" sz="4800" b="1" dirty="0" smtClean="0">
                <a:ln w="28575">
                  <a:solidFill>
                    <a:srgbClr val="0000FF"/>
                  </a:solidFill>
                </a:ln>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latin typeface="Comic Sans MS" pitchFamily="66" charset="0"/>
              </a:rPr>
              <a:t>“type” </a:t>
            </a:r>
            <a:r>
              <a:rPr lang="en-CA" sz="4800" b="1" dirty="0" smtClean="0">
                <a:ln w="28575">
                  <a:solidFill>
                    <a:srgbClr val="0000FF"/>
                  </a:solidFill>
                </a:ln>
                <a:solidFill>
                  <a:srgbClr val="00FF00"/>
                </a:solidFill>
                <a:latin typeface="Comic Sans MS" pitchFamily="66" charset="0"/>
              </a:rPr>
              <a:t>of statute instruction     </a:t>
            </a:r>
            <a:r>
              <a:rPr lang="en-CA" sz="4800" b="1" u="sng" dirty="0" smtClean="0">
                <a:ln w="28575">
                  <a:solidFill>
                    <a:srgbClr val="0000FF"/>
                  </a:solidFill>
                </a:ln>
                <a:solidFill>
                  <a:srgbClr val="00FF00"/>
                </a:solidFill>
                <a:latin typeface="Comic Sans MS" pitchFamily="66" charset="0"/>
              </a:rPr>
              <a:t>must be</a:t>
            </a:r>
            <a:r>
              <a:rPr lang="en-CA" sz="4800" b="1" dirty="0" smtClean="0">
                <a:ln w="28575">
                  <a:solidFill>
                    <a:srgbClr val="0000FF"/>
                  </a:solidFill>
                </a:ln>
                <a:solidFill>
                  <a:srgbClr val="00FF00"/>
                </a:solidFill>
                <a:latin typeface="Comic Sans MS" pitchFamily="66" charset="0"/>
              </a:rPr>
              <a:t/>
            </a:r>
            <a:br>
              <a:rPr lang="en-CA" sz="4800" b="1" dirty="0" smtClean="0">
                <a:ln w="28575">
                  <a:solidFill>
                    <a:srgbClr val="0000FF"/>
                  </a:solidFill>
                </a:ln>
                <a:solidFill>
                  <a:srgbClr val="00FF00"/>
                </a:solidFill>
                <a:latin typeface="Comic Sans MS" pitchFamily="66" charset="0"/>
              </a:rPr>
            </a:br>
            <a:r>
              <a:rPr lang="en-CA" sz="4800" b="1" dirty="0" smtClean="0">
                <a:ln w="28575">
                  <a:solidFill>
                    <a:srgbClr val="0000FF"/>
                  </a:solidFill>
                </a:ln>
                <a:solidFill>
                  <a:srgbClr val="00FF00"/>
                </a:solidFill>
                <a:latin typeface="Comic Sans MS" pitchFamily="66" charset="0"/>
              </a:rPr>
              <a:t>accomplished   in Yahusha’s</a:t>
            </a:r>
            <a:br>
              <a:rPr lang="en-CA" sz="4800" b="1" dirty="0" smtClean="0">
                <a:ln w="28575">
                  <a:solidFill>
                    <a:srgbClr val="0000FF"/>
                  </a:solidFill>
                </a:ln>
                <a:solidFill>
                  <a:srgbClr val="00FF00"/>
                </a:solidFill>
                <a:latin typeface="Comic Sans MS" pitchFamily="66" charset="0"/>
              </a:rPr>
            </a:br>
            <a:r>
              <a:rPr lang="en-CA" sz="4800" b="1" dirty="0" smtClean="0">
                <a:ln w="28575">
                  <a:solidFill>
                    <a:srgbClr val="0000FF"/>
                  </a:solidFill>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6200000" scaled="1"/>
                  <a:tileRect/>
                </a:gradFill>
                <a:latin typeface="Comic Sans MS" pitchFamily="66" charset="0"/>
              </a:rPr>
              <a:t>“anti-type”   </a:t>
            </a:r>
            <a:r>
              <a:rPr lang="en-CA" sz="4800" b="1" dirty="0" smtClean="0">
                <a:ln w="28575">
                  <a:solidFill>
                    <a:srgbClr val="0000FF"/>
                  </a:solidFill>
                </a:ln>
                <a:solidFill>
                  <a:srgbClr val="00FF00"/>
                </a:solidFill>
                <a:latin typeface="Comic Sans MS" pitchFamily="66" charset="0"/>
              </a:rPr>
              <a:t>fulfillment!</a:t>
            </a:r>
            <a:endParaRPr lang="en-CA" sz="4800" b="1" dirty="0">
              <a:ln w="28575">
                <a:solidFill>
                  <a:srgbClr val="0000FF"/>
                </a:solidFill>
              </a:ln>
              <a:solidFill>
                <a:srgbClr val="00FF00"/>
              </a:solidFill>
              <a:latin typeface="Comic Sans MS" pitchFamily="66" charset="0"/>
            </a:endParaRPr>
          </a:p>
        </p:txBody>
      </p:sp>
      <p:sp>
        <p:nvSpPr>
          <p:cNvPr id="8" name="U-Turn Arrow 7"/>
          <p:cNvSpPr/>
          <p:nvPr/>
        </p:nvSpPr>
        <p:spPr>
          <a:xfrm rot="10800000">
            <a:off x="3214092" y="3024335"/>
            <a:ext cx="3312368" cy="3645024"/>
          </a:xfrm>
          <a:prstGeom prst="uturnArrow">
            <a:avLst>
              <a:gd name="adj1" fmla="val 9993"/>
              <a:gd name="adj2" fmla="val 25000"/>
              <a:gd name="adj3" fmla="val 25000"/>
              <a:gd name="adj4" fmla="val 43750"/>
              <a:gd name="adj5" fmla="val 49926"/>
            </a:avLst>
          </a:prstGeom>
          <a:gradFill flip="none" rotWithShape="1">
            <a:gsLst>
              <a:gs pos="17000">
                <a:srgbClr val="FF3399"/>
              </a:gs>
              <a:gs pos="34000">
                <a:srgbClr val="FFFF00"/>
              </a:gs>
              <a:gs pos="50000">
                <a:srgbClr val="01A78F"/>
              </a:gs>
              <a:gs pos="58000">
                <a:srgbClr val="9933FF">
                  <a:alpha val="97000"/>
                </a:srgbClr>
              </a:gs>
            </a:gsLst>
            <a:lin ang="10800000" scaled="1"/>
            <a:tileRect/>
          </a:gradFill>
          <a:ln>
            <a:solidFill>
              <a:schemeClr val="tx2"/>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0" name="Rounded Rectangle 9"/>
          <p:cNvSpPr/>
          <p:nvPr/>
        </p:nvSpPr>
        <p:spPr>
          <a:xfrm rot="20093919">
            <a:off x="226597" y="523527"/>
            <a:ext cx="2016224" cy="914400"/>
          </a:xfrm>
          <a:prstGeom prst="roundRect">
            <a:avLst/>
          </a:prstGeom>
          <a:solidFill>
            <a:schemeClr val="bg1"/>
          </a:solidFill>
          <a:ln w="38100">
            <a:solidFill>
              <a:srgbClr val="C000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lvl="0" algn="ctr"/>
            <a:r>
              <a:rPr lang="en-CA" sz="4800" b="1" dirty="0">
                <a:ln w="28575">
                  <a:solidFill>
                    <a:srgbClr val="0000FF"/>
                  </a:solidFill>
                </a:ln>
                <a:solidFill>
                  <a:srgbClr val="00FF00"/>
                </a:solidFill>
                <a:latin typeface="Comic Sans MS" pitchFamily="66" charset="0"/>
              </a:rPr>
              <a:t>Note:</a:t>
            </a:r>
          </a:p>
        </p:txBody>
      </p:sp>
    </p:spTree>
    <p:extLst>
      <p:ext uri="{BB962C8B-B14F-4D97-AF65-F5344CB8AC3E}">
        <p14:creationId xmlns:p14="http://schemas.microsoft.com/office/powerpoint/2010/main" val="2086378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1500"/>
                                        <p:tgtEl>
                                          <p:spTgt spid="7"/>
                                        </p:tgtEl>
                                      </p:cBhvr>
                                    </p:animEffect>
                                  </p:childTnLst>
                                </p:cTn>
                              </p:par>
                            </p:childTnLst>
                          </p:cTn>
                        </p:par>
                        <p:par>
                          <p:cTn id="8" fill="hold">
                            <p:stCondLst>
                              <p:cond delay="1500"/>
                            </p:stCondLst>
                            <p:childTnLst>
                              <p:par>
                                <p:cTn id="9" presetID="22" presetClass="entr" presetSubtype="2" fill="hold" grpId="0" nodeType="afterEffect">
                                  <p:stCondLst>
                                    <p:cond delay="2250"/>
                                  </p:stCondLst>
                                  <p:childTnLst>
                                    <p:set>
                                      <p:cBhvr>
                                        <p:cTn id="10" dur="1" fill="hold">
                                          <p:stCondLst>
                                            <p:cond delay="0"/>
                                          </p:stCondLst>
                                        </p:cTn>
                                        <p:tgtEl>
                                          <p:spTgt spid="8"/>
                                        </p:tgtEl>
                                        <p:attrNameLst>
                                          <p:attrName>style.visibility</p:attrName>
                                        </p:attrNameLst>
                                      </p:cBhvr>
                                      <p:to>
                                        <p:strVal val="visible"/>
                                      </p:to>
                                    </p:set>
                                    <p:animEffect transition="in" filter="wipe(right)">
                                      <p:cBhvr>
                                        <p:cTn id="11" dur="2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rgbClr val="FF3399"/>
            </a:gs>
            <a:gs pos="25000">
              <a:srgbClr val="FF6633"/>
            </a:gs>
            <a:gs pos="50000">
              <a:srgbClr val="FFFF00"/>
            </a:gs>
            <a:gs pos="75000">
              <a:srgbClr val="01A78F"/>
            </a:gs>
            <a:gs pos="100000">
              <a:srgbClr val="3366FF"/>
            </a:gs>
          </a:gsLst>
          <a:lin ang="0" scaled="0"/>
        </a:gra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33745" y="1124744"/>
            <a:ext cx="11809312" cy="5256584"/>
          </a:xfrm>
          <a:solidFill>
            <a:schemeClr val="bg1"/>
          </a:solidFill>
          <a:ln w="38100">
            <a:solidFill>
              <a:schemeClr val="bg1">
                <a:lumMod val="85000"/>
              </a:schemeClr>
            </a:solidFill>
          </a:ln>
        </p:spPr>
        <p:txBody>
          <a:bodyPr anchor="ctr">
            <a:noAutofit/>
            <a:scene3d>
              <a:camera prst="orthographicFront"/>
              <a:lightRig rig="threePt" dir="t"/>
            </a:scene3d>
            <a:sp3d extrusionH="57150">
              <a:bevelT h="25400" prst="softRound"/>
            </a:sp3d>
          </a:bodyPr>
          <a:lstStyle/>
          <a:p>
            <a:pPr>
              <a:lnSpc>
                <a:spcPct val="150000"/>
              </a:lnSpc>
            </a:pPr>
            <a:r>
              <a:rPr lang="en-CA" sz="2800" dirty="0" smtClean="0">
                <a:solidFill>
                  <a:schemeClr val="tx2"/>
                </a:solidFill>
              </a:rPr>
              <a:t>What </a:t>
            </a:r>
            <a:r>
              <a:rPr lang="en-CA" sz="2800" b="1" i="1" u="sng" dirty="0" smtClean="0">
                <a:ln>
                  <a:solidFill>
                    <a:srgbClr val="0000FF"/>
                  </a:solidFill>
                </a:ln>
                <a:solidFill>
                  <a:srgbClr val="FF99FF"/>
                </a:solidFill>
                <a:latin typeface="Comic Sans MS" panose="030F0702030302020204" pitchFamily="66" charset="0"/>
              </a:rPr>
              <a:t>TIME-SETTING COURSE OF ACTION</a:t>
            </a:r>
            <a:r>
              <a:rPr lang="en-CA" sz="2800" b="1" i="1" dirty="0" smtClean="0">
                <a:ln>
                  <a:solidFill>
                    <a:srgbClr val="0000FF"/>
                  </a:solidFill>
                </a:ln>
                <a:solidFill>
                  <a:srgbClr val="FF99FF"/>
                </a:solidFill>
                <a:latin typeface="Comic Sans MS" panose="030F0702030302020204" pitchFamily="66" charset="0"/>
              </a:rPr>
              <a:t> </a:t>
            </a:r>
            <a:r>
              <a:rPr lang="en-CA" sz="2800" dirty="0" smtClean="0">
                <a:solidFill>
                  <a:schemeClr val="tx2"/>
                </a:solidFill>
              </a:rPr>
              <a:t>did </a:t>
            </a:r>
            <a:r>
              <a:rPr lang="en-CA" sz="2800" u="sng" dirty="0" smtClean="0">
                <a:solidFill>
                  <a:srgbClr val="0000FF"/>
                </a:solidFill>
              </a:rPr>
              <a:t>Yahuah</a:t>
            </a:r>
            <a:r>
              <a:rPr lang="en-CA" sz="2800" dirty="0" smtClean="0">
                <a:solidFill>
                  <a:schemeClr val="tx2"/>
                </a:solidFill>
              </a:rPr>
              <a:t> impose under </a:t>
            </a:r>
            <a:r>
              <a:rPr lang="en-CA" sz="2800" b="1" u="sng" dirty="0" smtClean="0">
                <a:ln>
                  <a:solidFill>
                    <a:srgbClr val="FF33CC"/>
                  </a:solidFill>
                </a:ln>
                <a:solidFill>
                  <a:srgbClr val="0000FF"/>
                </a:solidFill>
              </a:rPr>
              <a:t>statute</a:t>
            </a:r>
            <a:r>
              <a:rPr lang="en-CA" sz="2800" b="1" dirty="0" smtClean="0">
                <a:solidFill>
                  <a:srgbClr val="FF0000"/>
                </a:solidFill>
              </a:rPr>
              <a:t> </a:t>
            </a:r>
            <a:r>
              <a:rPr lang="en-CA" sz="2800" dirty="0" smtClean="0">
                <a:solidFill>
                  <a:schemeClr val="tx2"/>
                </a:solidFill>
              </a:rPr>
              <a:t>that was to be initiated by the </a:t>
            </a:r>
            <a:r>
              <a:rPr lang="en-CA" sz="2800" b="1" u="sng" dirty="0" smtClean="0">
                <a:solidFill>
                  <a:schemeClr val="tx2"/>
                </a:solidFill>
              </a:rPr>
              <a:t>PREMIER CUTTING ACTION</a:t>
            </a:r>
            <a:r>
              <a:rPr lang="en-CA" sz="2800" dirty="0" smtClean="0">
                <a:solidFill>
                  <a:schemeClr val="tx2"/>
                </a:solidFill>
              </a:rPr>
              <a:t> of the </a:t>
            </a:r>
            <a:r>
              <a:rPr lang="en-CA" sz="2800" dirty="0" smtClean="0">
                <a:ln>
                  <a:solidFill>
                    <a:sysClr val="windowText" lastClr="000000"/>
                  </a:solidFill>
                </a:ln>
                <a:solidFill>
                  <a:srgbClr val="0000FF"/>
                </a:solidFill>
                <a:effectLst>
                  <a:glow rad="127000">
                    <a:srgbClr val="FF9933"/>
                  </a:glow>
                </a:effectLst>
              </a:rPr>
              <a:t>SICKLE</a:t>
            </a:r>
            <a:r>
              <a:rPr lang="en-CA" sz="2800" dirty="0" smtClean="0">
                <a:solidFill>
                  <a:schemeClr val="tx2"/>
                </a:solidFill>
              </a:rPr>
              <a:t> on this specific event?</a:t>
            </a:r>
          </a:p>
          <a:p>
            <a:pPr>
              <a:lnSpc>
                <a:spcPct val="150000"/>
              </a:lnSpc>
            </a:pPr>
            <a:r>
              <a:rPr lang="en-CA" sz="2800" dirty="0" smtClean="0">
                <a:solidFill>
                  <a:schemeClr val="tx2"/>
                </a:solidFill>
              </a:rPr>
              <a:t/>
            </a:r>
            <a:br>
              <a:rPr lang="en-CA" sz="2800" dirty="0" smtClean="0">
                <a:solidFill>
                  <a:schemeClr val="tx2"/>
                </a:solidFill>
              </a:rPr>
            </a:br>
            <a:r>
              <a:rPr lang="en-CA" sz="1100" dirty="0" smtClean="0">
                <a:solidFill>
                  <a:schemeClr val="tx2"/>
                </a:solidFill>
              </a:rPr>
              <a:t/>
            </a:r>
            <a:br>
              <a:rPr lang="en-CA" sz="1100" dirty="0" smtClean="0">
                <a:solidFill>
                  <a:schemeClr val="tx2"/>
                </a:solidFill>
              </a:rPr>
            </a:br>
            <a:endParaRPr lang="en-CA" sz="1100" dirty="0" smtClean="0">
              <a:solidFill>
                <a:schemeClr val="tx2"/>
              </a:solidFill>
            </a:endParaRPr>
          </a:p>
          <a:p>
            <a:pPr>
              <a:lnSpc>
                <a:spcPct val="150000"/>
              </a:lnSpc>
            </a:pPr>
            <a:endParaRPr lang="en-CA" sz="1100" dirty="0">
              <a:solidFill>
                <a:schemeClr val="tx2"/>
              </a:solidFill>
            </a:endParaRPr>
          </a:p>
          <a:p>
            <a:pPr>
              <a:lnSpc>
                <a:spcPct val="150000"/>
              </a:lnSpc>
            </a:pPr>
            <a:endParaRPr lang="en-CA" sz="1100" dirty="0" smtClean="0">
              <a:solidFill>
                <a:schemeClr val="tx2"/>
              </a:solidFill>
            </a:endParaRPr>
          </a:p>
          <a:p>
            <a:pPr>
              <a:lnSpc>
                <a:spcPct val="150000"/>
              </a:lnSpc>
            </a:pPr>
            <a:endParaRPr lang="en-CA" sz="1100" dirty="0">
              <a:solidFill>
                <a:schemeClr val="tx2"/>
              </a:solidFill>
            </a:endParaRPr>
          </a:p>
          <a:p>
            <a:pPr>
              <a:lnSpc>
                <a:spcPct val="150000"/>
              </a:lnSpc>
            </a:pPr>
            <a:endParaRPr lang="en-CA" sz="1100" dirty="0" smtClean="0">
              <a:solidFill>
                <a:schemeClr val="tx2"/>
              </a:solidFill>
            </a:endParaRPr>
          </a:p>
          <a:p>
            <a:pPr>
              <a:lnSpc>
                <a:spcPct val="150000"/>
              </a:lnSpc>
            </a:pPr>
            <a:endParaRPr lang="en-CA" sz="1100" dirty="0">
              <a:solidFill>
                <a:schemeClr val="tx2"/>
              </a:solidFill>
            </a:endParaRPr>
          </a:p>
          <a:p>
            <a:pPr>
              <a:lnSpc>
                <a:spcPct val="150000"/>
              </a:lnSpc>
            </a:pPr>
            <a:r>
              <a:rPr lang="en-CA" sz="2800" dirty="0">
                <a:solidFill>
                  <a:srgbClr val="800000"/>
                </a:solidFill>
              </a:rPr>
              <a:t>	</a:t>
            </a:r>
            <a:endParaRPr lang="en-CA" sz="2800" dirty="0" smtClean="0">
              <a:solidFill>
                <a:srgbClr val="800000"/>
              </a:solidFill>
            </a:endParaRPr>
          </a:p>
        </p:txBody>
      </p:sp>
      <p:sp>
        <p:nvSpPr>
          <p:cNvPr id="4" name="Slide Number Placeholder 3"/>
          <p:cNvSpPr>
            <a:spLocks noGrp="1"/>
          </p:cNvSpPr>
          <p:nvPr>
            <p:ph type="sldNum" sz="quarter" idx="12"/>
          </p:nvPr>
        </p:nvSpPr>
        <p:spPr>
          <a:xfrm>
            <a:off x="11711036" y="6511325"/>
            <a:ext cx="477789" cy="365125"/>
          </a:xfrm>
        </p:spPr>
        <p:txBody>
          <a:bodyPr/>
          <a:lstStyle/>
          <a:p>
            <a:fld id="{81FEFA0A-2F20-4B60-98C6-5FFDA469AA1C}" type="slidenum">
              <a:rPr lang="en-US" smtClean="0">
                <a:solidFill>
                  <a:schemeClr val="tx2"/>
                </a:solidFill>
              </a:rPr>
              <a:pPr/>
              <a:t>44</a:t>
            </a:fld>
            <a:endParaRPr lang="en-US" dirty="0">
              <a:solidFill>
                <a:schemeClr val="tx2"/>
              </a:solidFill>
            </a:endParaRPr>
          </a:p>
        </p:txBody>
      </p:sp>
      <p:sp>
        <p:nvSpPr>
          <p:cNvPr id="6" name="Rounded Rectangular Callout 5"/>
          <p:cNvSpPr/>
          <p:nvPr/>
        </p:nvSpPr>
        <p:spPr>
          <a:xfrm>
            <a:off x="405780" y="260648"/>
            <a:ext cx="11521280" cy="838937"/>
          </a:xfrm>
          <a:prstGeom prst="wedgeRoundRectCallout">
            <a:avLst>
              <a:gd name="adj1" fmla="val -26336"/>
              <a:gd name="adj2" fmla="val 79698"/>
              <a:gd name="adj3" fmla="val 16667"/>
            </a:avLst>
          </a:prstGeom>
          <a:solidFill>
            <a:srgbClr val="002060"/>
          </a:solidFill>
          <a:ln w="38100">
            <a:solidFill>
              <a:srgbClr val="996633"/>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4000" b="1" dirty="0">
                <a:ln>
                  <a:solidFill>
                    <a:srgbClr val="FF33CC"/>
                  </a:solidFill>
                </a:ln>
                <a:solidFill>
                  <a:srgbClr val="FFFF00"/>
                </a:solidFill>
                <a:latin typeface="Comic Sans MS" pitchFamily="66" charset="0"/>
                <a:cs typeface="Calibri" pitchFamily="34" charset="0"/>
              </a:rPr>
              <a:t>T</a:t>
            </a:r>
            <a:r>
              <a:rPr lang="en-CA" sz="4000" b="1" dirty="0" smtClean="0">
                <a:ln>
                  <a:solidFill>
                    <a:srgbClr val="FF33CC"/>
                  </a:solidFill>
                </a:ln>
                <a:solidFill>
                  <a:srgbClr val="FFFF00"/>
                </a:solidFill>
                <a:latin typeface="Comic Sans MS" pitchFamily="66" charset="0"/>
                <a:cs typeface="Calibri" pitchFamily="34" charset="0"/>
              </a:rPr>
              <a:t>he Sickle Begins the Omer Timeline Count</a:t>
            </a:r>
          </a:p>
        </p:txBody>
      </p:sp>
      <p:pic>
        <p:nvPicPr>
          <p:cNvPr id="7" name="Picture 2" descr="C:\Users\Rae\Desktop\2.19 Josh Enoch #3\Grains of israel\wheat firstfruits label sickl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41369" y="2615360"/>
            <a:ext cx="2769667" cy="1570128"/>
          </a:xfrm>
          <a:prstGeom prst="ellipse">
            <a:avLst/>
          </a:prstGeom>
          <a:ln w="63500" cap="rnd">
            <a:noFill/>
          </a:ln>
          <a:effectLst>
            <a:outerShdw blurRad="44450" dist="27940" dir="5400000" algn="ctr">
              <a:srgbClr val="000000">
                <a:alpha val="32000"/>
              </a:srgbClr>
            </a:outerShdw>
          </a:effectLst>
          <a:scene3d>
            <a:camera prst="isometricOffAxis1Right"/>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8" name="Curved Up Arrow 7"/>
          <p:cNvSpPr/>
          <p:nvPr/>
        </p:nvSpPr>
        <p:spPr>
          <a:xfrm rot="324596">
            <a:off x="2061336" y="5239893"/>
            <a:ext cx="6409969" cy="1546622"/>
          </a:xfrm>
          <a:prstGeom prst="curvedUpArrow">
            <a:avLst>
              <a:gd name="adj1" fmla="val 37554"/>
              <a:gd name="adj2" fmla="val 117647"/>
              <a:gd name="adj3" fmla="val 31377"/>
            </a:avLst>
          </a:prstGeom>
          <a:gradFill>
            <a:gsLst>
              <a:gs pos="9000">
                <a:srgbClr val="FF3399"/>
              </a:gs>
              <a:gs pos="25000">
                <a:srgbClr val="FF6633">
                  <a:alpha val="58000"/>
                </a:srgbClr>
              </a:gs>
              <a:gs pos="50000">
                <a:srgbClr val="FFFF00">
                  <a:alpha val="88000"/>
                </a:srgbClr>
              </a:gs>
              <a:gs pos="75000">
                <a:srgbClr val="01A78F">
                  <a:alpha val="71000"/>
                </a:srgbClr>
              </a:gs>
              <a:gs pos="100000">
                <a:srgbClr val="9933FF"/>
              </a:gs>
            </a:gsLst>
            <a:lin ang="10200000" scaled="0"/>
          </a:grad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2" name="Rectangle 1"/>
          <p:cNvSpPr/>
          <p:nvPr/>
        </p:nvSpPr>
        <p:spPr>
          <a:xfrm>
            <a:off x="233745" y="3501008"/>
            <a:ext cx="11809312" cy="26806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800" b="1" dirty="0" err="1">
                <a:solidFill>
                  <a:srgbClr val="800000"/>
                </a:solidFill>
                <a:latin typeface="Arial" pitchFamily="34" charset="0"/>
                <a:cs typeface="Arial" pitchFamily="34" charset="0"/>
              </a:rPr>
              <a:t>Deut</a:t>
            </a:r>
            <a:r>
              <a:rPr lang="en-CA" sz="2800" b="1" dirty="0">
                <a:solidFill>
                  <a:srgbClr val="800000"/>
                </a:solidFill>
                <a:latin typeface="Arial" pitchFamily="34" charset="0"/>
                <a:cs typeface="Arial" pitchFamily="34" charset="0"/>
              </a:rPr>
              <a:t> 16:9  </a:t>
            </a:r>
            <a:r>
              <a:rPr lang="en-CA" sz="2800" dirty="0">
                <a:solidFill>
                  <a:srgbClr val="002060"/>
                </a:solidFill>
                <a:latin typeface="Arial" pitchFamily="34" charset="0"/>
                <a:cs typeface="Arial" pitchFamily="34" charset="0"/>
              </a:rPr>
              <a:t>Seven weeks shalt thou number unto thee</a:t>
            </a:r>
            <a:r>
              <a:rPr lang="en-CA" sz="2800" dirty="0" smtClean="0">
                <a:solidFill>
                  <a:srgbClr val="002060"/>
                </a:solidFill>
                <a:latin typeface="Arial" pitchFamily="34" charset="0"/>
                <a:cs typeface="Arial" pitchFamily="34" charset="0"/>
              </a:rPr>
              <a:t>;			</a:t>
            </a:r>
            <a:br>
              <a:rPr lang="en-CA" sz="2800" dirty="0" smtClean="0">
                <a:solidFill>
                  <a:srgbClr val="002060"/>
                </a:solidFill>
                <a:latin typeface="Arial" pitchFamily="34" charset="0"/>
                <a:cs typeface="Arial" pitchFamily="34" charset="0"/>
              </a:rPr>
            </a:br>
            <a:r>
              <a:rPr lang="en-CA" sz="1400" dirty="0" smtClean="0">
                <a:solidFill>
                  <a:srgbClr val="002060"/>
                </a:solidFill>
                <a:latin typeface="Arial" pitchFamily="34" charset="0"/>
                <a:cs typeface="Arial" pitchFamily="34" charset="0"/>
              </a:rPr>
              <a:t> 			</a:t>
            </a:r>
            <a:r>
              <a:rPr lang="en-CA" sz="2800" dirty="0">
                <a:solidFill>
                  <a:srgbClr val="002060"/>
                </a:solidFill>
                <a:latin typeface="Arial" pitchFamily="34" charset="0"/>
                <a:cs typeface="Arial" pitchFamily="34" charset="0"/>
              </a:rPr>
              <a:t/>
            </a:r>
            <a:br>
              <a:rPr lang="en-CA" sz="2800" dirty="0">
                <a:solidFill>
                  <a:srgbClr val="002060"/>
                </a:solidFill>
                <a:latin typeface="Arial" pitchFamily="34" charset="0"/>
                <a:cs typeface="Arial" pitchFamily="34" charset="0"/>
              </a:rPr>
            </a:br>
            <a:r>
              <a:rPr lang="en-CA" sz="2800" dirty="0">
                <a:solidFill>
                  <a:srgbClr val="002060"/>
                </a:solidFill>
                <a:latin typeface="Arial" pitchFamily="34" charset="0"/>
                <a:cs typeface="Arial" pitchFamily="34" charset="0"/>
              </a:rPr>
              <a:t>	</a:t>
            </a:r>
            <a:r>
              <a:rPr lang="en-CA" sz="3600" b="1" dirty="0">
                <a:ln>
                  <a:solidFill>
                    <a:sysClr val="windowText" lastClr="000000"/>
                  </a:solidFill>
                </a:ln>
                <a:solidFill>
                  <a:srgbClr val="C00000"/>
                </a:solidFill>
                <a:effectLst>
                  <a:glow rad="127000">
                    <a:srgbClr val="00FF00"/>
                  </a:glow>
                </a:effectLst>
                <a:latin typeface="Arial Black" panose="020B0A04020102020204" pitchFamily="34" charset="0"/>
                <a:cs typeface="Arial" pitchFamily="34" charset="0"/>
              </a:rPr>
              <a:t>BEGIN</a:t>
            </a:r>
            <a:r>
              <a:rPr lang="en-CA" sz="3600" dirty="0">
                <a:ln>
                  <a:solidFill>
                    <a:sysClr val="windowText" lastClr="000000"/>
                  </a:solidFill>
                </a:ln>
                <a:solidFill>
                  <a:srgbClr val="C00000"/>
                </a:solidFill>
                <a:latin typeface="Arial Black" panose="020B0A04020102020204" pitchFamily="34" charset="0"/>
                <a:cs typeface="Arial" pitchFamily="34" charset="0"/>
              </a:rPr>
              <a:t> TO </a:t>
            </a:r>
            <a:r>
              <a:rPr lang="en-CA" sz="3600" i="1" dirty="0">
                <a:ln>
                  <a:solidFill>
                    <a:sysClr val="windowText" lastClr="000000"/>
                  </a:solidFill>
                </a:ln>
                <a:solidFill>
                  <a:srgbClr val="FF33CC"/>
                </a:solidFill>
                <a:effectLst>
                  <a:glow rad="165100">
                    <a:srgbClr val="99FF66"/>
                  </a:glow>
                </a:effectLst>
                <a:latin typeface="Arial Black" panose="020B0A04020102020204" pitchFamily="34" charset="0"/>
                <a:cs typeface="Arial" pitchFamily="34" charset="0"/>
              </a:rPr>
              <a:t>NUMBER</a:t>
            </a:r>
            <a:r>
              <a:rPr lang="en-CA" sz="3600" i="1" dirty="0">
                <a:ln>
                  <a:solidFill>
                    <a:sysClr val="windowText" lastClr="000000"/>
                  </a:solidFill>
                </a:ln>
                <a:solidFill>
                  <a:srgbClr val="C00000"/>
                </a:solidFill>
                <a:effectLst>
                  <a:glow rad="165100">
                    <a:srgbClr val="99FF66"/>
                  </a:glow>
                </a:effectLst>
                <a:latin typeface="Arial Black" panose="020B0A04020102020204" pitchFamily="34" charset="0"/>
                <a:cs typeface="Arial" pitchFamily="34" charset="0"/>
              </a:rPr>
              <a:t> THE SEVEN </a:t>
            </a:r>
            <a:r>
              <a:rPr lang="en-CA" sz="3600" i="1" dirty="0" smtClean="0">
                <a:ln>
                  <a:solidFill>
                    <a:sysClr val="windowText" lastClr="000000"/>
                  </a:solidFill>
                </a:ln>
                <a:solidFill>
                  <a:srgbClr val="C00000"/>
                </a:solidFill>
                <a:effectLst>
                  <a:glow rad="165100">
                    <a:srgbClr val="99FF66"/>
                  </a:glow>
                </a:effectLst>
                <a:latin typeface="Arial Black" panose="020B0A04020102020204" pitchFamily="34" charset="0"/>
                <a:cs typeface="Arial" pitchFamily="34" charset="0"/>
              </a:rPr>
              <a:t>WEEKS	 </a:t>
            </a:r>
            <a:r>
              <a:rPr lang="en-CA" sz="3600" i="1" dirty="0" smtClean="0">
                <a:solidFill>
                  <a:srgbClr val="002060"/>
                </a:solidFill>
                <a:effectLst>
                  <a:glow rad="165100">
                    <a:srgbClr val="99FF66"/>
                  </a:glow>
                </a:effectLst>
                <a:latin typeface="Arial Black" panose="020B0A04020102020204" pitchFamily="34" charset="0"/>
                <a:cs typeface="Arial" pitchFamily="34" charset="0"/>
              </a:rPr>
              <a:t> </a:t>
            </a:r>
            <a:r>
              <a:rPr lang="en-CA" sz="2800" dirty="0">
                <a:solidFill>
                  <a:srgbClr val="002060"/>
                </a:solidFill>
                <a:latin typeface="Arial" pitchFamily="34" charset="0"/>
                <a:cs typeface="Arial" pitchFamily="34" charset="0"/>
              </a:rPr>
              <a:t/>
            </a:r>
            <a:br>
              <a:rPr lang="en-CA" sz="2800" dirty="0">
                <a:solidFill>
                  <a:srgbClr val="002060"/>
                </a:solidFill>
                <a:latin typeface="Arial" pitchFamily="34" charset="0"/>
                <a:cs typeface="Arial" pitchFamily="34" charset="0"/>
              </a:rPr>
            </a:br>
            <a:r>
              <a:rPr lang="en-CA" sz="2800" dirty="0">
                <a:solidFill>
                  <a:srgbClr val="002060"/>
                </a:solidFill>
                <a:latin typeface="Arial" pitchFamily="34" charset="0"/>
                <a:cs typeface="Arial" pitchFamily="34" charset="0"/>
              </a:rPr>
              <a:t>			from </a:t>
            </a:r>
            <a:r>
              <a:rPr lang="en-CA" sz="2800" i="1" dirty="0">
                <a:solidFill>
                  <a:prstClr val="white">
                    <a:lumMod val="50000"/>
                  </a:prstClr>
                </a:solidFill>
                <a:latin typeface="Arial" pitchFamily="34" charset="0"/>
                <a:cs typeface="Arial" pitchFamily="34" charset="0"/>
              </a:rPr>
              <a:t>such time as </a:t>
            </a:r>
            <a:r>
              <a:rPr lang="en-CA" sz="2800" dirty="0">
                <a:solidFill>
                  <a:srgbClr val="002060"/>
                </a:solidFill>
                <a:latin typeface="Arial" pitchFamily="34" charset="0"/>
                <a:cs typeface="Arial" pitchFamily="34" charset="0"/>
              </a:rPr>
              <a:t>thou </a:t>
            </a:r>
            <a:r>
              <a:rPr lang="en-CA" sz="2800" dirty="0" err="1">
                <a:ln>
                  <a:solidFill>
                    <a:sysClr val="windowText" lastClr="000000"/>
                  </a:solidFill>
                </a:ln>
                <a:solidFill>
                  <a:srgbClr val="C00000"/>
                </a:solidFill>
                <a:effectLst>
                  <a:glow rad="127000">
                    <a:srgbClr val="00FFFF"/>
                  </a:glow>
                </a:effectLst>
                <a:latin typeface="Arial" pitchFamily="34" charset="0"/>
                <a:cs typeface="Arial" pitchFamily="34" charset="0"/>
              </a:rPr>
              <a:t>beginnest</a:t>
            </a:r>
            <a:r>
              <a:rPr lang="en-CA" sz="2800" dirty="0">
                <a:solidFill>
                  <a:srgbClr val="002060"/>
                </a:solidFill>
                <a:latin typeface="Arial" pitchFamily="34" charset="0"/>
                <a:cs typeface="Arial" pitchFamily="34" charset="0"/>
              </a:rPr>
              <a:t> </a:t>
            </a:r>
            <a:r>
              <a:rPr lang="en-CA" sz="2800" i="1" dirty="0">
                <a:solidFill>
                  <a:prstClr val="white">
                    <a:lumMod val="50000"/>
                  </a:prstClr>
                </a:solidFill>
                <a:latin typeface="Arial" pitchFamily="34" charset="0"/>
                <a:cs typeface="Arial" pitchFamily="34" charset="0"/>
              </a:rPr>
              <a:t>to put </a:t>
            </a:r>
            <a:r>
              <a:rPr lang="en-CA" sz="2800" dirty="0">
                <a:ln>
                  <a:solidFill>
                    <a:sysClr val="windowText" lastClr="000000"/>
                  </a:solidFill>
                </a:ln>
                <a:solidFill>
                  <a:srgbClr val="C00000"/>
                </a:solidFill>
                <a:latin typeface="Arial" pitchFamily="34" charset="0"/>
                <a:cs typeface="Arial" pitchFamily="34" charset="0"/>
              </a:rPr>
              <a:t>the </a:t>
            </a:r>
            <a:r>
              <a:rPr lang="en-CA" sz="2800" dirty="0">
                <a:ln>
                  <a:solidFill>
                    <a:sysClr val="windowText" lastClr="000000"/>
                  </a:solidFill>
                </a:ln>
                <a:solidFill>
                  <a:srgbClr val="C00000"/>
                </a:solidFill>
                <a:effectLst>
                  <a:glow rad="127000">
                    <a:srgbClr val="00FF00"/>
                  </a:glow>
                </a:effectLst>
                <a:latin typeface="Arial" pitchFamily="34" charset="0"/>
                <a:cs typeface="Arial" pitchFamily="34" charset="0"/>
              </a:rPr>
              <a:t>sickle</a:t>
            </a:r>
            <a:r>
              <a:rPr lang="en-CA" sz="2800" dirty="0">
                <a:ln>
                  <a:solidFill>
                    <a:sysClr val="windowText" lastClr="000000"/>
                  </a:solidFill>
                </a:ln>
                <a:solidFill>
                  <a:srgbClr val="C00000"/>
                </a:solidFill>
                <a:latin typeface="Arial" pitchFamily="34" charset="0"/>
                <a:cs typeface="Arial" pitchFamily="34" charset="0"/>
              </a:rPr>
              <a:t> to 			  the corn</a:t>
            </a:r>
            <a:r>
              <a:rPr lang="en-CA" sz="2800" dirty="0">
                <a:solidFill>
                  <a:srgbClr val="002060"/>
                </a:solidFill>
                <a:latin typeface="Arial" pitchFamily="34" charset="0"/>
                <a:cs typeface="Arial" pitchFamily="34" charset="0"/>
              </a:rPr>
              <a:t> [grain</a:t>
            </a:r>
            <a:r>
              <a:rPr lang="en-CA" sz="2800" dirty="0" smtClean="0">
                <a:solidFill>
                  <a:srgbClr val="002060"/>
                </a:solidFill>
                <a:latin typeface="Arial" pitchFamily="34" charset="0"/>
                <a:cs typeface="Arial" pitchFamily="34" charset="0"/>
              </a:rPr>
              <a:t>].			                 </a:t>
            </a:r>
            <a:r>
              <a:rPr lang="en-CA" sz="2800" dirty="0">
                <a:solidFill>
                  <a:srgbClr val="002060"/>
                </a:solidFill>
                <a:latin typeface="Arial" pitchFamily="34" charset="0"/>
                <a:cs typeface="Arial" pitchFamily="34" charset="0"/>
              </a:rPr>
              <a:t>		</a:t>
            </a:r>
            <a:r>
              <a:rPr lang="en-CA" sz="2000" dirty="0">
                <a:solidFill>
                  <a:srgbClr val="000000"/>
                </a:solidFill>
                <a:latin typeface="Arial" pitchFamily="34" charset="0"/>
                <a:cs typeface="Arial" pitchFamily="34" charset="0"/>
              </a:rPr>
              <a:t>KJV</a:t>
            </a:r>
            <a:endParaRPr lang="en-CA" sz="2400" dirty="0"/>
          </a:p>
        </p:txBody>
      </p:sp>
    </p:spTree>
    <p:extLst>
      <p:ext uri="{BB962C8B-B14F-4D97-AF65-F5344CB8AC3E}">
        <p14:creationId xmlns:p14="http://schemas.microsoft.com/office/powerpoint/2010/main" val="3929983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1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7862" t="7839" r="17226" b="12200"/>
          <a:stretch/>
        </p:blipFill>
        <p:spPr>
          <a:xfrm>
            <a:off x="483838" y="2383036"/>
            <a:ext cx="3456384" cy="396044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5" name="Slide Number Placeholder 1"/>
          <p:cNvSpPr>
            <a:spLocks noGrp="1"/>
          </p:cNvSpPr>
          <p:nvPr>
            <p:ph type="sldNum" sz="quarter" idx="12"/>
          </p:nvPr>
        </p:nvSpPr>
        <p:spPr>
          <a:xfrm>
            <a:off x="11752255" y="6486351"/>
            <a:ext cx="435785" cy="365125"/>
          </a:xfrm>
        </p:spPr>
        <p:txBody>
          <a:bodyPr/>
          <a:lstStyle/>
          <a:p>
            <a:fld id="{81FEFA0A-2F20-4B60-98C6-5FFDA469AA1C}" type="slidenum">
              <a:rPr lang="en-US" smtClean="0">
                <a:solidFill>
                  <a:schemeClr val="tx2"/>
                </a:solidFill>
              </a:rPr>
              <a:pPr/>
              <a:t>45</a:t>
            </a:fld>
            <a:endParaRPr lang="en-US" dirty="0">
              <a:solidFill>
                <a:schemeClr val="tx2"/>
              </a:solidFill>
            </a:endParaRPr>
          </a:p>
        </p:txBody>
      </p:sp>
      <p:sp>
        <p:nvSpPr>
          <p:cNvPr id="7" name="Rectangle 6"/>
          <p:cNvSpPr/>
          <p:nvPr/>
        </p:nvSpPr>
        <p:spPr>
          <a:xfrm>
            <a:off x="248065" y="908721"/>
            <a:ext cx="11692696" cy="5577630"/>
          </a:xfrm>
          <a:prstGeom prst="rect">
            <a:avLst/>
          </a:prstGeom>
          <a:noFill/>
          <a:ln w="76200">
            <a:solidFill>
              <a:srgbClr val="FFFF00"/>
            </a:solidFill>
          </a:ln>
          <a:effectLst>
            <a:softEdge rad="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CA" sz="3200" dirty="0" smtClean="0">
                <a:solidFill>
                  <a:srgbClr val="C00000"/>
                </a:solidFill>
                <a:latin typeface="Comic Sans MS" pitchFamily="66" charset="0"/>
              </a:rPr>
              <a:t>Why is this information being stressed? </a:t>
            </a:r>
            <a:br>
              <a:rPr lang="en-CA" sz="3200" dirty="0" smtClean="0">
                <a:solidFill>
                  <a:srgbClr val="C00000"/>
                </a:solidFill>
                <a:latin typeface="Comic Sans MS" pitchFamily="66" charset="0"/>
              </a:rPr>
            </a:br>
            <a:r>
              <a:rPr lang="en-CA" sz="3200" dirty="0" smtClean="0">
                <a:solidFill>
                  <a:srgbClr val="C00000"/>
                </a:solidFill>
                <a:latin typeface="Comic Sans MS" pitchFamily="66" charset="0"/>
              </a:rPr>
              <a:t>What does it have to do with the Enoch Calendar?</a:t>
            </a:r>
            <a:r>
              <a:rPr lang="en-CA" sz="3200" dirty="0" smtClean="0">
                <a:solidFill>
                  <a:srgbClr val="FF0000"/>
                </a:solidFill>
                <a:latin typeface="Comic Sans MS" pitchFamily="66" charset="0"/>
              </a:rPr>
              <a:t/>
            </a:r>
            <a:br>
              <a:rPr lang="en-CA" sz="3200" dirty="0" smtClean="0">
                <a:solidFill>
                  <a:srgbClr val="FF0000"/>
                </a:solidFill>
                <a:latin typeface="Comic Sans MS" pitchFamily="66" charset="0"/>
              </a:rPr>
            </a:br>
            <a:endParaRPr lang="en-CA" sz="3200" dirty="0" smtClean="0">
              <a:solidFill>
                <a:srgbClr val="FF0000"/>
              </a:solidFill>
              <a:latin typeface="Comic Sans MS" pitchFamily="66" charset="0"/>
            </a:endParaRPr>
          </a:p>
          <a:p>
            <a:pPr algn="ctr"/>
            <a:r>
              <a:rPr lang="en-CA" sz="2800" dirty="0" smtClean="0">
                <a:solidFill>
                  <a:srgbClr val="7030A0"/>
                </a:solidFill>
                <a:latin typeface="Comic Sans MS" pitchFamily="66" charset="0"/>
              </a:rPr>
              <a:t>Through the Hebrew words, </a:t>
            </a:r>
            <a:r>
              <a:rPr lang="en-CA" sz="2800" b="1" dirty="0" smtClean="0">
                <a:solidFill>
                  <a:schemeClr val="tx2">
                    <a:lumMod val="75000"/>
                    <a:lumOff val="25000"/>
                  </a:schemeClr>
                </a:solidFill>
                <a:latin typeface="Comic Sans MS" pitchFamily="66" charset="0"/>
              </a:rPr>
              <a:t>Deut 16:9</a:t>
            </a:r>
            <a:r>
              <a:rPr lang="en-CA" sz="2800" dirty="0" smtClean="0">
                <a:solidFill>
                  <a:schemeClr val="tx2">
                    <a:lumMod val="75000"/>
                    <a:lumOff val="25000"/>
                  </a:schemeClr>
                </a:solidFill>
                <a:latin typeface="Comic Sans MS" pitchFamily="66" charset="0"/>
              </a:rPr>
              <a:t> </a:t>
            </a:r>
            <a:r>
              <a:rPr lang="en-CA" sz="2800" dirty="0" smtClean="0">
                <a:solidFill>
                  <a:srgbClr val="7030A0"/>
                </a:solidFill>
                <a:latin typeface="Comic Sans MS" pitchFamily="66" charset="0"/>
              </a:rPr>
              <a:t>shows when Joshua’s sickle struck the standing stalks of grain </a:t>
            </a:r>
            <a:r>
              <a:rPr lang="en-CA" sz="2800" b="1" dirty="0" smtClean="0">
                <a:solidFill>
                  <a:srgbClr val="7030A0"/>
                </a:solidFill>
                <a:effectLst>
                  <a:glow rad="127000">
                    <a:srgbClr val="FFFF00"/>
                  </a:glow>
                </a:effectLst>
                <a:latin typeface="Comic Sans MS" pitchFamily="66" charset="0"/>
              </a:rPr>
              <a:t>the very </a:t>
            </a:r>
            <a:r>
              <a:rPr lang="en-CA" sz="2800" b="1" u="sng" dirty="0" smtClean="0">
                <a:solidFill>
                  <a:srgbClr val="7030A0"/>
                </a:solidFill>
                <a:effectLst>
                  <a:glow rad="127000">
                    <a:srgbClr val="FFFF00"/>
                  </a:glow>
                </a:effectLst>
                <a:latin typeface="Comic Sans MS" pitchFamily="66" charset="0"/>
              </a:rPr>
              <a:t>FIRST</a:t>
            </a:r>
            <a:r>
              <a:rPr lang="en-CA" sz="2800" b="1" dirty="0" smtClean="0">
                <a:solidFill>
                  <a:srgbClr val="7030A0"/>
                </a:solidFill>
                <a:effectLst>
                  <a:glow rad="127000">
                    <a:srgbClr val="FFFF00"/>
                  </a:glow>
                </a:effectLst>
                <a:latin typeface="Comic Sans MS" pitchFamily="66" charset="0"/>
              </a:rPr>
              <a:t> time, </a:t>
            </a:r>
            <a:r>
              <a:rPr lang="en-CA" sz="2800" dirty="0" smtClean="0">
                <a:solidFill>
                  <a:srgbClr val="7030A0"/>
                </a:solidFill>
                <a:latin typeface="Comic Sans MS" pitchFamily="66" charset="0"/>
              </a:rPr>
              <a:t>to gather a </a:t>
            </a:r>
            <a:r>
              <a:rPr lang="en-CA" sz="2800" b="1" i="1" dirty="0" smtClean="0">
                <a:ln>
                  <a:solidFill>
                    <a:schemeClr val="tx2"/>
                  </a:solidFill>
                </a:ln>
                <a:solidFill>
                  <a:srgbClr val="00FF00"/>
                </a:solidFill>
                <a:latin typeface="Comic Sans MS" pitchFamily="66" charset="0"/>
              </a:rPr>
              <a:t>Wave Sheaf </a:t>
            </a:r>
            <a:r>
              <a:rPr lang="en-CA" sz="2800" dirty="0" smtClean="0">
                <a:solidFill>
                  <a:srgbClr val="7030A0"/>
                </a:solidFill>
                <a:latin typeface="Comic Sans MS" pitchFamily="66" charset="0"/>
              </a:rPr>
              <a:t>offering, there were highly specific instructions that must be executed </a:t>
            </a:r>
            <a:r>
              <a:rPr lang="en-CA" sz="2800" i="1" dirty="0" smtClean="0">
                <a:solidFill>
                  <a:schemeClr val="tx2">
                    <a:lumMod val="75000"/>
                    <a:lumOff val="25000"/>
                  </a:schemeClr>
                </a:solidFill>
                <a:latin typeface="Comic Sans MS" pitchFamily="66" charset="0"/>
              </a:rPr>
              <a:t>{ON </a:t>
            </a:r>
            <a:r>
              <a:rPr lang="en-CA" sz="2800" i="1" u="sng" dirty="0" smtClean="0">
                <a:solidFill>
                  <a:schemeClr val="tx2">
                    <a:lumMod val="75000"/>
                    <a:lumOff val="25000"/>
                  </a:schemeClr>
                </a:solidFill>
                <a:latin typeface="Comic Sans MS" pitchFamily="66" charset="0"/>
              </a:rPr>
              <a:t>THE SAME DAY</a:t>
            </a:r>
            <a:r>
              <a:rPr lang="en-CA" sz="2800" i="1" dirty="0" smtClean="0">
                <a:solidFill>
                  <a:schemeClr val="tx2">
                    <a:lumMod val="75000"/>
                    <a:lumOff val="25000"/>
                  </a:schemeClr>
                </a:solidFill>
                <a:latin typeface="Comic Sans MS" pitchFamily="66" charset="0"/>
              </a:rPr>
              <a:t> – Lev 23:11, 12, </a:t>
            </a:r>
            <a:r>
              <a:rPr lang="en-CA" sz="2800" b="1" i="1" u="sng" dirty="0" smtClean="0">
                <a:solidFill>
                  <a:schemeClr val="tx2">
                    <a:lumMod val="75000"/>
                    <a:lumOff val="25000"/>
                  </a:schemeClr>
                </a:solidFill>
                <a:effectLst>
                  <a:glow rad="165100">
                    <a:srgbClr val="FF99FF"/>
                  </a:glow>
                </a:effectLst>
                <a:latin typeface="Comic Sans MS" pitchFamily="66" charset="0"/>
              </a:rPr>
              <a:t>14</a:t>
            </a:r>
            <a:r>
              <a:rPr lang="en-CA" sz="2800" i="1" dirty="0" smtClean="0">
                <a:solidFill>
                  <a:schemeClr val="tx2">
                    <a:lumMod val="75000"/>
                    <a:lumOff val="25000"/>
                  </a:schemeClr>
                </a:solidFill>
                <a:latin typeface="Comic Sans MS" pitchFamily="66" charset="0"/>
              </a:rPr>
              <a:t>, 15}!</a:t>
            </a:r>
          </a:p>
          <a:p>
            <a:pPr algn="ctr"/>
            <a:endParaRPr lang="en-CA" sz="2800" i="1" dirty="0" smtClean="0">
              <a:solidFill>
                <a:schemeClr val="tx2"/>
              </a:solidFill>
              <a:latin typeface="Comic Sans MS" pitchFamily="66" charset="0"/>
            </a:endParaRPr>
          </a:p>
          <a:p>
            <a:pPr algn="ctr"/>
            <a:endParaRPr lang="en-CA" sz="2800" i="1" dirty="0" smtClean="0">
              <a:solidFill>
                <a:schemeClr val="tx2"/>
              </a:solidFill>
              <a:latin typeface="Comic Sans MS" pitchFamily="66" charset="0"/>
            </a:endParaRPr>
          </a:p>
          <a:p>
            <a:pPr algn="ctr"/>
            <a:r>
              <a:rPr lang="en-CA" sz="2800" i="1" dirty="0" smtClean="0">
                <a:ln>
                  <a:solidFill>
                    <a:srgbClr val="0000FF"/>
                  </a:solidFill>
                </a:ln>
                <a:solidFill>
                  <a:schemeClr val="tx2"/>
                </a:solidFill>
                <a:latin typeface="Comic Sans MS" pitchFamily="66" charset="0"/>
              </a:rPr>
              <a:t> </a:t>
            </a:r>
          </a:p>
          <a:p>
            <a:pPr algn="ctr"/>
            <a:r>
              <a:rPr lang="en-CA" sz="4000" b="1" dirty="0" smtClean="0">
                <a:ln>
                  <a:solidFill>
                    <a:srgbClr val="0000FF"/>
                  </a:solidFill>
                </a:ln>
                <a:solidFill>
                  <a:srgbClr val="FF33CC"/>
                </a:solidFill>
                <a:latin typeface="Comic Sans MS" pitchFamily="66" charset="0"/>
              </a:rPr>
              <a:t>What were </a:t>
            </a:r>
            <a:r>
              <a:rPr lang="en-CA" sz="4000" b="1" dirty="0" smtClean="0">
                <a:ln>
                  <a:solidFill>
                    <a:srgbClr val="0000FF"/>
                  </a:solidFill>
                </a:ln>
                <a:solidFill>
                  <a:srgbClr val="00B0F0"/>
                </a:solidFill>
                <a:latin typeface="Comic Sans MS" pitchFamily="66" charset="0"/>
              </a:rPr>
              <a:t>Yahuah’s</a:t>
            </a:r>
            <a:r>
              <a:rPr lang="en-CA" sz="4000" b="1" dirty="0" smtClean="0">
                <a:ln>
                  <a:solidFill>
                    <a:srgbClr val="0000FF"/>
                  </a:solidFill>
                </a:ln>
                <a:solidFill>
                  <a:srgbClr val="FF33CC"/>
                </a:solidFill>
                <a:latin typeface="Comic Sans MS" pitchFamily="66" charset="0"/>
              </a:rPr>
              <a:t> Priorities for Joshua?</a:t>
            </a:r>
            <a:endParaRPr lang="en-CA" sz="4400" dirty="0">
              <a:ln>
                <a:solidFill>
                  <a:srgbClr val="0000FF"/>
                </a:solidFill>
              </a:ln>
              <a:solidFill>
                <a:srgbClr val="7030A0"/>
              </a:solidFill>
              <a:latin typeface="Comic Sans MS" pitchFamily="66" charset="0"/>
            </a:endParaRPr>
          </a:p>
        </p:txBody>
      </p:sp>
      <p:sp>
        <p:nvSpPr>
          <p:cNvPr id="8" name="Rounded Rectangle 7"/>
          <p:cNvSpPr/>
          <p:nvPr/>
        </p:nvSpPr>
        <p:spPr>
          <a:xfrm rot="20761973">
            <a:off x="107715" y="364837"/>
            <a:ext cx="2765356" cy="914400"/>
          </a:xfrm>
          <a:prstGeom prst="roundRect">
            <a:avLst/>
          </a:prstGeom>
          <a:solidFill>
            <a:srgbClr val="BCFFDE"/>
          </a:solidFill>
          <a:ln w="57150">
            <a:solidFill>
              <a:srgbClr val="0070C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7200" dirty="0" smtClean="0">
                <a:ln w="28575">
                  <a:solidFill>
                    <a:srgbClr val="0000FF"/>
                  </a:solidFill>
                </a:ln>
                <a:solidFill>
                  <a:srgbClr val="00FF00"/>
                </a:solidFill>
                <a:latin typeface="Arial Rounded MT Bold" pitchFamily="34" charset="0"/>
              </a:rPr>
              <a:t>Wait!</a:t>
            </a:r>
            <a:endParaRPr lang="en-CA" sz="7200" dirty="0">
              <a:ln w="28575">
                <a:solidFill>
                  <a:srgbClr val="0000FF"/>
                </a:solidFill>
              </a:ln>
              <a:solidFill>
                <a:srgbClr val="00FF00"/>
              </a:solidFill>
              <a:latin typeface="Arial Rounded MT Bold" pitchFamily="34" charset="0"/>
            </a:endParaRPr>
          </a:p>
        </p:txBody>
      </p:sp>
      <p:sp>
        <p:nvSpPr>
          <p:cNvPr id="9" name="Rounded Rectangle 8"/>
          <p:cNvSpPr/>
          <p:nvPr/>
        </p:nvSpPr>
        <p:spPr>
          <a:xfrm>
            <a:off x="6324569" y="4530824"/>
            <a:ext cx="3650704" cy="914400"/>
          </a:xfrm>
          <a:prstGeom prst="roundRect">
            <a:avLst/>
          </a:prstGeom>
          <a:solidFill>
            <a:srgbClr val="FFFF00"/>
          </a:solidFill>
          <a:ln w="76200">
            <a:solidFill>
              <a:srgbClr val="7030A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6000" i="1" dirty="0" smtClean="0">
                <a:ln w="19050">
                  <a:solidFill>
                    <a:srgbClr val="0000FF"/>
                  </a:solidFill>
                </a:ln>
                <a:solidFill>
                  <a:srgbClr val="CCFF99"/>
                </a:solidFill>
                <a:latin typeface="Comic Sans MS" panose="030F0702030302020204" pitchFamily="66" charset="0"/>
              </a:rPr>
              <a:t>Eh-</a:t>
            </a:r>
            <a:r>
              <a:rPr lang="en-CA" sz="6000" i="1" dirty="0" err="1" smtClean="0">
                <a:ln w="19050">
                  <a:solidFill>
                    <a:srgbClr val="0000FF"/>
                  </a:solidFill>
                </a:ln>
                <a:solidFill>
                  <a:srgbClr val="CCFF99"/>
                </a:solidFill>
                <a:latin typeface="Comic Sans MS" panose="030F0702030302020204" pitchFamily="66" charset="0"/>
              </a:rPr>
              <a:t>Tzem</a:t>
            </a:r>
            <a:endParaRPr lang="en-CA" sz="6000" i="1" dirty="0">
              <a:ln w="19050">
                <a:solidFill>
                  <a:srgbClr val="0000FF"/>
                </a:solidFill>
              </a:ln>
              <a:solidFill>
                <a:srgbClr val="CCFF99"/>
              </a:solidFill>
              <a:latin typeface="Comic Sans MS" panose="030F0702030302020204" pitchFamily="66" charset="0"/>
            </a:endParaRPr>
          </a:p>
        </p:txBody>
      </p:sp>
      <p:sp>
        <p:nvSpPr>
          <p:cNvPr id="10" name="Bent Arrow 9"/>
          <p:cNvSpPr/>
          <p:nvPr/>
        </p:nvSpPr>
        <p:spPr>
          <a:xfrm rot="16200000">
            <a:off x="5799566" y="4342732"/>
            <a:ext cx="776753" cy="763125"/>
          </a:xfrm>
          <a:prstGeom prst="bentArrow">
            <a:avLst>
              <a:gd name="adj1" fmla="val 17828"/>
              <a:gd name="adj2" fmla="val 33286"/>
              <a:gd name="adj3" fmla="val 35198"/>
              <a:gd name="adj4" fmla="val 43750"/>
            </a:avLst>
          </a:prstGeom>
          <a:solidFill>
            <a:srgbClr val="FF33CC"/>
          </a:solidFill>
          <a:ln>
            <a:solidFill>
              <a:srgbClr val="0000FF"/>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1" name="Bent Arrow 10"/>
          <p:cNvSpPr/>
          <p:nvPr/>
        </p:nvSpPr>
        <p:spPr>
          <a:xfrm rot="16200000" flipV="1">
            <a:off x="9859387" y="4315360"/>
            <a:ext cx="772675" cy="813794"/>
          </a:xfrm>
          <a:prstGeom prst="bentArrow">
            <a:avLst>
              <a:gd name="adj1" fmla="val 17828"/>
              <a:gd name="adj2" fmla="val 33286"/>
              <a:gd name="adj3" fmla="val 35198"/>
              <a:gd name="adj4" fmla="val 43750"/>
            </a:avLst>
          </a:prstGeom>
          <a:solidFill>
            <a:srgbClr val="FF33CC"/>
          </a:solidFill>
          <a:ln>
            <a:solidFill>
              <a:srgbClr val="0000FF"/>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pic>
        <p:nvPicPr>
          <p:cNvPr id="12" name="Picture 11"/>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4115" b="84211" l="17176" r="83206"/>
                    </a14:imgEffect>
                  </a14:imgLayer>
                </a14:imgProps>
              </a:ext>
              <a:ext uri="{28A0092B-C50C-407E-A947-70E740481C1C}">
                <a14:useLocalDpi xmlns:a14="http://schemas.microsoft.com/office/drawing/2010/main" val="0"/>
              </a:ext>
            </a:extLst>
          </a:blip>
          <a:srcRect l="19106" t="15826" r="17289" b="15828"/>
          <a:stretch/>
        </p:blipFill>
        <p:spPr>
          <a:xfrm>
            <a:off x="3592539" y="4401443"/>
            <a:ext cx="1637777" cy="1403821"/>
          </a:xfrm>
          <a:prstGeom prst="rect">
            <a:avLst/>
          </a:prstGeom>
          <a:effectLst>
            <a:softEdge rad="12700"/>
          </a:effectLst>
        </p:spPr>
      </p:pic>
      <p:sp>
        <p:nvSpPr>
          <p:cNvPr id="13" name="Notched Right Arrow 12"/>
          <p:cNvSpPr/>
          <p:nvPr/>
        </p:nvSpPr>
        <p:spPr>
          <a:xfrm rot="10800000">
            <a:off x="4870276" y="4986977"/>
            <a:ext cx="1699228" cy="498083"/>
          </a:xfrm>
          <a:prstGeom prst="notchedRightArrow">
            <a:avLst>
              <a:gd name="adj1" fmla="val 25722"/>
              <a:gd name="adj2" fmla="val 67959"/>
            </a:avLst>
          </a:prstGeom>
          <a:solidFill>
            <a:srgbClr val="CCFF99"/>
          </a:solidFill>
          <a:ln>
            <a:solidFill>
              <a:srgbClr val="0000FF"/>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4" name="Notched Right Arrow 13"/>
          <p:cNvSpPr/>
          <p:nvPr/>
        </p:nvSpPr>
        <p:spPr>
          <a:xfrm rot="11528129">
            <a:off x="2684824" y="4749626"/>
            <a:ext cx="974002" cy="527100"/>
          </a:xfrm>
          <a:prstGeom prst="notchedRightArrow">
            <a:avLst>
              <a:gd name="adj1" fmla="val 25722"/>
              <a:gd name="adj2" fmla="val 67959"/>
            </a:avLst>
          </a:prstGeom>
          <a:solidFill>
            <a:srgbClr val="CCFF99"/>
          </a:solidFill>
          <a:ln>
            <a:solidFill>
              <a:srgbClr val="0000FF"/>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Tree>
    <p:extLst>
      <p:ext uri="{BB962C8B-B14F-4D97-AF65-F5344CB8AC3E}">
        <p14:creationId xmlns:p14="http://schemas.microsoft.com/office/powerpoint/2010/main" val="511914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750"/>
                                        <p:tgtEl>
                                          <p:spTgt spid="8"/>
                                        </p:tgtEl>
                                      </p:cBhvr>
                                    </p:animEffect>
                                  </p:childTnLst>
                                </p:cTn>
                              </p:par>
                            </p:childTnLst>
                          </p:cTn>
                        </p:par>
                        <p:par>
                          <p:cTn id="8" fill="hold">
                            <p:stCondLst>
                              <p:cond delay="750"/>
                            </p:stCondLst>
                            <p:childTnLst>
                              <p:par>
                                <p:cTn id="9" presetID="6" presetClass="entr" presetSubtype="16" fill="hold" nodeType="afterEffect">
                                  <p:stCondLst>
                                    <p:cond delay="600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heckerboard(across)">
                                      <p:cBhvr>
                                        <p:cTn id="16" dur="1250"/>
                                        <p:tgtEl>
                                          <p:spTgt spid="9"/>
                                        </p:tgtEl>
                                      </p:cBhvr>
                                    </p:animEffect>
                                  </p:childTnLst>
                                </p:cTn>
                              </p:par>
                            </p:childTnLst>
                          </p:cTn>
                        </p:par>
                        <p:par>
                          <p:cTn id="17" fill="hold">
                            <p:stCondLst>
                              <p:cond delay="1250"/>
                            </p:stCondLst>
                            <p:childTnLst>
                              <p:par>
                                <p:cTn id="18" presetID="22" presetClass="entr" presetSubtype="4"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1250"/>
                                        <p:tgtEl>
                                          <p:spTgt spid="10"/>
                                        </p:tgtEl>
                                      </p:cBhvr>
                                    </p:animEffect>
                                  </p:childTnLst>
                                </p:cTn>
                              </p:par>
                            </p:childTnLst>
                          </p:cTn>
                        </p:par>
                        <p:par>
                          <p:cTn id="21" fill="hold">
                            <p:stCondLst>
                              <p:cond delay="2500"/>
                            </p:stCondLst>
                            <p:childTnLst>
                              <p:par>
                                <p:cTn id="22" presetID="22" presetClass="entr" presetSubtype="4"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1250"/>
                                        <p:tgtEl>
                                          <p:spTgt spid="11"/>
                                        </p:tgtEl>
                                      </p:cBhvr>
                                    </p:animEffect>
                                  </p:childTnLst>
                                </p:cTn>
                              </p:par>
                            </p:childTnLst>
                          </p:cTn>
                        </p:par>
                        <p:par>
                          <p:cTn id="25" fill="hold">
                            <p:stCondLst>
                              <p:cond delay="3750"/>
                            </p:stCondLst>
                            <p:childTnLst>
                              <p:par>
                                <p:cTn id="26" presetID="9" presetClass="entr" presetSubtype="0"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dissolve">
                                      <p:cBhvr>
                                        <p:cTn id="28" dur="1000"/>
                                        <p:tgtEl>
                                          <p:spTgt spid="13"/>
                                        </p:tgtEl>
                                      </p:cBhvr>
                                    </p:animEffect>
                                  </p:childTnLst>
                                </p:cTn>
                              </p:par>
                            </p:childTnLst>
                          </p:cTn>
                        </p:par>
                        <p:par>
                          <p:cTn id="29" fill="hold">
                            <p:stCondLst>
                              <p:cond delay="4750"/>
                            </p:stCondLst>
                            <p:childTnLst>
                              <p:par>
                                <p:cTn id="30" presetID="8" presetClass="entr" presetSubtype="16"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diamond(in)">
                                      <p:cBhvr>
                                        <p:cTn id="32" dur="1250"/>
                                        <p:tgtEl>
                                          <p:spTgt spid="12"/>
                                        </p:tgtEl>
                                      </p:cBhvr>
                                    </p:animEffect>
                                  </p:childTnLst>
                                </p:cTn>
                              </p:par>
                            </p:childTnLst>
                          </p:cTn>
                        </p:par>
                        <p:par>
                          <p:cTn id="33" fill="hold">
                            <p:stCondLst>
                              <p:cond delay="6000"/>
                            </p:stCondLst>
                            <p:childTnLst>
                              <p:par>
                                <p:cTn id="34" presetID="9" presetClass="entr" presetSubtype="0"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dissolve">
                                      <p:cBhvr>
                                        <p:cTn id="36" dur="10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7">
                                            <p:txEl>
                                              <p:pRg st="5" end="5"/>
                                            </p:txEl>
                                          </p:spTgt>
                                        </p:tgtEl>
                                        <p:attrNameLst>
                                          <p:attrName>style.visibility</p:attrName>
                                        </p:attrNameLst>
                                      </p:cBhvr>
                                      <p:to>
                                        <p:strVal val="visible"/>
                                      </p:to>
                                    </p:set>
                                    <p:animEffect transition="in" filter="barn(inVertical)">
                                      <p:cBhvr>
                                        <p:cTn id="41" dur="10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3" grpId="0" animBg="1"/>
      <p:bldP spid="1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783044" y="6492875"/>
            <a:ext cx="435785" cy="365125"/>
          </a:xfrm>
        </p:spPr>
        <p:txBody>
          <a:bodyPr/>
          <a:lstStyle/>
          <a:p>
            <a:fld id="{81FEFA0A-2F20-4B60-98C6-5FFDA469AA1C}" type="slidenum">
              <a:rPr lang="en-US" smtClean="0">
                <a:solidFill>
                  <a:schemeClr val="tx2"/>
                </a:solidFill>
              </a:rPr>
              <a:pPr/>
              <a:t>46</a:t>
            </a:fld>
            <a:endParaRPr lang="en-US" dirty="0">
              <a:solidFill>
                <a:schemeClr val="tx2"/>
              </a:solidFill>
            </a:endParaRPr>
          </a:p>
        </p:txBody>
      </p:sp>
      <p:sp>
        <p:nvSpPr>
          <p:cNvPr id="6" name="Rectangle 5"/>
          <p:cNvSpPr/>
          <p:nvPr/>
        </p:nvSpPr>
        <p:spPr>
          <a:xfrm>
            <a:off x="1701924" y="1484784"/>
            <a:ext cx="10153128" cy="1368152"/>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a:sp3d>
          </a:bodyPr>
          <a:lstStyle/>
          <a:p>
            <a:pPr algn="ctr"/>
            <a:r>
              <a:rPr lang="en-CA" sz="3200" i="1" dirty="0" smtClean="0">
                <a:solidFill>
                  <a:srgbClr val="002060"/>
                </a:solidFill>
              </a:rPr>
              <a:t>“</a:t>
            </a:r>
            <a:r>
              <a:rPr lang="en-CA" sz="3600" b="1" i="1" dirty="0" smtClean="0">
                <a:ln>
                  <a:solidFill>
                    <a:srgbClr val="0000FF"/>
                  </a:solidFill>
                </a:ln>
                <a:solidFill>
                  <a:srgbClr val="FF33CC"/>
                </a:solidFill>
                <a:latin typeface="Comic Sans MS" panose="030F0702030302020204" pitchFamily="66" charset="0"/>
              </a:rPr>
              <a:t>Begin </a:t>
            </a:r>
            <a:r>
              <a:rPr lang="en-CA" sz="3600" b="1" i="1" dirty="0">
                <a:ln>
                  <a:solidFill>
                    <a:srgbClr val="0000FF"/>
                  </a:solidFill>
                </a:ln>
                <a:solidFill>
                  <a:srgbClr val="FF33CC"/>
                </a:solidFill>
                <a:latin typeface="Comic Sans MS" panose="030F0702030302020204" pitchFamily="66" charset="0"/>
              </a:rPr>
              <a:t>to count seven weeks </a:t>
            </a:r>
            <a:r>
              <a:rPr lang="en-CA" sz="3200" dirty="0" smtClean="0">
                <a:solidFill>
                  <a:srgbClr val="002060"/>
                </a:solidFill>
              </a:rPr>
              <a:t>from </a:t>
            </a:r>
            <a:r>
              <a:rPr lang="en-CA" sz="3200" dirty="0">
                <a:solidFill>
                  <a:srgbClr val="002060"/>
                </a:solidFill>
              </a:rPr>
              <a:t>the time you </a:t>
            </a:r>
            <a:r>
              <a:rPr lang="en-CA" sz="3200" dirty="0" smtClean="0">
                <a:solidFill>
                  <a:srgbClr val="002060"/>
                </a:solidFill>
              </a:rPr>
              <a:t/>
            </a:r>
            <a:br>
              <a:rPr lang="en-CA" sz="3200" dirty="0" smtClean="0">
                <a:solidFill>
                  <a:srgbClr val="002060"/>
                </a:solidFill>
              </a:rPr>
            </a:br>
            <a:r>
              <a:rPr lang="en-CA" sz="3200" b="1" dirty="0" smtClean="0">
                <a:solidFill>
                  <a:srgbClr val="FF3300"/>
                </a:solidFill>
                <a:effectLst>
                  <a:glow rad="127000">
                    <a:srgbClr val="00B0F0"/>
                  </a:glow>
                </a:effectLst>
                <a:latin typeface="Arial Black" pitchFamily="34" charset="0"/>
              </a:rPr>
              <a:t>BEGIN</a:t>
            </a:r>
            <a:r>
              <a:rPr lang="en-CA" sz="3200" dirty="0" smtClean="0">
                <a:solidFill>
                  <a:srgbClr val="002060"/>
                </a:solidFill>
              </a:rPr>
              <a:t> </a:t>
            </a:r>
            <a:r>
              <a:rPr lang="en-CA" sz="3200" dirty="0">
                <a:solidFill>
                  <a:srgbClr val="002060"/>
                </a:solidFill>
              </a:rPr>
              <a:t>to put the </a:t>
            </a:r>
            <a:r>
              <a:rPr lang="en-CA" sz="3200" b="1" dirty="0" smtClean="0">
                <a:solidFill>
                  <a:srgbClr val="FF33CC"/>
                </a:solidFill>
                <a:effectLst>
                  <a:glow rad="127000">
                    <a:srgbClr val="0000FF"/>
                  </a:glow>
                </a:effectLst>
              </a:rPr>
              <a:t>SICKLE</a:t>
            </a:r>
            <a:r>
              <a:rPr lang="en-CA" sz="3200" dirty="0" smtClean="0">
                <a:solidFill>
                  <a:srgbClr val="002060"/>
                </a:solidFill>
              </a:rPr>
              <a:t> </a:t>
            </a:r>
            <a:r>
              <a:rPr lang="en-CA" sz="3200" dirty="0">
                <a:solidFill>
                  <a:srgbClr val="002060"/>
                </a:solidFill>
              </a:rPr>
              <a:t>to the </a:t>
            </a:r>
            <a:r>
              <a:rPr lang="en-CA" sz="3200" dirty="0" smtClean="0">
                <a:solidFill>
                  <a:srgbClr val="002060"/>
                </a:solidFill>
              </a:rPr>
              <a:t>grain” </a:t>
            </a:r>
            <a:r>
              <a:rPr lang="en-CA" sz="2400" dirty="0" smtClean="0">
                <a:solidFill>
                  <a:srgbClr val="002060"/>
                </a:solidFill>
              </a:rPr>
              <a:t>(Deut 16:9).</a:t>
            </a:r>
            <a:endParaRPr lang="en-CA" sz="3200" dirty="0"/>
          </a:p>
        </p:txBody>
      </p:sp>
      <p:sp>
        <p:nvSpPr>
          <p:cNvPr id="14" name="Cloud 13"/>
          <p:cNvSpPr/>
          <p:nvPr/>
        </p:nvSpPr>
        <p:spPr>
          <a:xfrm>
            <a:off x="513792" y="2852936"/>
            <a:ext cx="11161240" cy="3528392"/>
          </a:xfrm>
          <a:prstGeom prst="cloud">
            <a:avLst/>
          </a:prstGeom>
          <a:solidFill>
            <a:srgbClr val="FFFF00"/>
          </a:solidFill>
          <a:ln w="57150">
            <a:solidFill>
              <a:srgbClr val="CC00FF"/>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CA" sz="2800" b="1" dirty="0" smtClean="0">
                <a:solidFill>
                  <a:schemeClr val="tx2"/>
                </a:solidFill>
              </a:rPr>
              <a:t>The command is - to </a:t>
            </a:r>
            <a:r>
              <a:rPr lang="en-CA" sz="4400" b="1" dirty="0" smtClean="0">
                <a:solidFill>
                  <a:schemeClr val="tx2"/>
                </a:solidFill>
                <a:effectLst>
                  <a:glow rad="127000">
                    <a:srgbClr val="00FFFF"/>
                  </a:glow>
                </a:effectLst>
              </a:rPr>
              <a:t>START THE 7 WEEK COUNT</a:t>
            </a:r>
            <a:r>
              <a:rPr lang="en-CA" sz="2800" b="1" dirty="0" smtClean="0">
                <a:solidFill>
                  <a:schemeClr val="tx2"/>
                </a:solidFill>
              </a:rPr>
              <a:t> at the very [</a:t>
            </a:r>
            <a:r>
              <a:rPr lang="en-CA" sz="2800" b="1" dirty="0" smtClean="0">
                <a:solidFill>
                  <a:schemeClr val="tx2"/>
                </a:solidFill>
                <a:effectLst>
                  <a:glow rad="127000">
                    <a:srgbClr val="FFCCFF"/>
                  </a:glow>
                </a:effectLst>
              </a:rPr>
              <a:t>FIRST</a:t>
            </a:r>
            <a:r>
              <a:rPr lang="en-CA" sz="2800" b="1" dirty="0" smtClean="0">
                <a:solidFill>
                  <a:schemeClr val="tx2"/>
                </a:solidFill>
              </a:rPr>
              <a:t>] time the </a:t>
            </a:r>
            <a:r>
              <a:rPr lang="en-CA" sz="4000" b="1" dirty="0" smtClean="0">
                <a:solidFill>
                  <a:schemeClr val="tx2"/>
                </a:solidFill>
                <a:effectLst>
                  <a:glow rad="127000">
                    <a:srgbClr val="00FF00"/>
                  </a:glow>
                </a:effectLst>
              </a:rPr>
              <a:t>SICKLE</a:t>
            </a:r>
            <a:r>
              <a:rPr lang="en-CA" sz="2800" b="1" dirty="0" smtClean="0">
                <a:solidFill>
                  <a:schemeClr val="tx2"/>
                </a:solidFill>
              </a:rPr>
              <a:t> strikes the </a:t>
            </a:r>
            <a:br>
              <a:rPr lang="en-CA" sz="2800" b="1" dirty="0" smtClean="0">
                <a:solidFill>
                  <a:schemeClr val="tx2"/>
                </a:solidFill>
              </a:rPr>
            </a:br>
            <a:r>
              <a:rPr lang="en-CA" sz="2800" b="1" dirty="0" smtClean="0">
                <a:solidFill>
                  <a:schemeClr val="tx2"/>
                </a:solidFill>
              </a:rPr>
              <a:t>standing new grain!</a:t>
            </a:r>
            <a:endParaRPr lang="en-CA" sz="2800" b="1" dirty="0">
              <a:solidFill>
                <a:schemeClr val="tx2"/>
              </a:solidFill>
            </a:endParaRPr>
          </a:p>
        </p:txBody>
      </p:sp>
      <p:sp>
        <p:nvSpPr>
          <p:cNvPr id="3" name="Rounded Rectangular Callout 2"/>
          <p:cNvSpPr/>
          <p:nvPr/>
        </p:nvSpPr>
        <p:spPr>
          <a:xfrm>
            <a:off x="189756" y="1916832"/>
            <a:ext cx="1588740" cy="1116704"/>
          </a:xfrm>
          <a:prstGeom prst="wedgeRoundRectCallout">
            <a:avLst>
              <a:gd name="adj1" fmla="val 84714"/>
              <a:gd name="adj2" fmla="val 128806"/>
              <a:gd name="adj3" fmla="val 16667"/>
            </a:avLst>
          </a:prstGeom>
          <a:solidFill>
            <a:srgbClr val="FF99FF"/>
          </a:solidFill>
          <a:ln w="57150">
            <a:solidFill>
              <a:srgbClr val="FF99FF"/>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CA" sz="3200" b="1" dirty="0" smtClean="0">
                <a:ln>
                  <a:solidFill>
                    <a:srgbClr val="0000FF"/>
                  </a:solidFill>
                </a:ln>
                <a:solidFill>
                  <a:srgbClr val="FF33CC"/>
                </a:solidFill>
                <a:latin typeface="Comic Sans MS" pitchFamily="66" charset="0"/>
              </a:rPr>
              <a:t>#1~ Count!</a:t>
            </a:r>
            <a:endParaRPr lang="en-CA" sz="3200" b="1" dirty="0">
              <a:ln>
                <a:solidFill>
                  <a:srgbClr val="0000FF"/>
                </a:solidFill>
              </a:ln>
              <a:solidFill>
                <a:srgbClr val="FF33CC"/>
              </a:solidFill>
              <a:latin typeface="Comic Sans MS" pitchFamily="66" charset="0"/>
            </a:endParaRPr>
          </a:p>
        </p:txBody>
      </p:sp>
      <p:sp>
        <p:nvSpPr>
          <p:cNvPr id="7" name="Rounded Rectangular Callout 6"/>
          <p:cNvSpPr/>
          <p:nvPr/>
        </p:nvSpPr>
        <p:spPr>
          <a:xfrm>
            <a:off x="261764" y="260648"/>
            <a:ext cx="11737303" cy="838937"/>
          </a:xfrm>
          <a:prstGeom prst="wedgeRoundRectCallout">
            <a:avLst>
              <a:gd name="adj1" fmla="val -22779"/>
              <a:gd name="adj2" fmla="val 119437"/>
              <a:gd name="adj3" fmla="val 16667"/>
            </a:avLst>
          </a:prstGeom>
          <a:solidFill>
            <a:srgbClr val="002060"/>
          </a:solidFill>
          <a:ln w="38100">
            <a:solidFill>
              <a:srgbClr val="996633"/>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4000" b="1" dirty="0">
                <a:ln>
                  <a:solidFill>
                    <a:srgbClr val="0000FF"/>
                  </a:solidFill>
                </a:ln>
                <a:solidFill>
                  <a:srgbClr val="0000FF"/>
                </a:solidFill>
                <a:effectLst>
                  <a:glow rad="127000">
                    <a:srgbClr val="00FFFF"/>
                  </a:glow>
                </a:effectLst>
                <a:latin typeface="Comic Sans MS" pitchFamily="66" charset="0"/>
              </a:rPr>
              <a:t>Yahuah’s</a:t>
            </a:r>
            <a:r>
              <a:rPr lang="en-CA" sz="4000" b="1" dirty="0">
                <a:ln>
                  <a:solidFill>
                    <a:srgbClr val="0000FF"/>
                  </a:solidFill>
                </a:ln>
                <a:solidFill>
                  <a:srgbClr val="0000FF"/>
                </a:solidFill>
                <a:latin typeface="Comic Sans MS" pitchFamily="66" charset="0"/>
              </a:rPr>
              <a:t> </a:t>
            </a:r>
            <a:r>
              <a:rPr lang="en-CA" sz="4000" b="1" dirty="0" smtClean="0">
                <a:ln>
                  <a:solidFill>
                    <a:srgbClr val="FF99FF"/>
                  </a:solidFill>
                </a:ln>
                <a:solidFill>
                  <a:srgbClr val="FFFFCC"/>
                </a:solidFill>
                <a:latin typeface="Comic Sans MS" pitchFamily="66" charset="0"/>
              </a:rPr>
              <a:t>Priority #1 </a:t>
            </a:r>
            <a:r>
              <a:rPr lang="en-CA" sz="4000" b="1" dirty="0" smtClean="0">
                <a:ln>
                  <a:solidFill>
                    <a:srgbClr val="FF99FF"/>
                  </a:solidFill>
                </a:ln>
                <a:solidFill>
                  <a:srgbClr val="FF0000"/>
                </a:solidFill>
                <a:effectLst>
                  <a:glow rad="393700">
                    <a:srgbClr val="99FF99"/>
                  </a:glow>
                </a:effectLst>
                <a:latin typeface="Comic Sans MS" pitchFamily="66" charset="0"/>
              </a:rPr>
              <a:t>-</a:t>
            </a:r>
            <a:r>
              <a:rPr lang="en-CA" sz="4000" b="1" dirty="0" smtClean="0">
                <a:ln>
                  <a:solidFill>
                    <a:srgbClr val="FF33CC"/>
                  </a:solidFill>
                </a:ln>
                <a:solidFill>
                  <a:srgbClr val="FFFF00"/>
                </a:solidFill>
                <a:latin typeface="Comic Sans MS" pitchFamily="66" charset="0"/>
                <a:cs typeface="Calibri" pitchFamily="34" charset="0"/>
              </a:rPr>
              <a:t> After the Sickle Cuts!</a:t>
            </a:r>
          </a:p>
        </p:txBody>
      </p:sp>
    </p:spTree>
    <p:extLst>
      <p:ext uri="{BB962C8B-B14F-4D97-AF65-F5344CB8AC3E}">
        <p14:creationId xmlns:p14="http://schemas.microsoft.com/office/powerpoint/2010/main" val="3431290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9389" y="1340768"/>
            <a:ext cx="11593288" cy="3240360"/>
          </a:xfrm>
          <a:solidFill>
            <a:schemeClr val="bg1"/>
          </a:solidFill>
          <a:ln w="57150">
            <a:solidFill>
              <a:srgbClr val="FB43D8"/>
            </a:solidFill>
          </a:ln>
          <a:scene3d>
            <a:camera prst="orthographicFront"/>
            <a:lightRig rig="threePt" dir="t"/>
          </a:scene3d>
          <a:sp3d>
            <a:bevelT w="152400" h="50800" prst="softRound"/>
          </a:sp3d>
        </p:spPr>
        <p:txBody>
          <a:bodyPr anchor="ctr">
            <a:normAutofit lnSpcReduction="10000"/>
          </a:bodyPr>
          <a:lstStyle/>
          <a:p>
            <a:pPr>
              <a:lnSpc>
                <a:spcPct val="150000"/>
              </a:lnSpc>
            </a:pPr>
            <a:r>
              <a:rPr lang="en-CA" sz="2800" b="1" dirty="0">
                <a:solidFill>
                  <a:srgbClr val="800000"/>
                </a:solidFill>
              </a:rPr>
              <a:t>Lev 23:9</a:t>
            </a:r>
            <a:r>
              <a:rPr lang="en-CA" sz="2800" dirty="0"/>
              <a:t> </a:t>
            </a:r>
            <a:r>
              <a:rPr lang="en-CA" sz="2800" dirty="0">
                <a:solidFill>
                  <a:srgbClr val="002060"/>
                </a:solidFill>
              </a:rPr>
              <a:t> </a:t>
            </a:r>
            <a:r>
              <a:rPr lang="en-CA" sz="2800" dirty="0" smtClean="0">
                <a:solidFill>
                  <a:srgbClr val="002060"/>
                </a:solidFill>
              </a:rPr>
              <a:t>	And </a:t>
            </a:r>
            <a:r>
              <a:rPr lang="en-CA" sz="2800" dirty="0" smtClean="0">
                <a:solidFill>
                  <a:srgbClr val="0000FF"/>
                </a:solidFill>
              </a:rPr>
              <a:t>[Yahuah] </a:t>
            </a:r>
            <a:r>
              <a:rPr lang="en-CA" sz="2800" dirty="0" err="1">
                <a:solidFill>
                  <a:srgbClr val="002060"/>
                </a:solidFill>
              </a:rPr>
              <a:t>spake</a:t>
            </a:r>
            <a:r>
              <a:rPr lang="en-CA" sz="2800" dirty="0">
                <a:solidFill>
                  <a:srgbClr val="002060"/>
                </a:solidFill>
              </a:rPr>
              <a:t> unto </a:t>
            </a:r>
            <a:r>
              <a:rPr lang="en-CA" sz="2800" dirty="0" smtClean="0">
                <a:solidFill>
                  <a:srgbClr val="002060"/>
                </a:solidFill>
              </a:rPr>
              <a:t>Mosheh, </a:t>
            </a:r>
            <a:r>
              <a:rPr lang="en-CA" sz="2800" dirty="0">
                <a:solidFill>
                  <a:srgbClr val="002060"/>
                </a:solidFill>
              </a:rPr>
              <a:t>saying, </a:t>
            </a:r>
          </a:p>
          <a:p>
            <a:pPr>
              <a:lnSpc>
                <a:spcPct val="150000"/>
              </a:lnSpc>
            </a:pPr>
            <a:r>
              <a:rPr lang="en-CA" sz="2800" b="1" dirty="0">
                <a:solidFill>
                  <a:srgbClr val="800000"/>
                </a:solidFill>
              </a:rPr>
              <a:t>Lev 23:10</a:t>
            </a:r>
            <a:r>
              <a:rPr lang="en-CA" sz="2800" dirty="0"/>
              <a:t>  </a:t>
            </a:r>
            <a:r>
              <a:rPr lang="en-CA" sz="2800" dirty="0">
                <a:solidFill>
                  <a:srgbClr val="002060"/>
                </a:solidFill>
              </a:rPr>
              <a:t>Speak unto the children of Israel, and say unto them, </a:t>
            </a:r>
            <a:r>
              <a:rPr lang="en-CA" sz="2800" b="1" u="sng" dirty="0">
                <a:solidFill>
                  <a:srgbClr val="FF0066"/>
                </a:solidFill>
              </a:rPr>
              <a:t>When </a:t>
            </a:r>
            <a:r>
              <a:rPr lang="en-CA" sz="2800" b="1" dirty="0" smtClean="0">
                <a:solidFill>
                  <a:srgbClr val="FF0066"/>
                </a:solidFill>
              </a:rPr>
              <a:t>y</a:t>
            </a:r>
            <a:r>
              <a:rPr lang="en-CA" sz="2800" b="1" u="sng" dirty="0" smtClean="0">
                <a:solidFill>
                  <a:srgbClr val="FF0066"/>
                </a:solidFill>
              </a:rPr>
              <a:t>e be </a:t>
            </a:r>
            <a:r>
              <a:rPr lang="en-CA" sz="2800" b="1" u="sng" dirty="0">
                <a:solidFill>
                  <a:srgbClr val="FF0066"/>
                </a:solidFill>
              </a:rPr>
              <a:t>come into the land</a:t>
            </a:r>
            <a:r>
              <a:rPr lang="en-CA" sz="2800" b="1" dirty="0">
                <a:solidFill>
                  <a:srgbClr val="002060"/>
                </a:solidFill>
              </a:rPr>
              <a:t> </a:t>
            </a:r>
            <a:r>
              <a:rPr lang="en-CA" sz="2800" b="1" u="sng" dirty="0">
                <a:solidFill>
                  <a:srgbClr val="002060"/>
                </a:solidFill>
              </a:rPr>
              <a:t>which I </a:t>
            </a:r>
            <a:r>
              <a:rPr lang="en-CA" sz="2800" b="1" dirty="0">
                <a:solidFill>
                  <a:srgbClr val="002060"/>
                </a:solidFill>
              </a:rPr>
              <a:t>g</a:t>
            </a:r>
            <a:r>
              <a:rPr lang="en-CA" sz="2800" b="1" u="sng" dirty="0">
                <a:solidFill>
                  <a:srgbClr val="002060"/>
                </a:solidFill>
              </a:rPr>
              <a:t>ive unto </a:t>
            </a:r>
            <a:r>
              <a:rPr lang="en-CA" sz="2800" b="1" dirty="0">
                <a:solidFill>
                  <a:srgbClr val="002060"/>
                </a:solidFill>
              </a:rPr>
              <a:t>y</a:t>
            </a:r>
            <a:r>
              <a:rPr lang="en-CA" sz="2800" b="1" u="sng" dirty="0">
                <a:solidFill>
                  <a:srgbClr val="002060"/>
                </a:solidFill>
              </a:rPr>
              <a:t>ou</a:t>
            </a:r>
            <a:r>
              <a:rPr lang="en-CA" sz="2800" b="1" dirty="0">
                <a:solidFill>
                  <a:srgbClr val="002060"/>
                </a:solidFill>
              </a:rPr>
              <a:t>, </a:t>
            </a:r>
            <a:r>
              <a:rPr lang="en-CA" sz="2800" b="1" u="sng" dirty="0">
                <a:solidFill>
                  <a:srgbClr val="002060"/>
                </a:solidFill>
              </a:rPr>
              <a:t>and shall rea</a:t>
            </a:r>
            <a:r>
              <a:rPr lang="en-CA" sz="2800" b="1" dirty="0">
                <a:solidFill>
                  <a:srgbClr val="002060"/>
                </a:solidFill>
              </a:rPr>
              <a:t>p</a:t>
            </a:r>
            <a:r>
              <a:rPr lang="en-CA" sz="2800" b="1" u="sng" dirty="0">
                <a:solidFill>
                  <a:srgbClr val="002060"/>
                </a:solidFill>
              </a:rPr>
              <a:t> </a:t>
            </a:r>
            <a:r>
              <a:rPr lang="en-CA" sz="2800" b="1" u="sng" dirty="0" smtClean="0">
                <a:solidFill>
                  <a:srgbClr val="002060"/>
                </a:solidFill>
              </a:rPr>
              <a:t>the harvest </a:t>
            </a:r>
            <a:r>
              <a:rPr lang="en-CA" sz="2800" b="1" u="sng" dirty="0">
                <a:solidFill>
                  <a:srgbClr val="002060"/>
                </a:solidFill>
              </a:rPr>
              <a:t>thereof</a:t>
            </a:r>
            <a:r>
              <a:rPr lang="en-CA" sz="2800" b="1" dirty="0" smtClean="0">
                <a:solidFill>
                  <a:srgbClr val="002060"/>
                </a:solidFill>
              </a:rPr>
              <a:t>,  </a:t>
            </a:r>
            <a:r>
              <a:rPr lang="en-CA" sz="2800" b="1" dirty="0">
                <a:ln>
                  <a:solidFill>
                    <a:srgbClr val="0000FF"/>
                  </a:solidFill>
                </a:ln>
                <a:solidFill>
                  <a:srgbClr val="CC00FF"/>
                </a:solidFill>
              </a:rPr>
              <a:t>then ye shall bring a sheaf </a:t>
            </a:r>
            <a:r>
              <a:rPr lang="en-CA" sz="2800" b="1" dirty="0" smtClean="0">
                <a:ln>
                  <a:solidFill>
                    <a:srgbClr val="0000FF"/>
                  </a:solidFill>
                </a:ln>
                <a:solidFill>
                  <a:srgbClr val="CC00FF"/>
                </a:solidFill>
              </a:rPr>
              <a:t>  </a:t>
            </a:r>
            <a:r>
              <a:rPr lang="en-CA" sz="2800" dirty="0" smtClean="0">
                <a:solidFill>
                  <a:srgbClr val="002060"/>
                </a:solidFill>
              </a:rPr>
              <a:t>of </a:t>
            </a:r>
            <a:r>
              <a:rPr lang="en-CA" sz="2800" dirty="0">
                <a:solidFill>
                  <a:srgbClr val="002060"/>
                </a:solidFill>
              </a:rPr>
              <a:t>the </a:t>
            </a:r>
            <a:r>
              <a:rPr lang="en-CA" sz="2800" dirty="0" err="1">
                <a:solidFill>
                  <a:srgbClr val="002060"/>
                </a:solidFill>
              </a:rPr>
              <a:t>firstfruits</a:t>
            </a:r>
            <a:r>
              <a:rPr lang="en-CA" sz="2800" dirty="0">
                <a:solidFill>
                  <a:srgbClr val="002060"/>
                </a:solidFill>
              </a:rPr>
              <a:t> of </a:t>
            </a:r>
            <a:r>
              <a:rPr lang="en-CA" sz="2800" dirty="0" smtClean="0">
                <a:solidFill>
                  <a:srgbClr val="002060"/>
                </a:solidFill>
              </a:rPr>
              <a:t>your harvest </a:t>
            </a:r>
            <a:r>
              <a:rPr lang="en-CA" sz="2800" dirty="0">
                <a:solidFill>
                  <a:srgbClr val="002060"/>
                </a:solidFill>
              </a:rPr>
              <a:t>unto the priest: </a:t>
            </a:r>
            <a:r>
              <a:rPr lang="en-CA" sz="1500" dirty="0" smtClean="0">
                <a:solidFill>
                  <a:srgbClr val="002060"/>
                </a:solidFill>
              </a:rPr>
              <a:t>KJV</a:t>
            </a:r>
          </a:p>
        </p:txBody>
      </p:sp>
      <p:sp>
        <p:nvSpPr>
          <p:cNvPr id="2" name="Slide Number Placeholder 1"/>
          <p:cNvSpPr>
            <a:spLocks noGrp="1"/>
          </p:cNvSpPr>
          <p:nvPr>
            <p:ph type="sldNum" sz="quarter" idx="12"/>
          </p:nvPr>
        </p:nvSpPr>
        <p:spPr>
          <a:xfrm>
            <a:off x="11606880" y="6462284"/>
            <a:ext cx="435785" cy="365125"/>
          </a:xfrm>
        </p:spPr>
        <p:txBody>
          <a:bodyPr/>
          <a:lstStyle/>
          <a:p>
            <a:fld id="{81FEFA0A-2F20-4B60-98C6-5FFDA469AA1C}" type="slidenum">
              <a:rPr lang="en-US" smtClean="0">
                <a:solidFill>
                  <a:schemeClr val="tx2"/>
                </a:solidFill>
              </a:rPr>
              <a:pPr/>
              <a:t>47</a:t>
            </a:fld>
            <a:endParaRPr lang="en-US" dirty="0">
              <a:solidFill>
                <a:schemeClr val="tx2"/>
              </a:solidFill>
            </a:endParaRPr>
          </a:p>
        </p:txBody>
      </p:sp>
      <p:sp>
        <p:nvSpPr>
          <p:cNvPr id="6" name="Snip Diagonal Corner Rectangle 5"/>
          <p:cNvSpPr/>
          <p:nvPr/>
        </p:nvSpPr>
        <p:spPr>
          <a:xfrm>
            <a:off x="499493" y="4750643"/>
            <a:ext cx="5688632" cy="1665132"/>
          </a:xfrm>
          <a:prstGeom prst="snip2DiagRect">
            <a:avLst/>
          </a:prstGeom>
          <a:solidFill>
            <a:srgbClr val="002060"/>
          </a:solidFill>
          <a:ln w="76200">
            <a:solidFill>
              <a:srgbClr val="FF9933"/>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200" b="1" spc="50" dirty="0" smtClean="0">
                <a:ln w="13500">
                  <a:solidFill>
                    <a:srgbClr val="002060">
                      <a:alpha val="6500"/>
                    </a:srgbClr>
                  </a:solidFill>
                  <a:prstDash val="solid"/>
                </a:ln>
                <a:solidFill>
                  <a:schemeClr val="accent1">
                    <a:tint val="3000"/>
                    <a:alpha val="95000"/>
                  </a:schemeClr>
                </a:solidFill>
                <a:effectLst>
                  <a:innerShdw blurRad="50900" dist="38500" dir="13500000">
                    <a:srgbClr val="000000">
                      <a:alpha val="60000"/>
                    </a:srgbClr>
                  </a:innerShdw>
                </a:effectLst>
                <a:latin typeface="Comic Sans MS" pitchFamily="66" charset="0"/>
              </a:rPr>
              <a:t>You</a:t>
            </a:r>
            <a:r>
              <a:rPr lang="en-CA" sz="32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omic Sans MS" pitchFamily="66" charset="0"/>
              </a:rPr>
              <a:t> can’t bring a </a:t>
            </a:r>
            <a:r>
              <a:rPr lang="en-CA" sz="32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omic Sans MS" pitchFamily="66" charset="0"/>
              </a:rPr>
              <a:t>sheaf </a:t>
            </a:r>
            <a:r>
              <a:rPr lang="en-CA" sz="32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omic Sans MS" pitchFamily="66" charset="0"/>
              </a:rPr>
              <a:t/>
            </a:r>
            <a:br>
              <a:rPr lang="en-CA" sz="32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omic Sans MS" pitchFamily="66" charset="0"/>
              </a:rPr>
            </a:br>
            <a:r>
              <a:rPr lang="en-CA" sz="32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omic Sans MS" pitchFamily="66" charset="0"/>
              </a:rPr>
              <a:t>until </a:t>
            </a:r>
            <a:r>
              <a:rPr lang="en-CA" sz="32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omic Sans MS" pitchFamily="66" charset="0"/>
              </a:rPr>
              <a:t>the </a:t>
            </a:r>
            <a:r>
              <a:rPr lang="en-CA" sz="3200" b="1" dirty="0">
                <a:solidFill>
                  <a:srgbClr val="002060"/>
                </a:solidFill>
                <a:effectLst>
                  <a:glow rad="127000">
                    <a:srgbClr val="FF6600"/>
                  </a:glow>
                </a:effectLst>
                <a:latin typeface="Comic Sans MS" pitchFamily="66" charset="0"/>
              </a:rPr>
              <a:t>sickle</a:t>
            </a:r>
            <a:r>
              <a:rPr lang="en-CA" sz="3200" dirty="0">
                <a:solidFill>
                  <a:srgbClr val="002060"/>
                </a:solidFill>
                <a:latin typeface="Comic Sans MS" pitchFamily="66" charset="0"/>
              </a:rPr>
              <a:t> </a:t>
            </a:r>
            <a:r>
              <a:rPr lang="en-CA" sz="3200" b="1" dirty="0" smtClean="0">
                <a:ln>
                  <a:solidFill>
                    <a:srgbClr val="0000FF"/>
                  </a:solidFill>
                </a:ln>
                <a:solidFill>
                  <a:srgbClr val="FF3300"/>
                </a:solidFill>
                <a:effectLst>
                  <a:glow rad="127000">
                    <a:srgbClr val="00B0F0"/>
                  </a:glow>
                </a:effectLst>
                <a:latin typeface="Comic Sans MS" pitchFamily="66" charset="0"/>
              </a:rPr>
              <a:t>BEGINS</a:t>
            </a:r>
            <a:r>
              <a:rPr lang="en-CA" sz="3200" dirty="0" smtClean="0">
                <a:solidFill>
                  <a:srgbClr val="002060"/>
                </a:solidFill>
                <a:latin typeface="Comic Sans MS" pitchFamily="66" charset="0"/>
              </a:rPr>
              <a:t> </a:t>
            </a:r>
            <a:br>
              <a:rPr lang="en-CA" sz="3200" dirty="0" smtClean="0">
                <a:solidFill>
                  <a:srgbClr val="002060"/>
                </a:solidFill>
                <a:latin typeface="Comic Sans MS" pitchFamily="66" charset="0"/>
              </a:rPr>
            </a:br>
            <a:r>
              <a:rPr lang="en-CA" sz="32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omic Sans MS" pitchFamily="66" charset="0"/>
              </a:rPr>
              <a:t>to cut the grain!</a:t>
            </a:r>
            <a:endParaRPr lang="en-CA" sz="3200" dirty="0">
              <a:latin typeface="Comic Sans MS" pitchFamily="66" charset="0"/>
            </a:endParaRPr>
          </a:p>
        </p:txBody>
      </p:sp>
      <p:sp>
        <p:nvSpPr>
          <p:cNvPr id="4" name="Snip Diagonal Corner Rectangle 3"/>
          <p:cNvSpPr/>
          <p:nvPr/>
        </p:nvSpPr>
        <p:spPr>
          <a:xfrm>
            <a:off x="3138847" y="3284985"/>
            <a:ext cx="4788532" cy="648072"/>
          </a:xfrm>
          <a:prstGeom prst="snip2DiagRect">
            <a:avLst/>
          </a:prstGeom>
          <a:noFill/>
          <a:ln w="76200">
            <a:solidFill>
              <a:srgbClr val="FF99FF"/>
            </a:solidFill>
          </a:ln>
          <a:effectLst>
            <a:glow rad="127000">
              <a:schemeClr val="accent6">
                <a:lumMod val="40000"/>
                <a:lumOff val="60000"/>
              </a:schemeClr>
            </a:glow>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1" name="Rounded Rectangular Callout 10"/>
          <p:cNvSpPr/>
          <p:nvPr/>
        </p:nvSpPr>
        <p:spPr>
          <a:xfrm>
            <a:off x="189756" y="260648"/>
            <a:ext cx="11852909" cy="838937"/>
          </a:xfrm>
          <a:prstGeom prst="wedgeRoundRectCallout">
            <a:avLst>
              <a:gd name="adj1" fmla="val -22703"/>
              <a:gd name="adj2" fmla="val 108232"/>
              <a:gd name="adj3" fmla="val 16667"/>
            </a:avLst>
          </a:prstGeom>
          <a:solidFill>
            <a:srgbClr val="002060"/>
          </a:solidFill>
          <a:ln w="38100">
            <a:solidFill>
              <a:srgbClr val="FF9933"/>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4000" b="1" dirty="0" smtClean="0">
                <a:ln>
                  <a:solidFill>
                    <a:srgbClr val="0000FF"/>
                  </a:solidFill>
                </a:ln>
                <a:solidFill>
                  <a:srgbClr val="0000FF"/>
                </a:solidFill>
                <a:effectLst>
                  <a:glow rad="127000">
                    <a:srgbClr val="00FFFF"/>
                  </a:glow>
                </a:effectLst>
                <a:latin typeface="Comic Sans MS" pitchFamily="66" charset="0"/>
              </a:rPr>
              <a:t>Yahuah’s</a:t>
            </a:r>
            <a:r>
              <a:rPr lang="en-CA" sz="4000" b="1" dirty="0" smtClean="0">
                <a:ln>
                  <a:solidFill>
                    <a:srgbClr val="0000FF"/>
                  </a:solidFill>
                </a:ln>
                <a:solidFill>
                  <a:srgbClr val="0000FF"/>
                </a:solidFill>
                <a:latin typeface="Comic Sans MS" pitchFamily="66" charset="0"/>
              </a:rPr>
              <a:t> </a:t>
            </a:r>
            <a:r>
              <a:rPr lang="en-CA" sz="4000" b="1" dirty="0" smtClean="0">
                <a:ln>
                  <a:solidFill>
                    <a:srgbClr val="FF99FF"/>
                  </a:solidFill>
                </a:ln>
                <a:solidFill>
                  <a:srgbClr val="FFFFCC"/>
                </a:solidFill>
                <a:latin typeface="Comic Sans MS" pitchFamily="66" charset="0"/>
              </a:rPr>
              <a:t>Priority #2</a:t>
            </a:r>
            <a:r>
              <a:rPr lang="en-CA" sz="4000" b="1" dirty="0" smtClean="0">
                <a:ln>
                  <a:solidFill>
                    <a:srgbClr val="FF33CC"/>
                  </a:solidFill>
                </a:ln>
                <a:solidFill>
                  <a:srgbClr val="FFFF00"/>
                </a:solidFill>
                <a:latin typeface="Comic Sans MS" pitchFamily="66" charset="0"/>
                <a:cs typeface="Calibri" pitchFamily="34" charset="0"/>
              </a:rPr>
              <a:t> </a:t>
            </a:r>
            <a:r>
              <a:rPr lang="en-CA" sz="4000" b="1" dirty="0" smtClean="0">
                <a:ln>
                  <a:solidFill>
                    <a:srgbClr val="FF99FF"/>
                  </a:solidFill>
                </a:ln>
                <a:solidFill>
                  <a:srgbClr val="FF0000"/>
                </a:solidFill>
                <a:effectLst>
                  <a:glow rad="393700">
                    <a:srgbClr val="99FF99"/>
                  </a:glow>
                </a:effectLst>
                <a:latin typeface="Comic Sans MS" pitchFamily="66" charset="0"/>
              </a:rPr>
              <a:t>-</a:t>
            </a:r>
            <a:r>
              <a:rPr lang="en-CA" sz="4000" b="1" dirty="0" smtClean="0">
                <a:ln>
                  <a:solidFill>
                    <a:srgbClr val="FF33CC"/>
                  </a:solidFill>
                </a:ln>
                <a:solidFill>
                  <a:srgbClr val="FFFF00"/>
                </a:solidFill>
                <a:latin typeface="Comic Sans MS" pitchFamily="66" charset="0"/>
                <a:cs typeface="Calibri" pitchFamily="34" charset="0"/>
              </a:rPr>
              <a:t> After the Sickle Cuts!</a:t>
            </a:r>
          </a:p>
        </p:txBody>
      </p:sp>
      <p:sp>
        <p:nvSpPr>
          <p:cNvPr id="13" name="Rounded Rectangular Callout 12"/>
          <p:cNvSpPr/>
          <p:nvPr/>
        </p:nvSpPr>
        <p:spPr>
          <a:xfrm>
            <a:off x="6310436" y="4581128"/>
            <a:ext cx="1444724" cy="1116704"/>
          </a:xfrm>
          <a:prstGeom prst="wedgeRoundRectCallout">
            <a:avLst>
              <a:gd name="adj1" fmla="val -64287"/>
              <a:gd name="adj2" fmla="val -113434"/>
              <a:gd name="adj3" fmla="val 16667"/>
            </a:avLst>
          </a:prstGeom>
          <a:solidFill>
            <a:srgbClr val="FF99FF"/>
          </a:solidFill>
          <a:ln w="57150">
            <a:solidFill>
              <a:srgbClr val="FF99FF"/>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CA" sz="2400" b="1" dirty="0" smtClean="0">
                <a:ln>
                  <a:solidFill>
                    <a:srgbClr val="0000FF"/>
                  </a:solidFill>
                </a:ln>
                <a:solidFill>
                  <a:srgbClr val="FF33CC"/>
                </a:solidFill>
                <a:latin typeface="Comic Sans MS" pitchFamily="66" charset="0"/>
              </a:rPr>
              <a:t>#2~ Bring a Sheaf!</a:t>
            </a:r>
            <a:endParaRPr lang="en-CA" sz="2400" b="1" dirty="0">
              <a:ln>
                <a:solidFill>
                  <a:srgbClr val="0000FF"/>
                </a:solidFill>
              </a:ln>
              <a:solidFill>
                <a:srgbClr val="FF33CC"/>
              </a:solidFill>
              <a:latin typeface="Comic Sans MS" pitchFamily="66" charset="0"/>
            </a:endParaRPr>
          </a:p>
        </p:txBody>
      </p:sp>
      <p:sp>
        <p:nvSpPr>
          <p:cNvPr id="14" name="Cloud 13"/>
          <p:cNvSpPr/>
          <p:nvPr/>
        </p:nvSpPr>
        <p:spPr>
          <a:xfrm>
            <a:off x="7678589" y="4132824"/>
            <a:ext cx="4392487" cy="2276567"/>
          </a:xfrm>
          <a:prstGeom prst="cloud">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w="57150">
            <a:solidFill>
              <a:srgbClr val="C0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400" b="1" dirty="0" smtClean="0">
                <a:solidFill>
                  <a:srgbClr val="FF0000"/>
                </a:solidFill>
                <a:latin typeface="Comic Sans MS" pitchFamily="66" charset="0"/>
              </a:rPr>
              <a:t>Enoch can follow these instructions – but over 11 days late!!</a:t>
            </a:r>
            <a:endParaRPr lang="en-CA" sz="2400" b="1" dirty="0">
              <a:solidFill>
                <a:srgbClr val="FF0000"/>
              </a:solidFill>
              <a:latin typeface="Comic Sans MS" pitchFamily="66" charset="0"/>
            </a:endParaRPr>
          </a:p>
        </p:txBody>
      </p:sp>
    </p:spTree>
    <p:extLst>
      <p:ext uri="{BB962C8B-B14F-4D97-AF65-F5344CB8AC3E}">
        <p14:creationId xmlns:p14="http://schemas.microsoft.com/office/powerpoint/2010/main" val="2648941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7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750"/>
                            </p:stCondLst>
                            <p:childTnLst>
                              <p:par>
                                <p:cTn id="11" presetID="42" presetClass="entr" presetSubtype="0" fill="hold" grpId="0" nodeType="afterEffect">
                                  <p:stCondLst>
                                    <p:cond delay="100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6" presetID="21" presetClass="entr" presetSubtype="1" fill="hold" grpId="0" nodeType="withEffect">
                                  <p:stCondLst>
                                    <p:cond delay="4000"/>
                                  </p:stCondLst>
                                  <p:childTnLst>
                                    <p:set>
                                      <p:cBhvr>
                                        <p:cTn id="17" dur="1" fill="hold">
                                          <p:stCondLst>
                                            <p:cond delay="0"/>
                                          </p:stCondLst>
                                        </p:cTn>
                                        <p:tgtEl>
                                          <p:spTgt spid="4"/>
                                        </p:tgtEl>
                                        <p:attrNameLst>
                                          <p:attrName>style.visibility</p:attrName>
                                        </p:attrNameLst>
                                      </p:cBhvr>
                                      <p:to>
                                        <p:strVal val="visible"/>
                                      </p:to>
                                    </p:set>
                                    <p:animEffect transition="in" filter="wheel(1)">
                                      <p:cBhvr>
                                        <p:cTn id="18" dur="2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wipe(left)">
                                      <p:cBhvr>
                                        <p:cTn id="23" dur="1500"/>
                                        <p:tgtEl>
                                          <p:spTgt spid="6">
                                            <p:txEl>
                                              <p:pRg st="0" end="0"/>
                                            </p:txEl>
                                          </p:spTgt>
                                        </p:tgtEl>
                                      </p:cBhvr>
                                    </p:animEffect>
                                  </p:childTnLst>
                                </p:cTn>
                              </p:par>
                            </p:childTnLst>
                          </p:cTn>
                        </p:par>
                        <p:par>
                          <p:cTn id="24" fill="hold">
                            <p:stCondLst>
                              <p:cond delay="1500"/>
                            </p:stCondLst>
                            <p:childTnLst>
                              <p:par>
                                <p:cTn id="25" presetID="42" presetClass="entr" presetSubtype="0" fill="hold" grpId="0" nodeType="afterEffect">
                                  <p:stCondLst>
                                    <p:cond delay="5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500"/>
                                        <p:tgtEl>
                                          <p:spTgt spid="13"/>
                                        </p:tgtEl>
                                      </p:cBhvr>
                                    </p:animEffect>
                                    <p:anim calcmode="lin" valueType="num">
                                      <p:cBhvr>
                                        <p:cTn id="28" dur="1500" fill="hold"/>
                                        <p:tgtEl>
                                          <p:spTgt spid="13"/>
                                        </p:tgtEl>
                                        <p:attrNameLst>
                                          <p:attrName>ppt_x</p:attrName>
                                        </p:attrNameLst>
                                      </p:cBhvr>
                                      <p:tavLst>
                                        <p:tav tm="0">
                                          <p:val>
                                            <p:strVal val="#ppt_x"/>
                                          </p:val>
                                        </p:tav>
                                        <p:tav tm="100000">
                                          <p:val>
                                            <p:strVal val="#ppt_x"/>
                                          </p:val>
                                        </p:tav>
                                      </p:tavLst>
                                    </p:anim>
                                    <p:anim calcmode="lin" valueType="num">
                                      <p:cBhvr>
                                        <p:cTn id="29" dur="1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1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13" grpId="0" animBg="1"/>
      <p:bldP spid="1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85900" y="1484784"/>
            <a:ext cx="10441160" cy="5040560"/>
          </a:xfrm>
          <a:solidFill>
            <a:schemeClr val="bg1"/>
          </a:solidFill>
          <a:ln w="57150">
            <a:solidFill>
              <a:srgbClr val="FB43D8"/>
            </a:solidFill>
          </a:ln>
          <a:scene3d>
            <a:camera prst="orthographicFront"/>
            <a:lightRig rig="threePt" dir="t"/>
          </a:scene3d>
          <a:sp3d>
            <a:bevelT w="152400" h="50800" prst="softRound"/>
          </a:sp3d>
        </p:spPr>
        <p:txBody>
          <a:bodyPr anchor="t">
            <a:normAutofit/>
            <a:sp3d extrusionH="57150">
              <a:bevelT w="82550" h="38100" prst="coolSlant"/>
            </a:sp3d>
          </a:bodyPr>
          <a:lstStyle/>
          <a:p>
            <a:pPr>
              <a:lnSpc>
                <a:spcPct val="150000"/>
              </a:lnSpc>
            </a:pPr>
            <a:r>
              <a:rPr lang="en-CA" sz="2800" dirty="0" smtClean="0">
                <a:solidFill>
                  <a:srgbClr val="0000FF"/>
                </a:solidFill>
                <a:latin typeface="Arial Black" panose="020B0A04020102020204" pitchFamily="34" charset="0"/>
              </a:rPr>
              <a:t>	ONLY – </a:t>
            </a:r>
          </a:p>
          <a:p>
            <a:pPr marL="514350" indent="-514350">
              <a:lnSpc>
                <a:spcPct val="150000"/>
              </a:lnSpc>
              <a:buFont typeface="+mj-lt"/>
              <a:buAutoNum type="arabicPeriod"/>
            </a:pPr>
            <a:r>
              <a:rPr lang="en-CA" sz="2800" u="sng" dirty="0" smtClean="0">
                <a:solidFill>
                  <a:srgbClr val="0000FF"/>
                </a:solidFill>
              </a:rPr>
              <a:t>After</a:t>
            </a:r>
            <a:r>
              <a:rPr lang="en-CA" sz="2800" dirty="0" smtClean="0">
                <a:solidFill>
                  <a:srgbClr val="002060"/>
                </a:solidFill>
              </a:rPr>
              <a:t> the </a:t>
            </a:r>
            <a:r>
              <a:rPr lang="en-CA" sz="2800" b="1" dirty="0" smtClean="0">
                <a:solidFill>
                  <a:srgbClr val="002060"/>
                </a:solidFill>
                <a:effectLst>
                  <a:glow rad="127000">
                    <a:srgbClr val="99FF66"/>
                  </a:glow>
                </a:effectLst>
              </a:rPr>
              <a:t>sickle’s</a:t>
            </a:r>
            <a:r>
              <a:rPr lang="en-CA" sz="2800" dirty="0" smtClean="0">
                <a:solidFill>
                  <a:srgbClr val="002060"/>
                </a:solidFill>
              </a:rPr>
              <a:t> </a:t>
            </a:r>
            <a:r>
              <a:rPr lang="en-CA" sz="2800" b="1" dirty="0" smtClean="0">
                <a:solidFill>
                  <a:srgbClr val="002060"/>
                </a:solidFill>
                <a:effectLst>
                  <a:glow rad="127000">
                    <a:srgbClr val="99FFCC"/>
                  </a:glow>
                </a:effectLst>
              </a:rPr>
              <a:t>FIRST CUTTING </a:t>
            </a:r>
            <a:r>
              <a:rPr lang="en-CA" sz="2800" dirty="0" smtClean="0">
                <a:solidFill>
                  <a:srgbClr val="002060"/>
                </a:solidFill>
              </a:rPr>
              <a:t>of wheat – </a:t>
            </a:r>
          </a:p>
          <a:p>
            <a:pPr marL="514350" indent="-514350">
              <a:lnSpc>
                <a:spcPct val="150000"/>
              </a:lnSpc>
              <a:buFont typeface="+mj-lt"/>
              <a:buAutoNum type="arabicPeriod"/>
            </a:pPr>
            <a:r>
              <a:rPr lang="en-CA" sz="2800" u="sng" dirty="0" smtClean="0">
                <a:solidFill>
                  <a:srgbClr val="0000FF"/>
                </a:solidFill>
              </a:rPr>
              <a:t>After</a:t>
            </a:r>
            <a:r>
              <a:rPr lang="en-CA" sz="2800" dirty="0" smtClean="0">
                <a:solidFill>
                  <a:srgbClr val="002060"/>
                </a:solidFill>
              </a:rPr>
              <a:t> the Wave Sheaf was bundled </a:t>
            </a:r>
            <a:r>
              <a:rPr lang="en-CA" sz="2800" b="1" u="sng" dirty="0" smtClean="0">
                <a:solidFill>
                  <a:srgbClr val="002060"/>
                </a:solidFill>
              </a:rPr>
              <a:t>and offered</a:t>
            </a:r>
            <a:r>
              <a:rPr lang="en-CA" sz="2800" b="1" dirty="0" smtClean="0">
                <a:solidFill>
                  <a:srgbClr val="002060"/>
                </a:solidFill>
              </a:rPr>
              <a:t> </a:t>
            </a:r>
            <a:r>
              <a:rPr lang="en-CA" sz="2800" dirty="0" smtClean="0">
                <a:solidFill>
                  <a:srgbClr val="002060"/>
                </a:solidFill>
              </a:rPr>
              <a:t>– </a:t>
            </a:r>
          </a:p>
          <a:p>
            <a:pPr marL="514350" indent="-514350">
              <a:lnSpc>
                <a:spcPct val="150000"/>
              </a:lnSpc>
              <a:buFont typeface="+mj-lt"/>
              <a:buAutoNum type="arabicPeriod"/>
            </a:pPr>
            <a:r>
              <a:rPr lang="en-CA" sz="2800" u="sng" dirty="0" smtClean="0">
                <a:solidFill>
                  <a:srgbClr val="0000FF"/>
                </a:solidFill>
              </a:rPr>
              <a:t>After</a:t>
            </a:r>
            <a:r>
              <a:rPr lang="en-CA" sz="2800" dirty="0" smtClean="0">
                <a:solidFill>
                  <a:srgbClr val="002060"/>
                </a:solidFill>
              </a:rPr>
              <a:t> the </a:t>
            </a:r>
            <a:r>
              <a:rPr lang="en-CA" sz="2800" u="sng" dirty="0" smtClean="0">
                <a:solidFill>
                  <a:srgbClr val="002060"/>
                </a:solidFill>
              </a:rPr>
              <a:t>Fine</a:t>
            </a:r>
            <a:r>
              <a:rPr lang="en-CA" sz="2800" dirty="0" smtClean="0">
                <a:solidFill>
                  <a:srgbClr val="002060"/>
                </a:solidFill>
              </a:rPr>
              <a:t> wheat flour was made into dough and offered 			with the drink offering – </a:t>
            </a:r>
          </a:p>
          <a:p>
            <a:pPr>
              <a:lnSpc>
                <a:spcPct val="150000"/>
              </a:lnSpc>
            </a:pPr>
            <a:r>
              <a:rPr lang="en-CA" sz="3500" i="1" dirty="0" smtClean="0">
                <a:solidFill>
                  <a:srgbClr val="002060"/>
                </a:solidFill>
                <a:latin typeface="Arial Black" panose="020B0A04020102020204" pitchFamily="34" charset="0"/>
              </a:rPr>
              <a:t>Only then </a:t>
            </a:r>
            <a:r>
              <a:rPr lang="en-CA" sz="2800" dirty="0" smtClean="0">
                <a:solidFill>
                  <a:srgbClr val="002060"/>
                </a:solidFill>
              </a:rPr>
              <a:t>– could the Yisra’elites </a:t>
            </a:r>
            <a:r>
              <a:rPr lang="en-CA" sz="2800" b="1" dirty="0" smtClean="0">
                <a:solidFill>
                  <a:srgbClr val="002060"/>
                </a:solidFill>
                <a:effectLst>
                  <a:glow rad="127000">
                    <a:srgbClr val="FFCCFF"/>
                  </a:glow>
                </a:effectLst>
              </a:rPr>
              <a:t>eat the grain </a:t>
            </a:r>
            <a:r>
              <a:rPr lang="en-CA" sz="2800" dirty="0" smtClean="0">
                <a:solidFill>
                  <a:srgbClr val="002060"/>
                </a:solidFill>
              </a:rPr>
              <a:t>of the land.</a:t>
            </a:r>
          </a:p>
          <a:p>
            <a:pPr>
              <a:lnSpc>
                <a:spcPct val="150000"/>
              </a:lnSpc>
            </a:pPr>
            <a:r>
              <a:rPr lang="en-CA" sz="2800" dirty="0" smtClean="0">
                <a:solidFill>
                  <a:srgbClr val="002060"/>
                </a:solidFill>
              </a:rPr>
              <a:t>					Let’s read it again!</a:t>
            </a:r>
          </a:p>
        </p:txBody>
      </p:sp>
      <p:sp>
        <p:nvSpPr>
          <p:cNvPr id="2" name="Slide Number Placeholder 1"/>
          <p:cNvSpPr>
            <a:spLocks noGrp="1"/>
          </p:cNvSpPr>
          <p:nvPr>
            <p:ph type="sldNum" sz="quarter" idx="12"/>
          </p:nvPr>
        </p:nvSpPr>
        <p:spPr>
          <a:xfrm>
            <a:off x="11707299" y="6520259"/>
            <a:ext cx="435785" cy="365125"/>
          </a:xfrm>
        </p:spPr>
        <p:txBody>
          <a:bodyPr/>
          <a:lstStyle/>
          <a:p>
            <a:fld id="{81FEFA0A-2F20-4B60-98C6-5FFDA469AA1C}" type="slidenum">
              <a:rPr lang="en-US" smtClean="0">
                <a:solidFill>
                  <a:schemeClr val="tx2"/>
                </a:solidFill>
              </a:rPr>
              <a:pPr/>
              <a:t>48</a:t>
            </a:fld>
            <a:endParaRPr lang="en-US" dirty="0">
              <a:solidFill>
                <a:schemeClr val="tx2"/>
              </a:solidFill>
            </a:endParaRPr>
          </a:p>
        </p:txBody>
      </p:sp>
      <p:sp>
        <p:nvSpPr>
          <p:cNvPr id="6" name="Rounded Rectangle 5"/>
          <p:cNvSpPr/>
          <p:nvPr/>
        </p:nvSpPr>
        <p:spPr>
          <a:xfrm>
            <a:off x="189756" y="1700809"/>
            <a:ext cx="1080171" cy="4604752"/>
          </a:xfrm>
          <a:prstGeom prst="roundRect">
            <a:avLst/>
          </a:prstGeom>
          <a:solidFill>
            <a:srgbClr val="BCFFDE"/>
          </a:solidFill>
          <a:ln w="57150">
            <a:solidFill>
              <a:srgbClr val="0070C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4800" dirty="0" smtClean="0">
                <a:ln w="28575">
                  <a:solidFill>
                    <a:srgbClr val="0000FF"/>
                  </a:solidFill>
                </a:ln>
                <a:solidFill>
                  <a:srgbClr val="00FF00"/>
                </a:solidFill>
                <a:latin typeface="Arial Rounded MT Bold" pitchFamily="34" charset="0"/>
              </a:rPr>
              <a:t>REV</a:t>
            </a:r>
            <a:br>
              <a:rPr lang="en-CA" sz="4800" dirty="0" smtClean="0">
                <a:ln w="28575">
                  <a:solidFill>
                    <a:srgbClr val="0000FF"/>
                  </a:solidFill>
                </a:ln>
                <a:solidFill>
                  <a:srgbClr val="00FF00"/>
                </a:solidFill>
                <a:latin typeface="Arial Rounded MT Bold" pitchFamily="34" charset="0"/>
              </a:rPr>
            </a:br>
            <a:r>
              <a:rPr lang="en-CA" sz="4800" dirty="0" smtClean="0">
                <a:ln w="28575">
                  <a:solidFill>
                    <a:srgbClr val="0000FF"/>
                  </a:solidFill>
                </a:ln>
                <a:solidFill>
                  <a:srgbClr val="00FF00"/>
                </a:solidFill>
                <a:latin typeface="Arial Rounded MT Bold" pitchFamily="34" charset="0"/>
              </a:rPr>
              <a:t>I</a:t>
            </a:r>
            <a:br>
              <a:rPr lang="en-CA" sz="4800" dirty="0" smtClean="0">
                <a:ln w="28575">
                  <a:solidFill>
                    <a:srgbClr val="0000FF"/>
                  </a:solidFill>
                </a:ln>
                <a:solidFill>
                  <a:srgbClr val="00FF00"/>
                </a:solidFill>
                <a:latin typeface="Arial Rounded MT Bold" pitchFamily="34" charset="0"/>
              </a:rPr>
            </a:br>
            <a:r>
              <a:rPr lang="en-CA" sz="4800" dirty="0" smtClean="0">
                <a:ln w="28575">
                  <a:solidFill>
                    <a:srgbClr val="0000FF"/>
                  </a:solidFill>
                </a:ln>
                <a:solidFill>
                  <a:srgbClr val="00FF00"/>
                </a:solidFill>
                <a:latin typeface="Arial Rounded MT Bold" pitchFamily="34" charset="0"/>
              </a:rPr>
              <a:t>EW</a:t>
            </a:r>
            <a:endParaRPr lang="en-CA" sz="4800" dirty="0">
              <a:ln w="28575">
                <a:solidFill>
                  <a:srgbClr val="0000FF"/>
                </a:solidFill>
              </a:ln>
              <a:solidFill>
                <a:srgbClr val="00FF00"/>
              </a:solidFill>
              <a:latin typeface="Arial Rounded MT Bold" pitchFamily="34" charset="0"/>
            </a:endParaRPr>
          </a:p>
        </p:txBody>
      </p:sp>
      <p:sp>
        <p:nvSpPr>
          <p:cNvPr id="7" name="Rounded Rectangular Callout 6"/>
          <p:cNvSpPr/>
          <p:nvPr/>
        </p:nvSpPr>
        <p:spPr>
          <a:xfrm>
            <a:off x="499493" y="260648"/>
            <a:ext cx="11189840" cy="838937"/>
          </a:xfrm>
          <a:prstGeom prst="wedgeRoundRectCallout">
            <a:avLst>
              <a:gd name="adj1" fmla="val -22779"/>
              <a:gd name="adj2" fmla="val 119437"/>
              <a:gd name="adj3" fmla="val 16667"/>
            </a:avLst>
          </a:prstGeom>
          <a:solidFill>
            <a:srgbClr val="002060"/>
          </a:solidFill>
          <a:ln w="38100">
            <a:solidFill>
              <a:srgbClr val="FF9933"/>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4800" b="1" dirty="0">
                <a:ln>
                  <a:solidFill>
                    <a:srgbClr val="0000FF"/>
                  </a:solidFill>
                </a:ln>
                <a:solidFill>
                  <a:srgbClr val="0000FF"/>
                </a:solidFill>
                <a:effectLst>
                  <a:glow rad="127000">
                    <a:srgbClr val="00FFFF"/>
                  </a:glow>
                </a:effectLst>
                <a:latin typeface="Comic Sans MS" pitchFamily="66" charset="0"/>
              </a:rPr>
              <a:t>Yahuah’s</a:t>
            </a:r>
            <a:r>
              <a:rPr lang="en-CA" sz="4800" b="1" dirty="0">
                <a:ln>
                  <a:solidFill>
                    <a:srgbClr val="0000FF"/>
                  </a:solidFill>
                </a:ln>
                <a:solidFill>
                  <a:srgbClr val="0000FF"/>
                </a:solidFill>
                <a:latin typeface="Comic Sans MS" pitchFamily="66" charset="0"/>
              </a:rPr>
              <a:t> </a:t>
            </a:r>
            <a:r>
              <a:rPr lang="en-CA" sz="4800" b="1" dirty="0" smtClean="0">
                <a:ln>
                  <a:solidFill>
                    <a:srgbClr val="FF99FF"/>
                  </a:solidFill>
                </a:ln>
                <a:solidFill>
                  <a:srgbClr val="FFFFCC"/>
                </a:solidFill>
                <a:latin typeface="Comic Sans MS" pitchFamily="66" charset="0"/>
              </a:rPr>
              <a:t>Conditions for Permission!</a:t>
            </a:r>
            <a:endParaRPr lang="en-CA" sz="4800" b="1" dirty="0" smtClean="0">
              <a:ln>
                <a:solidFill>
                  <a:srgbClr val="FF33CC"/>
                </a:solidFill>
              </a:ln>
              <a:solidFill>
                <a:srgbClr val="FFFF00"/>
              </a:solidFill>
              <a:latin typeface="Comic Sans MS" pitchFamily="66" charset="0"/>
              <a:cs typeface="Calibri" pitchFamily="34" charset="0"/>
            </a:endParaRPr>
          </a:p>
        </p:txBody>
      </p:sp>
    </p:spTree>
    <p:extLst>
      <p:ext uri="{BB962C8B-B14F-4D97-AF65-F5344CB8AC3E}">
        <p14:creationId xmlns:p14="http://schemas.microsoft.com/office/powerpoint/2010/main" val="3256137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22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42" presetClass="entr" presetSubtype="0" fill="hold" nodeType="afterEffect">
                                  <p:stCondLst>
                                    <p:cond delay="200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fade">
                                      <p:cBhvr>
                                        <p:cTn id="39" dur="1500"/>
                                        <p:tgtEl>
                                          <p:spTgt spid="3">
                                            <p:txEl>
                                              <p:pRg st="5" end="5"/>
                                            </p:txEl>
                                          </p:spTgt>
                                        </p:tgtEl>
                                      </p:cBhvr>
                                    </p:animEffect>
                                    <p:anim calcmode="lin" valueType="num">
                                      <p:cBhvr>
                                        <p:cTn id="40" dur="1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1" dur="1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pattFill prst="sphere">
          <a:fgClr>
            <a:schemeClr val="tx1"/>
          </a:fgClr>
          <a:bgClr>
            <a:schemeClr val="tx1">
              <a:lumMod val="75000"/>
              <a:lumOff val="25000"/>
            </a:schemeClr>
          </a:bgClr>
        </a:pattFill>
        <a:effectLst/>
      </p:bgPr>
    </p:bg>
    <p:spTree>
      <p:nvGrpSpPr>
        <p:cNvPr id="1" name=""/>
        <p:cNvGrpSpPr/>
        <p:nvPr/>
      </p:nvGrpSpPr>
      <p:grpSpPr>
        <a:xfrm>
          <a:off x="0" y="0"/>
          <a:ext cx="0" cy="0"/>
          <a:chOff x="0" y="0"/>
          <a:chExt cx="0" cy="0"/>
        </a:xfrm>
      </p:grpSpPr>
      <p:sp>
        <p:nvSpPr>
          <p:cNvPr id="4" name="Title 1"/>
          <p:cNvSpPr txBox="1">
            <a:spLocks/>
          </p:cNvSpPr>
          <p:nvPr/>
        </p:nvSpPr>
        <p:spPr>
          <a:xfrm>
            <a:off x="333772" y="1052736"/>
            <a:ext cx="11521280" cy="5688632"/>
          </a:xfrm>
          <a:prstGeom prst="rect">
            <a:avLst/>
          </a:prstGeom>
          <a:solidFill>
            <a:schemeClr val="bg1">
              <a:lumMod val="95000"/>
            </a:schemeClr>
          </a:solidFill>
          <a:ln w="76200">
            <a:solidFill>
              <a:schemeClr val="accent3">
                <a:lumMod val="60000"/>
                <a:lumOff val="40000"/>
              </a:schemeClr>
            </a:solidFill>
          </a:ln>
          <a:effectLst>
            <a:glow rad="228600">
              <a:srgbClr val="FB43D8">
                <a:alpha val="40000"/>
              </a:srgbClr>
            </a:glow>
          </a:effectLst>
          <a:scene3d>
            <a:camera prst="orthographicFront"/>
            <a:lightRig rig="threePt" dir="t"/>
          </a:scene3d>
          <a:sp3d>
            <a:bevelT/>
          </a:sp3d>
        </p:spPr>
        <p:txBody>
          <a:bodyPr vert="horz" lIns="91440" tIns="45720" rIns="91440" bIns="45720" rtlCol="0" anchor="ctr">
            <a:noAutofit/>
            <a:sp3d extrusionH="57150">
              <a:bevelT w="82550" h="38100" prst="coolSlant"/>
            </a:sp3d>
          </a:bodyPr>
          <a:lstStyle>
            <a:lvl1pPr algn="l" defTabSz="914400" rtl="0" eaLnBrk="1" latinLnBrk="0" hangingPunct="1">
              <a:lnSpc>
                <a:spcPct val="90000"/>
              </a:lnSpc>
              <a:spcBef>
                <a:spcPct val="0"/>
              </a:spcBef>
              <a:buNone/>
              <a:defRPr sz="4800" b="0" i="0" kern="1200" cap="none" baseline="0">
                <a:solidFill>
                  <a:schemeClr val="tx1"/>
                </a:solidFill>
                <a:latin typeface="+mj-lt"/>
                <a:ea typeface="+mj-ea"/>
                <a:cs typeface="+mj-cs"/>
              </a:defRPr>
            </a:lvl1pPr>
          </a:lstStyle>
          <a:p>
            <a:pPr>
              <a:lnSpc>
                <a:spcPct val="100000"/>
              </a:lnSpc>
            </a:pPr>
            <a:r>
              <a:rPr lang="en-US" sz="2800" b="1" dirty="0" smtClean="0">
                <a:solidFill>
                  <a:srgbClr val="008080"/>
                </a:solidFill>
                <a:latin typeface="Georgia"/>
                <a:ea typeface="Calibri"/>
                <a:cs typeface="Georgia"/>
              </a:rPr>
              <a:t>Lev </a:t>
            </a:r>
            <a:r>
              <a:rPr lang="en-US" sz="2800" b="1" dirty="0">
                <a:solidFill>
                  <a:srgbClr val="008080"/>
                </a:solidFill>
                <a:latin typeface="Georgia"/>
                <a:ea typeface="Calibri"/>
                <a:cs typeface="Georgia"/>
              </a:rPr>
              <a:t>23:14</a:t>
            </a:r>
            <a:r>
              <a:rPr lang="en-US" sz="2800" dirty="0">
                <a:solidFill>
                  <a:srgbClr val="000000"/>
                </a:solidFill>
                <a:latin typeface="Georgia"/>
                <a:ea typeface="Calibri"/>
                <a:cs typeface="Georgia"/>
              </a:rPr>
              <a:t>	</a:t>
            </a:r>
            <a:r>
              <a:rPr lang="en-US" sz="2800" dirty="0">
                <a:solidFill>
                  <a:srgbClr val="E36C0A"/>
                </a:solidFill>
                <a:latin typeface="Georgia"/>
                <a:ea typeface="Calibri"/>
                <a:cs typeface="Georgia"/>
              </a:rPr>
              <a:t>‘And you do not eat</a:t>
            </a:r>
            <a:r>
              <a:rPr lang="en-US" sz="2800" b="1" i="1" dirty="0">
                <a:solidFill>
                  <a:srgbClr val="E36C0A"/>
                </a:solidFill>
                <a:latin typeface="Georgia"/>
                <a:ea typeface="Calibri"/>
                <a:cs typeface="Georgia"/>
              </a:rPr>
              <a:t> </a:t>
            </a:r>
            <a:r>
              <a:rPr lang="en-US" sz="2800" b="1" i="1" u="dbl" dirty="0">
                <a:solidFill>
                  <a:srgbClr val="9966FF"/>
                </a:solidFill>
                <a:uFill>
                  <a:solidFill>
                    <a:srgbClr val="FF00FF"/>
                  </a:solidFill>
                </a:uFill>
                <a:latin typeface="Georgia"/>
                <a:ea typeface="Calibri"/>
                <a:cs typeface="Georgia"/>
              </a:rPr>
              <a:t>bread</a:t>
            </a:r>
            <a:r>
              <a:rPr lang="en-US" sz="2800" b="1" i="1" dirty="0">
                <a:solidFill>
                  <a:srgbClr val="9966FF"/>
                </a:solidFill>
                <a:latin typeface="Georgia"/>
                <a:ea typeface="Calibri"/>
                <a:cs typeface="Georgia"/>
              </a:rPr>
              <a:t> </a:t>
            </a:r>
            <a:r>
              <a:rPr lang="en-US" sz="2800" dirty="0">
                <a:solidFill>
                  <a:srgbClr val="9966FF"/>
                </a:solidFill>
                <a:latin typeface="Calibri"/>
                <a:ea typeface="Calibri"/>
                <a:cs typeface="Times New Roman"/>
              </a:rPr>
              <a:t>- </a:t>
            </a:r>
            <a:r>
              <a:rPr lang="en-US" sz="3600" dirty="0" err="1">
                <a:solidFill>
                  <a:srgbClr val="00B050"/>
                </a:solidFill>
                <a:latin typeface="Times New Roman"/>
                <a:ea typeface="Calibri"/>
                <a:cs typeface="Times New Roman"/>
              </a:rPr>
              <a:t>ם</a:t>
            </a:r>
            <a:r>
              <a:rPr lang="en-US" sz="1400" baseline="-25000" dirty="0" err="1">
                <a:solidFill>
                  <a:srgbClr val="FFFFFF"/>
                </a:solidFill>
                <a:latin typeface="Times New Roman"/>
                <a:ea typeface="Calibri"/>
                <a:cs typeface="Times New Roman"/>
              </a:rPr>
              <a:t>.</a:t>
            </a:r>
            <a:r>
              <a:rPr lang="en-US" sz="3600" dirty="0" err="1">
                <a:solidFill>
                  <a:srgbClr val="00B050"/>
                </a:solidFill>
                <a:latin typeface="Times New Roman"/>
                <a:ea typeface="Calibri"/>
                <a:cs typeface="Times New Roman"/>
              </a:rPr>
              <a:t>ח</a:t>
            </a:r>
            <a:r>
              <a:rPr lang="en-US" sz="1400" baseline="-25000" dirty="0" err="1">
                <a:solidFill>
                  <a:srgbClr val="FFFFFF"/>
                </a:solidFill>
                <a:latin typeface="Times New Roman"/>
                <a:ea typeface="Calibri"/>
                <a:cs typeface="Times New Roman"/>
              </a:rPr>
              <a:t>.</a:t>
            </a:r>
            <a:r>
              <a:rPr lang="en-US" sz="3600" dirty="0" err="1">
                <a:solidFill>
                  <a:srgbClr val="00B050"/>
                </a:solidFill>
                <a:latin typeface="Times New Roman"/>
                <a:ea typeface="Calibri"/>
                <a:cs typeface="Times New Roman"/>
              </a:rPr>
              <a:t>ל</a:t>
            </a:r>
            <a:r>
              <a:rPr lang="en-US" sz="2800" dirty="0">
                <a:solidFill>
                  <a:srgbClr val="000000"/>
                </a:solidFill>
                <a:latin typeface="Calibri"/>
                <a:ea typeface="Calibri"/>
                <a:cs typeface="Times New Roman"/>
              </a:rPr>
              <a:t> </a:t>
            </a:r>
            <a:r>
              <a:rPr lang="en-US" sz="3600" dirty="0">
                <a:solidFill>
                  <a:srgbClr val="9966FF"/>
                </a:solidFill>
                <a:latin typeface="Times New Roman"/>
                <a:ea typeface="Calibri"/>
                <a:cs typeface="Times New Roman"/>
              </a:rPr>
              <a:t>–</a:t>
            </a:r>
            <a:r>
              <a:rPr lang="en-US" sz="2800" dirty="0">
                <a:solidFill>
                  <a:srgbClr val="9966FF"/>
                </a:solidFill>
                <a:latin typeface="Calibri"/>
                <a:ea typeface="Calibri"/>
                <a:cs typeface="Times New Roman"/>
              </a:rPr>
              <a:t> </a:t>
            </a:r>
            <a:r>
              <a:rPr lang="en-US" sz="2800" i="1" dirty="0" err="1">
                <a:solidFill>
                  <a:srgbClr val="00B050"/>
                </a:solidFill>
                <a:latin typeface="Georgia"/>
                <a:ea typeface="Calibri"/>
                <a:cs typeface="Georgia"/>
              </a:rPr>
              <a:t>lechem</a:t>
            </a:r>
            <a:r>
              <a:rPr lang="en-US" sz="2800" dirty="0">
                <a:solidFill>
                  <a:srgbClr val="000000"/>
                </a:solidFill>
                <a:latin typeface="Calibri"/>
                <a:ea typeface="Calibri"/>
                <a:cs typeface="Times New Roman"/>
              </a:rPr>
              <a:t> (H3899) </a:t>
            </a:r>
            <a:br>
              <a:rPr lang="en-US" sz="2800" dirty="0">
                <a:solidFill>
                  <a:srgbClr val="000000"/>
                </a:solidFill>
                <a:latin typeface="Calibri"/>
                <a:ea typeface="Calibri"/>
                <a:cs typeface="Times New Roman"/>
              </a:rPr>
            </a:br>
            <a:r>
              <a:rPr lang="en-US" sz="2800" dirty="0">
                <a:solidFill>
                  <a:srgbClr val="000000"/>
                </a:solidFill>
                <a:latin typeface="Calibri"/>
                <a:ea typeface="Calibri"/>
                <a:cs typeface="Times New Roman"/>
              </a:rPr>
              <a:t>			   </a:t>
            </a:r>
            <a:r>
              <a:rPr lang="en-US" sz="2800" dirty="0" smtClean="0">
                <a:solidFill>
                  <a:srgbClr val="000000"/>
                </a:solidFill>
                <a:latin typeface="Calibri"/>
                <a:ea typeface="Calibri"/>
                <a:cs typeface="Times New Roman"/>
              </a:rPr>
              <a:t> or </a:t>
            </a:r>
            <a:r>
              <a:rPr lang="en-US" sz="2800" b="1" i="1" u="dbl" dirty="0">
                <a:solidFill>
                  <a:srgbClr val="9966FF"/>
                </a:solidFill>
                <a:uFill>
                  <a:solidFill>
                    <a:srgbClr val="FF00FF"/>
                  </a:solidFill>
                </a:uFill>
                <a:latin typeface="Georgia"/>
                <a:ea typeface="Calibri"/>
                <a:cs typeface="Georgia"/>
              </a:rPr>
              <a:t>roasted grain</a:t>
            </a:r>
            <a:r>
              <a:rPr lang="en-US" sz="2800" dirty="0">
                <a:solidFill>
                  <a:srgbClr val="9966FF"/>
                </a:solidFill>
                <a:latin typeface="Calibri"/>
                <a:ea typeface="Calibri"/>
                <a:cs typeface="Times New Roman"/>
              </a:rPr>
              <a:t> -</a:t>
            </a:r>
            <a:r>
              <a:rPr lang="en-US" sz="2800" dirty="0">
                <a:solidFill>
                  <a:srgbClr val="000000"/>
                </a:solidFill>
                <a:latin typeface="Calibri"/>
                <a:ea typeface="Calibri"/>
                <a:cs typeface="Times New Roman"/>
              </a:rPr>
              <a:t> </a:t>
            </a:r>
            <a:r>
              <a:rPr lang="en-US" sz="3600" dirty="0" err="1">
                <a:solidFill>
                  <a:srgbClr val="00B050"/>
                </a:solidFill>
                <a:latin typeface="Times New Roman"/>
                <a:ea typeface="Calibri"/>
                <a:cs typeface="Times New Roman"/>
              </a:rPr>
              <a:t>י</a:t>
            </a:r>
            <a:r>
              <a:rPr lang="en-US" sz="1400" baseline="-25000" dirty="0" err="1">
                <a:solidFill>
                  <a:srgbClr val="FFFFFF"/>
                </a:solidFill>
                <a:latin typeface="Calibri"/>
                <a:ea typeface="Calibri"/>
                <a:cs typeface="Times New Roman"/>
              </a:rPr>
              <a:t>.</a:t>
            </a:r>
            <a:r>
              <a:rPr lang="en-US" sz="3600" dirty="0" err="1">
                <a:solidFill>
                  <a:srgbClr val="00B050"/>
                </a:solidFill>
                <a:latin typeface="Times New Roman"/>
                <a:ea typeface="Calibri"/>
                <a:cs typeface="Times New Roman"/>
              </a:rPr>
              <a:t>ל</a:t>
            </a:r>
            <a:r>
              <a:rPr lang="en-US" sz="1400" baseline="-25000" dirty="0" err="1">
                <a:solidFill>
                  <a:srgbClr val="FFFFFF"/>
                </a:solidFill>
                <a:latin typeface="Calibri"/>
                <a:ea typeface="Calibri"/>
                <a:cs typeface="Times New Roman"/>
              </a:rPr>
              <a:t>.</a:t>
            </a:r>
            <a:r>
              <a:rPr lang="en-US" sz="3600" dirty="0" err="1">
                <a:solidFill>
                  <a:srgbClr val="00B050"/>
                </a:solidFill>
                <a:latin typeface="Times New Roman"/>
                <a:ea typeface="Calibri"/>
                <a:cs typeface="Times New Roman"/>
              </a:rPr>
              <a:t>ק</a:t>
            </a:r>
            <a:r>
              <a:rPr lang="en-US" sz="3600" dirty="0">
                <a:solidFill>
                  <a:srgbClr val="00B050"/>
                </a:solidFill>
                <a:latin typeface="Times New Roman"/>
                <a:ea typeface="Calibri"/>
                <a:cs typeface="Times New Roman"/>
              </a:rPr>
              <a:t> </a:t>
            </a:r>
            <a:r>
              <a:rPr lang="en-US" sz="3600" dirty="0">
                <a:solidFill>
                  <a:srgbClr val="9966FF"/>
                </a:solidFill>
                <a:latin typeface="Times New Roman"/>
                <a:ea typeface="Calibri"/>
                <a:cs typeface="Times New Roman"/>
              </a:rPr>
              <a:t>–</a:t>
            </a:r>
            <a:r>
              <a:rPr lang="en-US" sz="3600" dirty="0">
                <a:solidFill>
                  <a:srgbClr val="00B050"/>
                </a:solidFill>
                <a:latin typeface="Times New Roman"/>
                <a:ea typeface="Calibri"/>
                <a:cs typeface="Times New Roman"/>
              </a:rPr>
              <a:t> </a:t>
            </a:r>
            <a:r>
              <a:rPr lang="en-US" sz="2800" i="1" dirty="0" err="1">
                <a:solidFill>
                  <a:srgbClr val="00B050"/>
                </a:solidFill>
                <a:latin typeface="Georgia"/>
                <a:ea typeface="Calibri"/>
                <a:cs typeface="Times New Roman"/>
              </a:rPr>
              <a:t>qaliy</a:t>
            </a:r>
            <a:r>
              <a:rPr lang="en-US" sz="2800" dirty="0">
                <a:solidFill>
                  <a:srgbClr val="000000"/>
                </a:solidFill>
                <a:latin typeface="Calibri"/>
                <a:ea typeface="Calibri"/>
                <a:cs typeface="Times New Roman"/>
              </a:rPr>
              <a:t> (H7039)</a:t>
            </a:r>
            <a:br>
              <a:rPr lang="en-US" sz="2800" dirty="0">
                <a:solidFill>
                  <a:srgbClr val="000000"/>
                </a:solidFill>
                <a:latin typeface="Calibri"/>
                <a:ea typeface="Calibri"/>
                <a:cs typeface="Times New Roman"/>
              </a:rPr>
            </a:br>
            <a:r>
              <a:rPr lang="en-US" sz="2800" dirty="0">
                <a:solidFill>
                  <a:srgbClr val="000000"/>
                </a:solidFill>
                <a:latin typeface="Calibri"/>
                <a:ea typeface="Calibri"/>
                <a:cs typeface="Times New Roman"/>
              </a:rPr>
              <a:t>			         or</a:t>
            </a:r>
            <a:r>
              <a:rPr lang="en-US" sz="2800" b="1" i="1" u="dbl" dirty="0">
                <a:solidFill>
                  <a:srgbClr val="9966FF"/>
                </a:solidFill>
                <a:uFill>
                  <a:solidFill>
                    <a:srgbClr val="FF00FF"/>
                  </a:solidFill>
                </a:uFill>
                <a:latin typeface="Georgia"/>
                <a:ea typeface="Calibri"/>
                <a:cs typeface="Georgia"/>
              </a:rPr>
              <a:t> fresh grain</a:t>
            </a:r>
            <a:r>
              <a:rPr lang="en-US" sz="2800" dirty="0">
                <a:solidFill>
                  <a:srgbClr val="9966FF"/>
                </a:solidFill>
                <a:latin typeface="Georgia"/>
                <a:ea typeface="Calibri"/>
                <a:cs typeface="Georgia"/>
              </a:rPr>
              <a:t> -</a:t>
            </a:r>
            <a:r>
              <a:rPr lang="en-US" sz="2800" dirty="0">
                <a:solidFill>
                  <a:srgbClr val="000000"/>
                </a:solidFill>
                <a:latin typeface="Calibri"/>
                <a:ea typeface="Calibri"/>
                <a:cs typeface="Times New Roman"/>
              </a:rPr>
              <a:t> </a:t>
            </a:r>
            <a:r>
              <a:rPr lang="en-US" sz="3600" dirty="0" err="1">
                <a:solidFill>
                  <a:srgbClr val="00B050"/>
                </a:solidFill>
                <a:latin typeface="Times New Roman"/>
                <a:ea typeface="Calibri"/>
                <a:cs typeface="Times New Roman"/>
              </a:rPr>
              <a:t>ל</a:t>
            </a:r>
            <a:r>
              <a:rPr lang="en-US" sz="1400" baseline="-25000" dirty="0" err="1">
                <a:solidFill>
                  <a:srgbClr val="FFFFFF"/>
                </a:solidFill>
                <a:latin typeface="Times New Roman"/>
                <a:ea typeface="Calibri"/>
                <a:cs typeface="Times New Roman"/>
              </a:rPr>
              <a:t>.</a:t>
            </a:r>
            <a:r>
              <a:rPr lang="en-US" sz="3600" dirty="0" err="1">
                <a:solidFill>
                  <a:srgbClr val="00B050"/>
                </a:solidFill>
                <a:latin typeface="Times New Roman"/>
                <a:ea typeface="Calibri"/>
                <a:cs typeface="Times New Roman"/>
              </a:rPr>
              <a:t>מ</a:t>
            </a:r>
            <a:r>
              <a:rPr lang="en-US" sz="1400" baseline="-25000" dirty="0" err="1">
                <a:solidFill>
                  <a:srgbClr val="FFFFFF"/>
                </a:solidFill>
                <a:latin typeface="Times New Roman"/>
                <a:ea typeface="Calibri"/>
                <a:cs typeface="Times New Roman"/>
              </a:rPr>
              <a:t>.</a:t>
            </a:r>
            <a:r>
              <a:rPr lang="en-US" sz="3600" dirty="0" err="1">
                <a:solidFill>
                  <a:srgbClr val="00B050"/>
                </a:solidFill>
                <a:latin typeface="Times New Roman"/>
                <a:ea typeface="Calibri"/>
                <a:cs typeface="Times New Roman"/>
              </a:rPr>
              <a:t>ר</a:t>
            </a:r>
            <a:r>
              <a:rPr lang="en-US" sz="1400" baseline="-25000" dirty="0" err="1">
                <a:solidFill>
                  <a:srgbClr val="FFFFFF"/>
                </a:solidFill>
                <a:latin typeface="Times New Roman"/>
                <a:ea typeface="Calibri"/>
                <a:cs typeface="Times New Roman"/>
              </a:rPr>
              <a:t>.</a:t>
            </a:r>
            <a:r>
              <a:rPr lang="en-US" sz="3600" dirty="0" err="1">
                <a:solidFill>
                  <a:srgbClr val="00B050"/>
                </a:solidFill>
                <a:latin typeface="Times New Roman"/>
                <a:ea typeface="Calibri"/>
                <a:cs typeface="Times New Roman"/>
              </a:rPr>
              <a:t>כ</a:t>
            </a:r>
            <a:r>
              <a:rPr lang="en-US" sz="2800" dirty="0">
                <a:solidFill>
                  <a:srgbClr val="000000"/>
                </a:solidFill>
                <a:latin typeface="Calibri"/>
                <a:ea typeface="Calibri"/>
                <a:cs typeface="Times New Roman"/>
              </a:rPr>
              <a:t> </a:t>
            </a:r>
            <a:r>
              <a:rPr lang="en-US" sz="2800" dirty="0">
                <a:solidFill>
                  <a:srgbClr val="9966FF"/>
                </a:solidFill>
                <a:latin typeface="Calibri"/>
                <a:ea typeface="Calibri"/>
                <a:cs typeface="Times New Roman"/>
              </a:rPr>
              <a:t>– </a:t>
            </a:r>
            <a:r>
              <a:rPr lang="en-US" sz="2800" dirty="0" err="1">
                <a:solidFill>
                  <a:srgbClr val="00B050"/>
                </a:solidFill>
                <a:latin typeface="Calibri"/>
                <a:ea typeface="Calibri"/>
                <a:cs typeface="Times New Roman"/>
              </a:rPr>
              <a:t>karmel</a:t>
            </a:r>
            <a:r>
              <a:rPr lang="en-US" sz="2800" dirty="0">
                <a:solidFill>
                  <a:srgbClr val="000000"/>
                </a:solidFill>
                <a:latin typeface="Calibri"/>
                <a:ea typeface="Calibri"/>
                <a:cs typeface="Times New Roman"/>
              </a:rPr>
              <a:t> (H3759</a:t>
            </a:r>
            <a:r>
              <a:rPr lang="en-US" sz="2800" dirty="0" smtClean="0">
                <a:solidFill>
                  <a:srgbClr val="000000"/>
                </a:solidFill>
                <a:latin typeface="Calibri"/>
                <a:ea typeface="Calibri"/>
                <a:cs typeface="Times New Roman"/>
              </a:rPr>
              <a:t>)</a:t>
            </a:r>
          </a:p>
          <a:p>
            <a:pPr>
              <a:lnSpc>
                <a:spcPct val="100000"/>
              </a:lnSpc>
            </a:pPr>
            <a:endParaRPr lang="en-US" sz="2800" dirty="0">
              <a:solidFill>
                <a:srgbClr val="000000"/>
              </a:solidFill>
              <a:latin typeface="Calibri"/>
              <a:ea typeface="Calibri"/>
              <a:cs typeface="Times New Roman"/>
            </a:endParaRPr>
          </a:p>
          <a:p>
            <a:pPr>
              <a:lnSpc>
                <a:spcPct val="100000"/>
              </a:lnSpc>
            </a:pPr>
            <a:endParaRPr lang="en-US" sz="2800" dirty="0" smtClean="0">
              <a:solidFill>
                <a:srgbClr val="000000"/>
              </a:solidFill>
              <a:latin typeface="Calibri"/>
              <a:ea typeface="Calibri"/>
              <a:cs typeface="Times New Roman"/>
            </a:endParaRPr>
          </a:p>
          <a:p>
            <a:pPr>
              <a:lnSpc>
                <a:spcPct val="100000"/>
              </a:lnSpc>
            </a:pPr>
            <a:endParaRPr lang="en-US" sz="2800" dirty="0">
              <a:solidFill>
                <a:srgbClr val="000000"/>
              </a:solidFill>
              <a:latin typeface="Calibri"/>
              <a:ea typeface="Calibri"/>
              <a:cs typeface="Times New Roman"/>
            </a:endParaRPr>
          </a:p>
          <a:p>
            <a:pPr>
              <a:lnSpc>
                <a:spcPct val="100000"/>
              </a:lnSpc>
            </a:pPr>
            <a:r>
              <a:rPr lang="en-US" sz="3600" dirty="0">
                <a:solidFill>
                  <a:srgbClr val="9966FF"/>
                </a:solidFill>
                <a:latin typeface="Georgia"/>
                <a:ea typeface="Calibri"/>
                <a:cs typeface="Georgia"/>
              </a:rPr>
              <a:t/>
            </a:r>
            <a:br>
              <a:rPr lang="en-US" sz="3600" dirty="0">
                <a:solidFill>
                  <a:srgbClr val="9966FF"/>
                </a:solidFill>
                <a:latin typeface="Georgia"/>
                <a:ea typeface="Calibri"/>
                <a:cs typeface="Georgia"/>
              </a:rPr>
            </a:br>
            <a:r>
              <a:rPr lang="en-US" sz="2800" dirty="0">
                <a:solidFill>
                  <a:srgbClr val="9966FF"/>
                </a:solidFill>
                <a:latin typeface="Georgia"/>
                <a:ea typeface="Calibri"/>
                <a:cs typeface="Georgia"/>
              </a:rPr>
              <a:t>		</a:t>
            </a:r>
            <a:endParaRPr lang="en-US" sz="2800" dirty="0" smtClean="0">
              <a:solidFill>
                <a:srgbClr val="E36C0A"/>
              </a:solidFill>
              <a:latin typeface="Georgia"/>
              <a:ea typeface="Calibri"/>
              <a:cs typeface="Georgia"/>
            </a:endParaRPr>
          </a:p>
          <a:p>
            <a:pPr>
              <a:lnSpc>
                <a:spcPct val="115000"/>
              </a:lnSpc>
              <a:spcAft>
                <a:spcPts val="1000"/>
              </a:spcAft>
            </a:pPr>
            <a:endParaRPr lang="en-US" sz="2800" dirty="0">
              <a:solidFill>
                <a:schemeClr val="tx2"/>
              </a:solidFill>
              <a:latin typeface="+mn-lt"/>
            </a:endParaRPr>
          </a:p>
          <a:p>
            <a:pPr>
              <a:lnSpc>
                <a:spcPct val="115000"/>
              </a:lnSpc>
              <a:spcAft>
                <a:spcPts val="1000"/>
              </a:spcAft>
            </a:pPr>
            <a:endParaRPr lang="en-CA" sz="2800" dirty="0">
              <a:solidFill>
                <a:srgbClr val="000000"/>
              </a:solidFill>
              <a:latin typeface="Calibri"/>
              <a:ea typeface="Calibri"/>
              <a:cs typeface="Times New Roman"/>
            </a:endParaRPr>
          </a:p>
        </p:txBody>
      </p:sp>
      <p:pic>
        <p:nvPicPr>
          <p:cNvPr id="5" name="Picture 4" descr="C:\Users\Rae\Desktop\Egypt bread.jpg"/>
          <p:cNvPicPr/>
          <p:nvPr/>
        </p:nvPicPr>
        <p:blipFill>
          <a:blip r:embed="rId2">
            <a:extLst>
              <a:ext uri="{28A0092B-C50C-407E-A947-70E740481C1C}">
                <a14:useLocalDpi xmlns:a14="http://schemas.microsoft.com/office/drawing/2010/main" val="0"/>
              </a:ext>
            </a:extLst>
          </a:blip>
          <a:srcRect/>
          <a:stretch>
            <a:fillRect/>
          </a:stretch>
        </p:blipFill>
        <p:spPr bwMode="auto">
          <a:xfrm>
            <a:off x="8217170" y="4676912"/>
            <a:ext cx="3610698" cy="2160240"/>
          </a:xfrm>
          <a:prstGeom prst="rect">
            <a:avLst/>
          </a:prstGeom>
          <a:noFill/>
          <a:ln>
            <a:noFill/>
          </a:ln>
          <a:effectLst>
            <a:softEdge rad="127000"/>
          </a:effectLst>
        </p:spPr>
      </p:pic>
      <p:sp>
        <p:nvSpPr>
          <p:cNvPr id="3" name="Oval 2"/>
          <p:cNvSpPr/>
          <p:nvPr/>
        </p:nvSpPr>
        <p:spPr>
          <a:xfrm>
            <a:off x="10558908" y="1268760"/>
            <a:ext cx="648072" cy="648072"/>
          </a:xfrm>
          <a:prstGeom prst="ellipse">
            <a:avLst/>
          </a:prstGeom>
          <a:solidFill>
            <a:srgbClr val="CC0099"/>
          </a:solidFill>
          <a:ln w="76200">
            <a:solidFill>
              <a:schemeClr val="tx2"/>
            </a:solidFill>
          </a:ln>
          <a:effectLst>
            <a:glow rad="127000">
              <a:srgbClr val="00FF00"/>
            </a:glo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US" sz="3200" b="1" dirty="0" smtClean="0"/>
              <a:t>1</a:t>
            </a:r>
            <a:endParaRPr lang="en-CA" sz="3200" b="1" dirty="0"/>
          </a:p>
        </p:txBody>
      </p:sp>
      <p:sp>
        <p:nvSpPr>
          <p:cNvPr id="8" name="Oval 7"/>
          <p:cNvSpPr/>
          <p:nvPr/>
        </p:nvSpPr>
        <p:spPr>
          <a:xfrm>
            <a:off x="10063236" y="1980055"/>
            <a:ext cx="648072" cy="648072"/>
          </a:xfrm>
          <a:prstGeom prst="ellipse">
            <a:avLst/>
          </a:prstGeom>
          <a:solidFill>
            <a:srgbClr val="CC0099"/>
          </a:solidFill>
          <a:ln w="76200">
            <a:solidFill>
              <a:schemeClr val="tx2"/>
            </a:solidFill>
          </a:ln>
          <a:effectLst>
            <a:glow rad="127000">
              <a:srgbClr val="00FF00"/>
            </a:glo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US" sz="3200" b="1" dirty="0" smtClean="0"/>
              <a:t>2</a:t>
            </a:r>
            <a:endParaRPr lang="en-CA" sz="3200" b="1" dirty="0"/>
          </a:p>
        </p:txBody>
      </p:sp>
      <p:sp>
        <p:nvSpPr>
          <p:cNvPr id="9" name="Oval 8"/>
          <p:cNvSpPr/>
          <p:nvPr/>
        </p:nvSpPr>
        <p:spPr>
          <a:xfrm>
            <a:off x="10641964" y="2621672"/>
            <a:ext cx="648072" cy="648072"/>
          </a:xfrm>
          <a:prstGeom prst="ellipse">
            <a:avLst/>
          </a:prstGeom>
          <a:solidFill>
            <a:srgbClr val="CC0099"/>
          </a:solidFill>
          <a:ln w="76200">
            <a:solidFill>
              <a:schemeClr val="tx2"/>
            </a:solidFill>
          </a:ln>
          <a:effectLst>
            <a:glow rad="127000">
              <a:srgbClr val="00FF00"/>
            </a:glo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US" sz="3200" b="1" dirty="0" smtClean="0"/>
              <a:t>3</a:t>
            </a:r>
            <a:endParaRPr lang="en-CA" sz="3200" b="1" dirty="0"/>
          </a:p>
        </p:txBody>
      </p:sp>
      <p:sp>
        <p:nvSpPr>
          <p:cNvPr id="7" name="Rounded Rectangular Callout 6"/>
          <p:cNvSpPr/>
          <p:nvPr/>
        </p:nvSpPr>
        <p:spPr>
          <a:xfrm>
            <a:off x="117748" y="2276872"/>
            <a:ext cx="3168352" cy="970512"/>
          </a:xfrm>
          <a:prstGeom prst="wedgeRoundRectCallout">
            <a:avLst>
              <a:gd name="adj1" fmla="val 29412"/>
              <a:gd name="adj2" fmla="val 71473"/>
              <a:gd name="adj3" fmla="val 16667"/>
            </a:avLst>
          </a:prstGeom>
          <a:solidFill>
            <a:srgbClr val="FF99FF"/>
          </a:solidFill>
          <a:ln w="76200">
            <a:solidFill>
              <a:schemeClr val="tx2"/>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82550" h="38100" prst="coolSlant"/>
            </a:sp3d>
          </a:bodyPr>
          <a:lstStyle/>
          <a:p>
            <a:pPr algn="ctr"/>
            <a:r>
              <a:rPr lang="en-US" sz="6600" dirty="0" smtClean="0">
                <a:ln w="28575">
                  <a:solidFill>
                    <a:srgbClr val="0000FF"/>
                  </a:solidFill>
                </a:ln>
                <a:solidFill>
                  <a:srgbClr val="E36C0A"/>
                </a:solidFill>
                <a:uFill>
                  <a:solidFill>
                    <a:srgbClr val="9966FF"/>
                  </a:solidFill>
                </a:uFill>
                <a:latin typeface="Arial Black" panose="020B0A04020102020204" pitchFamily="34" charset="0"/>
                <a:ea typeface="Calibri"/>
                <a:cs typeface="Georgia"/>
              </a:rPr>
              <a:t>UNTIL</a:t>
            </a:r>
            <a:endParaRPr lang="en-CA" sz="6600" dirty="0">
              <a:ln w="28575">
                <a:solidFill>
                  <a:srgbClr val="0000FF"/>
                </a:solidFill>
              </a:ln>
              <a:latin typeface="Arial Black" panose="020B0A04020102020204" pitchFamily="34" charset="0"/>
            </a:endParaRPr>
          </a:p>
        </p:txBody>
      </p:sp>
      <p:sp>
        <p:nvSpPr>
          <p:cNvPr id="12" name="Rounded Rectangular Callout 11"/>
          <p:cNvSpPr/>
          <p:nvPr/>
        </p:nvSpPr>
        <p:spPr>
          <a:xfrm>
            <a:off x="117748" y="4471520"/>
            <a:ext cx="4824536" cy="2269848"/>
          </a:xfrm>
          <a:prstGeom prst="wedgeRoundRectCallout">
            <a:avLst>
              <a:gd name="adj1" fmla="val -764"/>
              <a:gd name="adj2" fmla="val -75016"/>
              <a:gd name="adj3" fmla="val 16667"/>
            </a:avLst>
          </a:prstGeom>
          <a:solidFill>
            <a:srgbClr val="FF99FF"/>
          </a:solidFill>
          <a:ln w="76200">
            <a:solidFill>
              <a:srgbClr val="0000FF"/>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800" dirty="0" smtClean="0">
                <a:solidFill>
                  <a:srgbClr val="663300"/>
                </a:solidFill>
              </a:rPr>
              <a:t>Once Joshua </a:t>
            </a:r>
            <a:r>
              <a:rPr lang="en-CA" sz="2800" b="1" dirty="0" smtClean="0">
                <a:ln>
                  <a:solidFill>
                    <a:srgbClr val="0000FF"/>
                  </a:solidFill>
                </a:ln>
                <a:solidFill>
                  <a:srgbClr val="663300"/>
                </a:solidFill>
                <a:effectLst>
                  <a:glow rad="127000">
                    <a:srgbClr val="99FFCC"/>
                  </a:glow>
                </a:effectLst>
              </a:rPr>
              <a:t>had accomplished all prior requirements, </a:t>
            </a:r>
            <a:r>
              <a:rPr lang="en-CA" sz="2800" b="1" dirty="0" smtClean="0">
                <a:solidFill>
                  <a:srgbClr val="0000FF"/>
                </a:solidFill>
              </a:rPr>
              <a:t>Yahuah</a:t>
            </a:r>
            <a:r>
              <a:rPr lang="en-CA" sz="2800" dirty="0" smtClean="0">
                <a:solidFill>
                  <a:srgbClr val="663300"/>
                </a:solidFill>
              </a:rPr>
              <a:t> provided </a:t>
            </a:r>
            <a:r>
              <a:rPr lang="en-CA" sz="2800" b="1" dirty="0" smtClean="0">
                <a:solidFill>
                  <a:srgbClr val="0000FF"/>
                </a:solidFill>
              </a:rPr>
              <a:t>His Permission </a:t>
            </a:r>
            <a:r>
              <a:rPr lang="en-CA" sz="2800" dirty="0" smtClean="0">
                <a:solidFill>
                  <a:srgbClr val="663300"/>
                </a:solidFill>
              </a:rPr>
              <a:t>to </a:t>
            </a:r>
            <a:r>
              <a:rPr lang="en-CA" sz="2800" b="1" u="sng" dirty="0" smtClean="0">
                <a:solidFill>
                  <a:srgbClr val="663300"/>
                </a:solidFill>
              </a:rPr>
              <a:t>eat the </a:t>
            </a:r>
            <a:r>
              <a:rPr lang="en-CA" sz="2800" b="1" dirty="0" smtClean="0">
                <a:solidFill>
                  <a:srgbClr val="663300"/>
                </a:solidFill>
              </a:rPr>
              <a:t>g</a:t>
            </a:r>
            <a:r>
              <a:rPr lang="en-CA" sz="2800" b="1" u="sng" dirty="0" smtClean="0">
                <a:solidFill>
                  <a:srgbClr val="663300"/>
                </a:solidFill>
              </a:rPr>
              <a:t>rain</a:t>
            </a:r>
            <a:r>
              <a:rPr lang="en-CA" sz="2800" b="1" dirty="0" smtClean="0">
                <a:solidFill>
                  <a:srgbClr val="663300"/>
                </a:solidFill>
              </a:rPr>
              <a:t> </a:t>
            </a:r>
            <a:r>
              <a:rPr lang="en-CA" sz="2800" dirty="0" smtClean="0">
                <a:solidFill>
                  <a:srgbClr val="663300"/>
                </a:solidFill>
              </a:rPr>
              <a:t>of the land!</a:t>
            </a:r>
            <a:endParaRPr lang="en-CA" sz="2800" dirty="0">
              <a:solidFill>
                <a:srgbClr val="663300"/>
              </a:solidFill>
            </a:endParaRPr>
          </a:p>
        </p:txBody>
      </p:sp>
      <p:sp>
        <p:nvSpPr>
          <p:cNvPr id="13" name="Rectangle 12"/>
          <p:cNvSpPr/>
          <p:nvPr/>
        </p:nvSpPr>
        <p:spPr>
          <a:xfrm>
            <a:off x="1917948" y="3140968"/>
            <a:ext cx="9937104" cy="20794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82550" h="38100" prst="coolSlant"/>
            </a:sp3d>
          </a:bodyPr>
          <a:lstStyle/>
          <a:p>
            <a:pPr algn="ctr"/>
            <a:r>
              <a:rPr lang="en-US" sz="2800" b="1" u="sng" dirty="0">
                <a:ln>
                  <a:solidFill>
                    <a:srgbClr val="0000FF"/>
                  </a:solidFill>
                </a:ln>
                <a:solidFill>
                  <a:srgbClr val="E36C0A"/>
                </a:solidFill>
                <a:effectLst>
                  <a:glow rad="127000">
                    <a:srgbClr val="99FFCC"/>
                  </a:glow>
                </a:effectLst>
                <a:uFill>
                  <a:solidFill>
                    <a:srgbClr val="9966FF"/>
                  </a:solidFill>
                </a:uFill>
                <a:latin typeface="Georgia"/>
                <a:ea typeface="Calibri"/>
                <a:cs typeface="Georgia"/>
              </a:rPr>
              <a:t>until</a:t>
            </a:r>
            <a:r>
              <a:rPr lang="en-US" sz="2800" dirty="0">
                <a:solidFill>
                  <a:srgbClr val="E36C0A"/>
                </a:solidFill>
                <a:uFill>
                  <a:solidFill>
                    <a:srgbClr val="9966FF"/>
                  </a:solidFill>
                </a:uFill>
                <a:latin typeface="Georgia"/>
                <a:ea typeface="Calibri"/>
                <a:cs typeface="Georgia"/>
              </a:rPr>
              <a:t> the </a:t>
            </a:r>
            <a:r>
              <a:rPr lang="en-US" sz="4400" b="1" u="sng" dirty="0">
                <a:solidFill>
                  <a:srgbClr val="000000"/>
                </a:solidFill>
                <a:uFill>
                  <a:solidFill>
                    <a:srgbClr val="9966FF"/>
                  </a:solidFill>
                </a:uFill>
                <a:latin typeface="Georgia"/>
                <a:ea typeface="Calibri"/>
                <a:cs typeface="Georgia"/>
              </a:rPr>
              <a:t>SAME DAY</a:t>
            </a:r>
            <a:r>
              <a:rPr lang="en-US" sz="4400" b="1" dirty="0">
                <a:solidFill>
                  <a:srgbClr val="000000"/>
                </a:solidFill>
                <a:uFill>
                  <a:solidFill>
                    <a:srgbClr val="9966FF"/>
                  </a:solidFill>
                </a:uFill>
                <a:latin typeface="Georgia"/>
                <a:ea typeface="Calibri"/>
                <a:cs typeface="Georgia"/>
              </a:rPr>
              <a:t> </a:t>
            </a:r>
            <a:r>
              <a:rPr lang="en-US" sz="2800" b="1" i="1" dirty="0">
                <a:ln>
                  <a:solidFill>
                    <a:srgbClr val="0000FF"/>
                  </a:solidFill>
                </a:ln>
                <a:solidFill>
                  <a:srgbClr val="E36C0A"/>
                </a:solidFill>
                <a:uFill>
                  <a:solidFill>
                    <a:srgbClr val="9966FF"/>
                  </a:solidFill>
                </a:uFill>
                <a:latin typeface="Georgia"/>
                <a:ea typeface="Calibri"/>
                <a:cs typeface="Georgia"/>
              </a:rPr>
              <a:t>that you have brought </a:t>
            </a:r>
            <a:r>
              <a:rPr lang="en-US" sz="2800" b="1" i="1" dirty="0" smtClean="0">
                <a:ln>
                  <a:solidFill>
                    <a:srgbClr val="0000FF"/>
                  </a:solidFill>
                </a:ln>
                <a:solidFill>
                  <a:srgbClr val="E36C0A"/>
                </a:solidFill>
                <a:uFill>
                  <a:solidFill>
                    <a:srgbClr val="9966FF"/>
                  </a:solidFill>
                </a:uFill>
                <a:latin typeface="Georgia"/>
                <a:ea typeface="Calibri"/>
                <a:cs typeface="Georgia"/>
              </a:rPr>
              <a:t/>
            </a:r>
            <a:br>
              <a:rPr lang="en-US" sz="2800" b="1" i="1" dirty="0" smtClean="0">
                <a:ln>
                  <a:solidFill>
                    <a:srgbClr val="0000FF"/>
                  </a:solidFill>
                </a:ln>
                <a:solidFill>
                  <a:srgbClr val="E36C0A"/>
                </a:solidFill>
                <a:uFill>
                  <a:solidFill>
                    <a:srgbClr val="9966FF"/>
                  </a:solidFill>
                </a:uFill>
                <a:latin typeface="Georgia"/>
                <a:ea typeface="Calibri"/>
                <a:cs typeface="Georgia"/>
              </a:rPr>
            </a:br>
            <a:r>
              <a:rPr lang="en-US" sz="2800" b="1" i="1" dirty="0" smtClean="0">
                <a:ln>
                  <a:solidFill>
                    <a:srgbClr val="0000FF"/>
                  </a:solidFill>
                </a:ln>
                <a:solidFill>
                  <a:srgbClr val="E36C0A"/>
                </a:solidFill>
                <a:uFill>
                  <a:solidFill>
                    <a:srgbClr val="9966FF"/>
                  </a:solidFill>
                </a:uFill>
                <a:latin typeface="Georgia"/>
                <a:ea typeface="Calibri"/>
                <a:cs typeface="Georgia"/>
              </a:rPr>
              <a:t>	an </a:t>
            </a:r>
            <a:r>
              <a:rPr lang="en-US" sz="2800" b="1" i="1" dirty="0" smtClean="0">
                <a:ln>
                  <a:solidFill>
                    <a:srgbClr val="0000FF"/>
                  </a:solidFill>
                </a:ln>
                <a:solidFill>
                  <a:srgbClr val="E36C0A"/>
                </a:solidFill>
                <a:effectLst>
                  <a:glow rad="127000">
                    <a:srgbClr val="99FFCC"/>
                  </a:glow>
                </a:effectLst>
                <a:uFill>
                  <a:solidFill>
                    <a:srgbClr val="9966FF"/>
                  </a:solidFill>
                </a:uFill>
                <a:latin typeface="Georgia"/>
                <a:ea typeface="Calibri"/>
                <a:cs typeface="Georgia"/>
              </a:rPr>
              <a:t>OFFERING</a:t>
            </a:r>
            <a:r>
              <a:rPr lang="en-US" sz="2800" b="1" i="1" dirty="0" smtClean="0">
                <a:ln>
                  <a:solidFill>
                    <a:srgbClr val="0000FF"/>
                  </a:solidFill>
                </a:ln>
                <a:solidFill>
                  <a:srgbClr val="E36C0A"/>
                </a:solidFill>
                <a:uFill>
                  <a:solidFill>
                    <a:srgbClr val="9966FF"/>
                  </a:solidFill>
                </a:uFill>
                <a:latin typeface="Georgia"/>
                <a:ea typeface="Calibri"/>
                <a:cs typeface="Georgia"/>
              </a:rPr>
              <a:t> </a:t>
            </a:r>
            <a:r>
              <a:rPr lang="en-US" sz="2800" b="1" i="1" dirty="0">
                <a:ln>
                  <a:solidFill>
                    <a:srgbClr val="0000FF"/>
                  </a:solidFill>
                </a:ln>
                <a:solidFill>
                  <a:srgbClr val="E36C0A"/>
                </a:solidFill>
                <a:uFill>
                  <a:solidFill>
                    <a:srgbClr val="9966FF"/>
                  </a:solidFill>
                </a:uFill>
                <a:latin typeface="Georgia"/>
                <a:ea typeface="Calibri"/>
                <a:cs typeface="Georgia"/>
              </a:rPr>
              <a:t>to your Elohim</a:t>
            </a:r>
            <a:r>
              <a:rPr lang="en-US" sz="2800" dirty="0">
                <a:solidFill>
                  <a:srgbClr val="E36C0A"/>
                </a:solidFill>
                <a:uFill>
                  <a:solidFill>
                    <a:srgbClr val="9966FF"/>
                  </a:solidFill>
                </a:uFill>
                <a:latin typeface="Georgia"/>
                <a:ea typeface="Calibri"/>
                <a:cs typeface="Georgia"/>
              </a:rPr>
              <a:t> – a law forever</a:t>
            </a:r>
            <a:r>
              <a:rPr lang="en-US" sz="2800" dirty="0">
                <a:solidFill>
                  <a:srgbClr val="E36C0A"/>
                </a:solidFill>
                <a:latin typeface="Georgia"/>
                <a:ea typeface="Calibri"/>
                <a:cs typeface="Georgia"/>
              </a:rPr>
              <a:t> 			</a:t>
            </a:r>
            <a:r>
              <a:rPr lang="en-US" sz="2800" dirty="0" smtClean="0">
                <a:solidFill>
                  <a:srgbClr val="E36C0A"/>
                </a:solidFill>
                <a:latin typeface="Georgia"/>
                <a:ea typeface="Calibri"/>
                <a:cs typeface="Georgia"/>
              </a:rPr>
              <a:t>          </a:t>
            </a:r>
            <a:r>
              <a:rPr lang="en-US" sz="2800" dirty="0" smtClean="0">
                <a:solidFill>
                  <a:srgbClr val="E36C0A"/>
                </a:solidFill>
                <a:uFill>
                  <a:solidFill>
                    <a:srgbClr val="9966FF"/>
                  </a:solidFill>
                </a:uFill>
                <a:latin typeface="Georgia"/>
                <a:ea typeface="Calibri"/>
                <a:cs typeface="Georgia"/>
              </a:rPr>
              <a:t>throughout </a:t>
            </a:r>
            <a:r>
              <a:rPr lang="en-US" sz="2800" dirty="0">
                <a:solidFill>
                  <a:srgbClr val="E36C0A"/>
                </a:solidFill>
                <a:uFill>
                  <a:solidFill>
                    <a:srgbClr val="9966FF"/>
                  </a:solidFill>
                </a:uFill>
                <a:latin typeface="Georgia"/>
                <a:ea typeface="Calibri"/>
                <a:cs typeface="Georgia"/>
              </a:rPr>
              <a:t>your </a:t>
            </a:r>
            <a:r>
              <a:rPr lang="en-US" sz="2800" dirty="0" smtClean="0">
                <a:solidFill>
                  <a:srgbClr val="E36C0A"/>
                </a:solidFill>
                <a:uFill>
                  <a:solidFill>
                    <a:srgbClr val="9966FF"/>
                  </a:solidFill>
                </a:uFill>
                <a:latin typeface="Georgia"/>
                <a:ea typeface="Calibri"/>
                <a:cs typeface="Georgia"/>
              </a:rPr>
              <a:t>generations </a:t>
            </a:r>
            <a:r>
              <a:rPr lang="en-US" sz="2800" dirty="0">
                <a:solidFill>
                  <a:srgbClr val="E36C0A"/>
                </a:solidFill>
                <a:uFill>
                  <a:solidFill>
                    <a:srgbClr val="9966FF"/>
                  </a:solidFill>
                </a:uFill>
                <a:latin typeface="Georgia"/>
                <a:ea typeface="Calibri"/>
                <a:cs typeface="Georgia"/>
              </a:rPr>
              <a:t>in all </a:t>
            </a:r>
            <a:r>
              <a:rPr lang="en-US" sz="2800" dirty="0" smtClean="0">
                <a:solidFill>
                  <a:srgbClr val="E36C0A"/>
                </a:solidFill>
                <a:uFill>
                  <a:solidFill>
                    <a:srgbClr val="9966FF"/>
                  </a:solidFill>
                </a:uFill>
                <a:latin typeface="Georgia"/>
                <a:ea typeface="Calibri"/>
                <a:cs typeface="Georgia"/>
              </a:rPr>
              <a:t>your dwellings.</a:t>
            </a:r>
            <a:r>
              <a:rPr lang="en-US" sz="2800" dirty="0" smtClean="0">
                <a:noFill/>
                <a:latin typeface="Georgia"/>
                <a:ea typeface="Calibri"/>
                <a:cs typeface="Georgia"/>
              </a:rPr>
              <a:t>.   ……………..</a:t>
            </a:r>
            <a:endParaRPr lang="en-CA" sz="2400" dirty="0">
              <a:noFill/>
            </a:endParaRPr>
          </a:p>
        </p:txBody>
      </p:sp>
      <p:sp>
        <p:nvSpPr>
          <p:cNvPr id="14" name="Rounded Rectangular Callout 13"/>
          <p:cNvSpPr/>
          <p:nvPr/>
        </p:nvSpPr>
        <p:spPr>
          <a:xfrm>
            <a:off x="117748" y="3414142"/>
            <a:ext cx="1800200" cy="609765"/>
          </a:xfrm>
          <a:prstGeom prst="wedgeRoundRectCallout">
            <a:avLst>
              <a:gd name="adj1" fmla="val 73932"/>
              <a:gd name="adj2" fmla="val -12236"/>
              <a:gd name="adj3" fmla="val 16667"/>
            </a:avLst>
          </a:prstGeom>
          <a:solidFill>
            <a:schemeClr val="tx2"/>
          </a:solidFill>
          <a:ln w="28575">
            <a:solidFill>
              <a:srgbClr val="FF00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smtClean="0"/>
              <a:t>H5704 &lt;`ad&gt;</a:t>
            </a:r>
            <a:endParaRPr lang="en-CA" sz="2000" dirty="0"/>
          </a:p>
        </p:txBody>
      </p:sp>
      <p:sp>
        <p:nvSpPr>
          <p:cNvPr id="11" name="Rounded Rectangular Callout 10"/>
          <p:cNvSpPr/>
          <p:nvPr/>
        </p:nvSpPr>
        <p:spPr>
          <a:xfrm>
            <a:off x="5374332" y="5515179"/>
            <a:ext cx="2088232" cy="864096"/>
          </a:xfrm>
          <a:prstGeom prst="wedgeRoundRectCallout">
            <a:avLst>
              <a:gd name="adj1" fmla="val -69032"/>
              <a:gd name="adj2" fmla="val -24975"/>
              <a:gd name="adj3" fmla="val 16667"/>
            </a:avLst>
          </a:prstGeom>
          <a:solidFill>
            <a:schemeClr val="accent6">
              <a:lumMod val="60000"/>
              <a:lumOff val="40000"/>
            </a:schemeClr>
          </a:solidFill>
          <a:ln w="38100">
            <a:solidFill>
              <a:srgbClr val="9933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82550" h="38100" prst="coolSlant"/>
            </a:sp3d>
          </a:bodyPr>
          <a:lstStyle/>
          <a:p>
            <a:pPr algn="ctr"/>
            <a:r>
              <a:rPr lang="en-CA" sz="2400" b="1" dirty="0" smtClean="0">
                <a:solidFill>
                  <a:srgbClr val="993300"/>
                </a:solidFill>
              </a:rPr>
              <a:t>Does Enoch </a:t>
            </a:r>
            <a:br>
              <a:rPr lang="en-CA" sz="2400" b="1" dirty="0" smtClean="0">
                <a:solidFill>
                  <a:srgbClr val="993300"/>
                </a:solidFill>
              </a:rPr>
            </a:br>
            <a:r>
              <a:rPr lang="en-CA" sz="2400" b="1" dirty="0" smtClean="0">
                <a:solidFill>
                  <a:srgbClr val="993300"/>
                </a:solidFill>
              </a:rPr>
              <a:t>accept this?</a:t>
            </a:r>
            <a:endParaRPr lang="en-CA" sz="2400" b="1" dirty="0">
              <a:solidFill>
                <a:srgbClr val="993300"/>
              </a:solidFill>
            </a:endParaRPr>
          </a:p>
        </p:txBody>
      </p:sp>
      <p:sp>
        <p:nvSpPr>
          <p:cNvPr id="15" name="Rounded Rectangular Callout 14"/>
          <p:cNvSpPr/>
          <p:nvPr/>
        </p:nvSpPr>
        <p:spPr>
          <a:xfrm>
            <a:off x="1017848" y="116632"/>
            <a:ext cx="10153130" cy="838937"/>
          </a:xfrm>
          <a:prstGeom prst="wedgeRoundRectCallout">
            <a:avLst>
              <a:gd name="adj1" fmla="val -40931"/>
              <a:gd name="adj2" fmla="val 125774"/>
              <a:gd name="adj3" fmla="val 16667"/>
            </a:avLst>
          </a:prstGeom>
          <a:solidFill>
            <a:srgbClr val="002060"/>
          </a:solidFill>
          <a:ln w="38100">
            <a:solidFill>
              <a:srgbClr val="FF9933"/>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4800" b="1" dirty="0">
                <a:ln>
                  <a:solidFill>
                    <a:srgbClr val="0000FF"/>
                  </a:solidFill>
                </a:ln>
                <a:solidFill>
                  <a:srgbClr val="0000FF"/>
                </a:solidFill>
                <a:effectLst>
                  <a:glow rad="127000">
                    <a:srgbClr val="00FFFF"/>
                  </a:glow>
                </a:effectLst>
                <a:latin typeface="Comic Sans MS" pitchFamily="66" charset="0"/>
              </a:rPr>
              <a:t>Yahuah’s</a:t>
            </a:r>
            <a:r>
              <a:rPr lang="en-CA" sz="4800" b="1" dirty="0">
                <a:ln>
                  <a:solidFill>
                    <a:srgbClr val="0000FF"/>
                  </a:solidFill>
                </a:ln>
                <a:solidFill>
                  <a:srgbClr val="0000FF"/>
                </a:solidFill>
                <a:latin typeface="Comic Sans MS" pitchFamily="66" charset="0"/>
              </a:rPr>
              <a:t> </a:t>
            </a:r>
            <a:r>
              <a:rPr lang="en-CA" sz="4800" b="1" dirty="0" smtClean="0">
                <a:ln>
                  <a:solidFill>
                    <a:srgbClr val="FF99FF"/>
                  </a:solidFill>
                </a:ln>
                <a:solidFill>
                  <a:srgbClr val="FFFFCC"/>
                </a:solidFill>
                <a:latin typeface="Comic Sans MS" pitchFamily="66" charset="0"/>
              </a:rPr>
              <a:t>Torah Instructions!</a:t>
            </a:r>
            <a:endParaRPr lang="en-CA" sz="4800" b="1" dirty="0" smtClean="0">
              <a:ln>
                <a:solidFill>
                  <a:srgbClr val="FF33CC"/>
                </a:solidFill>
              </a:ln>
              <a:solidFill>
                <a:srgbClr val="FFFF00"/>
              </a:solidFill>
              <a:latin typeface="Comic Sans MS" pitchFamily="66" charset="0"/>
              <a:cs typeface="Calibri" pitchFamily="34" charset="0"/>
            </a:endParaRPr>
          </a:p>
        </p:txBody>
      </p:sp>
      <p:sp>
        <p:nvSpPr>
          <p:cNvPr id="2" name="Slide Number Placeholder 1"/>
          <p:cNvSpPr>
            <a:spLocks noGrp="1"/>
          </p:cNvSpPr>
          <p:nvPr>
            <p:ph type="sldNum" sz="quarter" idx="12"/>
          </p:nvPr>
        </p:nvSpPr>
        <p:spPr>
          <a:xfrm>
            <a:off x="11350996" y="6381328"/>
            <a:ext cx="459232" cy="365125"/>
          </a:xfrm>
        </p:spPr>
        <p:txBody>
          <a:bodyPr/>
          <a:lstStyle/>
          <a:p>
            <a:fld id="{81FEFA0A-2F20-4B60-98C6-5FFDA469AA1C}" type="slidenum">
              <a:rPr lang="en-US" smtClean="0">
                <a:solidFill>
                  <a:schemeClr val="tx2"/>
                </a:solidFill>
              </a:rPr>
              <a:pPr/>
              <a:t>49</a:t>
            </a:fld>
            <a:endParaRPr lang="en-US" dirty="0">
              <a:solidFill>
                <a:schemeClr val="tx2"/>
              </a:solidFill>
            </a:endParaRPr>
          </a:p>
        </p:txBody>
      </p:sp>
    </p:spTree>
    <p:extLst>
      <p:ext uri="{BB962C8B-B14F-4D97-AF65-F5344CB8AC3E}">
        <p14:creationId xmlns:p14="http://schemas.microsoft.com/office/powerpoint/2010/main" val="3997780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0-#ppt_w/2"/>
                                          </p:val>
                                        </p:tav>
                                        <p:tav tm="100000">
                                          <p:val>
                                            <p:strVal val="#ppt_x"/>
                                          </p:val>
                                        </p:tav>
                                      </p:tavLst>
                                    </p:anim>
                                    <p:anim calcmode="lin" valueType="num">
                                      <p:cBhvr additive="base">
                                        <p:cTn id="8" dur="125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75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250" fill="hold"/>
                                        <p:tgtEl>
                                          <p:spTgt spid="8"/>
                                        </p:tgtEl>
                                        <p:attrNameLst>
                                          <p:attrName>ppt_x</p:attrName>
                                        </p:attrNameLst>
                                      </p:cBhvr>
                                      <p:tavLst>
                                        <p:tav tm="0">
                                          <p:val>
                                            <p:strVal val="0-#ppt_w/2"/>
                                          </p:val>
                                        </p:tav>
                                        <p:tav tm="100000">
                                          <p:val>
                                            <p:strVal val="#ppt_x"/>
                                          </p:val>
                                        </p:tav>
                                      </p:tavLst>
                                    </p:anim>
                                    <p:anim calcmode="lin" valueType="num">
                                      <p:cBhvr additive="base">
                                        <p:cTn id="12" dur="125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150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250" fill="hold"/>
                                        <p:tgtEl>
                                          <p:spTgt spid="9"/>
                                        </p:tgtEl>
                                        <p:attrNameLst>
                                          <p:attrName>ppt_x</p:attrName>
                                        </p:attrNameLst>
                                      </p:cBhvr>
                                      <p:tavLst>
                                        <p:tav tm="0">
                                          <p:val>
                                            <p:strVal val="0-#ppt_w/2"/>
                                          </p:val>
                                        </p:tav>
                                        <p:tav tm="100000">
                                          <p:val>
                                            <p:strVal val="#ppt_x"/>
                                          </p:val>
                                        </p:tav>
                                      </p:tavLst>
                                    </p:anim>
                                    <p:anim calcmode="lin" valueType="num">
                                      <p:cBhvr additive="base">
                                        <p:cTn id="16" dur="1250" fill="hold"/>
                                        <p:tgtEl>
                                          <p:spTgt spid="9"/>
                                        </p:tgtEl>
                                        <p:attrNameLst>
                                          <p:attrName>ppt_y</p:attrName>
                                        </p:attrNameLst>
                                      </p:cBhvr>
                                      <p:tavLst>
                                        <p:tav tm="0">
                                          <p:val>
                                            <p:strVal val="0-#ppt_h/2"/>
                                          </p:val>
                                        </p:tav>
                                        <p:tav tm="100000">
                                          <p:val>
                                            <p:strVal val="#ppt_y"/>
                                          </p:val>
                                        </p:tav>
                                      </p:tavLst>
                                    </p:anim>
                                  </p:childTnLst>
                                </p:cTn>
                              </p:par>
                              <p:par>
                                <p:cTn id="17" presetID="21" presetClass="entr" presetSubtype="8" fill="hold" grpId="0" nodeType="withEffect">
                                  <p:stCondLst>
                                    <p:cond delay="2500"/>
                                  </p:stCondLst>
                                  <p:childTnLst>
                                    <p:set>
                                      <p:cBhvr>
                                        <p:cTn id="18" dur="1" fill="hold">
                                          <p:stCondLst>
                                            <p:cond delay="0"/>
                                          </p:stCondLst>
                                        </p:cTn>
                                        <p:tgtEl>
                                          <p:spTgt spid="7"/>
                                        </p:tgtEl>
                                        <p:attrNameLst>
                                          <p:attrName>style.visibility</p:attrName>
                                        </p:attrNameLst>
                                      </p:cBhvr>
                                      <p:to>
                                        <p:strVal val="visible"/>
                                      </p:to>
                                    </p:set>
                                    <p:animEffect transition="in" filter="wheel(8)">
                                      <p:cBhvr>
                                        <p:cTn id="19" dur="1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50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circle(in)">
                                      <p:cBhvr>
                                        <p:cTn id="36" dur="10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randombar(horizontal)">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7" grpId="0" animBg="1"/>
      <p:bldP spid="12" grpId="0" animBg="1"/>
      <p:bldP spid="13" grpId="0"/>
      <p:bldP spid="14"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62000">
              <a:srgbClr val="6600FF">
                <a:alpha val="42000"/>
              </a:srgbClr>
            </a:gs>
            <a:gs pos="100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sp>
        <p:nvSpPr>
          <p:cNvPr id="33" name="Rounded Rectangle 32"/>
          <p:cNvSpPr/>
          <p:nvPr/>
        </p:nvSpPr>
        <p:spPr>
          <a:xfrm rot="20804312">
            <a:off x="107843" y="2360049"/>
            <a:ext cx="3900527" cy="994874"/>
          </a:xfrm>
          <a:prstGeom prst="roundRect">
            <a:avLst/>
          </a:prstGeom>
          <a:ln>
            <a:solidFill>
              <a:srgbClr val="FF33CC"/>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7200" dirty="0" smtClean="0">
                <a:ln>
                  <a:solidFill>
                    <a:srgbClr val="002060"/>
                  </a:solidFill>
                </a:ln>
                <a:solidFill>
                  <a:srgbClr val="FFFF00"/>
                </a:solidFill>
                <a:effectLst>
                  <a:outerShdw blurRad="38100" dist="38100" dir="2700000" algn="tl">
                    <a:srgbClr val="000000">
                      <a:alpha val="43137"/>
                    </a:srgbClr>
                  </a:outerShdw>
                </a:effectLst>
                <a:latin typeface="MV Boli" pitchFamily="2" charset="0"/>
                <a:cs typeface="MV Boli" pitchFamily="2" charset="0"/>
              </a:rPr>
              <a:t>REVIEW </a:t>
            </a:r>
            <a:endParaRPr lang="en-CA" sz="7200" dirty="0">
              <a:ln>
                <a:solidFill>
                  <a:srgbClr val="002060"/>
                </a:solidFill>
              </a:ln>
              <a:solidFill>
                <a:srgbClr val="FFFF00"/>
              </a:solidFill>
              <a:effectLst>
                <a:outerShdw blurRad="38100" dist="38100" dir="2700000" algn="tl">
                  <a:srgbClr val="000000">
                    <a:alpha val="43137"/>
                  </a:srgbClr>
                </a:outerShdw>
              </a:effectLst>
              <a:latin typeface="MV Boli" pitchFamily="2" charset="0"/>
              <a:cs typeface="MV Boli" pitchFamily="2" charset="0"/>
            </a:endParaRPr>
          </a:p>
        </p:txBody>
      </p:sp>
      <p:sp>
        <p:nvSpPr>
          <p:cNvPr id="21" name="Text Placeholder 2"/>
          <p:cNvSpPr>
            <a:spLocks noGrp="1"/>
          </p:cNvSpPr>
          <p:nvPr>
            <p:ph type="body" idx="1"/>
          </p:nvPr>
        </p:nvSpPr>
        <p:spPr>
          <a:xfrm>
            <a:off x="621804" y="1196752"/>
            <a:ext cx="4032448" cy="648072"/>
          </a:xfrm>
          <a:noFill/>
          <a:ln>
            <a:noFill/>
          </a:ln>
        </p:spPr>
        <p:txBody>
          <a:bodyPr anchor="ctr">
            <a:normAutofit fontScale="92500"/>
            <a:scene3d>
              <a:camera prst="orthographicFront"/>
              <a:lightRig rig="threePt" dir="t"/>
            </a:scene3d>
            <a:sp3d extrusionH="57150">
              <a:bevelT w="82550" h="38100" prst="coolSlant"/>
            </a:sp3d>
          </a:bodyPr>
          <a:lstStyle/>
          <a:p>
            <a:pPr lvl="0"/>
            <a:r>
              <a:rPr lang="en-CA" sz="2800" b="1" dirty="0">
                <a:solidFill>
                  <a:srgbClr val="800000"/>
                </a:solidFill>
                <a:latin typeface="Verdana"/>
              </a:rPr>
              <a:t>Lev 23:</a:t>
            </a:r>
            <a:r>
              <a:rPr lang="en-CA" sz="2800" b="1" u="sng" dirty="0">
                <a:solidFill>
                  <a:srgbClr val="800000"/>
                </a:solidFill>
                <a:latin typeface="Verdana"/>
              </a:rPr>
              <a:t>14</a:t>
            </a:r>
            <a:r>
              <a:rPr lang="en-CA" sz="2800" dirty="0">
                <a:solidFill>
                  <a:srgbClr val="208080"/>
                </a:solidFill>
                <a:latin typeface="Verdana"/>
              </a:rPr>
              <a:t>  </a:t>
            </a:r>
            <a:r>
              <a:rPr lang="en-CA" sz="2800" b="1" dirty="0" smtClean="0">
                <a:solidFill>
                  <a:srgbClr val="CC0099"/>
                </a:solidFill>
                <a:latin typeface="Verdana"/>
              </a:rPr>
              <a:t>And you</a:t>
            </a:r>
            <a:endParaRPr lang="en-CA" sz="2800" b="1" dirty="0" smtClean="0">
              <a:solidFill>
                <a:srgbClr val="CC0099"/>
              </a:solidFill>
              <a:effectLst>
                <a:glow rad="127000">
                  <a:srgbClr val="00FF00"/>
                </a:glow>
              </a:effectLst>
              <a:latin typeface="Verdana"/>
            </a:endParaRPr>
          </a:p>
        </p:txBody>
      </p:sp>
      <p:sp>
        <p:nvSpPr>
          <p:cNvPr id="22" name="Slide Number Placeholder 1"/>
          <p:cNvSpPr>
            <a:spLocks noGrp="1"/>
          </p:cNvSpPr>
          <p:nvPr>
            <p:ph type="sldNum" sz="quarter" idx="12"/>
          </p:nvPr>
        </p:nvSpPr>
        <p:spPr>
          <a:xfrm>
            <a:off x="11708433" y="6597352"/>
            <a:ext cx="480392" cy="260648"/>
          </a:xfrm>
        </p:spPr>
        <p:txBody>
          <a:bodyPr/>
          <a:lstStyle/>
          <a:p>
            <a:fld id="{81FEFA0A-2F20-4B60-98C6-5FFDA469AA1C}" type="slidenum">
              <a:rPr lang="en-US" smtClean="0">
                <a:solidFill>
                  <a:srgbClr val="000000"/>
                </a:solidFill>
              </a:rPr>
              <a:pPr/>
              <a:t>5</a:t>
            </a:fld>
            <a:endParaRPr lang="en-US" dirty="0">
              <a:solidFill>
                <a:srgbClr val="000000"/>
              </a:solidFill>
            </a:endParaRPr>
          </a:p>
        </p:txBody>
      </p:sp>
      <p:sp>
        <p:nvSpPr>
          <p:cNvPr id="23" name="Rectangle 22"/>
          <p:cNvSpPr/>
          <p:nvPr/>
        </p:nvSpPr>
        <p:spPr>
          <a:xfrm>
            <a:off x="261764" y="188640"/>
            <a:ext cx="11590685" cy="864096"/>
          </a:xfrm>
          <a:prstGeom prst="rect">
            <a:avLst/>
          </a:prstGeom>
          <a:solidFill>
            <a:srgbClr val="FFFF66"/>
          </a:solidFill>
          <a:ln w="38100">
            <a:solidFill>
              <a:srgbClr val="00FFFF"/>
            </a:solidFill>
          </a:ln>
          <a:effectLst>
            <a:glow rad="127000">
              <a:srgbClr val="CC0099"/>
            </a:glo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82550" h="38100" prst="coolSlant"/>
            </a:sp3d>
          </a:bodyPr>
          <a:lstStyle/>
          <a:p>
            <a:pPr algn="ctr">
              <a:lnSpc>
                <a:spcPct val="150000"/>
              </a:lnSpc>
            </a:pPr>
            <a:r>
              <a:rPr lang="en-CA" sz="3200" i="1" dirty="0" smtClean="0">
                <a:solidFill>
                  <a:srgbClr val="663300"/>
                </a:solidFill>
                <a:latin typeface="Comic Sans MS" pitchFamily="66" charset="0"/>
              </a:rPr>
              <a:t>  </a:t>
            </a:r>
            <a:r>
              <a:rPr lang="en-CA" sz="3600" b="1" i="1" dirty="0" smtClean="0">
                <a:solidFill>
                  <a:srgbClr val="9900CC"/>
                </a:solidFill>
                <a:latin typeface="Comic Sans MS" pitchFamily="66" charset="0"/>
              </a:rPr>
              <a:t>YAHUAH’S</a:t>
            </a:r>
            <a:r>
              <a:rPr lang="en-CA" sz="3600" b="1" i="1" dirty="0" smtClean="0">
                <a:solidFill>
                  <a:srgbClr val="C00000"/>
                </a:solidFill>
                <a:latin typeface="Comic Sans MS" pitchFamily="66" charset="0"/>
              </a:rPr>
              <a:t> EATING PROHIBITION </a:t>
            </a:r>
            <a:r>
              <a:rPr lang="en-CA" sz="3600" b="1" i="1" u="sng" dirty="0" smtClean="0">
                <a:solidFill>
                  <a:srgbClr val="9900CC"/>
                </a:solidFill>
                <a:latin typeface="Comic Sans MS" pitchFamily="66" charset="0"/>
              </a:rPr>
              <a:t>COMMAND</a:t>
            </a:r>
            <a:r>
              <a:rPr lang="en-CA" sz="3600" b="1" i="1" dirty="0" smtClean="0">
                <a:solidFill>
                  <a:srgbClr val="9900CC"/>
                </a:solidFill>
                <a:latin typeface="Comic Sans MS" pitchFamily="66" charset="0"/>
              </a:rPr>
              <a:t>!</a:t>
            </a:r>
            <a:endParaRPr lang="en-CA" sz="3600" b="1" dirty="0">
              <a:solidFill>
                <a:srgbClr val="9900CC"/>
              </a:solidFill>
            </a:endParaRPr>
          </a:p>
        </p:txBody>
      </p:sp>
      <p:sp>
        <p:nvSpPr>
          <p:cNvPr id="24" name="Rectangle 23"/>
          <p:cNvSpPr/>
          <p:nvPr/>
        </p:nvSpPr>
        <p:spPr>
          <a:xfrm>
            <a:off x="3574132" y="3140968"/>
            <a:ext cx="7920880" cy="648072"/>
          </a:xfrm>
          <a:prstGeom prst="rect">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82550" h="38100" prst="coolSlant"/>
            </a:sp3d>
          </a:bodyPr>
          <a:lstStyle/>
          <a:p>
            <a:pPr algn="ctr"/>
            <a:r>
              <a:rPr lang="en-CA" sz="2800" b="1" dirty="0">
                <a:ln>
                  <a:solidFill>
                    <a:srgbClr val="0000FF"/>
                  </a:solidFill>
                </a:ln>
                <a:solidFill>
                  <a:srgbClr val="CC0099"/>
                </a:solidFill>
                <a:latin typeface="Verdana" pitchFamily="34" charset="0"/>
                <a:ea typeface="Verdana" pitchFamily="34" charset="0"/>
                <a:cs typeface="Verdana" pitchFamily="34" charset="0"/>
              </a:rPr>
              <a:t>b</a:t>
            </a:r>
            <a:r>
              <a:rPr lang="en-CA" sz="2800" b="1" dirty="0" smtClean="0">
                <a:ln>
                  <a:solidFill>
                    <a:srgbClr val="0000FF"/>
                  </a:solidFill>
                </a:ln>
                <a:solidFill>
                  <a:srgbClr val="CC0099"/>
                </a:solidFill>
                <a:latin typeface="Verdana" pitchFamily="34" charset="0"/>
                <a:ea typeface="Verdana" pitchFamily="34" charset="0"/>
                <a:cs typeface="Verdana" pitchFamily="34" charset="0"/>
              </a:rPr>
              <a:t>read</a:t>
            </a:r>
            <a:r>
              <a:rPr lang="en-CA" sz="2800" b="1" dirty="0" smtClean="0">
                <a:solidFill>
                  <a:srgbClr val="CC0099"/>
                </a:solidFill>
                <a:latin typeface="Verdana" pitchFamily="34" charset="0"/>
                <a:ea typeface="Verdana" pitchFamily="34" charset="0"/>
                <a:cs typeface="Verdana" pitchFamily="34" charset="0"/>
              </a:rPr>
              <a:t> </a:t>
            </a:r>
            <a:r>
              <a:rPr lang="en-CA" sz="2800" dirty="0" smtClean="0">
                <a:solidFill>
                  <a:srgbClr val="000000"/>
                </a:solidFill>
                <a:latin typeface="Verdana" pitchFamily="34" charset="0"/>
                <a:ea typeface="Verdana" pitchFamily="34" charset="0"/>
                <a:cs typeface="Verdana" pitchFamily="34" charset="0"/>
              </a:rPr>
              <a:t>or</a:t>
            </a:r>
            <a:r>
              <a:rPr lang="en-CA" sz="2800" b="1" dirty="0" smtClean="0">
                <a:solidFill>
                  <a:srgbClr val="CC0099"/>
                </a:solidFill>
                <a:latin typeface="Verdana" pitchFamily="34" charset="0"/>
                <a:ea typeface="Verdana" pitchFamily="34" charset="0"/>
                <a:cs typeface="Verdana" pitchFamily="34" charset="0"/>
              </a:rPr>
              <a:t> </a:t>
            </a:r>
            <a:r>
              <a:rPr lang="en-CA" sz="2800" b="1" dirty="0" smtClean="0">
                <a:ln>
                  <a:solidFill>
                    <a:srgbClr val="0000FF"/>
                  </a:solidFill>
                </a:ln>
                <a:solidFill>
                  <a:srgbClr val="CC0099"/>
                </a:solidFill>
                <a:latin typeface="Verdana" pitchFamily="34" charset="0"/>
                <a:ea typeface="Verdana" pitchFamily="34" charset="0"/>
                <a:cs typeface="Verdana" pitchFamily="34" charset="0"/>
              </a:rPr>
              <a:t>roasted grain </a:t>
            </a:r>
            <a:r>
              <a:rPr lang="en-CA" sz="2800" dirty="0" smtClean="0">
                <a:solidFill>
                  <a:srgbClr val="000000"/>
                </a:solidFill>
                <a:latin typeface="Verdana" pitchFamily="34" charset="0"/>
                <a:ea typeface="Verdana" pitchFamily="34" charset="0"/>
                <a:cs typeface="Verdana" pitchFamily="34" charset="0"/>
              </a:rPr>
              <a:t>or</a:t>
            </a:r>
            <a:r>
              <a:rPr lang="en-CA" sz="2800" b="1" dirty="0" smtClean="0">
                <a:solidFill>
                  <a:srgbClr val="CC0099"/>
                </a:solidFill>
                <a:latin typeface="Verdana" pitchFamily="34" charset="0"/>
                <a:ea typeface="Verdana" pitchFamily="34" charset="0"/>
                <a:cs typeface="Verdana" pitchFamily="34" charset="0"/>
              </a:rPr>
              <a:t> </a:t>
            </a:r>
            <a:r>
              <a:rPr lang="en-CA" sz="2800" b="1" dirty="0" smtClean="0">
                <a:ln>
                  <a:solidFill>
                    <a:srgbClr val="0000FF"/>
                  </a:solidFill>
                </a:ln>
                <a:solidFill>
                  <a:srgbClr val="CC0099"/>
                </a:solidFill>
                <a:latin typeface="Verdana" pitchFamily="34" charset="0"/>
                <a:ea typeface="Verdana" pitchFamily="34" charset="0"/>
                <a:cs typeface="Verdana" pitchFamily="34" charset="0"/>
              </a:rPr>
              <a:t>fresh grain</a:t>
            </a:r>
            <a:endParaRPr lang="en-CA" sz="2800" b="1" dirty="0">
              <a:ln>
                <a:solidFill>
                  <a:srgbClr val="0000FF"/>
                </a:solidFill>
              </a:ln>
              <a:solidFill>
                <a:srgbClr val="CC0099"/>
              </a:solidFill>
              <a:latin typeface="Verdana" pitchFamily="34" charset="0"/>
              <a:ea typeface="Verdana" pitchFamily="34" charset="0"/>
              <a:cs typeface="Verdana" pitchFamily="34" charset="0"/>
            </a:endParaRPr>
          </a:p>
        </p:txBody>
      </p:sp>
      <p:sp>
        <p:nvSpPr>
          <p:cNvPr id="25" name="Rectangle 24"/>
          <p:cNvSpPr/>
          <p:nvPr/>
        </p:nvSpPr>
        <p:spPr>
          <a:xfrm>
            <a:off x="227856" y="5416649"/>
            <a:ext cx="11953328" cy="6732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82550" h="38100" prst="coolSlant"/>
            </a:sp3d>
          </a:bodyPr>
          <a:lstStyle/>
          <a:p>
            <a:pPr>
              <a:lnSpc>
                <a:spcPct val="90000"/>
              </a:lnSpc>
            </a:pPr>
            <a:r>
              <a:rPr lang="en-CA" sz="2800" dirty="0" smtClean="0">
                <a:solidFill>
                  <a:srgbClr val="FF6600"/>
                </a:solidFill>
                <a:latin typeface="Verdana"/>
              </a:rPr>
              <a:t>–a </a:t>
            </a:r>
            <a:r>
              <a:rPr lang="en-CA" sz="2800" dirty="0">
                <a:solidFill>
                  <a:srgbClr val="FF6600"/>
                </a:solidFill>
                <a:latin typeface="Verdana"/>
              </a:rPr>
              <a:t>law forever throughout </a:t>
            </a:r>
            <a:r>
              <a:rPr lang="en-CA" sz="2800" dirty="0" smtClean="0">
                <a:solidFill>
                  <a:srgbClr val="FF6600"/>
                </a:solidFill>
                <a:latin typeface="Verdana"/>
              </a:rPr>
              <a:t>your </a:t>
            </a:r>
            <a:r>
              <a:rPr lang="en-CA" sz="2800" dirty="0">
                <a:solidFill>
                  <a:srgbClr val="FF6600"/>
                </a:solidFill>
                <a:latin typeface="Verdana"/>
              </a:rPr>
              <a:t>generations in all </a:t>
            </a:r>
            <a:r>
              <a:rPr lang="en-CA" sz="2800" dirty="0" smtClean="0">
                <a:solidFill>
                  <a:srgbClr val="FF6600"/>
                </a:solidFill>
                <a:latin typeface="Verdana"/>
              </a:rPr>
              <a:t>your dwellings</a:t>
            </a:r>
            <a:r>
              <a:rPr lang="en-CA" sz="2800" dirty="0">
                <a:solidFill>
                  <a:srgbClr val="FF6600"/>
                </a:solidFill>
                <a:latin typeface="Verdana"/>
              </a:rPr>
              <a:t>.</a:t>
            </a:r>
            <a:r>
              <a:rPr lang="en-CA" sz="2800" dirty="0">
                <a:solidFill>
                  <a:srgbClr val="208080"/>
                </a:solidFill>
                <a:latin typeface="Verdana"/>
              </a:rPr>
              <a:t> </a:t>
            </a:r>
          </a:p>
        </p:txBody>
      </p:sp>
      <p:sp>
        <p:nvSpPr>
          <p:cNvPr id="26" name="Rectangle 25"/>
          <p:cNvSpPr/>
          <p:nvPr/>
        </p:nvSpPr>
        <p:spPr>
          <a:xfrm>
            <a:off x="3574132" y="4149080"/>
            <a:ext cx="8280920" cy="1324804"/>
          </a:xfrm>
          <a:prstGeom prst="rect">
            <a:avLst/>
          </a:prstGeom>
          <a:no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82550" h="38100" prst="coolSlant"/>
            </a:sp3d>
          </a:bodyPr>
          <a:lstStyle/>
          <a:p>
            <a:pPr algn="ctr"/>
            <a:r>
              <a:rPr lang="en-CA" sz="2800" b="1" dirty="0">
                <a:solidFill>
                  <a:srgbClr val="000000"/>
                </a:solidFill>
                <a:latin typeface="Verdana"/>
              </a:rPr>
              <a:t>until</a:t>
            </a:r>
            <a:r>
              <a:rPr lang="en-CA" sz="2800" b="1" dirty="0">
                <a:solidFill>
                  <a:srgbClr val="CC0099"/>
                </a:solidFill>
                <a:latin typeface="Verdana"/>
              </a:rPr>
              <a:t> the </a:t>
            </a:r>
            <a:r>
              <a:rPr lang="en-CA" sz="2800" b="1" dirty="0" smtClean="0">
                <a:ln>
                  <a:solidFill>
                    <a:sysClr val="windowText" lastClr="000000"/>
                  </a:solidFill>
                </a:ln>
                <a:solidFill>
                  <a:srgbClr val="CC0099"/>
                </a:solidFill>
                <a:effectLst>
                  <a:glow rad="127000">
                    <a:srgbClr val="00FF00"/>
                  </a:glow>
                </a:effectLst>
                <a:latin typeface="Verdana"/>
              </a:rPr>
              <a:t>SAME DAY    THAT YOU HAVE</a:t>
            </a:r>
          </a:p>
          <a:p>
            <a:pPr algn="ctr"/>
            <a:r>
              <a:rPr lang="en-CA" sz="2800" b="1" dirty="0" smtClean="0">
                <a:ln>
                  <a:solidFill>
                    <a:sysClr val="windowText" lastClr="000000"/>
                  </a:solidFill>
                </a:ln>
                <a:solidFill>
                  <a:srgbClr val="CC0099"/>
                </a:solidFill>
                <a:effectLst>
                  <a:glow rad="127000">
                    <a:srgbClr val="00FF00"/>
                  </a:glow>
                </a:effectLst>
                <a:latin typeface="Verdana"/>
              </a:rPr>
              <a:t/>
            </a:r>
            <a:br>
              <a:rPr lang="en-CA" sz="2800" b="1" dirty="0" smtClean="0">
                <a:ln>
                  <a:solidFill>
                    <a:sysClr val="windowText" lastClr="000000"/>
                  </a:solidFill>
                </a:ln>
                <a:solidFill>
                  <a:srgbClr val="CC0099"/>
                </a:solidFill>
                <a:effectLst>
                  <a:glow rad="127000">
                    <a:srgbClr val="00FF00"/>
                  </a:glow>
                </a:effectLst>
                <a:latin typeface="Verdana"/>
              </a:rPr>
            </a:br>
            <a:r>
              <a:rPr lang="en-CA" sz="2800" b="1" dirty="0" smtClean="0">
                <a:ln>
                  <a:solidFill>
                    <a:sysClr val="windowText" lastClr="000000"/>
                  </a:solidFill>
                </a:ln>
                <a:solidFill>
                  <a:srgbClr val="CC0099"/>
                </a:solidFill>
                <a:effectLst>
                  <a:glow rad="127000">
                    <a:srgbClr val="00FF00"/>
                  </a:glow>
                </a:effectLst>
                <a:latin typeface="Verdana"/>
              </a:rPr>
              <a:t> BROUGHT AN OFFERING </a:t>
            </a:r>
            <a:r>
              <a:rPr lang="en-CA" sz="2800" b="1" dirty="0" smtClean="0">
                <a:solidFill>
                  <a:srgbClr val="CC0099"/>
                </a:solidFill>
                <a:latin typeface="Verdana"/>
              </a:rPr>
              <a:t>to </a:t>
            </a:r>
            <a:r>
              <a:rPr lang="en-CA" sz="2800" b="1" dirty="0">
                <a:solidFill>
                  <a:srgbClr val="CC0099"/>
                </a:solidFill>
                <a:latin typeface="Verdana"/>
              </a:rPr>
              <a:t>your Elohim </a:t>
            </a:r>
            <a:endParaRPr lang="en-CA" sz="2400" dirty="0">
              <a:solidFill>
                <a:prstClr val="white"/>
              </a:solidFill>
            </a:endParaRPr>
          </a:p>
        </p:txBody>
      </p:sp>
      <p:sp>
        <p:nvSpPr>
          <p:cNvPr id="27" name="Explosion 2 26"/>
          <p:cNvSpPr/>
          <p:nvPr/>
        </p:nvSpPr>
        <p:spPr>
          <a:xfrm>
            <a:off x="337964" y="3185542"/>
            <a:ext cx="2880320" cy="2066528"/>
          </a:xfrm>
          <a:prstGeom prst="irregularSeal2">
            <a:avLst/>
          </a:prstGeom>
          <a:solidFill>
            <a:schemeClr val="tx2"/>
          </a:solidFill>
          <a:effectLst>
            <a:glow rad="127000">
              <a:srgbClr val="FF6600"/>
            </a:glo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b="1" dirty="0" smtClean="0">
                <a:solidFill>
                  <a:srgbClr val="00FF00"/>
                </a:solidFill>
              </a:rPr>
              <a:t>Timing</a:t>
            </a:r>
            <a:r>
              <a:rPr lang="en-CA" sz="4400" b="1" dirty="0" smtClean="0">
                <a:ln>
                  <a:solidFill>
                    <a:sysClr val="windowText" lastClr="000000"/>
                  </a:solidFill>
                </a:ln>
                <a:solidFill>
                  <a:srgbClr val="00FF00"/>
                </a:solidFill>
                <a:effectLst>
                  <a:glow rad="127000">
                    <a:srgbClr val="FFFF00"/>
                  </a:glow>
                </a:effectLst>
              </a:rPr>
              <a:t>?</a:t>
            </a:r>
            <a:endParaRPr lang="en-CA" sz="4400" b="1" dirty="0">
              <a:ln>
                <a:solidFill>
                  <a:sysClr val="windowText" lastClr="000000"/>
                </a:solidFill>
              </a:ln>
              <a:solidFill>
                <a:srgbClr val="00FF00"/>
              </a:solidFill>
              <a:effectLst>
                <a:glow rad="127000">
                  <a:srgbClr val="FFFF00"/>
                </a:glow>
              </a:effectLst>
            </a:endParaRPr>
          </a:p>
        </p:txBody>
      </p:sp>
      <p:sp>
        <p:nvSpPr>
          <p:cNvPr id="28" name="Rectangle 27"/>
          <p:cNvSpPr/>
          <p:nvPr/>
        </p:nvSpPr>
        <p:spPr>
          <a:xfrm>
            <a:off x="7102524" y="1556792"/>
            <a:ext cx="3816424" cy="864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82550" h="38100" prst="coolSlant"/>
            </a:sp3d>
          </a:bodyPr>
          <a:lstStyle/>
          <a:p>
            <a:pPr algn="ctr"/>
            <a:r>
              <a:rPr lang="en-CA" sz="3600" b="1" dirty="0">
                <a:ln>
                  <a:solidFill>
                    <a:srgbClr val="000000"/>
                  </a:solidFill>
                </a:ln>
                <a:solidFill>
                  <a:srgbClr val="CC0099"/>
                </a:solidFill>
                <a:effectLst>
                  <a:glow rad="127000">
                    <a:srgbClr val="00FF00"/>
                  </a:glow>
                </a:effectLst>
                <a:latin typeface="Verdana"/>
              </a:rPr>
              <a:t>DO NOT EAT </a:t>
            </a:r>
            <a:endParaRPr lang="en-CA" sz="3600" dirty="0">
              <a:solidFill>
                <a:prstClr val="white"/>
              </a:solidFill>
            </a:endParaRPr>
          </a:p>
        </p:txBody>
      </p:sp>
      <p:sp>
        <p:nvSpPr>
          <p:cNvPr id="29" name="Explosion 1 28"/>
          <p:cNvSpPr/>
          <p:nvPr/>
        </p:nvSpPr>
        <p:spPr>
          <a:xfrm>
            <a:off x="4510236" y="1052736"/>
            <a:ext cx="2376264" cy="1368152"/>
          </a:xfrm>
          <a:prstGeom prst="irregularSeal1">
            <a:avLst/>
          </a:prstGeom>
          <a:solidFill>
            <a:schemeClr val="tx2"/>
          </a:solidFill>
          <a:ln>
            <a:solidFill>
              <a:srgbClr val="00FF00"/>
            </a:solidFill>
          </a:ln>
          <a:effectLst>
            <a:glow rad="139700">
              <a:srgbClr val="FF3300"/>
            </a:glo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b="1" dirty="0" smtClean="0">
                <a:ln>
                  <a:solidFill>
                    <a:srgbClr val="000000"/>
                  </a:solidFill>
                </a:ln>
                <a:solidFill>
                  <a:srgbClr val="FFFF00"/>
                </a:solidFill>
                <a:effectLst>
                  <a:glow rad="127000">
                    <a:srgbClr val="FF6600"/>
                  </a:glow>
                </a:effectLst>
              </a:rPr>
              <a:t>WHAT?</a:t>
            </a:r>
            <a:endParaRPr lang="en-CA" sz="2400" b="1" dirty="0">
              <a:ln>
                <a:solidFill>
                  <a:srgbClr val="000000"/>
                </a:solidFill>
              </a:ln>
              <a:solidFill>
                <a:srgbClr val="FFFF00"/>
              </a:solidFill>
              <a:effectLst>
                <a:glow rad="127000">
                  <a:srgbClr val="FF6600"/>
                </a:glow>
              </a:effectLst>
            </a:endParaRPr>
          </a:p>
        </p:txBody>
      </p:sp>
      <p:sp>
        <p:nvSpPr>
          <p:cNvPr id="30" name="Oval 29"/>
          <p:cNvSpPr/>
          <p:nvPr/>
        </p:nvSpPr>
        <p:spPr>
          <a:xfrm>
            <a:off x="4222204" y="2539752"/>
            <a:ext cx="576064" cy="457200"/>
          </a:xfrm>
          <a:prstGeom prst="ellipse">
            <a:avLst/>
          </a:prstGeom>
          <a:solidFill>
            <a:schemeClr val="accent6">
              <a:lumMod val="60000"/>
              <a:lumOff val="40000"/>
            </a:schemeClr>
          </a:solidFill>
          <a:ln>
            <a:solidFill>
              <a:schemeClr val="tx2"/>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0000FF"/>
                </a:solidFill>
              </a:rPr>
              <a:t>1</a:t>
            </a:r>
            <a:endParaRPr lang="en-CA" sz="3200" b="1" dirty="0">
              <a:solidFill>
                <a:srgbClr val="0000FF"/>
              </a:solidFill>
            </a:endParaRPr>
          </a:p>
        </p:txBody>
      </p:sp>
      <p:sp>
        <p:nvSpPr>
          <p:cNvPr id="31" name="Oval 30"/>
          <p:cNvSpPr/>
          <p:nvPr/>
        </p:nvSpPr>
        <p:spPr>
          <a:xfrm>
            <a:off x="9694812" y="2539752"/>
            <a:ext cx="576064" cy="457200"/>
          </a:xfrm>
          <a:prstGeom prst="ellipse">
            <a:avLst/>
          </a:prstGeom>
          <a:solidFill>
            <a:srgbClr val="00FF00"/>
          </a:solidFill>
          <a:ln>
            <a:solidFill>
              <a:schemeClr val="tx2"/>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0000FF"/>
                </a:solidFill>
              </a:rPr>
              <a:t>3</a:t>
            </a:r>
            <a:endParaRPr lang="en-CA" sz="3200" b="1" dirty="0">
              <a:solidFill>
                <a:srgbClr val="0000FF"/>
              </a:solidFill>
            </a:endParaRPr>
          </a:p>
        </p:txBody>
      </p:sp>
      <p:sp>
        <p:nvSpPr>
          <p:cNvPr id="32" name="Oval 31"/>
          <p:cNvSpPr/>
          <p:nvPr/>
        </p:nvSpPr>
        <p:spPr>
          <a:xfrm>
            <a:off x="6814492" y="2539752"/>
            <a:ext cx="576064" cy="457200"/>
          </a:xfrm>
          <a:prstGeom prst="ellipse">
            <a:avLst/>
          </a:prstGeom>
          <a:solidFill>
            <a:srgbClr val="FF9933"/>
          </a:solidFill>
          <a:ln>
            <a:solidFill>
              <a:schemeClr val="tx2"/>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0000FF"/>
                </a:solidFill>
              </a:rPr>
              <a:t>2</a:t>
            </a:r>
            <a:endParaRPr lang="en-CA" sz="3200" b="1" dirty="0">
              <a:solidFill>
                <a:srgbClr val="0000FF"/>
              </a:solidFill>
            </a:endParaRPr>
          </a:p>
        </p:txBody>
      </p:sp>
      <p:sp>
        <p:nvSpPr>
          <p:cNvPr id="34" name="Oval 33"/>
          <p:cNvSpPr/>
          <p:nvPr/>
        </p:nvSpPr>
        <p:spPr>
          <a:xfrm>
            <a:off x="3574132" y="3933056"/>
            <a:ext cx="4608512" cy="914400"/>
          </a:xfrm>
          <a:prstGeom prst="ellipse">
            <a:avLst/>
          </a:prstGeom>
          <a:noFill/>
          <a:ln w="76200">
            <a:solidFill>
              <a:srgbClr val="0000FF"/>
            </a:solidFill>
          </a:ln>
          <a:effectLst>
            <a:glow rad="127000">
              <a:srgbClr val="FFFF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prstClr val="white"/>
              </a:solidFill>
            </a:endParaRPr>
          </a:p>
        </p:txBody>
      </p:sp>
      <p:sp>
        <p:nvSpPr>
          <p:cNvPr id="35" name="Bent Arrow 34"/>
          <p:cNvSpPr/>
          <p:nvPr/>
        </p:nvSpPr>
        <p:spPr>
          <a:xfrm rot="5400000">
            <a:off x="3163044" y="2957795"/>
            <a:ext cx="390127" cy="2304256"/>
          </a:xfrm>
          <a:prstGeom prst="bentArrow">
            <a:avLst>
              <a:gd name="adj1" fmla="val 25000"/>
              <a:gd name="adj2" fmla="val 50000"/>
              <a:gd name="adj3" fmla="val 44279"/>
              <a:gd name="adj4" fmla="val 43750"/>
            </a:avLst>
          </a:prstGeom>
          <a:gradFill>
            <a:gsLst>
              <a:gs pos="0">
                <a:srgbClr val="FFFF00"/>
              </a:gs>
              <a:gs pos="62000">
                <a:srgbClr val="00FFFF"/>
              </a:gs>
              <a:gs pos="100000">
                <a:srgbClr val="FF6600"/>
              </a:gs>
            </a:gsLst>
            <a:lin ang="5400000" scaled="1"/>
          </a:gradFill>
          <a:ln>
            <a:solidFill>
              <a:srgbClr val="0000FF"/>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rgbClr val="164B4F"/>
              </a:solidFill>
            </a:endParaRPr>
          </a:p>
        </p:txBody>
      </p:sp>
      <p:cxnSp>
        <p:nvCxnSpPr>
          <p:cNvPr id="37" name="Straight Arrow Connector 36"/>
          <p:cNvCxnSpPr/>
          <p:nvPr/>
        </p:nvCxnSpPr>
        <p:spPr>
          <a:xfrm flipV="1">
            <a:off x="3718148" y="4588752"/>
            <a:ext cx="1980220" cy="363620"/>
          </a:xfrm>
          <a:prstGeom prst="straightConnector1">
            <a:avLst/>
          </a:prstGeom>
          <a:ln w="57150">
            <a:solidFill>
              <a:srgbClr val="00FFFF"/>
            </a:solidFill>
            <a:tailEnd type="triangle"/>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495433" y="5989831"/>
            <a:ext cx="6558776" cy="751537"/>
          </a:xfrm>
          <a:prstGeom prst="roundRect">
            <a:avLst/>
          </a:prstGeom>
          <a:ln w="38100">
            <a:solidFill>
              <a:schemeClr val="tx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3600" dirty="0" smtClean="0">
                <a:solidFill>
                  <a:srgbClr val="FFFF00"/>
                </a:solidFill>
                <a:effectLst>
                  <a:outerShdw blurRad="38100" dist="38100" dir="2700000" algn="tl">
                    <a:srgbClr val="000000">
                      <a:alpha val="43137"/>
                    </a:srgbClr>
                  </a:outerShdw>
                </a:effectLst>
                <a:latin typeface="MV Boli" pitchFamily="2" charset="0"/>
                <a:cs typeface="MV Boli" pitchFamily="2" charset="0"/>
              </a:rPr>
              <a:t>Yah’s Wave Sheaf: Abib 15</a:t>
            </a:r>
            <a:r>
              <a:rPr lang="en-CA" sz="3600" baseline="30000" dirty="0" smtClean="0">
                <a:solidFill>
                  <a:srgbClr val="FFFF00"/>
                </a:solidFill>
                <a:effectLst>
                  <a:outerShdw blurRad="38100" dist="38100" dir="2700000" algn="tl">
                    <a:srgbClr val="000000">
                      <a:alpha val="43137"/>
                    </a:srgbClr>
                  </a:outerShdw>
                </a:effectLst>
                <a:latin typeface="MV Boli" pitchFamily="2" charset="0"/>
                <a:cs typeface="MV Boli" pitchFamily="2" charset="0"/>
              </a:rPr>
              <a:t>th</a:t>
            </a:r>
            <a:r>
              <a:rPr lang="en-CA" sz="3600" dirty="0" smtClean="0">
                <a:solidFill>
                  <a:srgbClr val="FFFF00"/>
                </a:solidFill>
                <a:effectLst>
                  <a:outerShdw blurRad="38100" dist="38100" dir="2700000" algn="tl">
                    <a:srgbClr val="000000">
                      <a:alpha val="43137"/>
                    </a:srgbClr>
                  </a:outerShdw>
                </a:effectLst>
                <a:latin typeface="MV Boli" pitchFamily="2" charset="0"/>
                <a:cs typeface="MV Boli" pitchFamily="2" charset="0"/>
              </a:rPr>
              <a:t> </a:t>
            </a:r>
            <a:r>
              <a:rPr lang="en-CA" sz="4800" dirty="0" smtClean="0">
                <a:solidFill>
                  <a:srgbClr val="FFFF00"/>
                </a:solidFill>
                <a:effectLst>
                  <a:outerShdw blurRad="38100" dist="38100" dir="2700000" algn="tl">
                    <a:srgbClr val="000000">
                      <a:alpha val="43137"/>
                    </a:srgbClr>
                  </a:outerShdw>
                </a:effectLst>
                <a:latin typeface="MV Boli" pitchFamily="2" charset="0"/>
                <a:cs typeface="MV Boli" pitchFamily="2" charset="0"/>
              </a:rPr>
              <a:t> </a:t>
            </a:r>
            <a:endParaRPr lang="en-CA" sz="4800" dirty="0">
              <a:solidFill>
                <a:srgbClr val="FFFF00"/>
              </a:solidFill>
              <a:effectLst>
                <a:outerShdw blurRad="38100" dist="38100" dir="2700000" algn="tl">
                  <a:srgbClr val="000000">
                    <a:alpha val="43137"/>
                  </a:srgbClr>
                </a:outerShdw>
              </a:effectLst>
              <a:latin typeface="MV Boli" pitchFamily="2" charset="0"/>
              <a:cs typeface="MV Boli" pitchFamily="2" charset="0"/>
            </a:endParaRPr>
          </a:p>
        </p:txBody>
      </p:sp>
      <p:sp>
        <p:nvSpPr>
          <p:cNvPr id="20" name="Rounded Rectangle 19"/>
          <p:cNvSpPr/>
          <p:nvPr/>
        </p:nvSpPr>
        <p:spPr>
          <a:xfrm>
            <a:off x="7329268" y="5989830"/>
            <a:ext cx="4381768" cy="751537"/>
          </a:xfrm>
          <a:prstGeom prst="roundRect">
            <a:avLst/>
          </a:prstGeom>
          <a:solidFill>
            <a:srgbClr val="BA5306"/>
          </a:solidFill>
          <a:ln w="38100">
            <a:solidFill>
              <a:srgbClr val="5D2D2D"/>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3600" dirty="0" smtClean="0">
                <a:solidFill>
                  <a:srgbClr val="FFFF00"/>
                </a:solidFill>
                <a:effectLst>
                  <a:outerShdw blurRad="38100" dist="38100" dir="2700000" algn="tl">
                    <a:srgbClr val="000000">
                      <a:alpha val="43137"/>
                    </a:srgbClr>
                  </a:outerShdw>
                </a:effectLst>
                <a:latin typeface="MV Boli" pitchFamily="2" charset="0"/>
                <a:cs typeface="MV Boli" pitchFamily="2" charset="0"/>
              </a:rPr>
              <a:t>Enoch’s: Abib 26</a:t>
            </a:r>
            <a:r>
              <a:rPr lang="en-CA" sz="3600" baseline="30000" dirty="0" smtClean="0">
                <a:solidFill>
                  <a:srgbClr val="FFFF00"/>
                </a:solidFill>
                <a:effectLst>
                  <a:outerShdw blurRad="38100" dist="38100" dir="2700000" algn="tl">
                    <a:srgbClr val="000000">
                      <a:alpha val="43137"/>
                    </a:srgbClr>
                  </a:outerShdw>
                </a:effectLst>
                <a:latin typeface="MV Boli" pitchFamily="2" charset="0"/>
                <a:cs typeface="MV Boli" pitchFamily="2" charset="0"/>
              </a:rPr>
              <a:t>th</a:t>
            </a:r>
            <a:r>
              <a:rPr lang="en-CA" sz="3600" dirty="0" smtClean="0">
                <a:solidFill>
                  <a:srgbClr val="FFFF00"/>
                </a:solidFill>
                <a:effectLst>
                  <a:outerShdw blurRad="38100" dist="38100" dir="2700000" algn="tl">
                    <a:srgbClr val="000000">
                      <a:alpha val="43137"/>
                    </a:srgbClr>
                  </a:outerShdw>
                </a:effectLst>
                <a:latin typeface="MV Boli" pitchFamily="2" charset="0"/>
                <a:cs typeface="MV Boli" pitchFamily="2" charset="0"/>
              </a:rPr>
              <a:t> </a:t>
            </a:r>
            <a:endParaRPr lang="en-CA" sz="4800" dirty="0">
              <a:solidFill>
                <a:srgbClr val="FFFF00"/>
              </a:solidFill>
              <a:effectLst>
                <a:outerShdw blurRad="38100" dist="38100" dir="2700000" algn="tl">
                  <a:srgbClr val="000000">
                    <a:alpha val="43137"/>
                  </a:srgbClr>
                </a:outerShdw>
              </a:effectLst>
              <a:latin typeface="MV Boli" pitchFamily="2" charset="0"/>
              <a:cs typeface="MV Boli" pitchFamily="2" charset="0"/>
            </a:endParaRPr>
          </a:p>
        </p:txBody>
      </p:sp>
      <p:sp>
        <p:nvSpPr>
          <p:cNvPr id="36" name="Rounded Rectangle 35"/>
          <p:cNvSpPr/>
          <p:nvPr/>
        </p:nvSpPr>
        <p:spPr>
          <a:xfrm rot="20102927">
            <a:off x="2219895" y="4917901"/>
            <a:ext cx="1656184" cy="432396"/>
          </a:xfrm>
          <a:prstGeom prst="roundRect">
            <a:avLst/>
          </a:prstGeom>
          <a:solidFill>
            <a:srgbClr val="FF99FF"/>
          </a:solidFill>
          <a:ln w="28575">
            <a:solidFill>
              <a:srgbClr val="164B4F"/>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2400" b="1" dirty="0" smtClean="0">
                <a:solidFill>
                  <a:srgbClr val="0000FF"/>
                </a:solidFill>
              </a:rPr>
              <a:t>Eh-</a:t>
            </a:r>
            <a:r>
              <a:rPr lang="en-CA" sz="2400" b="1" dirty="0" err="1" smtClean="0">
                <a:solidFill>
                  <a:srgbClr val="0000FF"/>
                </a:solidFill>
              </a:rPr>
              <a:t>Tzem</a:t>
            </a:r>
            <a:endParaRPr lang="en-CA" sz="2400" b="1" dirty="0">
              <a:solidFill>
                <a:srgbClr val="0000FF"/>
              </a:solidFill>
            </a:endParaRPr>
          </a:p>
        </p:txBody>
      </p:sp>
    </p:spTree>
    <p:extLst>
      <p:ext uri="{BB962C8B-B14F-4D97-AF65-F5344CB8AC3E}">
        <p14:creationId xmlns:p14="http://schemas.microsoft.com/office/powerpoint/2010/main" val="2282677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par>
                                    <p:cTn id="8" presetID="20" presetClass="entr" presetSubtype="0" fill="hold" grpId="0" nodeType="withEffect">
                                      <p:stCondLst>
                                        <p:cond delay="1000"/>
                                      </p:stCondLst>
                                      <p:childTnLst>
                                        <p:set>
                                          <p:cBhvr>
                                            <p:cTn id="9" dur="1" fill="hold">
                                              <p:stCondLst>
                                                <p:cond delay="0"/>
                                              </p:stCondLst>
                                            </p:cTn>
                                            <p:tgtEl>
                                              <p:spTgt spid="23"/>
                                            </p:tgtEl>
                                            <p:attrNameLst>
                                              <p:attrName>style.visibility</p:attrName>
                                            </p:attrNameLst>
                                          </p:cBhvr>
                                          <p:to>
                                            <p:strVal val="visible"/>
                                          </p:to>
                                        </p:set>
                                        <p:animEffect transition="in" filter="wedge">
                                          <p:cBhvr>
                                            <p:cTn id="10" dur="1250"/>
                                            <p:tgtEl>
                                              <p:spTgt spid="23"/>
                                            </p:tgtEl>
                                          </p:cBhvr>
                                        </p:animEffect>
                                      </p:childTnLst>
                                    </p:cTn>
                                  </p:par>
                                  <p:par>
                                    <p:cTn id="11" presetID="22" presetClass="entr" presetSubtype="8" fill="hold" grpId="0" nodeType="withEffect">
                                      <p:stCondLst>
                                        <p:cond delay="2000"/>
                                      </p:st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wipe(left)">
                                          <p:cBhvr>
                                            <p:cTn id="13" dur="1750"/>
                                            <p:tgtEl>
                                              <p:spTgt spid="21">
                                                <p:txEl>
                                                  <p:pRg st="0" end="0"/>
                                                </p:txEl>
                                              </p:spTgt>
                                            </p:tgtEl>
                                          </p:cBhvr>
                                        </p:animEffect>
                                      </p:childTnLst>
                                    </p:cTn>
                                  </p:par>
                                  <p:par>
                                    <p:cTn id="14" presetID="26" presetClass="entr" presetSubtype="0" fill="hold" grpId="0" nodeType="withEffect">
                                      <p:stCondLst>
                                        <p:cond delay="3000"/>
                                      </p:stCondLst>
                                      <p:childTnLst>
                                        <p:set>
                                          <p:cBhvr>
                                            <p:cTn id="15" dur="1" fill="hold">
                                              <p:stCondLst>
                                                <p:cond delay="0"/>
                                              </p:stCondLst>
                                            </p:cTn>
                                            <p:tgtEl>
                                              <p:spTgt spid="29"/>
                                            </p:tgtEl>
                                            <p:attrNameLst>
                                              <p:attrName>style.visibility</p:attrName>
                                            </p:attrNameLst>
                                          </p:cBhvr>
                                          <p:to>
                                            <p:strVal val="visible"/>
                                          </p:to>
                                        </p:set>
                                        <p:animEffect transition="in" filter="wipe(down)">
                                          <p:cBhvr>
                                            <p:cTn id="16" dur="580">
                                              <p:stCondLst>
                                                <p:cond delay="0"/>
                                              </p:stCondLst>
                                            </p:cTn>
                                            <p:tgtEl>
                                              <p:spTgt spid="29"/>
                                            </p:tgtEl>
                                          </p:cBhvr>
                                        </p:animEffect>
                                        <p:anim calcmode="lin" valueType="num">
                                          <p:cBhvr>
                                            <p:cTn id="17"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22" dur="26">
                                              <p:stCondLst>
                                                <p:cond delay="650"/>
                                              </p:stCondLst>
                                            </p:cTn>
                                            <p:tgtEl>
                                              <p:spTgt spid="29"/>
                                            </p:tgtEl>
                                          </p:cBhvr>
                                          <p:to x="100000" y="60000"/>
                                        </p:animScale>
                                        <p:animScale>
                                          <p:cBhvr>
                                            <p:cTn id="23" dur="166" decel="50000">
                                              <p:stCondLst>
                                                <p:cond delay="676"/>
                                              </p:stCondLst>
                                            </p:cTn>
                                            <p:tgtEl>
                                              <p:spTgt spid="29"/>
                                            </p:tgtEl>
                                          </p:cBhvr>
                                          <p:to x="100000" y="100000"/>
                                        </p:animScale>
                                        <p:animScale>
                                          <p:cBhvr>
                                            <p:cTn id="24" dur="26">
                                              <p:stCondLst>
                                                <p:cond delay="1312"/>
                                              </p:stCondLst>
                                            </p:cTn>
                                            <p:tgtEl>
                                              <p:spTgt spid="29"/>
                                            </p:tgtEl>
                                          </p:cBhvr>
                                          <p:to x="100000" y="80000"/>
                                        </p:animScale>
                                        <p:animScale>
                                          <p:cBhvr>
                                            <p:cTn id="25" dur="166" decel="50000">
                                              <p:stCondLst>
                                                <p:cond delay="1338"/>
                                              </p:stCondLst>
                                            </p:cTn>
                                            <p:tgtEl>
                                              <p:spTgt spid="29"/>
                                            </p:tgtEl>
                                          </p:cBhvr>
                                          <p:to x="100000" y="100000"/>
                                        </p:animScale>
                                        <p:animScale>
                                          <p:cBhvr>
                                            <p:cTn id="26" dur="26">
                                              <p:stCondLst>
                                                <p:cond delay="1642"/>
                                              </p:stCondLst>
                                            </p:cTn>
                                            <p:tgtEl>
                                              <p:spTgt spid="29"/>
                                            </p:tgtEl>
                                          </p:cBhvr>
                                          <p:to x="100000" y="90000"/>
                                        </p:animScale>
                                        <p:animScale>
                                          <p:cBhvr>
                                            <p:cTn id="27" dur="166" decel="50000">
                                              <p:stCondLst>
                                                <p:cond delay="1668"/>
                                              </p:stCondLst>
                                            </p:cTn>
                                            <p:tgtEl>
                                              <p:spTgt spid="29"/>
                                            </p:tgtEl>
                                          </p:cBhvr>
                                          <p:to x="100000" y="100000"/>
                                        </p:animScale>
                                        <p:animScale>
                                          <p:cBhvr>
                                            <p:cTn id="28" dur="26">
                                              <p:stCondLst>
                                                <p:cond delay="1808"/>
                                              </p:stCondLst>
                                            </p:cTn>
                                            <p:tgtEl>
                                              <p:spTgt spid="29"/>
                                            </p:tgtEl>
                                          </p:cBhvr>
                                          <p:to x="100000" y="95000"/>
                                        </p:animScale>
                                        <p:animScale>
                                          <p:cBhvr>
                                            <p:cTn id="29" dur="166" decel="50000">
                                              <p:stCondLst>
                                                <p:cond delay="1834"/>
                                              </p:stCondLst>
                                            </p:cTn>
                                            <p:tgtEl>
                                              <p:spTgt spid="29"/>
                                            </p:tgtEl>
                                          </p:cBhvr>
                                          <p:to x="100000" y="100000"/>
                                        </p:animScale>
                                      </p:childTnLst>
                                    </p:cTn>
                                  </p:par>
                                  <p:par>
                                    <p:cTn id="30" presetID="42" presetClass="entr" presetSubtype="0" fill="hold" grpId="0" nodeType="withEffect">
                                      <p:stCondLst>
                                        <p:cond delay="725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1000"/>
                                            <p:tgtEl>
                                              <p:spTgt spid="28"/>
                                            </p:tgtEl>
                                          </p:cBhvr>
                                        </p:animEffect>
                                        <p:anim calcmode="lin" valueType="num">
                                          <p:cBhvr>
                                            <p:cTn id="33" dur="1000" fill="hold"/>
                                            <p:tgtEl>
                                              <p:spTgt spid="28"/>
                                            </p:tgtEl>
                                            <p:attrNameLst>
                                              <p:attrName>ppt_x</p:attrName>
                                            </p:attrNameLst>
                                          </p:cBhvr>
                                          <p:tavLst>
                                            <p:tav tm="0">
                                              <p:val>
                                                <p:strVal val="#ppt_x"/>
                                              </p:val>
                                            </p:tav>
                                            <p:tav tm="100000">
                                              <p:val>
                                                <p:strVal val="#ppt_x"/>
                                              </p:val>
                                            </p:tav>
                                          </p:tavLst>
                                        </p:anim>
                                        <p:anim calcmode="lin" valueType="num">
                                          <p:cBhvr>
                                            <p:cTn id="34" dur="1000" fill="hold"/>
                                            <p:tgtEl>
                                              <p:spTgt spid="28"/>
                                            </p:tgtEl>
                                            <p:attrNameLst>
                                              <p:attrName>ppt_y</p:attrName>
                                            </p:attrNameLst>
                                          </p:cBhvr>
                                          <p:tavLst>
                                            <p:tav tm="0">
                                              <p:val>
                                                <p:strVal val="#ppt_y+.1"/>
                                              </p:val>
                                            </p:tav>
                                            <p:tav tm="100000">
                                              <p:val>
                                                <p:strVal val="#ppt_y"/>
                                              </p:val>
                                            </p:tav>
                                          </p:tavLst>
                                        </p:anim>
                                      </p:childTnLst>
                                    </p:cTn>
                                  </p:par>
                                  <p:par>
                                    <p:cTn id="35" presetID="27" presetClass="emph" presetSubtype="0" repeatCount="4000" fill="remove" grpId="1" nodeType="withEffect">
                                      <p:stCondLst>
                                        <p:cond delay="7250"/>
                                      </p:stCondLst>
                                      <p:childTnLst>
                                        <p:animClr clrSpc="rgb" dir="cw">
                                          <p:cBhvr override="childStyle">
                                            <p:cTn id="36" dur="250" autoRev="1" fill="remove"/>
                                            <p:tgtEl>
                                              <p:spTgt spid="28"/>
                                            </p:tgtEl>
                                            <p:attrNameLst>
                                              <p:attrName>style.color</p:attrName>
                                            </p:attrNameLst>
                                          </p:cBhvr>
                                          <p:to>
                                            <a:schemeClr val="bg1"/>
                                          </p:to>
                                        </p:animClr>
                                        <p:animClr clrSpc="rgb" dir="cw">
                                          <p:cBhvr>
                                            <p:cTn id="37" dur="250" autoRev="1" fill="remove"/>
                                            <p:tgtEl>
                                              <p:spTgt spid="28"/>
                                            </p:tgtEl>
                                            <p:attrNameLst>
                                              <p:attrName>fillcolor</p:attrName>
                                            </p:attrNameLst>
                                          </p:cBhvr>
                                          <p:to>
                                            <a:schemeClr val="bg1"/>
                                          </p:to>
                                        </p:animClr>
                                        <p:set>
                                          <p:cBhvr>
                                            <p:cTn id="38" dur="250" autoRev="1" fill="remove"/>
                                            <p:tgtEl>
                                              <p:spTgt spid="28"/>
                                            </p:tgtEl>
                                            <p:attrNameLst>
                                              <p:attrName>fill.type</p:attrName>
                                            </p:attrNameLst>
                                          </p:cBhvr>
                                          <p:to>
                                            <p:strVal val="solid"/>
                                          </p:to>
                                        </p:set>
                                        <p:set>
                                          <p:cBhvr>
                                            <p:cTn id="39" dur="250" autoRev="1" fill="remove"/>
                                            <p:tgtEl>
                                              <p:spTgt spid="28"/>
                                            </p:tgtEl>
                                            <p:attrNameLst>
                                              <p:attrName>fill.on</p:attrName>
                                            </p:attrNameLst>
                                          </p:cBhvr>
                                          <p:to>
                                            <p:strVal val="tru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wipe(left)">
                                          <p:cBhvr>
                                            <p:cTn id="44" dur="1000"/>
                                            <p:tgtEl>
                                              <p:spTgt spid="30"/>
                                            </p:tgtEl>
                                          </p:cBhvr>
                                        </p:animEffect>
                                      </p:childTnLst>
                                    </p:cTn>
                                  </p:par>
                                  <p:par>
                                    <p:cTn id="45" presetID="22" presetClass="entr" presetSubtype="8" fill="hold" grpId="0" nodeType="withEffect">
                                      <p:stCondLst>
                                        <p:cond delay="500"/>
                                      </p:stCondLst>
                                      <p:childTnLst>
                                        <p:set>
                                          <p:cBhvr>
                                            <p:cTn id="46" dur="1" fill="hold">
                                              <p:stCondLst>
                                                <p:cond delay="0"/>
                                              </p:stCondLst>
                                            </p:cTn>
                                            <p:tgtEl>
                                              <p:spTgt spid="32"/>
                                            </p:tgtEl>
                                            <p:attrNameLst>
                                              <p:attrName>style.visibility</p:attrName>
                                            </p:attrNameLst>
                                          </p:cBhvr>
                                          <p:to>
                                            <p:strVal val="visible"/>
                                          </p:to>
                                        </p:set>
                                        <p:animEffect transition="in" filter="wipe(left)">
                                          <p:cBhvr>
                                            <p:cTn id="47" dur="1000"/>
                                            <p:tgtEl>
                                              <p:spTgt spid="32"/>
                                            </p:tgtEl>
                                          </p:cBhvr>
                                        </p:animEffect>
                                      </p:childTnLst>
                                    </p:cTn>
                                  </p:par>
                                  <p:par>
                                    <p:cTn id="48" presetID="22" presetClass="entr" presetSubtype="8" fill="hold" grpId="0" nodeType="withEffect">
                                      <p:stCondLst>
                                        <p:cond delay="1000"/>
                                      </p:stCondLst>
                                      <p:childTnLst>
                                        <p:set>
                                          <p:cBhvr>
                                            <p:cTn id="49" dur="1" fill="hold">
                                              <p:stCondLst>
                                                <p:cond delay="0"/>
                                              </p:stCondLst>
                                            </p:cTn>
                                            <p:tgtEl>
                                              <p:spTgt spid="31"/>
                                            </p:tgtEl>
                                            <p:attrNameLst>
                                              <p:attrName>style.visibility</p:attrName>
                                            </p:attrNameLst>
                                          </p:cBhvr>
                                          <p:to>
                                            <p:strVal val="visible"/>
                                          </p:to>
                                        </p:set>
                                        <p:animEffect transition="in" filter="wipe(left)">
                                          <p:cBhvr>
                                            <p:cTn id="50" dur="1000"/>
                                            <p:tgtEl>
                                              <p:spTgt spid="31"/>
                                            </p:tgtEl>
                                          </p:cBhvr>
                                        </p:animEffect>
                                      </p:childTnLst>
                                    </p:cTn>
                                  </p:par>
                                  <p:par>
                                    <p:cTn id="51" presetID="2" presetClass="entr" presetSubtype="4" fill="hold" grpId="0" nodeType="withEffect">
                                      <p:stCondLst>
                                        <p:cond delay="750"/>
                                      </p:stCondLst>
                                      <p:childTnLst>
                                        <p:set>
                                          <p:cBhvr>
                                            <p:cTn id="52" dur="1" fill="hold">
                                              <p:stCondLst>
                                                <p:cond delay="0"/>
                                              </p:stCondLst>
                                            </p:cTn>
                                            <p:tgtEl>
                                              <p:spTgt spid="24"/>
                                            </p:tgtEl>
                                            <p:attrNameLst>
                                              <p:attrName>style.visibility</p:attrName>
                                            </p:attrNameLst>
                                          </p:cBhvr>
                                          <p:to>
                                            <p:strVal val="visible"/>
                                          </p:to>
                                        </p:set>
                                        <p:anim calcmode="lin" valueType="num">
                                          <p:cBhvr additive="base">
                                            <p:cTn id="53" dur="1250" fill="hold"/>
                                            <p:tgtEl>
                                              <p:spTgt spid="24"/>
                                            </p:tgtEl>
                                            <p:attrNameLst>
                                              <p:attrName>ppt_x</p:attrName>
                                            </p:attrNameLst>
                                          </p:cBhvr>
                                          <p:tavLst>
                                            <p:tav tm="0">
                                              <p:val>
                                                <p:strVal val="#ppt_x"/>
                                              </p:val>
                                            </p:tav>
                                            <p:tav tm="100000">
                                              <p:val>
                                                <p:strVal val="#ppt_x"/>
                                              </p:val>
                                            </p:tav>
                                          </p:tavLst>
                                        </p:anim>
                                        <p:anim calcmode="lin" valueType="num">
                                          <p:cBhvr additive="base">
                                            <p:cTn id="54" dur="125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2"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anim calcmode="lin" valueType="num">
                                          <p:cBhvr additive="base">
                                            <p:cTn id="59" dur="2000" fill="hold"/>
                                            <p:tgtEl>
                                              <p:spTgt spid="27"/>
                                            </p:tgtEl>
                                            <p:attrNameLst>
                                              <p:attrName>ppt_x</p:attrName>
                                            </p:attrNameLst>
                                          </p:cBhvr>
                                          <p:tavLst>
                                            <p:tav tm="0">
                                              <p:val>
                                                <p:strVal val="1+#ppt_w/2"/>
                                              </p:val>
                                            </p:tav>
                                            <p:tav tm="100000">
                                              <p:val>
                                                <p:strVal val="#ppt_x"/>
                                              </p:val>
                                            </p:tav>
                                          </p:tavLst>
                                        </p:anim>
                                        <p:anim calcmode="lin" valueType="num">
                                          <p:cBhvr additive="base">
                                            <p:cTn id="60" dur="2000" fill="hold"/>
                                            <p:tgtEl>
                                              <p:spTgt spid="27"/>
                                            </p:tgtEl>
                                            <p:attrNameLst>
                                              <p:attrName>ppt_y</p:attrName>
                                            </p:attrNameLst>
                                          </p:cBhvr>
                                          <p:tavLst>
                                            <p:tav tm="0">
                                              <p:val>
                                                <p:strVal val="#ppt_y"/>
                                              </p:val>
                                            </p:tav>
                                            <p:tav tm="100000">
                                              <p:val>
                                                <p:strVal val="#ppt_y"/>
                                              </p:val>
                                            </p:tav>
                                          </p:tavLst>
                                        </p:anim>
                                      </p:childTnLst>
                                    </p:cTn>
                                  </p:par>
                                  <p:par>
                                    <p:cTn id="61" presetID="8" presetClass="emph" presetSubtype="0" fill="hold" grpId="1" nodeType="withEffect">
                                      <p:stCondLst>
                                        <p:cond delay="0"/>
                                      </p:stCondLst>
                                      <p:childTnLst>
                                        <p:animRot by="21600000">
                                          <p:cBhvr>
                                            <p:cTn id="62" dur="2000" fill="hold"/>
                                            <p:tgtEl>
                                              <p:spTgt spid="27"/>
                                            </p:tgtEl>
                                            <p:attrNameLst>
                                              <p:attrName>r</p:attrName>
                                            </p:attrNameLst>
                                          </p:cBhvr>
                                        </p:animRot>
                                      </p:childTnLst>
                                    </p:cTn>
                                  </p:par>
                                  <p:par>
                                    <p:cTn id="63" presetID="6" presetClass="emph" presetSubtype="0" repeatCount="2000" autoRev="1" fill="hold" grpId="2" nodeType="withEffect" p14:presetBounceEnd="96000">
                                      <p:stCondLst>
                                        <p:cond delay="1750"/>
                                      </p:stCondLst>
                                      <p:childTnLst>
                                        <p:animScale p14:bounceEnd="96000">
                                          <p:cBhvr>
                                            <p:cTn id="64" dur="500" fill="hold"/>
                                            <p:tgtEl>
                                              <p:spTgt spid="27"/>
                                            </p:tgtEl>
                                          </p:cBhvr>
                                          <p:by x="150000" y="150000"/>
                                        </p:animScale>
                                      </p:childTnLst>
                                    </p:cTn>
                                  </p:par>
                                  <p:par>
                                    <p:cTn id="65" presetID="31" presetClass="entr" presetSubtype="0" fill="hold" grpId="0" nodeType="withEffect">
                                      <p:stCondLst>
                                        <p:cond delay="2500"/>
                                      </p:stCondLst>
                                      <p:childTnLst>
                                        <p:set>
                                          <p:cBhvr>
                                            <p:cTn id="66" dur="1" fill="hold">
                                              <p:stCondLst>
                                                <p:cond delay="0"/>
                                              </p:stCondLst>
                                            </p:cTn>
                                            <p:tgtEl>
                                              <p:spTgt spid="26"/>
                                            </p:tgtEl>
                                            <p:attrNameLst>
                                              <p:attrName>style.visibility</p:attrName>
                                            </p:attrNameLst>
                                          </p:cBhvr>
                                          <p:to>
                                            <p:strVal val="visible"/>
                                          </p:to>
                                        </p:set>
                                        <p:anim calcmode="lin" valueType="num">
                                          <p:cBhvr>
                                            <p:cTn id="67" dur="1500" fill="hold"/>
                                            <p:tgtEl>
                                              <p:spTgt spid="26"/>
                                            </p:tgtEl>
                                            <p:attrNameLst>
                                              <p:attrName>ppt_w</p:attrName>
                                            </p:attrNameLst>
                                          </p:cBhvr>
                                          <p:tavLst>
                                            <p:tav tm="0">
                                              <p:val>
                                                <p:fltVal val="0"/>
                                              </p:val>
                                            </p:tav>
                                            <p:tav tm="100000">
                                              <p:val>
                                                <p:strVal val="#ppt_w"/>
                                              </p:val>
                                            </p:tav>
                                          </p:tavLst>
                                        </p:anim>
                                        <p:anim calcmode="lin" valueType="num">
                                          <p:cBhvr>
                                            <p:cTn id="68" dur="1500" fill="hold"/>
                                            <p:tgtEl>
                                              <p:spTgt spid="26"/>
                                            </p:tgtEl>
                                            <p:attrNameLst>
                                              <p:attrName>ppt_h</p:attrName>
                                            </p:attrNameLst>
                                          </p:cBhvr>
                                          <p:tavLst>
                                            <p:tav tm="0">
                                              <p:val>
                                                <p:fltVal val="0"/>
                                              </p:val>
                                            </p:tav>
                                            <p:tav tm="100000">
                                              <p:val>
                                                <p:strVal val="#ppt_h"/>
                                              </p:val>
                                            </p:tav>
                                          </p:tavLst>
                                        </p:anim>
                                        <p:anim calcmode="lin" valueType="num">
                                          <p:cBhvr>
                                            <p:cTn id="69" dur="1500" fill="hold"/>
                                            <p:tgtEl>
                                              <p:spTgt spid="26"/>
                                            </p:tgtEl>
                                            <p:attrNameLst>
                                              <p:attrName>style.rotation</p:attrName>
                                            </p:attrNameLst>
                                          </p:cBhvr>
                                          <p:tavLst>
                                            <p:tav tm="0">
                                              <p:val>
                                                <p:fltVal val="90"/>
                                              </p:val>
                                            </p:tav>
                                            <p:tav tm="100000">
                                              <p:val>
                                                <p:fltVal val="0"/>
                                              </p:val>
                                            </p:tav>
                                          </p:tavLst>
                                        </p:anim>
                                        <p:animEffect transition="in" filter="fade">
                                          <p:cBhvr>
                                            <p:cTn id="70" dur="1500"/>
                                            <p:tgtEl>
                                              <p:spTgt spid="26"/>
                                            </p:tgtEl>
                                          </p:cBhvr>
                                        </p:animEffect>
                                      </p:childTnLst>
                                    </p:cTn>
                                  </p:par>
                                  <p:par>
                                    <p:cTn id="71" presetID="27" presetClass="emph" presetSubtype="0" repeatCount="2000" fill="remove" grpId="1" nodeType="withEffect">
                                      <p:stCondLst>
                                        <p:cond delay="3500"/>
                                      </p:stCondLst>
                                      <p:childTnLst>
                                        <p:animClr clrSpc="rgb" dir="cw">
                                          <p:cBhvr override="childStyle">
                                            <p:cTn id="72" dur="375" autoRev="1" fill="remove"/>
                                            <p:tgtEl>
                                              <p:spTgt spid="26"/>
                                            </p:tgtEl>
                                            <p:attrNameLst>
                                              <p:attrName>style.color</p:attrName>
                                            </p:attrNameLst>
                                          </p:cBhvr>
                                          <p:to>
                                            <a:schemeClr val="bg1"/>
                                          </p:to>
                                        </p:animClr>
                                        <p:animClr clrSpc="rgb" dir="cw">
                                          <p:cBhvr>
                                            <p:cTn id="73" dur="375" autoRev="1" fill="remove"/>
                                            <p:tgtEl>
                                              <p:spTgt spid="26"/>
                                            </p:tgtEl>
                                            <p:attrNameLst>
                                              <p:attrName>fillcolor</p:attrName>
                                            </p:attrNameLst>
                                          </p:cBhvr>
                                          <p:to>
                                            <a:schemeClr val="bg1"/>
                                          </p:to>
                                        </p:animClr>
                                        <p:set>
                                          <p:cBhvr>
                                            <p:cTn id="74" dur="375" autoRev="1" fill="remove"/>
                                            <p:tgtEl>
                                              <p:spTgt spid="26"/>
                                            </p:tgtEl>
                                            <p:attrNameLst>
                                              <p:attrName>fill.type</p:attrName>
                                            </p:attrNameLst>
                                          </p:cBhvr>
                                          <p:to>
                                            <p:strVal val="solid"/>
                                          </p:to>
                                        </p:set>
                                        <p:set>
                                          <p:cBhvr>
                                            <p:cTn id="75" dur="375" autoRev="1" fill="remove"/>
                                            <p:tgtEl>
                                              <p:spTgt spid="26"/>
                                            </p:tgtEl>
                                            <p:attrNameLst>
                                              <p:attrName>fill.on</p:attrName>
                                            </p:attrNameLst>
                                          </p:cBhvr>
                                          <p:to>
                                            <p:strVal val="true"/>
                                          </p:to>
                                        </p:set>
                                      </p:childTnLst>
                                    </p:cTn>
                                  </p:par>
                                  <p:par>
                                    <p:cTn id="76" presetID="22" presetClass="entr" presetSubtype="8" fill="hold" grpId="0" nodeType="withEffect">
                                      <p:stCondLst>
                                        <p:cond delay="4500"/>
                                      </p:stCondLst>
                                      <p:childTnLst>
                                        <p:set>
                                          <p:cBhvr>
                                            <p:cTn id="77" dur="1" fill="hold">
                                              <p:stCondLst>
                                                <p:cond delay="0"/>
                                              </p:stCondLst>
                                            </p:cTn>
                                            <p:tgtEl>
                                              <p:spTgt spid="35"/>
                                            </p:tgtEl>
                                            <p:attrNameLst>
                                              <p:attrName>style.visibility</p:attrName>
                                            </p:attrNameLst>
                                          </p:cBhvr>
                                          <p:to>
                                            <p:strVal val="visible"/>
                                          </p:to>
                                        </p:set>
                                        <p:animEffect transition="in" filter="wipe(left)">
                                          <p:cBhvr>
                                            <p:cTn id="78" dur="1000"/>
                                            <p:tgtEl>
                                              <p:spTgt spid="35"/>
                                            </p:tgtEl>
                                          </p:cBhvr>
                                        </p:animEffect>
                                      </p:childTnLst>
                                    </p:cTn>
                                  </p:par>
                                  <p:par>
                                    <p:cTn id="79" presetID="21" presetClass="entr" presetSubtype="8" repeatCount="4000" fill="hold" grpId="0" nodeType="withEffect">
                                      <p:stCondLst>
                                        <p:cond delay="4500"/>
                                      </p:stCondLst>
                                      <p:childTnLst>
                                        <p:set>
                                          <p:cBhvr>
                                            <p:cTn id="80" dur="1" fill="hold">
                                              <p:stCondLst>
                                                <p:cond delay="0"/>
                                              </p:stCondLst>
                                            </p:cTn>
                                            <p:tgtEl>
                                              <p:spTgt spid="34"/>
                                            </p:tgtEl>
                                            <p:attrNameLst>
                                              <p:attrName>style.visibility</p:attrName>
                                            </p:attrNameLst>
                                          </p:cBhvr>
                                          <p:to>
                                            <p:strVal val="visible"/>
                                          </p:to>
                                        </p:set>
                                        <p:animEffect transition="in" filter="wheel(8)">
                                          <p:cBhvr>
                                            <p:cTn id="81" dur="1000"/>
                                            <p:tgtEl>
                                              <p:spTgt spid="34"/>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25"/>
                                            </p:tgtEl>
                                            <p:attrNameLst>
                                              <p:attrName>style.visibility</p:attrName>
                                            </p:attrNameLst>
                                          </p:cBhvr>
                                          <p:to>
                                            <p:strVal val="visible"/>
                                          </p:to>
                                        </p:set>
                                        <p:animEffect transition="in" filter="wipe(left)">
                                          <p:cBhvr>
                                            <p:cTn id="86" dur="2000"/>
                                            <p:tgtEl>
                                              <p:spTgt spid="25"/>
                                            </p:tgtEl>
                                          </p:cBhvr>
                                        </p:animEffect>
                                      </p:childTnLst>
                                    </p:cTn>
                                  </p:par>
                                </p:childTnLst>
                              </p:cTn>
                            </p:par>
                            <p:par>
                              <p:cTn id="87" fill="hold">
                                <p:stCondLst>
                                  <p:cond delay="2000"/>
                                </p:stCondLst>
                                <p:childTnLst>
                                  <p:par>
                                    <p:cTn id="88" presetID="42" presetClass="entr" presetSubtype="0" fill="hold" grpId="0" nodeType="afterEffect">
                                      <p:stCondLst>
                                        <p:cond delay="0"/>
                                      </p:stCondLst>
                                      <p:childTnLst>
                                        <p:set>
                                          <p:cBhvr>
                                            <p:cTn id="89" dur="1" fill="hold">
                                              <p:stCondLst>
                                                <p:cond delay="0"/>
                                              </p:stCondLst>
                                            </p:cTn>
                                            <p:tgtEl>
                                              <p:spTgt spid="36"/>
                                            </p:tgtEl>
                                            <p:attrNameLst>
                                              <p:attrName>style.visibility</p:attrName>
                                            </p:attrNameLst>
                                          </p:cBhvr>
                                          <p:to>
                                            <p:strVal val="visible"/>
                                          </p:to>
                                        </p:set>
                                        <p:animEffect transition="in" filter="fade">
                                          <p:cBhvr>
                                            <p:cTn id="90" dur="1000"/>
                                            <p:tgtEl>
                                              <p:spTgt spid="36"/>
                                            </p:tgtEl>
                                          </p:cBhvr>
                                        </p:animEffect>
                                        <p:anim calcmode="lin" valueType="num">
                                          <p:cBhvr>
                                            <p:cTn id="91" dur="1000" fill="hold"/>
                                            <p:tgtEl>
                                              <p:spTgt spid="36"/>
                                            </p:tgtEl>
                                            <p:attrNameLst>
                                              <p:attrName>ppt_x</p:attrName>
                                            </p:attrNameLst>
                                          </p:cBhvr>
                                          <p:tavLst>
                                            <p:tav tm="0">
                                              <p:val>
                                                <p:strVal val="#ppt_x"/>
                                              </p:val>
                                            </p:tav>
                                            <p:tav tm="100000">
                                              <p:val>
                                                <p:strVal val="#ppt_x"/>
                                              </p:val>
                                            </p:tav>
                                          </p:tavLst>
                                        </p:anim>
                                        <p:anim calcmode="lin" valueType="num">
                                          <p:cBhvr>
                                            <p:cTn id="92" dur="1000" fill="hold"/>
                                            <p:tgtEl>
                                              <p:spTgt spid="36"/>
                                            </p:tgtEl>
                                            <p:attrNameLst>
                                              <p:attrName>ppt_y</p:attrName>
                                            </p:attrNameLst>
                                          </p:cBhvr>
                                          <p:tavLst>
                                            <p:tav tm="0">
                                              <p:val>
                                                <p:strVal val="#ppt_y+.1"/>
                                              </p:val>
                                            </p:tav>
                                            <p:tav tm="100000">
                                              <p:val>
                                                <p:strVal val="#ppt_y"/>
                                              </p:val>
                                            </p:tav>
                                          </p:tavLst>
                                        </p:anim>
                                      </p:childTnLst>
                                    </p:cTn>
                                  </p:par>
                                </p:childTnLst>
                              </p:cTn>
                            </p:par>
                            <p:par>
                              <p:cTn id="93" fill="hold">
                                <p:stCondLst>
                                  <p:cond delay="3000"/>
                                </p:stCondLst>
                                <p:childTnLst>
                                  <p:par>
                                    <p:cTn id="94" presetID="42" presetClass="entr" presetSubtype="0" fill="hold" nodeType="afterEffect">
                                      <p:stCondLst>
                                        <p:cond delay="0"/>
                                      </p:stCondLst>
                                      <p:childTnLst>
                                        <p:set>
                                          <p:cBhvr>
                                            <p:cTn id="95" dur="1" fill="hold">
                                              <p:stCondLst>
                                                <p:cond delay="0"/>
                                              </p:stCondLst>
                                            </p:cTn>
                                            <p:tgtEl>
                                              <p:spTgt spid="37"/>
                                            </p:tgtEl>
                                            <p:attrNameLst>
                                              <p:attrName>style.visibility</p:attrName>
                                            </p:attrNameLst>
                                          </p:cBhvr>
                                          <p:to>
                                            <p:strVal val="visible"/>
                                          </p:to>
                                        </p:set>
                                        <p:animEffect transition="in" filter="fade">
                                          <p:cBhvr>
                                            <p:cTn id="96" dur="1000"/>
                                            <p:tgtEl>
                                              <p:spTgt spid="37"/>
                                            </p:tgtEl>
                                          </p:cBhvr>
                                        </p:animEffect>
                                        <p:anim calcmode="lin" valueType="num">
                                          <p:cBhvr>
                                            <p:cTn id="97" dur="1000" fill="hold"/>
                                            <p:tgtEl>
                                              <p:spTgt spid="37"/>
                                            </p:tgtEl>
                                            <p:attrNameLst>
                                              <p:attrName>ppt_x</p:attrName>
                                            </p:attrNameLst>
                                          </p:cBhvr>
                                          <p:tavLst>
                                            <p:tav tm="0">
                                              <p:val>
                                                <p:strVal val="#ppt_x"/>
                                              </p:val>
                                            </p:tav>
                                            <p:tav tm="100000">
                                              <p:val>
                                                <p:strVal val="#ppt_x"/>
                                              </p:val>
                                            </p:tav>
                                          </p:tavLst>
                                        </p:anim>
                                        <p:anim calcmode="lin" valueType="num">
                                          <p:cBhvr>
                                            <p:cTn id="98"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grpId="0" nodeType="clickEffect">
                                      <p:stCondLst>
                                        <p:cond delay="0"/>
                                      </p:stCondLst>
                                      <p:childTnLst>
                                        <p:set>
                                          <p:cBhvr>
                                            <p:cTn id="102" dur="1" fill="hold">
                                              <p:stCondLst>
                                                <p:cond delay="0"/>
                                              </p:stCondLst>
                                            </p:cTn>
                                            <p:tgtEl>
                                              <p:spTgt spid="19"/>
                                            </p:tgtEl>
                                            <p:attrNameLst>
                                              <p:attrName>style.visibility</p:attrName>
                                            </p:attrNameLst>
                                          </p:cBhvr>
                                          <p:to>
                                            <p:strVal val="visible"/>
                                          </p:to>
                                        </p:set>
                                        <p:animEffect transition="in" filter="wipe(left)">
                                          <p:cBhvr>
                                            <p:cTn id="103" dur="1250"/>
                                            <p:tgtEl>
                                              <p:spTgt spid="19"/>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8" fill="hold" grpId="0" nodeType="clickEffect">
                                      <p:stCondLst>
                                        <p:cond delay="0"/>
                                      </p:stCondLst>
                                      <p:childTnLst>
                                        <p:set>
                                          <p:cBhvr>
                                            <p:cTn id="107" dur="1" fill="hold">
                                              <p:stCondLst>
                                                <p:cond delay="0"/>
                                              </p:stCondLst>
                                            </p:cTn>
                                            <p:tgtEl>
                                              <p:spTgt spid="20"/>
                                            </p:tgtEl>
                                            <p:attrNameLst>
                                              <p:attrName>style.visibility</p:attrName>
                                            </p:attrNameLst>
                                          </p:cBhvr>
                                          <p:to>
                                            <p:strVal val="visible"/>
                                          </p:to>
                                        </p:set>
                                        <p:animEffect transition="in" filter="wipe(left)">
                                          <p:cBhvr>
                                            <p:cTn id="108"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1" grpId="0" build="p"/>
          <p:bldP spid="23" grpId="0" animBg="1"/>
          <p:bldP spid="24" grpId="0"/>
          <p:bldP spid="25" grpId="0"/>
          <p:bldP spid="26" grpId="0"/>
          <p:bldP spid="26" grpId="1"/>
          <p:bldP spid="27" grpId="0" animBg="1"/>
          <p:bldP spid="27" grpId="1" animBg="1"/>
          <p:bldP spid="27" grpId="2" animBg="1"/>
          <p:bldP spid="28" grpId="0"/>
          <p:bldP spid="28" grpId="1"/>
          <p:bldP spid="29" grpId="0" animBg="1"/>
          <p:bldP spid="30" grpId="0" animBg="1"/>
          <p:bldP spid="31" grpId="0" animBg="1"/>
          <p:bldP spid="32" grpId="0" animBg="1"/>
          <p:bldP spid="34" grpId="0" animBg="1"/>
          <p:bldP spid="35" grpId="0" animBg="1"/>
          <p:bldP spid="19" grpId="0" animBg="1"/>
          <p:bldP spid="20" grpId="0" animBg="1"/>
          <p:bldP spid="3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par>
                                    <p:cTn id="8" presetID="20" presetClass="entr" presetSubtype="0" fill="hold" grpId="0" nodeType="withEffect">
                                      <p:stCondLst>
                                        <p:cond delay="1000"/>
                                      </p:stCondLst>
                                      <p:childTnLst>
                                        <p:set>
                                          <p:cBhvr>
                                            <p:cTn id="9" dur="1" fill="hold">
                                              <p:stCondLst>
                                                <p:cond delay="0"/>
                                              </p:stCondLst>
                                            </p:cTn>
                                            <p:tgtEl>
                                              <p:spTgt spid="23"/>
                                            </p:tgtEl>
                                            <p:attrNameLst>
                                              <p:attrName>style.visibility</p:attrName>
                                            </p:attrNameLst>
                                          </p:cBhvr>
                                          <p:to>
                                            <p:strVal val="visible"/>
                                          </p:to>
                                        </p:set>
                                        <p:animEffect transition="in" filter="wedge">
                                          <p:cBhvr>
                                            <p:cTn id="10" dur="1250"/>
                                            <p:tgtEl>
                                              <p:spTgt spid="23"/>
                                            </p:tgtEl>
                                          </p:cBhvr>
                                        </p:animEffect>
                                      </p:childTnLst>
                                    </p:cTn>
                                  </p:par>
                                  <p:par>
                                    <p:cTn id="11" presetID="22" presetClass="entr" presetSubtype="8" fill="hold" grpId="0" nodeType="withEffect">
                                      <p:stCondLst>
                                        <p:cond delay="2000"/>
                                      </p:st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wipe(left)">
                                          <p:cBhvr>
                                            <p:cTn id="13" dur="1750"/>
                                            <p:tgtEl>
                                              <p:spTgt spid="21">
                                                <p:txEl>
                                                  <p:pRg st="0" end="0"/>
                                                </p:txEl>
                                              </p:spTgt>
                                            </p:tgtEl>
                                          </p:cBhvr>
                                        </p:animEffect>
                                      </p:childTnLst>
                                    </p:cTn>
                                  </p:par>
                                  <p:par>
                                    <p:cTn id="14" presetID="26" presetClass="entr" presetSubtype="0" fill="hold" grpId="0" nodeType="withEffect">
                                      <p:stCondLst>
                                        <p:cond delay="3000"/>
                                      </p:stCondLst>
                                      <p:childTnLst>
                                        <p:set>
                                          <p:cBhvr>
                                            <p:cTn id="15" dur="1" fill="hold">
                                              <p:stCondLst>
                                                <p:cond delay="0"/>
                                              </p:stCondLst>
                                            </p:cTn>
                                            <p:tgtEl>
                                              <p:spTgt spid="29"/>
                                            </p:tgtEl>
                                            <p:attrNameLst>
                                              <p:attrName>style.visibility</p:attrName>
                                            </p:attrNameLst>
                                          </p:cBhvr>
                                          <p:to>
                                            <p:strVal val="visible"/>
                                          </p:to>
                                        </p:set>
                                        <p:animEffect transition="in" filter="wipe(down)">
                                          <p:cBhvr>
                                            <p:cTn id="16" dur="580">
                                              <p:stCondLst>
                                                <p:cond delay="0"/>
                                              </p:stCondLst>
                                            </p:cTn>
                                            <p:tgtEl>
                                              <p:spTgt spid="29"/>
                                            </p:tgtEl>
                                          </p:cBhvr>
                                        </p:animEffect>
                                        <p:anim calcmode="lin" valueType="num">
                                          <p:cBhvr>
                                            <p:cTn id="17"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22" dur="26">
                                              <p:stCondLst>
                                                <p:cond delay="650"/>
                                              </p:stCondLst>
                                            </p:cTn>
                                            <p:tgtEl>
                                              <p:spTgt spid="29"/>
                                            </p:tgtEl>
                                          </p:cBhvr>
                                          <p:to x="100000" y="60000"/>
                                        </p:animScale>
                                        <p:animScale>
                                          <p:cBhvr>
                                            <p:cTn id="23" dur="166" decel="50000">
                                              <p:stCondLst>
                                                <p:cond delay="676"/>
                                              </p:stCondLst>
                                            </p:cTn>
                                            <p:tgtEl>
                                              <p:spTgt spid="29"/>
                                            </p:tgtEl>
                                          </p:cBhvr>
                                          <p:to x="100000" y="100000"/>
                                        </p:animScale>
                                        <p:animScale>
                                          <p:cBhvr>
                                            <p:cTn id="24" dur="26">
                                              <p:stCondLst>
                                                <p:cond delay="1312"/>
                                              </p:stCondLst>
                                            </p:cTn>
                                            <p:tgtEl>
                                              <p:spTgt spid="29"/>
                                            </p:tgtEl>
                                          </p:cBhvr>
                                          <p:to x="100000" y="80000"/>
                                        </p:animScale>
                                        <p:animScale>
                                          <p:cBhvr>
                                            <p:cTn id="25" dur="166" decel="50000">
                                              <p:stCondLst>
                                                <p:cond delay="1338"/>
                                              </p:stCondLst>
                                            </p:cTn>
                                            <p:tgtEl>
                                              <p:spTgt spid="29"/>
                                            </p:tgtEl>
                                          </p:cBhvr>
                                          <p:to x="100000" y="100000"/>
                                        </p:animScale>
                                        <p:animScale>
                                          <p:cBhvr>
                                            <p:cTn id="26" dur="26">
                                              <p:stCondLst>
                                                <p:cond delay="1642"/>
                                              </p:stCondLst>
                                            </p:cTn>
                                            <p:tgtEl>
                                              <p:spTgt spid="29"/>
                                            </p:tgtEl>
                                          </p:cBhvr>
                                          <p:to x="100000" y="90000"/>
                                        </p:animScale>
                                        <p:animScale>
                                          <p:cBhvr>
                                            <p:cTn id="27" dur="166" decel="50000">
                                              <p:stCondLst>
                                                <p:cond delay="1668"/>
                                              </p:stCondLst>
                                            </p:cTn>
                                            <p:tgtEl>
                                              <p:spTgt spid="29"/>
                                            </p:tgtEl>
                                          </p:cBhvr>
                                          <p:to x="100000" y="100000"/>
                                        </p:animScale>
                                        <p:animScale>
                                          <p:cBhvr>
                                            <p:cTn id="28" dur="26">
                                              <p:stCondLst>
                                                <p:cond delay="1808"/>
                                              </p:stCondLst>
                                            </p:cTn>
                                            <p:tgtEl>
                                              <p:spTgt spid="29"/>
                                            </p:tgtEl>
                                          </p:cBhvr>
                                          <p:to x="100000" y="95000"/>
                                        </p:animScale>
                                        <p:animScale>
                                          <p:cBhvr>
                                            <p:cTn id="29" dur="166" decel="50000">
                                              <p:stCondLst>
                                                <p:cond delay="1834"/>
                                              </p:stCondLst>
                                            </p:cTn>
                                            <p:tgtEl>
                                              <p:spTgt spid="29"/>
                                            </p:tgtEl>
                                          </p:cBhvr>
                                          <p:to x="100000" y="100000"/>
                                        </p:animScale>
                                      </p:childTnLst>
                                    </p:cTn>
                                  </p:par>
                                  <p:par>
                                    <p:cTn id="30" presetID="42" presetClass="entr" presetSubtype="0" fill="hold" grpId="0" nodeType="withEffect">
                                      <p:stCondLst>
                                        <p:cond delay="725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1000"/>
                                            <p:tgtEl>
                                              <p:spTgt spid="28"/>
                                            </p:tgtEl>
                                          </p:cBhvr>
                                        </p:animEffect>
                                        <p:anim calcmode="lin" valueType="num">
                                          <p:cBhvr>
                                            <p:cTn id="33" dur="1000" fill="hold"/>
                                            <p:tgtEl>
                                              <p:spTgt spid="28"/>
                                            </p:tgtEl>
                                            <p:attrNameLst>
                                              <p:attrName>ppt_x</p:attrName>
                                            </p:attrNameLst>
                                          </p:cBhvr>
                                          <p:tavLst>
                                            <p:tav tm="0">
                                              <p:val>
                                                <p:strVal val="#ppt_x"/>
                                              </p:val>
                                            </p:tav>
                                            <p:tav tm="100000">
                                              <p:val>
                                                <p:strVal val="#ppt_x"/>
                                              </p:val>
                                            </p:tav>
                                          </p:tavLst>
                                        </p:anim>
                                        <p:anim calcmode="lin" valueType="num">
                                          <p:cBhvr>
                                            <p:cTn id="34" dur="1000" fill="hold"/>
                                            <p:tgtEl>
                                              <p:spTgt spid="28"/>
                                            </p:tgtEl>
                                            <p:attrNameLst>
                                              <p:attrName>ppt_y</p:attrName>
                                            </p:attrNameLst>
                                          </p:cBhvr>
                                          <p:tavLst>
                                            <p:tav tm="0">
                                              <p:val>
                                                <p:strVal val="#ppt_y+.1"/>
                                              </p:val>
                                            </p:tav>
                                            <p:tav tm="100000">
                                              <p:val>
                                                <p:strVal val="#ppt_y"/>
                                              </p:val>
                                            </p:tav>
                                          </p:tavLst>
                                        </p:anim>
                                      </p:childTnLst>
                                    </p:cTn>
                                  </p:par>
                                  <p:par>
                                    <p:cTn id="35" presetID="27" presetClass="emph" presetSubtype="0" repeatCount="4000" fill="remove" grpId="1" nodeType="withEffect">
                                      <p:stCondLst>
                                        <p:cond delay="7250"/>
                                      </p:stCondLst>
                                      <p:childTnLst>
                                        <p:animClr clrSpc="rgb" dir="cw">
                                          <p:cBhvr override="childStyle">
                                            <p:cTn id="36" dur="250" autoRev="1" fill="remove"/>
                                            <p:tgtEl>
                                              <p:spTgt spid="28"/>
                                            </p:tgtEl>
                                            <p:attrNameLst>
                                              <p:attrName>style.color</p:attrName>
                                            </p:attrNameLst>
                                          </p:cBhvr>
                                          <p:to>
                                            <a:schemeClr val="bg1"/>
                                          </p:to>
                                        </p:animClr>
                                        <p:animClr clrSpc="rgb" dir="cw">
                                          <p:cBhvr>
                                            <p:cTn id="37" dur="250" autoRev="1" fill="remove"/>
                                            <p:tgtEl>
                                              <p:spTgt spid="28"/>
                                            </p:tgtEl>
                                            <p:attrNameLst>
                                              <p:attrName>fillcolor</p:attrName>
                                            </p:attrNameLst>
                                          </p:cBhvr>
                                          <p:to>
                                            <a:schemeClr val="bg1"/>
                                          </p:to>
                                        </p:animClr>
                                        <p:set>
                                          <p:cBhvr>
                                            <p:cTn id="38" dur="250" autoRev="1" fill="remove"/>
                                            <p:tgtEl>
                                              <p:spTgt spid="28"/>
                                            </p:tgtEl>
                                            <p:attrNameLst>
                                              <p:attrName>fill.type</p:attrName>
                                            </p:attrNameLst>
                                          </p:cBhvr>
                                          <p:to>
                                            <p:strVal val="solid"/>
                                          </p:to>
                                        </p:set>
                                        <p:set>
                                          <p:cBhvr>
                                            <p:cTn id="39" dur="250" autoRev="1" fill="remove"/>
                                            <p:tgtEl>
                                              <p:spTgt spid="28"/>
                                            </p:tgtEl>
                                            <p:attrNameLst>
                                              <p:attrName>fill.on</p:attrName>
                                            </p:attrNameLst>
                                          </p:cBhvr>
                                          <p:to>
                                            <p:strVal val="tru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wipe(left)">
                                          <p:cBhvr>
                                            <p:cTn id="44" dur="1000"/>
                                            <p:tgtEl>
                                              <p:spTgt spid="30"/>
                                            </p:tgtEl>
                                          </p:cBhvr>
                                        </p:animEffect>
                                      </p:childTnLst>
                                    </p:cTn>
                                  </p:par>
                                  <p:par>
                                    <p:cTn id="45" presetID="22" presetClass="entr" presetSubtype="8" fill="hold" grpId="0" nodeType="withEffect">
                                      <p:stCondLst>
                                        <p:cond delay="500"/>
                                      </p:stCondLst>
                                      <p:childTnLst>
                                        <p:set>
                                          <p:cBhvr>
                                            <p:cTn id="46" dur="1" fill="hold">
                                              <p:stCondLst>
                                                <p:cond delay="0"/>
                                              </p:stCondLst>
                                            </p:cTn>
                                            <p:tgtEl>
                                              <p:spTgt spid="32"/>
                                            </p:tgtEl>
                                            <p:attrNameLst>
                                              <p:attrName>style.visibility</p:attrName>
                                            </p:attrNameLst>
                                          </p:cBhvr>
                                          <p:to>
                                            <p:strVal val="visible"/>
                                          </p:to>
                                        </p:set>
                                        <p:animEffect transition="in" filter="wipe(left)">
                                          <p:cBhvr>
                                            <p:cTn id="47" dur="1000"/>
                                            <p:tgtEl>
                                              <p:spTgt spid="32"/>
                                            </p:tgtEl>
                                          </p:cBhvr>
                                        </p:animEffect>
                                      </p:childTnLst>
                                    </p:cTn>
                                  </p:par>
                                  <p:par>
                                    <p:cTn id="48" presetID="22" presetClass="entr" presetSubtype="8" fill="hold" grpId="0" nodeType="withEffect">
                                      <p:stCondLst>
                                        <p:cond delay="1000"/>
                                      </p:stCondLst>
                                      <p:childTnLst>
                                        <p:set>
                                          <p:cBhvr>
                                            <p:cTn id="49" dur="1" fill="hold">
                                              <p:stCondLst>
                                                <p:cond delay="0"/>
                                              </p:stCondLst>
                                            </p:cTn>
                                            <p:tgtEl>
                                              <p:spTgt spid="31"/>
                                            </p:tgtEl>
                                            <p:attrNameLst>
                                              <p:attrName>style.visibility</p:attrName>
                                            </p:attrNameLst>
                                          </p:cBhvr>
                                          <p:to>
                                            <p:strVal val="visible"/>
                                          </p:to>
                                        </p:set>
                                        <p:animEffect transition="in" filter="wipe(left)">
                                          <p:cBhvr>
                                            <p:cTn id="50" dur="1000"/>
                                            <p:tgtEl>
                                              <p:spTgt spid="31"/>
                                            </p:tgtEl>
                                          </p:cBhvr>
                                        </p:animEffect>
                                      </p:childTnLst>
                                    </p:cTn>
                                  </p:par>
                                  <p:par>
                                    <p:cTn id="51" presetID="2" presetClass="entr" presetSubtype="4" fill="hold" grpId="0" nodeType="withEffect">
                                      <p:stCondLst>
                                        <p:cond delay="750"/>
                                      </p:stCondLst>
                                      <p:childTnLst>
                                        <p:set>
                                          <p:cBhvr>
                                            <p:cTn id="52" dur="1" fill="hold">
                                              <p:stCondLst>
                                                <p:cond delay="0"/>
                                              </p:stCondLst>
                                            </p:cTn>
                                            <p:tgtEl>
                                              <p:spTgt spid="24"/>
                                            </p:tgtEl>
                                            <p:attrNameLst>
                                              <p:attrName>style.visibility</p:attrName>
                                            </p:attrNameLst>
                                          </p:cBhvr>
                                          <p:to>
                                            <p:strVal val="visible"/>
                                          </p:to>
                                        </p:set>
                                        <p:anim calcmode="lin" valueType="num">
                                          <p:cBhvr additive="base">
                                            <p:cTn id="53" dur="1250" fill="hold"/>
                                            <p:tgtEl>
                                              <p:spTgt spid="24"/>
                                            </p:tgtEl>
                                            <p:attrNameLst>
                                              <p:attrName>ppt_x</p:attrName>
                                            </p:attrNameLst>
                                          </p:cBhvr>
                                          <p:tavLst>
                                            <p:tav tm="0">
                                              <p:val>
                                                <p:strVal val="#ppt_x"/>
                                              </p:val>
                                            </p:tav>
                                            <p:tav tm="100000">
                                              <p:val>
                                                <p:strVal val="#ppt_x"/>
                                              </p:val>
                                            </p:tav>
                                          </p:tavLst>
                                        </p:anim>
                                        <p:anim calcmode="lin" valueType="num">
                                          <p:cBhvr additive="base">
                                            <p:cTn id="54" dur="125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2"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anim calcmode="lin" valueType="num">
                                          <p:cBhvr additive="base">
                                            <p:cTn id="59" dur="2000" fill="hold"/>
                                            <p:tgtEl>
                                              <p:spTgt spid="27"/>
                                            </p:tgtEl>
                                            <p:attrNameLst>
                                              <p:attrName>ppt_x</p:attrName>
                                            </p:attrNameLst>
                                          </p:cBhvr>
                                          <p:tavLst>
                                            <p:tav tm="0">
                                              <p:val>
                                                <p:strVal val="1+#ppt_w/2"/>
                                              </p:val>
                                            </p:tav>
                                            <p:tav tm="100000">
                                              <p:val>
                                                <p:strVal val="#ppt_x"/>
                                              </p:val>
                                            </p:tav>
                                          </p:tavLst>
                                        </p:anim>
                                        <p:anim calcmode="lin" valueType="num">
                                          <p:cBhvr additive="base">
                                            <p:cTn id="60" dur="2000" fill="hold"/>
                                            <p:tgtEl>
                                              <p:spTgt spid="27"/>
                                            </p:tgtEl>
                                            <p:attrNameLst>
                                              <p:attrName>ppt_y</p:attrName>
                                            </p:attrNameLst>
                                          </p:cBhvr>
                                          <p:tavLst>
                                            <p:tav tm="0">
                                              <p:val>
                                                <p:strVal val="#ppt_y"/>
                                              </p:val>
                                            </p:tav>
                                            <p:tav tm="100000">
                                              <p:val>
                                                <p:strVal val="#ppt_y"/>
                                              </p:val>
                                            </p:tav>
                                          </p:tavLst>
                                        </p:anim>
                                      </p:childTnLst>
                                    </p:cTn>
                                  </p:par>
                                  <p:par>
                                    <p:cTn id="61" presetID="8" presetClass="emph" presetSubtype="0" fill="hold" grpId="1" nodeType="withEffect">
                                      <p:stCondLst>
                                        <p:cond delay="0"/>
                                      </p:stCondLst>
                                      <p:childTnLst>
                                        <p:animRot by="21600000">
                                          <p:cBhvr>
                                            <p:cTn id="62" dur="2000" fill="hold"/>
                                            <p:tgtEl>
                                              <p:spTgt spid="27"/>
                                            </p:tgtEl>
                                            <p:attrNameLst>
                                              <p:attrName>r</p:attrName>
                                            </p:attrNameLst>
                                          </p:cBhvr>
                                        </p:animRot>
                                      </p:childTnLst>
                                    </p:cTn>
                                  </p:par>
                                  <p:par>
                                    <p:cTn id="63" presetID="6" presetClass="emph" presetSubtype="0" repeatCount="2000" autoRev="1" fill="hold" grpId="2" nodeType="withEffect">
                                      <p:stCondLst>
                                        <p:cond delay="1750"/>
                                      </p:stCondLst>
                                      <p:childTnLst>
                                        <p:animScale>
                                          <p:cBhvr>
                                            <p:cTn id="64" dur="500" fill="hold"/>
                                            <p:tgtEl>
                                              <p:spTgt spid="27"/>
                                            </p:tgtEl>
                                          </p:cBhvr>
                                          <p:by x="150000" y="150000"/>
                                        </p:animScale>
                                      </p:childTnLst>
                                    </p:cTn>
                                  </p:par>
                                  <p:par>
                                    <p:cTn id="65" presetID="31" presetClass="entr" presetSubtype="0" fill="hold" grpId="0" nodeType="withEffect">
                                      <p:stCondLst>
                                        <p:cond delay="2500"/>
                                      </p:stCondLst>
                                      <p:childTnLst>
                                        <p:set>
                                          <p:cBhvr>
                                            <p:cTn id="66" dur="1" fill="hold">
                                              <p:stCondLst>
                                                <p:cond delay="0"/>
                                              </p:stCondLst>
                                            </p:cTn>
                                            <p:tgtEl>
                                              <p:spTgt spid="26"/>
                                            </p:tgtEl>
                                            <p:attrNameLst>
                                              <p:attrName>style.visibility</p:attrName>
                                            </p:attrNameLst>
                                          </p:cBhvr>
                                          <p:to>
                                            <p:strVal val="visible"/>
                                          </p:to>
                                        </p:set>
                                        <p:anim calcmode="lin" valueType="num">
                                          <p:cBhvr>
                                            <p:cTn id="67" dur="1500" fill="hold"/>
                                            <p:tgtEl>
                                              <p:spTgt spid="26"/>
                                            </p:tgtEl>
                                            <p:attrNameLst>
                                              <p:attrName>ppt_w</p:attrName>
                                            </p:attrNameLst>
                                          </p:cBhvr>
                                          <p:tavLst>
                                            <p:tav tm="0">
                                              <p:val>
                                                <p:fltVal val="0"/>
                                              </p:val>
                                            </p:tav>
                                            <p:tav tm="100000">
                                              <p:val>
                                                <p:strVal val="#ppt_w"/>
                                              </p:val>
                                            </p:tav>
                                          </p:tavLst>
                                        </p:anim>
                                        <p:anim calcmode="lin" valueType="num">
                                          <p:cBhvr>
                                            <p:cTn id="68" dur="1500" fill="hold"/>
                                            <p:tgtEl>
                                              <p:spTgt spid="26"/>
                                            </p:tgtEl>
                                            <p:attrNameLst>
                                              <p:attrName>ppt_h</p:attrName>
                                            </p:attrNameLst>
                                          </p:cBhvr>
                                          <p:tavLst>
                                            <p:tav tm="0">
                                              <p:val>
                                                <p:fltVal val="0"/>
                                              </p:val>
                                            </p:tav>
                                            <p:tav tm="100000">
                                              <p:val>
                                                <p:strVal val="#ppt_h"/>
                                              </p:val>
                                            </p:tav>
                                          </p:tavLst>
                                        </p:anim>
                                        <p:anim calcmode="lin" valueType="num">
                                          <p:cBhvr>
                                            <p:cTn id="69" dur="1500" fill="hold"/>
                                            <p:tgtEl>
                                              <p:spTgt spid="26"/>
                                            </p:tgtEl>
                                            <p:attrNameLst>
                                              <p:attrName>style.rotation</p:attrName>
                                            </p:attrNameLst>
                                          </p:cBhvr>
                                          <p:tavLst>
                                            <p:tav tm="0">
                                              <p:val>
                                                <p:fltVal val="90"/>
                                              </p:val>
                                            </p:tav>
                                            <p:tav tm="100000">
                                              <p:val>
                                                <p:fltVal val="0"/>
                                              </p:val>
                                            </p:tav>
                                          </p:tavLst>
                                        </p:anim>
                                        <p:animEffect transition="in" filter="fade">
                                          <p:cBhvr>
                                            <p:cTn id="70" dur="1500"/>
                                            <p:tgtEl>
                                              <p:spTgt spid="26"/>
                                            </p:tgtEl>
                                          </p:cBhvr>
                                        </p:animEffect>
                                      </p:childTnLst>
                                    </p:cTn>
                                  </p:par>
                                  <p:par>
                                    <p:cTn id="71" presetID="27" presetClass="emph" presetSubtype="0" repeatCount="2000" fill="remove" grpId="1" nodeType="withEffect">
                                      <p:stCondLst>
                                        <p:cond delay="3500"/>
                                      </p:stCondLst>
                                      <p:childTnLst>
                                        <p:animClr clrSpc="rgb" dir="cw">
                                          <p:cBhvr override="childStyle">
                                            <p:cTn id="72" dur="375" autoRev="1" fill="remove"/>
                                            <p:tgtEl>
                                              <p:spTgt spid="26"/>
                                            </p:tgtEl>
                                            <p:attrNameLst>
                                              <p:attrName>style.color</p:attrName>
                                            </p:attrNameLst>
                                          </p:cBhvr>
                                          <p:to>
                                            <a:schemeClr val="bg1"/>
                                          </p:to>
                                        </p:animClr>
                                        <p:animClr clrSpc="rgb" dir="cw">
                                          <p:cBhvr>
                                            <p:cTn id="73" dur="375" autoRev="1" fill="remove"/>
                                            <p:tgtEl>
                                              <p:spTgt spid="26"/>
                                            </p:tgtEl>
                                            <p:attrNameLst>
                                              <p:attrName>fillcolor</p:attrName>
                                            </p:attrNameLst>
                                          </p:cBhvr>
                                          <p:to>
                                            <a:schemeClr val="bg1"/>
                                          </p:to>
                                        </p:animClr>
                                        <p:set>
                                          <p:cBhvr>
                                            <p:cTn id="74" dur="375" autoRev="1" fill="remove"/>
                                            <p:tgtEl>
                                              <p:spTgt spid="26"/>
                                            </p:tgtEl>
                                            <p:attrNameLst>
                                              <p:attrName>fill.type</p:attrName>
                                            </p:attrNameLst>
                                          </p:cBhvr>
                                          <p:to>
                                            <p:strVal val="solid"/>
                                          </p:to>
                                        </p:set>
                                        <p:set>
                                          <p:cBhvr>
                                            <p:cTn id="75" dur="375" autoRev="1" fill="remove"/>
                                            <p:tgtEl>
                                              <p:spTgt spid="26"/>
                                            </p:tgtEl>
                                            <p:attrNameLst>
                                              <p:attrName>fill.on</p:attrName>
                                            </p:attrNameLst>
                                          </p:cBhvr>
                                          <p:to>
                                            <p:strVal val="true"/>
                                          </p:to>
                                        </p:set>
                                      </p:childTnLst>
                                    </p:cTn>
                                  </p:par>
                                  <p:par>
                                    <p:cTn id="76" presetID="22" presetClass="entr" presetSubtype="8" fill="hold" grpId="0" nodeType="withEffect">
                                      <p:stCondLst>
                                        <p:cond delay="4500"/>
                                      </p:stCondLst>
                                      <p:childTnLst>
                                        <p:set>
                                          <p:cBhvr>
                                            <p:cTn id="77" dur="1" fill="hold">
                                              <p:stCondLst>
                                                <p:cond delay="0"/>
                                              </p:stCondLst>
                                            </p:cTn>
                                            <p:tgtEl>
                                              <p:spTgt spid="35"/>
                                            </p:tgtEl>
                                            <p:attrNameLst>
                                              <p:attrName>style.visibility</p:attrName>
                                            </p:attrNameLst>
                                          </p:cBhvr>
                                          <p:to>
                                            <p:strVal val="visible"/>
                                          </p:to>
                                        </p:set>
                                        <p:animEffect transition="in" filter="wipe(left)">
                                          <p:cBhvr>
                                            <p:cTn id="78" dur="1000"/>
                                            <p:tgtEl>
                                              <p:spTgt spid="35"/>
                                            </p:tgtEl>
                                          </p:cBhvr>
                                        </p:animEffect>
                                      </p:childTnLst>
                                    </p:cTn>
                                  </p:par>
                                  <p:par>
                                    <p:cTn id="79" presetID="21" presetClass="entr" presetSubtype="8" repeatCount="4000" fill="hold" grpId="0" nodeType="withEffect">
                                      <p:stCondLst>
                                        <p:cond delay="4500"/>
                                      </p:stCondLst>
                                      <p:childTnLst>
                                        <p:set>
                                          <p:cBhvr>
                                            <p:cTn id="80" dur="1" fill="hold">
                                              <p:stCondLst>
                                                <p:cond delay="0"/>
                                              </p:stCondLst>
                                            </p:cTn>
                                            <p:tgtEl>
                                              <p:spTgt spid="34"/>
                                            </p:tgtEl>
                                            <p:attrNameLst>
                                              <p:attrName>style.visibility</p:attrName>
                                            </p:attrNameLst>
                                          </p:cBhvr>
                                          <p:to>
                                            <p:strVal val="visible"/>
                                          </p:to>
                                        </p:set>
                                        <p:animEffect transition="in" filter="wheel(8)">
                                          <p:cBhvr>
                                            <p:cTn id="81" dur="1000"/>
                                            <p:tgtEl>
                                              <p:spTgt spid="34"/>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25"/>
                                            </p:tgtEl>
                                            <p:attrNameLst>
                                              <p:attrName>style.visibility</p:attrName>
                                            </p:attrNameLst>
                                          </p:cBhvr>
                                          <p:to>
                                            <p:strVal val="visible"/>
                                          </p:to>
                                        </p:set>
                                        <p:animEffect transition="in" filter="wipe(left)">
                                          <p:cBhvr>
                                            <p:cTn id="86" dur="2000"/>
                                            <p:tgtEl>
                                              <p:spTgt spid="25"/>
                                            </p:tgtEl>
                                          </p:cBhvr>
                                        </p:animEffect>
                                      </p:childTnLst>
                                    </p:cTn>
                                  </p:par>
                                </p:childTnLst>
                              </p:cTn>
                            </p:par>
                            <p:par>
                              <p:cTn id="87" fill="hold">
                                <p:stCondLst>
                                  <p:cond delay="2000"/>
                                </p:stCondLst>
                                <p:childTnLst>
                                  <p:par>
                                    <p:cTn id="88" presetID="42" presetClass="entr" presetSubtype="0" fill="hold" grpId="0" nodeType="afterEffect">
                                      <p:stCondLst>
                                        <p:cond delay="0"/>
                                      </p:stCondLst>
                                      <p:childTnLst>
                                        <p:set>
                                          <p:cBhvr>
                                            <p:cTn id="89" dur="1" fill="hold">
                                              <p:stCondLst>
                                                <p:cond delay="0"/>
                                              </p:stCondLst>
                                            </p:cTn>
                                            <p:tgtEl>
                                              <p:spTgt spid="36"/>
                                            </p:tgtEl>
                                            <p:attrNameLst>
                                              <p:attrName>style.visibility</p:attrName>
                                            </p:attrNameLst>
                                          </p:cBhvr>
                                          <p:to>
                                            <p:strVal val="visible"/>
                                          </p:to>
                                        </p:set>
                                        <p:animEffect transition="in" filter="fade">
                                          <p:cBhvr>
                                            <p:cTn id="90" dur="1000"/>
                                            <p:tgtEl>
                                              <p:spTgt spid="36"/>
                                            </p:tgtEl>
                                          </p:cBhvr>
                                        </p:animEffect>
                                        <p:anim calcmode="lin" valueType="num">
                                          <p:cBhvr>
                                            <p:cTn id="91" dur="1000" fill="hold"/>
                                            <p:tgtEl>
                                              <p:spTgt spid="36"/>
                                            </p:tgtEl>
                                            <p:attrNameLst>
                                              <p:attrName>ppt_x</p:attrName>
                                            </p:attrNameLst>
                                          </p:cBhvr>
                                          <p:tavLst>
                                            <p:tav tm="0">
                                              <p:val>
                                                <p:strVal val="#ppt_x"/>
                                              </p:val>
                                            </p:tav>
                                            <p:tav tm="100000">
                                              <p:val>
                                                <p:strVal val="#ppt_x"/>
                                              </p:val>
                                            </p:tav>
                                          </p:tavLst>
                                        </p:anim>
                                        <p:anim calcmode="lin" valueType="num">
                                          <p:cBhvr>
                                            <p:cTn id="92" dur="1000" fill="hold"/>
                                            <p:tgtEl>
                                              <p:spTgt spid="36"/>
                                            </p:tgtEl>
                                            <p:attrNameLst>
                                              <p:attrName>ppt_y</p:attrName>
                                            </p:attrNameLst>
                                          </p:cBhvr>
                                          <p:tavLst>
                                            <p:tav tm="0">
                                              <p:val>
                                                <p:strVal val="#ppt_y+.1"/>
                                              </p:val>
                                            </p:tav>
                                            <p:tav tm="100000">
                                              <p:val>
                                                <p:strVal val="#ppt_y"/>
                                              </p:val>
                                            </p:tav>
                                          </p:tavLst>
                                        </p:anim>
                                      </p:childTnLst>
                                    </p:cTn>
                                  </p:par>
                                </p:childTnLst>
                              </p:cTn>
                            </p:par>
                            <p:par>
                              <p:cTn id="93" fill="hold">
                                <p:stCondLst>
                                  <p:cond delay="3000"/>
                                </p:stCondLst>
                                <p:childTnLst>
                                  <p:par>
                                    <p:cTn id="94" presetID="42" presetClass="entr" presetSubtype="0" fill="hold" nodeType="afterEffect">
                                      <p:stCondLst>
                                        <p:cond delay="0"/>
                                      </p:stCondLst>
                                      <p:childTnLst>
                                        <p:set>
                                          <p:cBhvr>
                                            <p:cTn id="95" dur="1" fill="hold">
                                              <p:stCondLst>
                                                <p:cond delay="0"/>
                                              </p:stCondLst>
                                            </p:cTn>
                                            <p:tgtEl>
                                              <p:spTgt spid="37"/>
                                            </p:tgtEl>
                                            <p:attrNameLst>
                                              <p:attrName>style.visibility</p:attrName>
                                            </p:attrNameLst>
                                          </p:cBhvr>
                                          <p:to>
                                            <p:strVal val="visible"/>
                                          </p:to>
                                        </p:set>
                                        <p:animEffect transition="in" filter="fade">
                                          <p:cBhvr>
                                            <p:cTn id="96" dur="1000"/>
                                            <p:tgtEl>
                                              <p:spTgt spid="37"/>
                                            </p:tgtEl>
                                          </p:cBhvr>
                                        </p:animEffect>
                                        <p:anim calcmode="lin" valueType="num">
                                          <p:cBhvr>
                                            <p:cTn id="97" dur="1000" fill="hold"/>
                                            <p:tgtEl>
                                              <p:spTgt spid="37"/>
                                            </p:tgtEl>
                                            <p:attrNameLst>
                                              <p:attrName>ppt_x</p:attrName>
                                            </p:attrNameLst>
                                          </p:cBhvr>
                                          <p:tavLst>
                                            <p:tav tm="0">
                                              <p:val>
                                                <p:strVal val="#ppt_x"/>
                                              </p:val>
                                            </p:tav>
                                            <p:tav tm="100000">
                                              <p:val>
                                                <p:strVal val="#ppt_x"/>
                                              </p:val>
                                            </p:tav>
                                          </p:tavLst>
                                        </p:anim>
                                        <p:anim calcmode="lin" valueType="num">
                                          <p:cBhvr>
                                            <p:cTn id="98"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grpId="0" nodeType="clickEffect">
                                      <p:stCondLst>
                                        <p:cond delay="0"/>
                                      </p:stCondLst>
                                      <p:childTnLst>
                                        <p:set>
                                          <p:cBhvr>
                                            <p:cTn id="102" dur="1" fill="hold">
                                              <p:stCondLst>
                                                <p:cond delay="0"/>
                                              </p:stCondLst>
                                            </p:cTn>
                                            <p:tgtEl>
                                              <p:spTgt spid="19"/>
                                            </p:tgtEl>
                                            <p:attrNameLst>
                                              <p:attrName>style.visibility</p:attrName>
                                            </p:attrNameLst>
                                          </p:cBhvr>
                                          <p:to>
                                            <p:strVal val="visible"/>
                                          </p:to>
                                        </p:set>
                                        <p:animEffect transition="in" filter="wipe(left)">
                                          <p:cBhvr>
                                            <p:cTn id="103" dur="1250"/>
                                            <p:tgtEl>
                                              <p:spTgt spid="19"/>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8" fill="hold" grpId="0" nodeType="clickEffect">
                                      <p:stCondLst>
                                        <p:cond delay="0"/>
                                      </p:stCondLst>
                                      <p:childTnLst>
                                        <p:set>
                                          <p:cBhvr>
                                            <p:cTn id="107" dur="1" fill="hold">
                                              <p:stCondLst>
                                                <p:cond delay="0"/>
                                              </p:stCondLst>
                                            </p:cTn>
                                            <p:tgtEl>
                                              <p:spTgt spid="20"/>
                                            </p:tgtEl>
                                            <p:attrNameLst>
                                              <p:attrName>style.visibility</p:attrName>
                                            </p:attrNameLst>
                                          </p:cBhvr>
                                          <p:to>
                                            <p:strVal val="visible"/>
                                          </p:to>
                                        </p:set>
                                        <p:animEffect transition="in" filter="wipe(left)">
                                          <p:cBhvr>
                                            <p:cTn id="108"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1" grpId="0" build="p"/>
          <p:bldP spid="23" grpId="0" animBg="1"/>
          <p:bldP spid="24" grpId="0"/>
          <p:bldP spid="25" grpId="0"/>
          <p:bldP spid="26" grpId="0"/>
          <p:bldP spid="26" grpId="1"/>
          <p:bldP spid="27" grpId="0" animBg="1"/>
          <p:bldP spid="27" grpId="1" animBg="1"/>
          <p:bldP spid="27" grpId="2" animBg="1"/>
          <p:bldP spid="28" grpId="0"/>
          <p:bldP spid="28" grpId="1"/>
          <p:bldP spid="29" grpId="0" animBg="1"/>
          <p:bldP spid="30" grpId="0" animBg="1"/>
          <p:bldP spid="31" grpId="0" animBg="1"/>
          <p:bldP spid="32" grpId="0" animBg="1"/>
          <p:bldP spid="34" grpId="0" animBg="1"/>
          <p:bldP spid="35" grpId="0" animBg="1"/>
          <p:bldP spid="36" grpId="0" animBg="1"/>
          <p:bldP spid="19" grpId="0" animBg="1"/>
          <p:bldP spid="20" grpId="0" animBg="1"/>
        </p:bldLst>
      </p:timing>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3399">
                <a:alpha val="47000"/>
              </a:srgbClr>
            </a:gs>
            <a:gs pos="22000">
              <a:srgbClr val="FF6633">
                <a:alpha val="43000"/>
              </a:srgbClr>
            </a:gs>
            <a:gs pos="47000">
              <a:srgbClr val="FFFF00">
                <a:alpha val="50000"/>
              </a:srgbClr>
            </a:gs>
            <a:gs pos="71000">
              <a:srgbClr val="01A78F">
                <a:alpha val="51000"/>
              </a:srgbClr>
            </a:gs>
            <a:gs pos="88000">
              <a:srgbClr val="9900CC">
                <a:alpha val="52000"/>
              </a:srgbClr>
            </a:gs>
          </a:gsLst>
          <a:lin ang="16200000" scaled="1"/>
          <a:tileRect/>
        </a:gradFill>
        <a:effectLst/>
      </p:bgPr>
    </p:bg>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a:xfrm>
            <a:off x="11711036" y="6511325"/>
            <a:ext cx="477789" cy="365125"/>
          </a:xfrm>
        </p:spPr>
        <p:txBody>
          <a:bodyPr/>
          <a:lstStyle/>
          <a:p>
            <a:fld id="{81FEFA0A-2F20-4B60-98C6-5FFDA469AA1C}" type="slidenum">
              <a:rPr lang="en-US" smtClean="0">
                <a:solidFill>
                  <a:schemeClr val="tx2"/>
                </a:solidFill>
              </a:rPr>
              <a:pPr/>
              <a:t>50</a:t>
            </a:fld>
            <a:endParaRPr lang="en-US" dirty="0">
              <a:solidFill>
                <a:schemeClr val="tx2"/>
              </a:solidFill>
            </a:endParaRPr>
          </a:p>
        </p:txBody>
      </p:sp>
      <p:pic>
        <p:nvPicPr>
          <p:cNvPr id="6" name="Picture 5" descr="C:\Users\Rae\Desktop\tulip clea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66873" y="2924524"/>
            <a:ext cx="2414405" cy="3963384"/>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477787" y="6074304"/>
            <a:ext cx="11233249" cy="639138"/>
          </a:xfrm>
          <a:prstGeom prst="roundRect">
            <a:avLst>
              <a:gd name="adj" fmla="val 33409"/>
            </a:avLst>
          </a:prstGeom>
          <a:gradFill>
            <a:gsLst>
              <a:gs pos="0">
                <a:srgbClr val="FF3399">
                  <a:alpha val="47000"/>
                </a:srgbClr>
              </a:gs>
              <a:gs pos="22000">
                <a:srgbClr val="FF6633">
                  <a:alpha val="43000"/>
                </a:srgbClr>
              </a:gs>
              <a:gs pos="47000">
                <a:srgbClr val="FFFF00">
                  <a:alpha val="50000"/>
                </a:srgbClr>
              </a:gs>
              <a:gs pos="71000">
                <a:srgbClr val="01A78F">
                  <a:alpha val="51000"/>
                </a:srgbClr>
              </a:gs>
              <a:gs pos="88000">
                <a:srgbClr val="9900CC">
                  <a:alpha val="52000"/>
                </a:srgbClr>
              </a:gs>
            </a:gsLst>
            <a:lin ang="16200000" scaled="1"/>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3600" b="1" dirty="0" smtClean="0">
                <a:ln w="28575">
                  <a:solidFill>
                    <a:srgbClr val="2932E7"/>
                  </a:solidFill>
                </a:ln>
                <a:solidFill>
                  <a:srgbClr val="00FF00"/>
                </a:solidFill>
                <a:latin typeface="Arial Black" panose="020B0A04020102020204" pitchFamily="34" charset="0"/>
              </a:rPr>
              <a:t>Abib </a:t>
            </a:r>
            <a:r>
              <a:rPr lang="en-CA" sz="3600" b="1" dirty="0" smtClean="0">
                <a:ln w="28575">
                  <a:solidFill>
                    <a:srgbClr val="2932E7"/>
                  </a:solidFill>
                </a:ln>
                <a:solidFill>
                  <a:srgbClr val="00FF00"/>
                </a:solidFill>
                <a:effectLst>
                  <a:glow rad="266700">
                    <a:srgbClr val="FFFF00"/>
                  </a:glow>
                </a:effectLst>
                <a:latin typeface="Arial Black" panose="020B0A04020102020204" pitchFamily="34" charset="0"/>
              </a:rPr>
              <a:t>15</a:t>
            </a:r>
            <a:r>
              <a:rPr lang="en-CA" sz="3600" b="1" dirty="0" smtClean="0">
                <a:ln w="28575">
                  <a:solidFill>
                    <a:srgbClr val="2932E7"/>
                  </a:solidFill>
                </a:ln>
                <a:solidFill>
                  <a:srgbClr val="00FF00"/>
                </a:solidFill>
                <a:latin typeface="Arial Black" panose="020B0A04020102020204" pitchFamily="34" charset="0"/>
              </a:rPr>
              <a:t> – the One and Only – </a:t>
            </a:r>
            <a:r>
              <a:rPr lang="en-CA" sz="3600" b="1" i="1" dirty="0" smtClean="0">
                <a:ln w="28575">
                  <a:solidFill>
                    <a:srgbClr val="2932E7"/>
                  </a:solidFill>
                </a:ln>
                <a:solidFill>
                  <a:srgbClr val="00FFFF"/>
                </a:solidFill>
                <a:latin typeface="Arial Black" panose="020B0A04020102020204" pitchFamily="34" charset="0"/>
              </a:rPr>
              <a:t>High Sabbath!</a:t>
            </a:r>
            <a:endParaRPr lang="en-CA" sz="3600" b="1" i="1" dirty="0">
              <a:ln w="28575">
                <a:solidFill>
                  <a:srgbClr val="2932E7"/>
                </a:solidFill>
              </a:ln>
              <a:solidFill>
                <a:srgbClr val="00FFFF"/>
              </a:solidFill>
              <a:latin typeface="Arial Black" panose="020B0A04020102020204" pitchFamily="34" charset="0"/>
            </a:endParaRPr>
          </a:p>
        </p:txBody>
      </p:sp>
      <p:sp>
        <p:nvSpPr>
          <p:cNvPr id="7" name="Rectangle 6"/>
          <p:cNvSpPr/>
          <p:nvPr/>
        </p:nvSpPr>
        <p:spPr>
          <a:xfrm>
            <a:off x="189756" y="44624"/>
            <a:ext cx="11809314" cy="5976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prst="angle"/>
            </a:sp3d>
          </a:bodyPr>
          <a:lstStyle/>
          <a:p>
            <a:pPr algn="ctr"/>
            <a:r>
              <a:rPr lang="en-US" sz="5400" b="1" dirty="0" smtClean="0">
                <a:ln>
                  <a:solidFill>
                    <a:srgbClr val="2932E7"/>
                  </a:solidFill>
                </a:ln>
                <a:solidFill>
                  <a:schemeClr val="bg2">
                    <a:lumMod val="50000"/>
                  </a:schemeClr>
                </a:solidFill>
                <a:latin typeface="Calibri" pitchFamily="34" charset="0"/>
                <a:cs typeface="Calibri" pitchFamily="34" charset="0"/>
              </a:rPr>
              <a:t>Summary for Joshua </a:t>
            </a:r>
            <a:r>
              <a:rPr lang="en-US" sz="5400" b="1" dirty="0">
                <a:latin typeface="Calibri" pitchFamily="34" charset="0"/>
                <a:cs typeface="Calibri" pitchFamily="34" charset="0"/>
              </a:rPr>
              <a:t>Section </a:t>
            </a:r>
            <a:r>
              <a:rPr lang="en-US" sz="5400" b="1" dirty="0" smtClean="0">
                <a:latin typeface="Calibri" pitchFamily="34" charset="0"/>
                <a:cs typeface="Calibri" pitchFamily="34" charset="0"/>
              </a:rPr>
              <a:t>#</a:t>
            </a:r>
            <a:r>
              <a:rPr lang="en-US" sz="5400" b="1" dirty="0" smtClean="0">
                <a:solidFill>
                  <a:srgbClr val="00FF00"/>
                </a:solidFill>
                <a:latin typeface="Calibri" pitchFamily="34" charset="0"/>
                <a:cs typeface="Calibri" pitchFamily="34" charset="0"/>
              </a:rPr>
              <a:t>8</a:t>
            </a:r>
            <a:endParaRPr lang="en-CA" sz="5400" b="1" dirty="0">
              <a:solidFill>
                <a:srgbClr val="00FF00"/>
              </a:solidFill>
              <a:latin typeface="Calibri" pitchFamily="34" charset="0"/>
              <a:cs typeface="Calibri" pitchFamily="34" charset="0"/>
            </a:endParaRPr>
          </a:p>
          <a:p>
            <a:pPr algn="ctr"/>
            <a:endParaRPr lang="en-US" sz="1200" dirty="0" smtClean="0">
              <a:solidFill>
                <a:schemeClr val="tx2"/>
              </a:solidFill>
            </a:endParaRPr>
          </a:p>
          <a:p>
            <a:pPr marL="514350" indent="-514350">
              <a:buFont typeface="+mj-lt"/>
              <a:buAutoNum type="arabicPeriod"/>
            </a:pPr>
            <a:r>
              <a:rPr lang="en-US" sz="2800" dirty="0" smtClean="0">
                <a:ln>
                  <a:solidFill>
                    <a:srgbClr val="0000FF"/>
                  </a:solidFill>
                </a:ln>
                <a:solidFill>
                  <a:schemeClr val="tx2"/>
                </a:solidFill>
              </a:rPr>
              <a:t>Joshua’s </a:t>
            </a:r>
            <a:r>
              <a:rPr lang="en-US" sz="2800" dirty="0" smtClean="0">
                <a:ln>
                  <a:solidFill>
                    <a:srgbClr val="0000FF"/>
                  </a:solidFill>
                </a:ln>
                <a:solidFill>
                  <a:schemeClr val="tx2"/>
                </a:solidFill>
                <a:effectLst>
                  <a:glow rad="127000">
                    <a:srgbClr val="FFFF00"/>
                  </a:glow>
                </a:effectLst>
              </a:rPr>
              <a:t>sickle severed grain </a:t>
            </a:r>
            <a:r>
              <a:rPr lang="en-US" sz="2800" dirty="0" smtClean="0">
                <a:ln>
                  <a:solidFill>
                    <a:srgbClr val="0000FF"/>
                  </a:solidFill>
                </a:ln>
                <a:solidFill>
                  <a:schemeClr val="tx2"/>
                </a:solidFill>
              </a:rPr>
              <a:t>for a Wave Sheaf on </a:t>
            </a:r>
            <a:r>
              <a:rPr lang="en-US" sz="2800" dirty="0" smtClean="0">
                <a:ln>
                  <a:solidFill>
                    <a:srgbClr val="0000FF"/>
                  </a:solidFill>
                </a:ln>
                <a:solidFill>
                  <a:schemeClr val="tx2"/>
                </a:solidFill>
                <a:effectLst>
                  <a:glow rad="88900">
                    <a:srgbClr val="FF33CC"/>
                  </a:glow>
                </a:effectLst>
              </a:rPr>
              <a:t>Abib 15</a:t>
            </a:r>
            <a:r>
              <a:rPr lang="en-US" sz="2800" dirty="0" smtClean="0">
                <a:ln>
                  <a:solidFill>
                    <a:srgbClr val="0000FF"/>
                  </a:solidFill>
                </a:ln>
                <a:solidFill>
                  <a:schemeClr val="tx2"/>
                </a:solidFill>
              </a:rPr>
              <a:t> the </a:t>
            </a:r>
            <a:br>
              <a:rPr lang="en-US" sz="2800" dirty="0" smtClean="0">
                <a:ln>
                  <a:solidFill>
                    <a:srgbClr val="0000FF"/>
                  </a:solidFill>
                </a:ln>
                <a:solidFill>
                  <a:schemeClr val="tx2"/>
                </a:solidFill>
              </a:rPr>
            </a:br>
            <a:r>
              <a:rPr lang="en-US" sz="2800" dirty="0" smtClean="0">
                <a:ln>
                  <a:solidFill>
                    <a:srgbClr val="0000FF"/>
                  </a:solidFill>
                </a:ln>
                <a:solidFill>
                  <a:schemeClr val="tx2"/>
                </a:solidFill>
              </a:rPr>
              <a:t>	1</a:t>
            </a:r>
            <a:r>
              <a:rPr lang="en-US" sz="2800" baseline="30000" dirty="0" smtClean="0">
                <a:ln>
                  <a:solidFill>
                    <a:srgbClr val="0000FF"/>
                  </a:solidFill>
                </a:ln>
                <a:solidFill>
                  <a:schemeClr val="tx2"/>
                </a:solidFill>
              </a:rPr>
              <a:t>st</a:t>
            </a:r>
            <a:r>
              <a:rPr lang="en-US" sz="2800" dirty="0" smtClean="0">
                <a:ln>
                  <a:solidFill>
                    <a:srgbClr val="0000FF"/>
                  </a:solidFill>
                </a:ln>
                <a:solidFill>
                  <a:schemeClr val="tx2"/>
                </a:solidFill>
              </a:rPr>
              <a:t> cycle after the 7</a:t>
            </a:r>
            <a:r>
              <a:rPr lang="en-US" sz="2800" baseline="30000" dirty="0" smtClean="0">
                <a:ln>
                  <a:solidFill>
                    <a:srgbClr val="0000FF"/>
                  </a:solidFill>
                </a:ln>
                <a:solidFill>
                  <a:schemeClr val="tx2"/>
                </a:solidFill>
              </a:rPr>
              <a:t>th</a:t>
            </a:r>
            <a:r>
              <a:rPr lang="en-US" sz="2800" dirty="0" smtClean="0">
                <a:ln>
                  <a:solidFill>
                    <a:srgbClr val="0000FF"/>
                  </a:solidFill>
                </a:ln>
                <a:solidFill>
                  <a:schemeClr val="tx2"/>
                </a:solidFill>
              </a:rPr>
              <a:t> day Sabbath.</a:t>
            </a:r>
          </a:p>
          <a:p>
            <a:pPr marL="514350" indent="-514350">
              <a:buFont typeface="+mj-lt"/>
              <a:buAutoNum type="arabicPeriod"/>
            </a:pPr>
            <a:r>
              <a:rPr lang="en-US" sz="2800" dirty="0" smtClean="0">
                <a:ln>
                  <a:solidFill>
                    <a:srgbClr val="0000FF"/>
                  </a:solidFill>
                </a:ln>
                <a:solidFill>
                  <a:schemeClr val="tx2"/>
                </a:solidFill>
              </a:rPr>
              <a:t>Joshua presented the Wave Sheaf on </a:t>
            </a:r>
            <a:r>
              <a:rPr lang="en-US" sz="2800" dirty="0" smtClean="0">
                <a:ln>
                  <a:solidFill>
                    <a:srgbClr val="0000FF"/>
                  </a:solidFill>
                </a:ln>
                <a:solidFill>
                  <a:schemeClr val="tx2"/>
                </a:solidFill>
                <a:effectLst>
                  <a:glow rad="76200">
                    <a:srgbClr val="FF33CC"/>
                  </a:glow>
                </a:effectLst>
              </a:rPr>
              <a:t>Abib 15</a:t>
            </a:r>
            <a:r>
              <a:rPr lang="en-US" sz="2800" dirty="0" smtClean="0">
                <a:ln>
                  <a:solidFill>
                    <a:srgbClr val="0000FF"/>
                  </a:solidFill>
                </a:ln>
                <a:solidFill>
                  <a:schemeClr val="tx2"/>
                </a:solidFill>
              </a:rPr>
              <a:t>.</a:t>
            </a:r>
          </a:p>
          <a:p>
            <a:pPr marL="514350" indent="-514350">
              <a:buFont typeface="+mj-lt"/>
              <a:buAutoNum type="arabicPeriod"/>
            </a:pPr>
            <a:r>
              <a:rPr lang="en-US" sz="2800" dirty="0" smtClean="0">
                <a:ln>
                  <a:solidFill>
                    <a:srgbClr val="0000FF"/>
                  </a:solidFill>
                </a:ln>
                <a:solidFill>
                  <a:schemeClr val="tx2"/>
                </a:solidFill>
              </a:rPr>
              <a:t>Joshua received permission via </a:t>
            </a:r>
            <a:r>
              <a:rPr lang="en-US" sz="2800" dirty="0" smtClean="0">
                <a:ln w="28575">
                  <a:solidFill>
                    <a:srgbClr val="0000FF"/>
                  </a:solidFill>
                </a:ln>
                <a:solidFill>
                  <a:srgbClr val="CCFF99"/>
                </a:solidFill>
              </a:rPr>
              <a:t>Lev 23:14 </a:t>
            </a:r>
            <a:r>
              <a:rPr lang="en-US" sz="2800" dirty="0" smtClean="0">
                <a:ln>
                  <a:solidFill>
                    <a:srgbClr val="0000FF"/>
                  </a:solidFill>
                </a:ln>
                <a:solidFill>
                  <a:schemeClr val="tx2"/>
                </a:solidFill>
              </a:rPr>
              <a:t>to begin eating the </a:t>
            </a:r>
            <a:br>
              <a:rPr lang="en-US" sz="2800" dirty="0" smtClean="0">
                <a:ln>
                  <a:solidFill>
                    <a:srgbClr val="0000FF"/>
                  </a:solidFill>
                </a:ln>
                <a:solidFill>
                  <a:schemeClr val="tx2"/>
                </a:solidFill>
              </a:rPr>
            </a:br>
            <a:r>
              <a:rPr lang="en-US" sz="2800" dirty="0" smtClean="0">
                <a:ln>
                  <a:solidFill>
                    <a:srgbClr val="0000FF"/>
                  </a:solidFill>
                </a:ln>
                <a:solidFill>
                  <a:schemeClr val="tx2"/>
                </a:solidFill>
              </a:rPr>
              <a:t>	grains of the land on </a:t>
            </a:r>
            <a:r>
              <a:rPr lang="en-US" sz="2800" dirty="0" smtClean="0">
                <a:ln>
                  <a:solidFill>
                    <a:srgbClr val="0000FF"/>
                  </a:solidFill>
                </a:ln>
                <a:solidFill>
                  <a:schemeClr val="tx2"/>
                </a:solidFill>
                <a:effectLst>
                  <a:glow rad="63500">
                    <a:srgbClr val="FF33CC"/>
                  </a:glow>
                </a:effectLst>
              </a:rPr>
              <a:t>Abib 15</a:t>
            </a:r>
            <a:r>
              <a:rPr lang="en-US" sz="2800" dirty="0" smtClean="0">
                <a:ln>
                  <a:solidFill>
                    <a:srgbClr val="0000FF"/>
                  </a:solidFill>
                </a:ln>
                <a:solidFill>
                  <a:schemeClr val="tx2"/>
                </a:solidFill>
              </a:rPr>
              <a:t>.</a:t>
            </a:r>
          </a:p>
          <a:p>
            <a:pPr marL="514350" indent="-514350">
              <a:buFont typeface="+mj-lt"/>
              <a:buAutoNum type="arabicPeriod"/>
            </a:pPr>
            <a:r>
              <a:rPr lang="en-US" sz="2800" dirty="0" smtClean="0">
                <a:ln>
                  <a:solidFill>
                    <a:srgbClr val="0000FF"/>
                  </a:solidFill>
                </a:ln>
                <a:solidFill>
                  <a:schemeClr val="tx2"/>
                </a:solidFill>
              </a:rPr>
              <a:t>Joshua, on </a:t>
            </a:r>
            <a:r>
              <a:rPr lang="en-US" sz="2800" dirty="0" smtClean="0">
                <a:ln>
                  <a:solidFill>
                    <a:srgbClr val="0000FF"/>
                  </a:solidFill>
                </a:ln>
                <a:solidFill>
                  <a:schemeClr val="tx2"/>
                </a:solidFill>
                <a:effectLst>
                  <a:glow rad="88900">
                    <a:srgbClr val="FF33CC"/>
                  </a:glow>
                </a:effectLst>
              </a:rPr>
              <a:t>Abib 15</a:t>
            </a:r>
            <a:r>
              <a:rPr lang="en-US" sz="2800" dirty="0" smtClean="0">
                <a:ln>
                  <a:solidFill>
                    <a:srgbClr val="0000FF"/>
                  </a:solidFill>
                </a:ln>
                <a:solidFill>
                  <a:schemeClr val="tx2"/>
                </a:solidFill>
              </a:rPr>
              <a:t>, ate the grains of the land on </a:t>
            </a:r>
            <a:br>
              <a:rPr lang="en-US" sz="2800" dirty="0" smtClean="0">
                <a:ln>
                  <a:solidFill>
                    <a:srgbClr val="0000FF"/>
                  </a:solidFill>
                </a:ln>
                <a:solidFill>
                  <a:schemeClr val="tx2"/>
                </a:solidFill>
              </a:rPr>
            </a:br>
            <a:r>
              <a:rPr lang="en-US" sz="2800" dirty="0" smtClean="0">
                <a:ln>
                  <a:solidFill>
                    <a:srgbClr val="0000FF"/>
                  </a:solidFill>
                </a:ln>
                <a:solidFill>
                  <a:schemeClr val="tx2"/>
                </a:solidFill>
              </a:rPr>
              <a:t>  the day after the Passover (</a:t>
            </a:r>
            <a:r>
              <a:rPr lang="en-US" sz="2800" dirty="0" smtClean="0">
                <a:ln w="28575">
                  <a:solidFill>
                    <a:srgbClr val="0000FF"/>
                  </a:solidFill>
                </a:ln>
                <a:solidFill>
                  <a:srgbClr val="CCFF99"/>
                </a:solidFill>
              </a:rPr>
              <a:t>Josh 5:11</a:t>
            </a:r>
            <a:r>
              <a:rPr lang="en-US" sz="2800" dirty="0" smtClean="0">
                <a:ln>
                  <a:solidFill>
                    <a:srgbClr val="0000FF"/>
                  </a:solidFill>
                </a:ln>
                <a:solidFill>
                  <a:schemeClr val="tx2"/>
                </a:solidFill>
              </a:rPr>
              <a:t>).</a:t>
            </a:r>
          </a:p>
          <a:p>
            <a:pPr marL="514350" indent="-514350">
              <a:buFont typeface="+mj-lt"/>
              <a:buAutoNum type="arabicPeriod"/>
            </a:pPr>
            <a:r>
              <a:rPr lang="en-US" sz="2800" dirty="0" smtClean="0">
                <a:ln>
                  <a:solidFill>
                    <a:srgbClr val="0000FF"/>
                  </a:solidFill>
                </a:ln>
                <a:solidFill>
                  <a:schemeClr val="tx2"/>
                </a:solidFill>
              </a:rPr>
              <a:t>Joshua observed the 1</a:t>
            </a:r>
            <a:r>
              <a:rPr lang="en-US" sz="2800" baseline="30000" dirty="0" smtClean="0">
                <a:ln>
                  <a:solidFill>
                    <a:srgbClr val="0000FF"/>
                  </a:solidFill>
                </a:ln>
                <a:solidFill>
                  <a:schemeClr val="tx2"/>
                </a:solidFill>
              </a:rPr>
              <a:t>st</a:t>
            </a:r>
            <a:r>
              <a:rPr lang="en-US" sz="2800" dirty="0" smtClean="0">
                <a:ln>
                  <a:solidFill>
                    <a:srgbClr val="0000FF"/>
                  </a:solidFill>
                </a:ln>
                <a:solidFill>
                  <a:schemeClr val="tx2"/>
                </a:solidFill>
              </a:rPr>
              <a:t> Sabbath of Unleavened Bread on </a:t>
            </a:r>
            <a:r>
              <a:rPr lang="en-US" sz="2800" dirty="0" smtClean="0">
                <a:ln>
                  <a:solidFill>
                    <a:srgbClr val="0000FF"/>
                  </a:solidFill>
                </a:ln>
                <a:solidFill>
                  <a:schemeClr val="tx2"/>
                </a:solidFill>
                <a:effectLst>
                  <a:glow rad="63500">
                    <a:srgbClr val="FF33CC"/>
                  </a:glow>
                </a:effectLst>
              </a:rPr>
              <a:t>Abib 15!</a:t>
            </a:r>
            <a:endParaRPr lang="en-US" sz="2800" dirty="0" smtClean="0">
              <a:ln>
                <a:solidFill>
                  <a:srgbClr val="0000FF"/>
                </a:solidFill>
              </a:ln>
              <a:solidFill>
                <a:schemeClr val="tx2"/>
              </a:solidFill>
            </a:endParaRPr>
          </a:p>
          <a:p>
            <a:pPr marL="514350" indent="-514350">
              <a:buFont typeface="+mj-lt"/>
              <a:buAutoNum type="arabicPeriod"/>
            </a:pPr>
            <a:r>
              <a:rPr lang="en-US" sz="2800" dirty="0" smtClean="0">
                <a:ln>
                  <a:solidFill>
                    <a:srgbClr val="0000FF"/>
                  </a:solidFill>
                </a:ln>
                <a:solidFill>
                  <a:schemeClr val="tx2"/>
                </a:solidFill>
              </a:rPr>
              <a:t>Joshua </a:t>
            </a:r>
            <a:r>
              <a:rPr lang="en-US" sz="2800" dirty="0" smtClean="0">
                <a:ln>
                  <a:solidFill>
                    <a:srgbClr val="0000FF"/>
                  </a:solidFill>
                </a:ln>
                <a:solidFill>
                  <a:schemeClr val="tx2"/>
                </a:solidFill>
                <a:effectLst>
                  <a:glow rad="127000">
                    <a:srgbClr val="BCFFDE"/>
                  </a:glow>
                </a:effectLst>
              </a:rPr>
              <a:t>began to count </a:t>
            </a:r>
            <a:r>
              <a:rPr lang="en-US" sz="2800" dirty="0" smtClean="0">
                <a:ln>
                  <a:solidFill>
                    <a:srgbClr val="0000FF"/>
                  </a:solidFill>
                </a:ln>
                <a:solidFill>
                  <a:schemeClr val="tx2"/>
                </a:solidFill>
              </a:rPr>
              <a:t>to Shavuot, on </a:t>
            </a:r>
            <a:r>
              <a:rPr lang="en-US" sz="2800" dirty="0" smtClean="0">
                <a:ln>
                  <a:solidFill>
                    <a:srgbClr val="0000FF"/>
                  </a:solidFill>
                </a:ln>
                <a:solidFill>
                  <a:schemeClr val="tx2"/>
                </a:solidFill>
                <a:effectLst>
                  <a:glow rad="127000">
                    <a:srgbClr val="BCFFDE"/>
                  </a:glow>
                </a:effectLst>
              </a:rPr>
              <a:t>Abib 15!</a:t>
            </a:r>
            <a:r>
              <a:rPr lang="en-US" sz="2800" dirty="0" smtClean="0">
                <a:ln>
                  <a:solidFill>
                    <a:srgbClr val="0000FF"/>
                  </a:solidFill>
                </a:ln>
                <a:solidFill>
                  <a:schemeClr val="tx2"/>
                </a:solidFill>
              </a:rPr>
              <a:t>   </a:t>
            </a:r>
            <a:endParaRPr lang="en-US" sz="2800" b="1" i="1" dirty="0" smtClean="0">
              <a:ln>
                <a:solidFill>
                  <a:srgbClr val="0000FF"/>
                </a:solidFill>
              </a:ln>
              <a:solidFill>
                <a:srgbClr val="FF0000"/>
              </a:solidFill>
              <a:latin typeface="Comic Sans MS" panose="030F0702030302020204" pitchFamily="66" charset="0"/>
            </a:endParaRPr>
          </a:p>
          <a:p>
            <a:pPr marL="514350" indent="-514350">
              <a:buFont typeface="+mj-lt"/>
              <a:buAutoNum type="arabicPeriod"/>
            </a:pPr>
            <a:r>
              <a:rPr lang="en-US" sz="2800" b="1" i="1" dirty="0" smtClean="0">
                <a:ln>
                  <a:solidFill>
                    <a:srgbClr val="0000FF"/>
                  </a:solidFill>
                </a:ln>
                <a:solidFill>
                  <a:srgbClr val="FF0000"/>
                </a:solidFill>
                <a:latin typeface="Comic Sans MS" panose="030F0702030302020204" pitchFamily="66" charset="0"/>
              </a:rPr>
              <a:t>That year </a:t>
            </a:r>
            <a:r>
              <a:rPr lang="en-US" sz="2800" b="1" dirty="0" smtClean="0">
                <a:ln>
                  <a:solidFill>
                    <a:srgbClr val="0000FF"/>
                  </a:solidFill>
                </a:ln>
                <a:solidFill>
                  <a:schemeClr val="tx2"/>
                </a:solidFill>
              </a:rPr>
              <a:t>– the “Eh-</a:t>
            </a:r>
            <a:r>
              <a:rPr lang="en-US" sz="2800" b="1" dirty="0" err="1" smtClean="0">
                <a:ln>
                  <a:solidFill>
                    <a:srgbClr val="0000FF"/>
                  </a:solidFill>
                </a:ln>
                <a:solidFill>
                  <a:schemeClr val="tx2"/>
                </a:solidFill>
              </a:rPr>
              <a:t>Tzem</a:t>
            </a:r>
            <a:r>
              <a:rPr lang="en-US" sz="2800" b="1" dirty="0" smtClean="0">
                <a:ln>
                  <a:solidFill>
                    <a:srgbClr val="0000FF"/>
                  </a:solidFill>
                </a:ln>
                <a:solidFill>
                  <a:schemeClr val="tx2"/>
                </a:solidFill>
              </a:rPr>
              <a:t>” fundamental bone structure </a:t>
            </a:r>
            <a:br>
              <a:rPr lang="en-US" sz="2800" b="1" dirty="0" smtClean="0">
                <a:ln>
                  <a:solidFill>
                    <a:srgbClr val="0000FF"/>
                  </a:solidFill>
                </a:ln>
                <a:solidFill>
                  <a:schemeClr val="tx2"/>
                </a:solidFill>
              </a:rPr>
            </a:br>
            <a:r>
              <a:rPr lang="en-US" sz="2800" b="1" dirty="0" smtClean="0">
                <a:ln>
                  <a:solidFill>
                    <a:srgbClr val="0000FF"/>
                  </a:solidFill>
                </a:ln>
                <a:solidFill>
                  <a:schemeClr val="tx2"/>
                </a:solidFill>
              </a:rPr>
              <a:t>  of Salvation - the </a:t>
            </a:r>
            <a:r>
              <a:rPr lang="en-US" sz="2800" b="1" dirty="0" smtClean="0">
                <a:ln>
                  <a:solidFill>
                    <a:srgbClr val="0000FF"/>
                  </a:solidFill>
                </a:ln>
                <a:solidFill>
                  <a:schemeClr val="tx2"/>
                </a:solidFill>
                <a:effectLst>
                  <a:glow rad="127000">
                    <a:srgbClr val="FFFF00"/>
                  </a:glow>
                </a:effectLst>
                <a:latin typeface="Comic Sans MS" panose="030F0702030302020204" pitchFamily="66" charset="0"/>
              </a:rPr>
              <a:t>TYPE</a:t>
            </a:r>
            <a:r>
              <a:rPr lang="en-US" sz="2800" b="1" dirty="0">
                <a:ln>
                  <a:solidFill>
                    <a:srgbClr val="0000FF"/>
                  </a:solidFill>
                </a:ln>
                <a:solidFill>
                  <a:schemeClr val="tx2"/>
                </a:solidFill>
              </a:rPr>
              <a:t> </a:t>
            </a:r>
            <a:r>
              <a:rPr lang="en-US" sz="2800" b="1" dirty="0" smtClean="0">
                <a:ln>
                  <a:solidFill>
                    <a:srgbClr val="0000FF"/>
                  </a:solidFill>
                </a:ln>
                <a:solidFill>
                  <a:schemeClr val="tx2"/>
                </a:solidFill>
              </a:rPr>
              <a:t>- was on </a:t>
            </a:r>
            <a:r>
              <a:rPr lang="en-US" sz="2800" b="1" dirty="0" smtClean="0">
                <a:ln>
                  <a:solidFill>
                    <a:srgbClr val="0000FF"/>
                  </a:solidFill>
                </a:ln>
                <a:solidFill>
                  <a:schemeClr val="tx2"/>
                </a:solidFill>
                <a:effectLst>
                  <a:glow rad="127000">
                    <a:srgbClr val="FFFF00"/>
                  </a:glow>
                </a:effectLst>
              </a:rPr>
              <a:t>Abib 15!</a:t>
            </a:r>
            <a:r>
              <a:rPr lang="en-US" sz="2800" dirty="0" smtClean="0">
                <a:solidFill>
                  <a:schemeClr val="tx2"/>
                </a:solidFill>
              </a:rPr>
              <a:t> </a:t>
            </a:r>
          </a:p>
        </p:txBody>
      </p:sp>
    </p:spTree>
    <p:extLst>
      <p:ext uri="{BB962C8B-B14F-4D97-AF65-F5344CB8AC3E}">
        <p14:creationId xmlns:p14="http://schemas.microsoft.com/office/powerpoint/2010/main" val="207506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5" end="5"/>
                                            </p:txEl>
                                          </p:spTgt>
                                        </p:tgtEl>
                                        <p:attrNameLst>
                                          <p:attrName>style.visibility</p:attrName>
                                        </p:attrNameLst>
                                      </p:cBhvr>
                                      <p:to>
                                        <p:strVal val="visible"/>
                                      </p:to>
                                    </p:set>
                                    <p:animEffect transition="in" filter="wipe(left)">
                                      <p:cBhvr>
                                        <p:cTn id="7" dur="1250"/>
                                        <p:tgtEl>
                                          <p:spTgt spid="7">
                                            <p:txEl>
                                              <p:pRg st="5" end="5"/>
                                            </p:txEl>
                                          </p:spTgt>
                                        </p:tgtEl>
                                      </p:cBhvr>
                                    </p:animEffect>
                                  </p:childTnLst>
                                </p:cTn>
                              </p:par>
                            </p:childTnLst>
                          </p:cTn>
                        </p:par>
                        <p:par>
                          <p:cTn id="8" fill="hold">
                            <p:stCondLst>
                              <p:cond delay="125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2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7">
                                            <p:txEl>
                                              <p:pRg st="6" end="6"/>
                                            </p:txEl>
                                          </p:spTgt>
                                        </p:tgtEl>
                                        <p:attrNameLst>
                                          <p:attrName>style.visibility</p:attrName>
                                        </p:attrNameLst>
                                      </p:cBhvr>
                                      <p:to>
                                        <p:strVal val="visible"/>
                                      </p:to>
                                    </p:set>
                                    <p:animEffect transition="in" filter="wipe(left)">
                                      <p:cBhvr>
                                        <p:cTn id="16" dur="1250"/>
                                        <p:tgtEl>
                                          <p:spTgt spid="7">
                                            <p:txEl>
                                              <p:pRg st="6" end="6"/>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animEffect transition="in" filter="wipe(left)">
                                      <p:cBhvr>
                                        <p:cTn id="21" dur="1250"/>
                                        <p:tgtEl>
                                          <p:spTgt spid="7">
                                            <p:txEl>
                                              <p:pRg st="7" end="7"/>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7">
                                            <p:txEl>
                                              <p:pRg st="8" end="8"/>
                                            </p:txEl>
                                          </p:spTgt>
                                        </p:tgtEl>
                                        <p:attrNameLst>
                                          <p:attrName>style.visibility</p:attrName>
                                        </p:attrNameLst>
                                      </p:cBhvr>
                                      <p:to>
                                        <p:strVal val="visible"/>
                                      </p:to>
                                    </p:set>
                                    <p:animEffect transition="in" filter="wipe(left)">
                                      <p:cBhvr>
                                        <p:cTn id="26" dur="1250"/>
                                        <p:tgtEl>
                                          <p:spTgt spid="7">
                                            <p:txEl>
                                              <p:pRg st="8" end="8"/>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
                                            <p:txEl>
                                              <p:pRg st="0" end="0"/>
                                            </p:txEl>
                                          </p:spTgt>
                                        </p:tgtEl>
                                        <p:attrNameLst>
                                          <p:attrName>style.visibility</p:attrName>
                                        </p:attrNameLst>
                                      </p:cBhvr>
                                      <p:to>
                                        <p:strVal val="visible"/>
                                      </p:to>
                                    </p:set>
                                    <p:animEffect transition="in" filter="wipe(left)">
                                      <p:cBhvr>
                                        <p:cTn id="31" dur="1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3399">
                <a:alpha val="6000"/>
              </a:srgbClr>
            </a:gs>
            <a:gs pos="48000">
              <a:srgbClr val="FF6633">
                <a:alpha val="30000"/>
              </a:srgbClr>
            </a:gs>
            <a:gs pos="91000">
              <a:srgbClr val="FF33CC"/>
            </a:gs>
            <a:gs pos="75000">
              <a:srgbClr val="01A78F">
                <a:alpha val="58000"/>
              </a:srgbClr>
            </a:gs>
            <a:gs pos="100000">
              <a:srgbClr val="3366FF"/>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639028" y="6511325"/>
            <a:ext cx="549797" cy="365125"/>
          </a:xfrm>
        </p:spPr>
        <p:txBody>
          <a:bodyPr/>
          <a:lstStyle/>
          <a:p>
            <a:fld id="{81FEFA0A-2F20-4B60-98C6-5FFDA469AA1C}" type="slidenum">
              <a:rPr lang="en-US" smtClean="0">
                <a:solidFill>
                  <a:schemeClr val="tx2"/>
                </a:solidFill>
              </a:rPr>
              <a:pPr/>
              <a:t>51</a:t>
            </a:fld>
            <a:endParaRPr lang="en-US" dirty="0">
              <a:solidFill>
                <a:schemeClr val="tx2"/>
              </a:solidFill>
            </a:endParaRPr>
          </a:p>
        </p:txBody>
      </p:sp>
      <p:sp>
        <p:nvSpPr>
          <p:cNvPr id="3" name="Rectangle 2"/>
          <p:cNvSpPr/>
          <p:nvPr/>
        </p:nvSpPr>
        <p:spPr>
          <a:xfrm>
            <a:off x="945840" y="2636912"/>
            <a:ext cx="10153128" cy="3168352"/>
          </a:xfrm>
          <a:prstGeom prst="rect">
            <a:avLst/>
          </a:prstGeom>
          <a:noFill/>
          <a:ln>
            <a:solidFill>
              <a:srgbClr val="663300"/>
            </a:solidFill>
          </a:ln>
          <a:effectLst>
            <a:glow rad="63500">
              <a:srgbClr val="CC0099"/>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prst="angle"/>
            </a:sp3d>
          </a:bodyPr>
          <a:lstStyle/>
          <a:p>
            <a:pPr algn="ctr"/>
            <a:r>
              <a:rPr lang="en-CA" sz="4000" b="1" dirty="0" smtClean="0">
                <a:ln>
                  <a:solidFill>
                    <a:srgbClr val="0000FF"/>
                  </a:solidFill>
                </a:ln>
                <a:solidFill>
                  <a:srgbClr val="00B0F0"/>
                </a:solidFill>
                <a:latin typeface="Comic Sans MS" pitchFamily="66" charset="0"/>
              </a:rPr>
              <a:t>Counting of the Omer according </a:t>
            </a:r>
            <a:br>
              <a:rPr lang="en-CA" sz="4000" b="1" dirty="0" smtClean="0">
                <a:ln>
                  <a:solidFill>
                    <a:srgbClr val="0000FF"/>
                  </a:solidFill>
                </a:ln>
                <a:solidFill>
                  <a:srgbClr val="00B0F0"/>
                </a:solidFill>
                <a:latin typeface="Comic Sans MS" pitchFamily="66" charset="0"/>
              </a:rPr>
            </a:br>
            <a:r>
              <a:rPr lang="en-CA" sz="4000" b="1" dirty="0" smtClean="0">
                <a:ln>
                  <a:solidFill>
                    <a:srgbClr val="0000FF"/>
                  </a:solidFill>
                </a:ln>
                <a:solidFill>
                  <a:srgbClr val="00B0F0"/>
                </a:solidFill>
                <a:latin typeface="Comic Sans MS" pitchFamily="66" charset="0"/>
              </a:rPr>
              <a:t>to the Torah Statutes:</a:t>
            </a:r>
          </a:p>
          <a:p>
            <a:pPr marL="742950" indent="-742950" algn="ctr">
              <a:buAutoNum type="arabicParenR"/>
            </a:pPr>
            <a:r>
              <a:rPr lang="en-CA" sz="4000" b="1" dirty="0" smtClean="0">
                <a:ln>
                  <a:solidFill>
                    <a:srgbClr val="0000FF"/>
                  </a:solidFill>
                </a:ln>
                <a:solidFill>
                  <a:srgbClr val="00FF00"/>
                </a:solidFill>
                <a:latin typeface="Comic Sans MS" pitchFamily="66" charset="0"/>
              </a:rPr>
              <a:t>Joshua’s Omer Count</a:t>
            </a:r>
          </a:p>
          <a:p>
            <a:pPr marL="742950" indent="-742950" algn="ctr">
              <a:buAutoNum type="arabicParenR"/>
            </a:pPr>
            <a:r>
              <a:rPr lang="en-CA" sz="4000" b="1" dirty="0" smtClean="0">
                <a:ln w="38100">
                  <a:solidFill>
                    <a:schemeClr val="tx2"/>
                  </a:solidFill>
                </a:ln>
                <a:solidFill>
                  <a:srgbClr val="00FF00"/>
                </a:solidFill>
                <a:latin typeface="Comic Sans MS" pitchFamily="66" charset="0"/>
              </a:rPr>
              <a:t>Enoch’s Omer Count</a:t>
            </a:r>
            <a:endParaRPr lang="en-CA" sz="4000" b="1" dirty="0">
              <a:ln>
                <a:solidFill>
                  <a:srgbClr val="0000FF"/>
                </a:solidFill>
              </a:ln>
              <a:solidFill>
                <a:srgbClr val="00FF00"/>
              </a:solidFill>
              <a:latin typeface="Comic Sans MS" pitchFamily="66" charset="0"/>
            </a:endParaRPr>
          </a:p>
        </p:txBody>
      </p:sp>
      <p:sp>
        <p:nvSpPr>
          <p:cNvPr id="2" name="Oval 1"/>
          <p:cNvSpPr/>
          <p:nvPr/>
        </p:nvSpPr>
        <p:spPr>
          <a:xfrm>
            <a:off x="2133972" y="786408"/>
            <a:ext cx="7776864" cy="914400"/>
          </a:xfrm>
          <a:prstGeom prst="ellipse">
            <a:avLst/>
          </a:prstGeom>
          <a:solidFill>
            <a:schemeClr val="tx2"/>
          </a:solidFill>
          <a:ln w="38100">
            <a:solidFill>
              <a:srgbClr val="00FF00"/>
            </a:solidFill>
          </a:ln>
          <a:effectLst>
            <a:glow rad="279400">
              <a:srgbClr val="FF99FF"/>
            </a:glo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82550" h="38100" prst="coolSlant"/>
            </a:sp3d>
          </a:bodyPr>
          <a:lstStyle/>
          <a:p>
            <a:pPr algn="ctr"/>
            <a:r>
              <a:rPr lang="en-US" sz="6000" b="1" dirty="0" smtClean="0"/>
              <a:t>Section #</a:t>
            </a:r>
            <a:r>
              <a:rPr lang="en-US" sz="6000" b="1" dirty="0" smtClean="0">
                <a:solidFill>
                  <a:srgbClr val="00FF00"/>
                </a:solidFill>
              </a:rPr>
              <a:t>9</a:t>
            </a:r>
            <a:endParaRPr lang="en-CA" sz="6000" b="1" dirty="0">
              <a:solidFill>
                <a:srgbClr val="00FF00"/>
              </a:solidFill>
            </a:endParaRPr>
          </a:p>
        </p:txBody>
      </p:sp>
    </p:spTree>
    <p:extLst>
      <p:ext uri="{BB962C8B-B14F-4D97-AF65-F5344CB8AC3E}">
        <p14:creationId xmlns:p14="http://schemas.microsoft.com/office/powerpoint/2010/main" val="1437733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95000">
              <a:srgbClr val="00B050"/>
            </a:gs>
            <a:gs pos="50000">
              <a:srgbClr val="CC00CC">
                <a:alpha val="53000"/>
              </a:srgbClr>
            </a:gs>
            <a:gs pos="9000">
              <a:srgbClr val="FFFF00"/>
            </a:gs>
          </a:gsLst>
          <a:lin ang="5400000" scaled="0"/>
        </a:gradFill>
        <a:effectLst/>
      </p:bgPr>
    </p:bg>
    <p:spTree>
      <p:nvGrpSpPr>
        <p:cNvPr id="1" name=""/>
        <p:cNvGrpSpPr/>
        <p:nvPr/>
      </p:nvGrpSpPr>
      <p:grpSpPr>
        <a:xfrm>
          <a:off x="0" y="0"/>
          <a:ext cx="0" cy="0"/>
          <a:chOff x="0" y="0"/>
          <a:chExt cx="0" cy="0"/>
        </a:xfrm>
      </p:grpSpPr>
      <p:sp>
        <p:nvSpPr>
          <p:cNvPr id="19" name="Rectangle 18"/>
          <p:cNvSpPr/>
          <p:nvPr/>
        </p:nvSpPr>
        <p:spPr>
          <a:xfrm>
            <a:off x="2133972" y="1196752"/>
            <a:ext cx="9793088" cy="2160240"/>
          </a:xfrm>
          <a:prstGeom prst="rect">
            <a:avLst/>
          </a:prstGeom>
          <a:noFill/>
          <a:ln w="76200">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US" sz="3200" b="1" dirty="0" smtClean="0">
                <a:solidFill>
                  <a:srgbClr val="CC9900"/>
                </a:solidFill>
                <a:effectLst>
                  <a:glow rad="127000">
                    <a:srgbClr val="003366"/>
                  </a:glow>
                </a:effectLst>
                <a:latin typeface="Arial Black" pitchFamily="34" charset="0"/>
              </a:rPr>
              <a:t>The  </a:t>
            </a:r>
            <a:r>
              <a:rPr lang="en-US" sz="4000" b="1" dirty="0" smtClean="0">
                <a:ln w="28575">
                  <a:solidFill>
                    <a:srgbClr val="0000FF"/>
                  </a:solidFill>
                </a:ln>
                <a:solidFill>
                  <a:srgbClr val="FF3300"/>
                </a:solidFill>
                <a:effectLst>
                  <a:glow rad="495300">
                    <a:srgbClr val="00FF00"/>
                  </a:glow>
                </a:effectLst>
                <a:latin typeface="Arial Black" pitchFamily="34" charset="0"/>
              </a:rPr>
              <a:t>SICKLE</a:t>
            </a:r>
            <a:r>
              <a:rPr lang="en-US" sz="3200" b="1" dirty="0" smtClean="0">
                <a:solidFill>
                  <a:srgbClr val="CC9900"/>
                </a:solidFill>
                <a:effectLst>
                  <a:glow rad="127000">
                    <a:srgbClr val="003366"/>
                  </a:glow>
                </a:effectLst>
                <a:latin typeface="Arial Black" pitchFamily="34" charset="0"/>
              </a:rPr>
              <a:t>  severed the  </a:t>
            </a:r>
            <a:r>
              <a:rPr lang="en-US" sz="4800" b="1" dirty="0" smtClean="0">
                <a:ln w="28575">
                  <a:solidFill>
                    <a:srgbClr val="0000FF"/>
                  </a:solidFill>
                </a:ln>
                <a:solidFill>
                  <a:srgbClr val="FF3300"/>
                </a:solidFill>
                <a:effectLst>
                  <a:glow rad="495300">
                    <a:srgbClr val="00FF00"/>
                  </a:glow>
                </a:effectLst>
                <a:latin typeface="Arial Black" pitchFamily="34" charset="0"/>
              </a:rPr>
              <a:t>FIRST</a:t>
            </a:r>
            <a:r>
              <a:rPr lang="en-US" sz="3200" b="1" dirty="0" smtClean="0">
                <a:solidFill>
                  <a:srgbClr val="CC9900"/>
                </a:solidFill>
                <a:effectLst>
                  <a:glow rad="127000">
                    <a:srgbClr val="003366"/>
                  </a:glow>
                </a:effectLst>
                <a:latin typeface="Arial Black" pitchFamily="34" charset="0"/>
              </a:rPr>
              <a:t>  </a:t>
            </a:r>
            <a:br>
              <a:rPr lang="en-US" sz="3200" b="1" dirty="0" smtClean="0">
                <a:solidFill>
                  <a:srgbClr val="CC9900"/>
                </a:solidFill>
                <a:effectLst>
                  <a:glow rad="127000">
                    <a:srgbClr val="003366"/>
                  </a:glow>
                </a:effectLst>
                <a:latin typeface="Arial Black" pitchFamily="34" charset="0"/>
              </a:rPr>
            </a:br>
            <a:r>
              <a:rPr lang="en-US" sz="3200" b="1" dirty="0" smtClean="0">
                <a:solidFill>
                  <a:srgbClr val="CC9900"/>
                </a:solidFill>
                <a:effectLst>
                  <a:glow rad="127000">
                    <a:srgbClr val="003366"/>
                  </a:glow>
                </a:effectLst>
                <a:latin typeface="Arial Black" pitchFamily="34" charset="0"/>
              </a:rPr>
              <a:t>of </a:t>
            </a:r>
            <a:r>
              <a:rPr lang="en-US" sz="3600" b="1" dirty="0" smtClean="0">
                <a:solidFill>
                  <a:srgbClr val="CC9900"/>
                </a:solidFill>
                <a:effectLst>
                  <a:glow rad="127000">
                    <a:srgbClr val="003366"/>
                  </a:glow>
                </a:effectLst>
                <a:latin typeface="Arial Black" pitchFamily="34" charset="0"/>
              </a:rPr>
              <a:t>the Harvest to accumulate </a:t>
            </a:r>
            <a:br>
              <a:rPr lang="en-US" sz="3600" b="1" dirty="0" smtClean="0">
                <a:solidFill>
                  <a:srgbClr val="CC9900"/>
                </a:solidFill>
                <a:effectLst>
                  <a:glow rad="127000">
                    <a:srgbClr val="003366"/>
                  </a:glow>
                </a:effectLst>
                <a:latin typeface="Arial Black" pitchFamily="34" charset="0"/>
              </a:rPr>
            </a:br>
            <a:r>
              <a:rPr lang="en-US" sz="3600" b="1" dirty="0" smtClean="0">
                <a:solidFill>
                  <a:srgbClr val="CC9900"/>
                </a:solidFill>
                <a:effectLst>
                  <a:glow rad="127000">
                    <a:srgbClr val="003366"/>
                  </a:glow>
                </a:effectLst>
                <a:latin typeface="Arial Black" pitchFamily="34" charset="0"/>
              </a:rPr>
              <a:t>wheat stalks for a </a:t>
            </a:r>
            <a:r>
              <a:rPr lang="en-US" sz="3600" b="1" dirty="0" smtClean="0">
                <a:ln>
                  <a:solidFill>
                    <a:srgbClr val="000000"/>
                  </a:solidFill>
                </a:ln>
                <a:solidFill>
                  <a:srgbClr val="990000"/>
                </a:solidFill>
                <a:effectLst>
                  <a:glow rad="127000">
                    <a:srgbClr val="FFFF00"/>
                  </a:glow>
                </a:effectLst>
                <a:latin typeface="Arial Black" pitchFamily="34" charset="0"/>
              </a:rPr>
              <a:t>Wave Sheaf!</a:t>
            </a:r>
            <a:endParaRPr lang="en-CA" sz="3600" b="1" dirty="0">
              <a:ln>
                <a:solidFill>
                  <a:srgbClr val="000000"/>
                </a:solidFill>
              </a:ln>
              <a:solidFill>
                <a:srgbClr val="990000"/>
              </a:solidFill>
              <a:effectLst>
                <a:glow rad="127000">
                  <a:srgbClr val="FFFF00"/>
                </a:glow>
              </a:effectLst>
              <a:latin typeface="Arial Black" pitchFamily="34" charset="0"/>
            </a:endParaRPr>
          </a:p>
        </p:txBody>
      </p:sp>
      <p:sp>
        <p:nvSpPr>
          <p:cNvPr id="2" name="Slide Number Placeholder 1"/>
          <p:cNvSpPr>
            <a:spLocks noGrp="1"/>
          </p:cNvSpPr>
          <p:nvPr>
            <p:ph type="sldNum" sz="quarter" idx="12"/>
          </p:nvPr>
        </p:nvSpPr>
        <p:spPr>
          <a:xfrm>
            <a:off x="11708433" y="6597352"/>
            <a:ext cx="480392" cy="260648"/>
          </a:xfrm>
        </p:spPr>
        <p:txBody>
          <a:bodyPr/>
          <a:lstStyle/>
          <a:p>
            <a:fld id="{81FEFA0A-2F20-4B60-98C6-5FFDA469AA1C}" type="slidenum">
              <a:rPr lang="en-US" smtClean="0">
                <a:solidFill>
                  <a:srgbClr val="000000"/>
                </a:solidFill>
              </a:rPr>
              <a:pPr/>
              <a:t>52</a:t>
            </a:fld>
            <a:endParaRPr lang="en-US" dirty="0">
              <a:solidFill>
                <a:srgbClr val="000000"/>
              </a:solidFill>
            </a:endParaRPr>
          </a:p>
        </p:txBody>
      </p:sp>
      <p:sp>
        <p:nvSpPr>
          <p:cNvPr id="16" name="Rectangle 15"/>
          <p:cNvSpPr/>
          <p:nvPr/>
        </p:nvSpPr>
        <p:spPr>
          <a:xfrm>
            <a:off x="909836" y="203466"/>
            <a:ext cx="10369152" cy="681101"/>
          </a:xfrm>
          <a:prstGeom prst="rect">
            <a:avLst/>
          </a:prstGeom>
          <a:solidFill>
            <a:schemeClr val="bg1">
              <a:lumMod val="85000"/>
            </a:schemeClr>
          </a:solidFill>
          <a:ln w="38100">
            <a:solidFill>
              <a:srgbClr val="00B0F0"/>
            </a:solidFill>
          </a:ln>
          <a:effectLst>
            <a:glow rad="127000">
              <a:srgbClr val="FF3300"/>
            </a:glow>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US" sz="3600" b="1" dirty="0" smtClean="0">
                <a:solidFill>
                  <a:srgbClr val="0000FF"/>
                </a:solidFill>
              </a:rPr>
              <a:t>Joshua’s</a:t>
            </a:r>
            <a:r>
              <a:rPr lang="en-US" sz="3600" dirty="0" smtClean="0">
                <a:solidFill>
                  <a:srgbClr val="0000FF"/>
                </a:solidFill>
              </a:rPr>
              <a:t> </a:t>
            </a:r>
            <a:r>
              <a:rPr lang="en-US" sz="3600" b="1" dirty="0" smtClean="0">
                <a:ln>
                  <a:solidFill>
                    <a:sysClr val="windowText" lastClr="000000"/>
                  </a:solidFill>
                </a:ln>
                <a:solidFill>
                  <a:srgbClr val="0000FF"/>
                </a:solidFill>
                <a:effectLst>
                  <a:glow rad="127000">
                    <a:srgbClr val="FF3300"/>
                  </a:glow>
                </a:effectLst>
              </a:rPr>
              <a:t>VERY FIRST CUTTING OF WHEAT </a:t>
            </a:r>
            <a:r>
              <a:rPr lang="en-US" sz="3600" b="1" dirty="0" smtClean="0">
                <a:ln>
                  <a:solidFill>
                    <a:sysClr val="windowText" lastClr="000000"/>
                  </a:solidFill>
                </a:ln>
                <a:solidFill>
                  <a:srgbClr val="00FF00"/>
                </a:solidFill>
              </a:rPr>
              <a:t>!!</a:t>
            </a:r>
            <a:endParaRPr lang="en-CA" sz="3600" b="1" dirty="0">
              <a:ln>
                <a:solidFill>
                  <a:sysClr val="windowText" lastClr="000000"/>
                </a:solidFill>
              </a:ln>
              <a:solidFill>
                <a:srgbClr val="00FF00"/>
              </a:solidFill>
            </a:endParaRPr>
          </a:p>
        </p:txBody>
      </p:sp>
      <p:sp>
        <p:nvSpPr>
          <p:cNvPr id="12" name="Right Brace 11"/>
          <p:cNvSpPr/>
          <p:nvPr/>
        </p:nvSpPr>
        <p:spPr>
          <a:xfrm rot="5400000" flipH="1">
            <a:off x="6200652" y="-1411442"/>
            <a:ext cx="778278" cy="10027114"/>
          </a:xfrm>
          <a:prstGeom prst="rightBrace">
            <a:avLst>
              <a:gd name="adj1" fmla="val 90726"/>
              <a:gd name="adj2" fmla="val 23706"/>
            </a:avLst>
          </a:prstGeom>
          <a:solidFill>
            <a:srgbClr val="FFFF00"/>
          </a:solidFill>
          <a:ln w="76200">
            <a:solidFill>
              <a:srgbClr val="00B05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solidFill>
                <a:srgbClr val="164B4F"/>
              </a:solidFill>
            </a:endParaRPr>
          </a:p>
        </p:txBody>
      </p:sp>
      <p:cxnSp>
        <p:nvCxnSpPr>
          <p:cNvPr id="6" name="Straight Arrow Connector 5"/>
          <p:cNvCxnSpPr/>
          <p:nvPr/>
        </p:nvCxnSpPr>
        <p:spPr>
          <a:xfrm>
            <a:off x="909836" y="3356992"/>
            <a:ext cx="0" cy="504056"/>
          </a:xfrm>
          <a:prstGeom prst="straightConnector1">
            <a:avLst/>
          </a:prstGeom>
          <a:ln w="76200">
            <a:solidFill>
              <a:srgbClr val="990000"/>
            </a:solidFill>
            <a:tailEnd type="arrow"/>
          </a:ln>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17748" y="1196752"/>
            <a:ext cx="1872208" cy="2160240"/>
          </a:xfrm>
          <a:prstGeom prst="rect">
            <a:avLst/>
          </a:prstGeom>
          <a:gradFill flip="none" rotWithShape="1">
            <a:gsLst>
              <a:gs pos="0">
                <a:srgbClr val="CC0099">
                  <a:tint val="66000"/>
                  <a:satMod val="160000"/>
                </a:srgbClr>
              </a:gs>
              <a:gs pos="50000">
                <a:srgbClr val="CC0099">
                  <a:tint val="44500"/>
                  <a:satMod val="160000"/>
                </a:srgbClr>
              </a:gs>
              <a:gs pos="100000">
                <a:srgbClr val="CC0099">
                  <a:tint val="23500"/>
                  <a:satMod val="160000"/>
                </a:srgbClr>
              </a:gs>
            </a:gsLst>
            <a:lin ang="18900000" scaled="1"/>
            <a:tileRect/>
          </a:gradFill>
          <a:ln w="76200">
            <a:solidFill>
              <a:srgbClr val="003366"/>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US" sz="2600" b="1" dirty="0" smtClean="0">
                <a:ln>
                  <a:solidFill>
                    <a:srgbClr val="000000"/>
                  </a:solidFill>
                </a:ln>
                <a:solidFill>
                  <a:srgbClr val="00B050"/>
                </a:solidFill>
              </a:rPr>
              <a:t>Joshua observed Passover</a:t>
            </a:r>
            <a:br>
              <a:rPr lang="en-US" sz="2600" b="1" dirty="0" smtClean="0">
                <a:ln>
                  <a:solidFill>
                    <a:srgbClr val="000000"/>
                  </a:solidFill>
                </a:ln>
                <a:solidFill>
                  <a:srgbClr val="00B050"/>
                </a:solidFill>
              </a:rPr>
            </a:br>
            <a:r>
              <a:rPr lang="en-US" sz="2600" b="1" dirty="0" smtClean="0">
                <a:ln>
                  <a:solidFill>
                    <a:srgbClr val="000000"/>
                  </a:solidFill>
                </a:ln>
                <a:solidFill>
                  <a:srgbClr val="99FFCC"/>
                </a:solidFill>
              </a:rPr>
              <a:t>(7</a:t>
            </a:r>
            <a:r>
              <a:rPr lang="en-US" sz="2600" b="1" baseline="30000" dirty="0" smtClean="0">
                <a:ln>
                  <a:solidFill>
                    <a:srgbClr val="000000"/>
                  </a:solidFill>
                </a:ln>
                <a:solidFill>
                  <a:srgbClr val="99FFCC"/>
                </a:solidFill>
              </a:rPr>
              <a:t>th</a:t>
            </a:r>
            <a:r>
              <a:rPr lang="en-US" sz="2600" b="1" dirty="0" smtClean="0">
                <a:ln>
                  <a:solidFill>
                    <a:srgbClr val="000000"/>
                  </a:solidFill>
                </a:ln>
                <a:solidFill>
                  <a:srgbClr val="99FFCC"/>
                </a:solidFill>
              </a:rPr>
              <a:t> day Sabbath)</a:t>
            </a:r>
            <a:endParaRPr lang="en-CA" sz="2600" b="1" dirty="0">
              <a:ln>
                <a:solidFill>
                  <a:srgbClr val="000000"/>
                </a:solidFill>
              </a:ln>
              <a:solidFill>
                <a:srgbClr val="99FFCC"/>
              </a:solidFill>
            </a:endParaRPr>
          </a:p>
        </p:txBody>
      </p:sp>
      <p:graphicFrame>
        <p:nvGraphicFramePr>
          <p:cNvPr id="10" name="Table 9"/>
          <p:cNvGraphicFramePr>
            <a:graphicFrameLocks noGrp="1"/>
          </p:cNvGraphicFramePr>
          <p:nvPr>
            <p:extLst/>
          </p:nvPr>
        </p:nvGraphicFramePr>
        <p:xfrm>
          <a:off x="438292" y="3909484"/>
          <a:ext cx="11200736" cy="518160"/>
        </p:xfrm>
        <a:graphic>
          <a:graphicData uri="http://schemas.openxmlformats.org/drawingml/2006/table">
            <a:tbl>
              <a:tblPr firstRow="1" bandRow="1">
                <a:tableStyleId>{3B4B98B0-60AC-42C2-AFA5-B58CD77FA1E5}</a:tableStyleId>
              </a:tblPr>
              <a:tblGrid>
                <a:gridCol w="1146256"/>
                <a:gridCol w="10054480"/>
              </a:tblGrid>
              <a:tr h="370840">
                <a:tc>
                  <a:txBody>
                    <a:bodyPr/>
                    <a:lstStyle/>
                    <a:p>
                      <a:pPr algn="ctr"/>
                      <a:r>
                        <a:rPr lang="en-US" sz="2400" dirty="0" smtClean="0">
                          <a:solidFill>
                            <a:schemeClr val="tx2"/>
                          </a:solidFill>
                        </a:rPr>
                        <a:t>14</a:t>
                      </a:r>
                      <a:endParaRPr lang="en-CA" sz="2400"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convex"/>
                      <a:lightRig rig="flood" dir="t"/>
                    </a:cell3D>
                    <a:solidFill>
                      <a:srgbClr val="00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smtClean="0">
                          <a:solidFill>
                            <a:schemeClr val="tx2"/>
                          </a:solidFill>
                        </a:rPr>
                        <a:t>1</a:t>
                      </a:r>
                      <a:r>
                        <a:rPr lang="en-US" sz="2800" baseline="30000" dirty="0" smtClean="0">
                          <a:solidFill>
                            <a:schemeClr val="tx2"/>
                          </a:solidFill>
                        </a:rPr>
                        <a:t>st</a:t>
                      </a:r>
                      <a:r>
                        <a:rPr lang="en-US" sz="2800" dirty="0" smtClean="0">
                          <a:solidFill>
                            <a:schemeClr val="tx2"/>
                          </a:solidFill>
                        </a:rPr>
                        <a:t> Cycle</a:t>
                      </a:r>
                      <a:r>
                        <a:rPr lang="en-US" sz="2800" baseline="0" dirty="0" smtClean="0">
                          <a:solidFill>
                            <a:schemeClr val="tx2"/>
                          </a:solidFill>
                        </a:rPr>
                        <a:t>  </a:t>
                      </a:r>
                      <a:r>
                        <a:rPr lang="en-US" sz="2800" baseline="0" dirty="0" smtClean="0">
                          <a:solidFill>
                            <a:srgbClr val="FF99FF"/>
                          </a:solidFill>
                        </a:rPr>
                        <a:t>Josh 5:10-11</a:t>
                      </a:r>
                      <a:r>
                        <a:rPr lang="en-CA" sz="2800" baseline="0" dirty="0" smtClean="0">
                          <a:solidFill>
                            <a:srgbClr val="FF99FF"/>
                          </a:solidFill>
                        </a:rPr>
                        <a:t> </a:t>
                      </a:r>
                      <a:r>
                        <a:rPr lang="en-US" sz="2800" baseline="0" dirty="0" smtClean="0">
                          <a:solidFill>
                            <a:schemeClr val="bg2">
                              <a:lumMod val="75000"/>
                            </a:schemeClr>
                          </a:solidFill>
                        </a:rPr>
                        <a:t>- </a:t>
                      </a:r>
                      <a:r>
                        <a:rPr lang="en-US" sz="2800" dirty="0" smtClean="0">
                          <a:solidFill>
                            <a:schemeClr val="tx2"/>
                          </a:solidFill>
                        </a:rPr>
                        <a:t>Abib 15 - </a:t>
                      </a:r>
                      <a:r>
                        <a:rPr lang="en-US" sz="2800" baseline="0" dirty="0" smtClean="0">
                          <a:solidFill>
                            <a:schemeClr val="bg2">
                              <a:lumMod val="75000"/>
                            </a:schemeClr>
                          </a:solidFill>
                        </a:rPr>
                        <a:t> 1</a:t>
                      </a:r>
                      <a:r>
                        <a:rPr lang="en-US" sz="2800" baseline="30000" dirty="0" smtClean="0">
                          <a:solidFill>
                            <a:schemeClr val="bg2">
                              <a:lumMod val="75000"/>
                            </a:schemeClr>
                          </a:solidFill>
                        </a:rPr>
                        <a:t>st</a:t>
                      </a:r>
                      <a:r>
                        <a:rPr lang="en-US" sz="2800" baseline="0" dirty="0" smtClean="0">
                          <a:solidFill>
                            <a:schemeClr val="bg2">
                              <a:lumMod val="75000"/>
                            </a:schemeClr>
                          </a:solidFill>
                        </a:rPr>
                        <a:t> </a:t>
                      </a:r>
                      <a:r>
                        <a:rPr lang="en-US" sz="2800" baseline="0" dirty="0" err="1" smtClean="0">
                          <a:solidFill>
                            <a:schemeClr val="bg2">
                              <a:lumMod val="75000"/>
                            </a:schemeClr>
                          </a:solidFill>
                        </a:rPr>
                        <a:t>Miqra</a:t>
                      </a:r>
                      <a:r>
                        <a:rPr lang="en-US" sz="2800" baseline="0" dirty="0" smtClean="0">
                          <a:solidFill>
                            <a:schemeClr val="bg2">
                              <a:lumMod val="75000"/>
                            </a:schemeClr>
                          </a:solidFill>
                        </a:rPr>
                        <a:t> - U/B  </a:t>
                      </a:r>
                      <a:endParaRPr lang="en-CA" sz="2800" dirty="0">
                        <a:solidFill>
                          <a:srgbClr val="FF99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convex"/>
                      <a:lightRig rig="flood" dir="t"/>
                    </a:cell3D>
                    <a:solidFill>
                      <a:srgbClr val="CC6600"/>
                    </a:solidFill>
                  </a:tcPr>
                </a:tc>
              </a:tr>
            </a:tbl>
          </a:graphicData>
        </a:graphic>
      </p:graphicFrame>
      <p:sp>
        <p:nvSpPr>
          <p:cNvPr id="21" name="Rectangle 20"/>
          <p:cNvSpPr/>
          <p:nvPr/>
        </p:nvSpPr>
        <p:spPr>
          <a:xfrm>
            <a:off x="7030516" y="4840560"/>
            <a:ext cx="4770530" cy="1820576"/>
          </a:xfrm>
          <a:prstGeom prst="rect">
            <a:avLst/>
          </a:prstGeom>
          <a:gradFill flip="none" rotWithShape="1">
            <a:gsLst>
              <a:gs pos="0">
                <a:srgbClr val="CC0099">
                  <a:tint val="66000"/>
                  <a:satMod val="160000"/>
                </a:srgbClr>
              </a:gs>
              <a:gs pos="50000">
                <a:srgbClr val="CC0099">
                  <a:tint val="44500"/>
                  <a:satMod val="160000"/>
                </a:srgbClr>
              </a:gs>
              <a:gs pos="100000">
                <a:srgbClr val="CC0099">
                  <a:tint val="23500"/>
                  <a:satMod val="160000"/>
                </a:srgbClr>
              </a:gs>
            </a:gsLst>
            <a:lin ang="18900000" scaled="1"/>
            <a:tileRect/>
          </a:gradFill>
          <a:ln w="76200">
            <a:solidFill>
              <a:srgbClr val="003366"/>
            </a:solidFill>
          </a:ln>
          <a:effectLst>
            <a:glow rad="127000">
              <a:srgbClr val="00FFFF"/>
            </a:glo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3000" b="1" dirty="0" smtClean="0">
                <a:ln>
                  <a:solidFill>
                    <a:srgbClr val="000000"/>
                  </a:solidFill>
                </a:ln>
                <a:solidFill>
                  <a:srgbClr val="CC0099"/>
                </a:solidFill>
                <a:effectLst>
                  <a:glow rad="127000">
                    <a:srgbClr val="99FFCC"/>
                  </a:glow>
                </a:effectLst>
              </a:rPr>
              <a:t>Joshua fulfilled all </a:t>
            </a:r>
            <a:r>
              <a:rPr lang="en-CA" sz="3000" b="1" dirty="0" smtClean="0">
                <a:ln>
                  <a:solidFill>
                    <a:srgbClr val="0000FF"/>
                  </a:solidFill>
                </a:ln>
                <a:solidFill>
                  <a:srgbClr val="CC0099"/>
                </a:solidFill>
                <a:effectLst>
                  <a:glow rad="127000">
                    <a:srgbClr val="99FFCC"/>
                  </a:glow>
                </a:effectLst>
              </a:rPr>
              <a:t>Yahuah’s</a:t>
            </a:r>
            <a:r>
              <a:rPr lang="en-CA" sz="3000" b="1" dirty="0" smtClean="0">
                <a:ln>
                  <a:solidFill>
                    <a:srgbClr val="000000"/>
                  </a:solidFill>
                </a:ln>
                <a:solidFill>
                  <a:srgbClr val="CC0099"/>
                </a:solidFill>
                <a:effectLst>
                  <a:glow rad="127000">
                    <a:srgbClr val="99FFCC"/>
                  </a:glow>
                </a:effectLst>
              </a:rPr>
              <a:t> requirements </a:t>
            </a:r>
            <a:r>
              <a:rPr lang="en-CA" sz="3000" b="1" dirty="0" smtClean="0">
                <a:ln>
                  <a:solidFill>
                    <a:srgbClr val="000000"/>
                  </a:solidFill>
                </a:ln>
                <a:solidFill>
                  <a:srgbClr val="CC0099"/>
                </a:solidFill>
                <a:effectLst>
                  <a:glow rad="127000">
                    <a:srgbClr val="FF9933"/>
                  </a:glow>
                </a:effectLst>
              </a:rPr>
              <a:t>prior to </a:t>
            </a:r>
            <a:r>
              <a:rPr lang="en-CA" sz="3000" b="1" dirty="0" smtClean="0">
                <a:ln>
                  <a:solidFill>
                    <a:srgbClr val="000000"/>
                  </a:solidFill>
                </a:ln>
                <a:solidFill>
                  <a:srgbClr val="CC0099"/>
                </a:solidFill>
                <a:effectLst>
                  <a:glow rad="127000">
                    <a:srgbClr val="99FFCC"/>
                  </a:glow>
                </a:effectLst>
              </a:rPr>
              <a:t>eating the grain!</a:t>
            </a:r>
            <a:endParaRPr lang="en-CA" sz="3000" b="1" dirty="0">
              <a:ln>
                <a:solidFill>
                  <a:srgbClr val="000000"/>
                </a:solidFill>
              </a:ln>
              <a:solidFill>
                <a:srgbClr val="CC0099"/>
              </a:solidFill>
              <a:effectLst>
                <a:glow rad="127000">
                  <a:srgbClr val="99FFCC"/>
                </a:glow>
              </a:effectLst>
            </a:endParaRPr>
          </a:p>
        </p:txBody>
      </p:sp>
      <p:sp>
        <p:nvSpPr>
          <p:cNvPr id="11" name="Rectangle 10"/>
          <p:cNvSpPr/>
          <p:nvPr/>
        </p:nvSpPr>
        <p:spPr>
          <a:xfrm>
            <a:off x="400292" y="4869160"/>
            <a:ext cx="6270184" cy="1791976"/>
          </a:xfrm>
          <a:prstGeom prst="rect">
            <a:avLst/>
          </a:prstGeom>
          <a:gradFill flip="none" rotWithShape="1">
            <a:gsLst>
              <a:gs pos="0">
                <a:srgbClr val="CC0099">
                  <a:tint val="66000"/>
                  <a:satMod val="160000"/>
                </a:srgbClr>
              </a:gs>
              <a:gs pos="50000">
                <a:srgbClr val="CC0099">
                  <a:tint val="44500"/>
                  <a:satMod val="160000"/>
                </a:srgbClr>
              </a:gs>
              <a:gs pos="100000">
                <a:srgbClr val="CC0099">
                  <a:tint val="23500"/>
                  <a:satMod val="160000"/>
                </a:srgbClr>
              </a:gs>
            </a:gsLst>
            <a:lin ang="18900000" scaled="1"/>
            <a:tileRect/>
          </a:gradFill>
          <a:ln w="76200">
            <a:solidFill>
              <a:srgbClr val="003366"/>
            </a:solidFill>
          </a:ln>
          <a:effectLst>
            <a:glow rad="127000">
              <a:srgbClr val="00FF00"/>
            </a:glo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US" sz="3200" b="1" dirty="0" smtClean="0">
                <a:ln>
                  <a:solidFill>
                    <a:srgbClr val="000000"/>
                  </a:solidFill>
                </a:ln>
                <a:solidFill>
                  <a:srgbClr val="CC0099"/>
                </a:solidFill>
              </a:rPr>
              <a:t>Joshua records that they </a:t>
            </a:r>
            <a:r>
              <a:rPr lang="en-US" sz="3200" b="1" dirty="0" smtClean="0">
                <a:ln>
                  <a:solidFill>
                    <a:srgbClr val="000000"/>
                  </a:solidFill>
                </a:ln>
                <a:solidFill>
                  <a:srgbClr val="000000"/>
                </a:solidFill>
                <a:effectLst>
                  <a:glow rad="127000">
                    <a:srgbClr val="00FF00"/>
                  </a:glow>
                </a:effectLst>
              </a:rPr>
              <a:t>ATE</a:t>
            </a:r>
            <a:r>
              <a:rPr lang="en-US" sz="3200" b="1" dirty="0" smtClean="0">
                <a:ln>
                  <a:solidFill>
                    <a:srgbClr val="000000"/>
                  </a:solidFill>
                </a:ln>
                <a:solidFill>
                  <a:srgbClr val="CC0099"/>
                </a:solidFill>
              </a:rPr>
              <a:t> bread on the </a:t>
            </a:r>
            <a:r>
              <a:rPr lang="en-US" sz="3200" b="1" dirty="0" smtClean="0">
                <a:ln>
                  <a:solidFill>
                    <a:srgbClr val="0000FF"/>
                  </a:solidFill>
                </a:ln>
                <a:solidFill>
                  <a:srgbClr val="00FF00"/>
                </a:solidFill>
              </a:rPr>
              <a:t>1</a:t>
            </a:r>
            <a:r>
              <a:rPr lang="en-US" sz="3200" b="1" baseline="30000" dirty="0" smtClean="0">
                <a:ln>
                  <a:solidFill>
                    <a:srgbClr val="0000FF"/>
                  </a:solidFill>
                </a:ln>
                <a:solidFill>
                  <a:srgbClr val="00FF00"/>
                </a:solidFill>
              </a:rPr>
              <a:t>st</a:t>
            </a:r>
            <a:r>
              <a:rPr lang="en-US" sz="3200" b="1" dirty="0" smtClean="0">
                <a:ln>
                  <a:solidFill>
                    <a:srgbClr val="0000FF"/>
                  </a:solidFill>
                </a:ln>
                <a:solidFill>
                  <a:srgbClr val="00FF00"/>
                </a:solidFill>
              </a:rPr>
              <a:t> cycle – </a:t>
            </a:r>
            <a:br>
              <a:rPr lang="en-US" sz="3200" b="1" dirty="0" smtClean="0">
                <a:ln>
                  <a:solidFill>
                    <a:srgbClr val="0000FF"/>
                  </a:solidFill>
                </a:ln>
                <a:solidFill>
                  <a:srgbClr val="00FF00"/>
                </a:solidFill>
              </a:rPr>
            </a:br>
            <a:r>
              <a:rPr lang="en-US" sz="3200" b="1" dirty="0" smtClean="0">
                <a:ln>
                  <a:solidFill>
                    <a:srgbClr val="000000"/>
                  </a:solidFill>
                </a:ln>
                <a:solidFill>
                  <a:srgbClr val="CC0099"/>
                </a:solidFill>
              </a:rPr>
              <a:t>after the Passover.  </a:t>
            </a:r>
            <a:endParaRPr lang="en-CA" sz="3200" b="1" dirty="0">
              <a:ln>
                <a:solidFill>
                  <a:srgbClr val="000000"/>
                </a:solidFill>
              </a:ln>
              <a:solidFill>
                <a:srgbClr val="CC0099"/>
              </a:solidFill>
            </a:endParaRPr>
          </a:p>
        </p:txBody>
      </p:sp>
      <p:sp>
        <p:nvSpPr>
          <p:cNvPr id="3" name="Right Brace 2"/>
          <p:cNvSpPr/>
          <p:nvPr/>
        </p:nvSpPr>
        <p:spPr>
          <a:xfrm rot="16200000" flipH="1">
            <a:off x="5800688" y="2777152"/>
            <a:ext cx="412916" cy="3713900"/>
          </a:xfrm>
          <a:prstGeom prst="rightBrace">
            <a:avLst>
              <a:gd name="adj1" fmla="val 46338"/>
              <a:gd name="adj2" fmla="val 49210"/>
            </a:avLst>
          </a:prstGeom>
          <a:solidFill>
            <a:schemeClr val="tx1">
              <a:lumMod val="25000"/>
              <a:lumOff val="75000"/>
            </a:schemeClr>
          </a:solidFill>
          <a:ln w="76200">
            <a:solidFill>
              <a:srgbClr val="FF33CC"/>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solidFill>
                <a:srgbClr val="164B4F"/>
              </a:solidFill>
            </a:endParaRPr>
          </a:p>
        </p:txBody>
      </p:sp>
      <p:sp>
        <p:nvSpPr>
          <p:cNvPr id="4" name="Rounded Rectangle 3"/>
          <p:cNvSpPr/>
          <p:nvPr/>
        </p:nvSpPr>
        <p:spPr>
          <a:xfrm>
            <a:off x="2205980" y="975990"/>
            <a:ext cx="8784976" cy="384323"/>
          </a:xfrm>
          <a:prstGeom prst="roundRect">
            <a:avLst/>
          </a:prstGeom>
          <a:solidFill>
            <a:srgbClr val="2932E7"/>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b="1" dirty="0" smtClean="0">
                <a:solidFill>
                  <a:prstClr val="white"/>
                </a:solidFill>
              </a:rPr>
              <a:t>Specifically identifying the year Joshua entered Canaan.</a:t>
            </a:r>
            <a:endParaRPr lang="en-CA" sz="2400" b="1" dirty="0">
              <a:solidFill>
                <a:prstClr val="white"/>
              </a:solidFill>
            </a:endParaRPr>
          </a:p>
        </p:txBody>
      </p:sp>
    </p:spTree>
    <p:extLst>
      <p:ext uri="{BB962C8B-B14F-4D97-AF65-F5344CB8AC3E}">
        <p14:creationId xmlns:p14="http://schemas.microsoft.com/office/powerpoint/2010/main" val="3415386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up)">
                                      <p:cBhvr>
                                        <p:cTn id="24" dur="125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childTnLst>
                                </p:cTn>
                              </p:par>
                              <p:par>
                                <p:cTn id="30" presetID="22" presetClass="entr" presetSubtype="8" fill="hold" grpId="0" nodeType="withEffect">
                                  <p:stCondLst>
                                    <p:cond delay="1750"/>
                                  </p:stCondLst>
                                  <p:childTnLst>
                                    <p:set>
                                      <p:cBhvr>
                                        <p:cTn id="31" dur="1" fill="hold">
                                          <p:stCondLst>
                                            <p:cond delay="0"/>
                                          </p:stCondLst>
                                        </p:cTn>
                                        <p:tgtEl>
                                          <p:spTgt spid="3"/>
                                        </p:tgtEl>
                                        <p:attrNameLst>
                                          <p:attrName>style.visibility</p:attrName>
                                        </p:attrNameLst>
                                      </p:cBhvr>
                                      <p:to>
                                        <p:strVal val="visible"/>
                                      </p:to>
                                    </p:set>
                                    <p:animEffect transition="in" filter="wipe(left)">
                                      <p:cBhvr>
                                        <p:cTn id="32" dur="1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circle(in)">
                                      <p:cBhvr>
                                        <p:cTn id="37"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animBg="1"/>
      <p:bldP spid="11" grpId="0" animBg="1"/>
      <p:bldP spid="3" grpId="0" animBg="1"/>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95000">
              <a:srgbClr val="CC6600">
                <a:alpha val="87000"/>
              </a:srgbClr>
            </a:gs>
            <a:gs pos="50000">
              <a:srgbClr val="CC00CC">
                <a:lumMod val="56000"/>
                <a:lumOff val="44000"/>
                <a:alpha val="83000"/>
              </a:srgbClr>
            </a:gs>
            <a:gs pos="9000">
              <a:srgbClr val="00FF00">
                <a:alpha val="75000"/>
              </a:srgbClr>
            </a:gs>
          </a:gsLst>
          <a:lin ang="11400000" scaled="0"/>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708433" y="6597352"/>
            <a:ext cx="480392" cy="260648"/>
          </a:xfrm>
        </p:spPr>
        <p:txBody>
          <a:bodyPr/>
          <a:lstStyle/>
          <a:p>
            <a:fld id="{81FEFA0A-2F20-4B60-98C6-5FFDA469AA1C}" type="slidenum">
              <a:rPr lang="en-US" smtClean="0">
                <a:solidFill>
                  <a:schemeClr val="tx2"/>
                </a:solidFill>
              </a:rPr>
              <a:pPr/>
              <a:t>53</a:t>
            </a:fld>
            <a:endParaRPr lang="en-US" dirty="0">
              <a:solidFill>
                <a:schemeClr val="tx2"/>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3141830926"/>
              </p:ext>
            </p:extLst>
          </p:nvPr>
        </p:nvGraphicFramePr>
        <p:xfrm>
          <a:off x="438292" y="3414896"/>
          <a:ext cx="11200736" cy="518160"/>
        </p:xfrm>
        <a:graphic>
          <a:graphicData uri="http://schemas.openxmlformats.org/drawingml/2006/table">
            <a:tbl>
              <a:tblPr firstRow="1" bandRow="1">
                <a:tableStyleId>{3B4B98B0-60AC-42C2-AFA5-B58CD77FA1E5}</a:tableStyleId>
              </a:tblPr>
              <a:tblGrid>
                <a:gridCol w="1146256"/>
                <a:gridCol w="10054480"/>
              </a:tblGrid>
              <a:tr h="370840">
                <a:tc>
                  <a:txBody>
                    <a:bodyPr/>
                    <a:lstStyle/>
                    <a:p>
                      <a:pPr algn="ctr"/>
                      <a:r>
                        <a:rPr lang="en-US" sz="2400" dirty="0" smtClean="0">
                          <a:solidFill>
                            <a:srgbClr val="FF99FF"/>
                          </a:solidFill>
                        </a:rPr>
                        <a:t>14</a:t>
                      </a:r>
                      <a:endParaRPr lang="en-CA" sz="2400" dirty="0">
                        <a:solidFill>
                          <a:srgbClr val="FF99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convex"/>
                      <a:lightRig rig="flood" dir="t"/>
                    </a:cell3D>
                    <a:solidFill>
                      <a:srgbClr val="0000FF"/>
                    </a:solidFill>
                  </a:tcPr>
                </a:tc>
                <a:tc>
                  <a:txBody>
                    <a:bodyPr/>
                    <a:lstStyle/>
                    <a:p>
                      <a:pPr algn="ctr"/>
                      <a:r>
                        <a:rPr lang="en-US" sz="2800" dirty="0" smtClean="0">
                          <a:solidFill>
                            <a:schemeClr val="tx2"/>
                          </a:solidFill>
                        </a:rPr>
                        <a:t>Abib </a:t>
                      </a:r>
                      <a:r>
                        <a:rPr lang="en-US" sz="2800" u="sng" dirty="0" smtClean="0">
                          <a:solidFill>
                            <a:schemeClr val="tx2"/>
                          </a:solidFill>
                        </a:rPr>
                        <a:t>15</a:t>
                      </a:r>
                      <a:r>
                        <a:rPr lang="en-US" sz="2800" dirty="0" smtClean="0">
                          <a:solidFill>
                            <a:schemeClr val="tx2"/>
                          </a:solidFill>
                        </a:rPr>
                        <a:t> - 1</a:t>
                      </a:r>
                      <a:r>
                        <a:rPr lang="en-US" sz="2800" baseline="30000" dirty="0" smtClean="0">
                          <a:solidFill>
                            <a:schemeClr val="tx2"/>
                          </a:solidFill>
                        </a:rPr>
                        <a:t>st</a:t>
                      </a:r>
                      <a:r>
                        <a:rPr lang="en-US" sz="2800" dirty="0" smtClean="0">
                          <a:solidFill>
                            <a:schemeClr val="tx2"/>
                          </a:solidFill>
                        </a:rPr>
                        <a:t> Cycle</a:t>
                      </a:r>
                      <a:r>
                        <a:rPr lang="en-US" sz="2800" baseline="0" dirty="0" smtClean="0">
                          <a:solidFill>
                            <a:schemeClr val="tx2"/>
                          </a:solidFill>
                        </a:rPr>
                        <a:t>  -  </a:t>
                      </a:r>
                      <a:r>
                        <a:rPr lang="en-US" sz="2800" baseline="0" dirty="0" smtClean="0">
                          <a:solidFill>
                            <a:schemeClr val="bg2">
                              <a:lumMod val="75000"/>
                            </a:schemeClr>
                          </a:solidFill>
                        </a:rPr>
                        <a:t>1</a:t>
                      </a:r>
                      <a:r>
                        <a:rPr lang="en-US" sz="2800" baseline="30000" dirty="0" smtClean="0">
                          <a:solidFill>
                            <a:schemeClr val="bg2">
                              <a:lumMod val="75000"/>
                            </a:schemeClr>
                          </a:solidFill>
                        </a:rPr>
                        <a:t>st</a:t>
                      </a:r>
                      <a:r>
                        <a:rPr lang="en-US" sz="2800" baseline="0" dirty="0" smtClean="0">
                          <a:solidFill>
                            <a:schemeClr val="bg2">
                              <a:lumMod val="75000"/>
                            </a:schemeClr>
                          </a:solidFill>
                        </a:rPr>
                        <a:t> </a:t>
                      </a:r>
                      <a:r>
                        <a:rPr lang="en-US" sz="2800" baseline="0" dirty="0" err="1" smtClean="0">
                          <a:solidFill>
                            <a:schemeClr val="bg2">
                              <a:lumMod val="75000"/>
                            </a:schemeClr>
                          </a:solidFill>
                        </a:rPr>
                        <a:t>Miqra</a:t>
                      </a:r>
                      <a:r>
                        <a:rPr lang="en-US" sz="2800" baseline="0" dirty="0" smtClean="0">
                          <a:solidFill>
                            <a:schemeClr val="bg2">
                              <a:lumMod val="75000"/>
                            </a:schemeClr>
                          </a:solidFill>
                        </a:rPr>
                        <a:t> (Convocation) of U/B</a:t>
                      </a:r>
                      <a:endParaRPr lang="en-CA" sz="2800"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convex"/>
                      <a:lightRig rig="flood" dir="t"/>
                    </a:cell3D>
                    <a:solidFill>
                      <a:srgbClr val="CC6600"/>
                    </a:solidFill>
                  </a:tcPr>
                </a:tc>
              </a:tr>
            </a:tbl>
          </a:graphicData>
        </a:graphic>
      </p:graphicFrame>
      <p:sp>
        <p:nvSpPr>
          <p:cNvPr id="3" name="Rectangle 2"/>
          <p:cNvSpPr/>
          <p:nvPr/>
        </p:nvSpPr>
        <p:spPr>
          <a:xfrm>
            <a:off x="1917888" y="1180572"/>
            <a:ext cx="8352988" cy="1800200"/>
          </a:xfrm>
          <a:prstGeom prst="rect">
            <a:avLst/>
          </a:prstGeom>
          <a:blipFill>
            <a:blip r:embed="rId2"/>
            <a:stretch>
              <a:fillRect/>
            </a:stretch>
          </a:blip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US" sz="3600" b="1" dirty="0" smtClean="0">
                <a:ln>
                  <a:solidFill>
                    <a:sysClr val="windowText" lastClr="000000"/>
                  </a:solidFill>
                </a:ln>
                <a:latin typeface="Comic Sans MS" pitchFamily="66" charset="0"/>
              </a:rPr>
              <a:t>What is the </a:t>
            </a:r>
            <a:r>
              <a:rPr lang="en-US" sz="3600" b="1" i="1" dirty="0" smtClean="0">
                <a:ln>
                  <a:solidFill>
                    <a:sysClr val="windowText" lastClr="000000"/>
                  </a:solidFill>
                </a:ln>
                <a:solidFill>
                  <a:srgbClr val="00B050"/>
                </a:solidFill>
                <a:latin typeface="Comic Sans MS" pitchFamily="66" charset="0"/>
              </a:rPr>
              <a:t>significance</a:t>
            </a:r>
            <a:r>
              <a:rPr lang="en-US" sz="3600" b="1" dirty="0" smtClean="0">
                <a:ln>
                  <a:solidFill>
                    <a:sysClr val="windowText" lastClr="000000"/>
                  </a:solidFill>
                </a:ln>
                <a:latin typeface="Comic Sans MS" pitchFamily="66" charset="0"/>
              </a:rPr>
              <a:t> of the Harvest having been initiated by the gathering of the Wave Sheaf?</a:t>
            </a:r>
            <a:endParaRPr lang="en-CA" sz="3600" b="1" dirty="0">
              <a:ln>
                <a:solidFill>
                  <a:sysClr val="windowText" lastClr="000000"/>
                </a:solidFill>
              </a:ln>
              <a:latin typeface="Comic Sans MS" pitchFamily="66" charset="0"/>
            </a:endParaRPr>
          </a:p>
        </p:txBody>
      </p:sp>
      <p:sp>
        <p:nvSpPr>
          <p:cNvPr id="4" name="Rectangle 3"/>
          <p:cNvSpPr/>
          <p:nvPr/>
        </p:nvSpPr>
        <p:spPr>
          <a:xfrm>
            <a:off x="693812" y="217592"/>
            <a:ext cx="10801200" cy="720080"/>
          </a:xfrm>
          <a:prstGeom prst="rect">
            <a:avLst/>
          </a:prstGeom>
          <a:solidFill>
            <a:schemeClr val="tx2"/>
          </a:solidFill>
          <a:ln w="57150">
            <a:solidFill>
              <a:srgbClr val="00FFFF"/>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4400" b="1" dirty="0" smtClean="0"/>
              <a:t>On Joshua’s - </a:t>
            </a:r>
            <a:r>
              <a:rPr lang="en-CA" sz="4400" b="1" u="sng" dirty="0" smtClean="0">
                <a:solidFill>
                  <a:srgbClr val="99FFCC"/>
                </a:solidFill>
              </a:rPr>
              <a:t>Abib 15</a:t>
            </a:r>
            <a:r>
              <a:rPr lang="en-CA" sz="4400" b="1" dirty="0" smtClean="0">
                <a:solidFill>
                  <a:srgbClr val="99FFCC"/>
                </a:solidFill>
              </a:rPr>
              <a:t>, </a:t>
            </a:r>
            <a:r>
              <a:rPr lang="en-CA" sz="4400" b="1" dirty="0" smtClean="0"/>
              <a:t>(1</a:t>
            </a:r>
            <a:r>
              <a:rPr lang="en-CA" sz="4400" b="1" baseline="30000" dirty="0" smtClean="0"/>
              <a:t>st</a:t>
            </a:r>
            <a:r>
              <a:rPr lang="en-CA" sz="4400" b="1" dirty="0" smtClean="0"/>
              <a:t> Cycle!) …</a:t>
            </a:r>
            <a:endParaRPr lang="en-CA" sz="4400" b="1" dirty="0"/>
          </a:p>
        </p:txBody>
      </p:sp>
      <p:sp>
        <p:nvSpPr>
          <p:cNvPr id="5" name="Rounded Rectangular Callout 4"/>
          <p:cNvSpPr/>
          <p:nvPr/>
        </p:nvSpPr>
        <p:spPr>
          <a:xfrm>
            <a:off x="222268" y="4293096"/>
            <a:ext cx="1872208" cy="1656184"/>
          </a:xfrm>
          <a:prstGeom prst="wedgeRoundRectCallout">
            <a:avLst>
              <a:gd name="adj1" fmla="val -15542"/>
              <a:gd name="adj2" fmla="val -75025"/>
              <a:gd name="adj3" fmla="val 16667"/>
            </a:avLst>
          </a:prstGeom>
          <a:solidFill>
            <a:srgbClr val="00FFFF"/>
          </a:solidFill>
          <a:ln w="76200">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400" dirty="0" smtClean="0">
                <a:solidFill>
                  <a:srgbClr val="002060"/>
                </a:solidFill>
              </a:rPr>
              <a:t>7</a:t>
            </a:r>
            <a:r>
              <a:rPr lang="en-CA" sz="2400" baseline="30000" dirty="0" smtClean="0">
                <a:solidFill>
                  <a:srgbClr val="002060"/>
                </a:solidFill>
              </a:rPr>
              <a:t>th</a:t>
            </a:r>
            <a:r>
              <a:rPr lang="en-CA" sz="2400" dirty="0" smtClean="0">
                <a:solidFill>
                  <a:srgbClr val="002060"/>
                </a:solidFill>
              </a:rPr>
              <a:t> Day Sabbath that year in Canaan!</a:t>
            </a:r>
            <a:endParaRPr lang="en-CA" sz="2400" dirty="0">
              <a:solidFill>
                <a:srgbClr val="002060"/>
              </a:solidFill>
            </a:endParaRPr>
          </a:p>
        </p:txBody>
      </p:sp>
      <p:sp>
        <p:nvSpPr>
          <p:cNvPr id="6" name="Rounded Rectangle 5"/>
          <p:cNvSpPr/>
          <p:nvPr/>
        </p:nvSpPr>
        <p:spPr>
          <a:xfrm>
            <a:off x="2083668" y="3284984"/>
            <a:ext cx="3362672" cy="792088"/>
          </a:xfrm>
          <a:prstGeom prst="roundRect">
            <a:avLst/>
          </a:prstGeom>
          <a:noFill/>
          <a:ln w="76200">
            <a:solidFill>
              <a:srgbClr val="00B05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1" name="Rectangle 10"/>
          <p:cNvSpPr/>
          <p:nvPr/>
        </p:nvSpPr>
        <p:spPr>
          <a:xfrm>
            <a:off x="2638028" y="4437112"/>
            <a:ext cx="8352988" cy="1800200"/>
          </a:xfrm>
          <a:prstGeom prst="rect">
            <a:avLst/>
          </a:prstGeom>
          <a:blipFill>
            <a:blip r:embed="rId2"/>
            <a:stretch>
              <a:fillRect/>
            </a:stretch>
          </a:blip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US" sz="3600" b="1" dirty="0">
                <a:ln>
                  <a:solidFill>
                    <a:sysClr val="windowText" lastClr="000000"/>
                  </a:solidFill>
                </a:ln>
                <a:latin typeface="Comic Sans MS" pitchFamily="66" charset="0"/>
              </a:rPr>
              <a:t>Answer:  </a:t>
            </a:r>
            <a:r>
              <a:rPr lang="en-US" sz="3600" b="1" dirty="0">
                <a:ln>
                  <a:solidFill>
                    <a:sysClr val="windowText" lastClr="000000"/>
                  </a:solidFill>
                </a:ln>
                <a:solidFill>
                  <a:srgbClr val="00B050"/>
                </a:solidFill>
                <a:latin typeface="Comic Sans MS" pitchFamily="66" charset="0"/>
              </a:rPr>
              <a:t>The</a:t>
            </a:r>
            <a:r>
              <a:rPr lang="en-US" sz="3600" b="1" dirty="0">
                <a:ln>
                  <a:solidFill>
                    <a:sysClr val="windowText" lastClr="000000"/>
                  </a:solidFill>
                </a:ln>
                <a:latin typeface="Comic Sans MS" pitchFamily="66" charset="0"/>
              </a:rPr>
              <a:t> </a:t>
            </a:r>
            <a:r>
              <a:rPr lang="en-US" sz="3600" b="1" dirty="0">
                <a:ln>
                  <a:solidFill>
                    <a:sysClr val="windowText" lastClr="000000"/>
                  </a:solidFill>
                </a:ln>
                <a:solidFill>
                  <a:srgbClr val="00B050"/>
                </a:solidFill>
                <a:latin typeface="Comic Sans MS" pitchFamily="66" charset="0"/>
              </a:rPr>
              <a:t>Omer Count begins!  </a:t>
            </a:r>
            <a:r>
              <a:rPr lang="en-US" sz="3600" b="1" dirty="0">
                <a:ln>
                  <a:solidFill>
                    <a:sysClr val="windowText" lastClr="000000"/>
                  </a:solidFill>
                </a:ln>
                <a:latin typeface="Comic Sans MS" pitchFamily="66" charset="0"/>
              </a:rPr>
              <a:t> </a:t>
            </a:r>
            <a:r>
              <a:rPr lang="en-US" sz="3600" b="1" dirty="0">
                <a:ln>
                  <a:solidFill>
                    <a:sysClr val="windowText" lastClr="000000"/>
                  </a:solidFill>
                </a:ln>
                <a:solidFill>
                  <a:srgbClr val="D60093"/>
                </a:solidFill>
                <a:latin typeface="Comic Sans MS" pitchFamily="66" charset="0"/>
              </a:rPr>
              <a:t>Will the </a:t>
            </a:r>
            <a:r>
              <a:rPr lang="en-US" sz="3600" b="1" dirty="0">
                <a:ln>
                  <a:solidFill>
                    <a:sysClr val="windowText" lastClr="000000"/>
                  </a:solidFill>
                </a:ln>
                <a:solidFill>
                  <a:srgbClr val="00B050"/>
                </a:solidFill>
                <a:latin typeface="Comic Sans MS" pitchFamily="66" charset="0"/>
              </a:rPr>
              <a:t>Omer Count </a:t>
            </a:r>
            <a:r>
              <a:rPr lang="en-US" sz="3600" b="1" dirty="0">
                <a:ln>
                  <a:solidFill>
                    <a:sysClr val="windowText" lastClr="000000"/>
                  </a:solidFill>
                </a:ln>
                <a:solidFill>
                  <a:srgbClr val="D60093"/>
                </a:solidFill>
                <a:latin typeface="Comic Sans MS" pitchFamily="66" charset="0"/>
              </a:rPr>
              <a:t>for Joshua </a:t>
            </a:r>
            <a:br>
              <a:rPr lang="en-US" sz="3600" b="1" dirty="0">
                <a:ln>
                  <a:solidFill>
                    <a:sysClr val="windowText" lastClr="000000"/>
                  </a:solidFill>
                </a:ln>
                <a:solidFill>
                  <a:srgbClr val="D60093"/>
                </a:solidFill>
                <a:latin typeface="Comic Sans MS" pitchFamily="66" charset="0"/>
              </a:rPr>
            </a:br>
            <a:r>
              <a:rPr lang="en-US" sz="3600" b="1" dirty="0">
                <a:ln>
                  <a:solidFill>
                    <a:sysClr val="windowText" lastClr="000000"/>
                  </a:solidFill>
                </a:ln>
                <a:solidFill>
                  <a:srgbClr val="D60093"/>
                </a:solidFill>
                <a:latin typeface="Comic Sans MS" pitchFamily="66" charset="0"/>
              </a:rPr>
              <a:t>and Enoch be in agreement?</a:t>
            </a:r>
            <a:endParaRPr lang="en-CA" sz="3600" b="1" dirty="0">
              <a:ln>
                <a:solidFill>
                  <a:sysClr val="windowText" lastClr="000000"/>
                </a:solidFill>
              </a:ln>
              <a:solidFill>
                <a:srgbClr val="D60093"/>
              </a:solidFill>
              <a:latin typeface="Comic Sans MS" pitchFamily="66" charset="0"/>
            </a:endParaRPr>
          </a:p>
        </p:txBody>
      </p:sp>
      <p:pic>
        <p:nvPicPr>
          <p:cNvPr id="14" name="Picture 1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344013" y="5085184"/>
            <a:ext cx="1797942" cy="1944216"/>
          </a:xfrm>
          <a:prstGeom prst="rect">
            <a:avLst/>
          </a:prstGeom>
          <a:noFill/>
          <a:ln>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6454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repeatCount="3000" fill="hold" grpId="0" nodeType="withEffect">
                                  <p:stCondLst>
                                    <p:cond delay="900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par>
                          <p:cTn id="18" fill="hold">
                            <p:stCondLst>
                              <p:cond delay="2000"/>
                            </p:stCondLst>
                            <p:childTnLst>
                              <p:par>
                                <p:cTn id="19" presetID="5" presetClass="entr" presetSubtype="10" fill="hold" nodeType="afterEffect">
                                  <p:stCondLst>
                                    <p:cond delay="3000"/>
                                  </p:stCondLst>
                                  <p:childTnLst>
                                    <p:set>
                                      <p:cBhvr>
                                        <p:cTn id="20" dur="1" fill="hold">
                                          <p:stCondLst>
                                            <p:cond delay="0"/>
                                          </p:stCondLst>
                                        </p:cTn>
                                        <p:tgtEl>
                                          <p:spTgt spid="14"/>
                                        </p:tgtEl>
                                        <p:attrNameLst>
                                          <p:attrName>style.visibility</p:attrName>
                                        </p:attrNameLst>
                                      </p:cBhvr>
                                      <p:to>
                                        <p:strVal val="visible"/>
                                      </p:to>
                                    </p:set>
                                    <p:animEffect transition="in" filter="checkerboard(across)">
                                      <p:cBhvr>
                                        <p:cTn id="21" dur="500"/>
                                        <p:tgtEl>
                                          <p:spTgt spid="14"/>
                                        </p:tgtEl>
                                      </p:cBhvr>
                                    </p:animEffect>
                                  </p:childTnLst>
                                </p:cTn>
                              </p:par>
                            </p:childTnLst>
                          </p:cTn>
                        </p:par>
                        <p:par>
                          <p:cTn id="22" fill="hold">
                            <p:stCondLst>
                              <p:cond delay="5500"/>
                            </p:stCondLst>
                            <p:childTnLst>
                              <p:par>
                                <p:cTn id="23" presetID="26" presetClass="path" presetSubtype="0" accel="50000" decel="50000" fill="hold" nodeType="afterEffect">
                                  <p:stCondLst>
                                    <p:cond delay="0"/>
                                  </p:stCondLst>
                                  <p:childTnLst>
                                    <p:animMotion origin="layout" path="M -0.00013 0.00232 C -0.00013 0.03542 -0.02788 0.06227 -0.06187 0.06227 C -0.10185 0.06227 -0.11631 0.03241 -0.12243 0.01435 L -0.12855 -0.00972 C -0.13481 -0.02778 -0.15017 -0.05764 -0.19537 -0.05764 C -0.22415 -0.05764 -0.25697 -0.03079 -0.25697 0.00232 C -0.25697 0.03542 -0.22415 0.06227 -0.19537 0.06227 C -0.15017 0.06227 -0.13481 0.03241 -0.12855 0.01435 L -0.12243 -0.00972 C -0.11631 -0.02778 -0.10185 -0.05764 -0.06187 -0.05764 C -0.02788 -0.05764 -0.00013 -0.03079 -0.00013 0.00232 Z " pathEditMode="relative" rAng="0" ptsTypes="AAAAAAAAAAA">
                                      <p:cBhvr>
                                        <p:cTn id="24" dur="2000" fill="hold"/>
                                        <p:tgtEl>
                                          <p:spTgt spid="14"/>
                                        </p:tgtEl>
                                        <p:attrNameLst>
                                          <p:attrName>ppt_x</p:attrName>
                                          <p:attrName>ppt_y</p:attrName>
                                        </p:attrNameLst>
                                      </p:cBhvr>
                                      <p:rCtr x="-1284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1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flip="none" rotWithShape="1">
          <a:gsLst>
            <a:gs pos="95000">
              <a:srgbClr val="00B0F0">
                <a:alpha val="39000"/>
              </a:srgbClr>
            </a:gs>
            <a:gs pos="50000">
              <a:srgbClr val="CC00CC">
                <a:lumMod val="56000"/>
                <a:lumOff val="44000"/>
                <a:alpha val="83000"/>
              </a:srgbClr>
            </a:gs>
            <a:gs pos="9000">
              <a:srgbClr val="00FF00">
                <a:alpha val="75000"/>
              </a:srgb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708433" y="6597352"/>
            <a:ext cx="480392" cy="260648"/>
          </a:xfrm>
        </p:spPr>
        <p:txBody>
          <a:bodyPr/>
          <a:lstStyle/>
          <a:p>
            <a:fld id="{81FEFA0A-2F20-4B60-98C6-5FFDA469AA1C}" type="slidenum">
              <a:rPr lang="en-US" smtClean="0">
                <a:solidFill>
                  <a:schemeClr val="tx2"/>
                </a:solidFill>
              </a:rPr>
              <a:pPr/>
              <a:t>54</a:t>
            </a:fld>
            <a:endParaRPr lang="en-US" dirty="0">
              <a:solidFill>
                <a:schemeClr val="tx2"/>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909454046"/>
              </p:ext>
            </p:extLst>
          </p:nvPr>
        </p:nvGraphicFramePr>
        <p:xfrm>
          <a:off x="333772" y="3861049"/>
          <a:ext cx="11200736" cy="590168"/>
        </p:xfrm>
        <a:graphic>
          <a:graphicData uri="http://schemas.openxmlformats.org/drawingml/2006/table">
            <a:tbl>
              <a:tblPr firstRow="1" bandRow="1">
                <a:tableStyleId>{3B4B98B0-60AC-42C2-AFA5-B58CD77FA1E5}</a:tableStyleId>
              </a:tblPr>
              <a:tblGrid>
                <a:gridCol w="1146256"/>
                <a:gridCol w="10054480"/>
              </a:tblGrid>
              <a:tr h="590168">
                <a:tc>
                  <a:txBody>
                    <a:bodyPr/>
                    <a:lstStyle/>
                    <a:p>
                      <a:pPr algn="ctr"/>
                      <a:r>
                        <a:rPr lang="en-US" sz="2400" dirty="0" smtClean="0">
                          <a:solidFill>
                            <a:srgbClr val="FFCCFF"/>
                          </a:solidFill>
                        </a:rPr>
                        <a:t>14</a:t>
                      </a:r>
                      <a:endParaRPr lang="en-CA" sz="2400" dirty="0">
                        <a:solidFill>
                          <a:srgbClr val="FFCC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convex"/>
                      <a:lightRig rig="flood" dir="t"/>
                    </a:cell3D>
                    <a:solidFill>
                      <a:srgbClr val="0000FF"/>
                    </a:solidFill>
                  </a:tcPr>
                </a:tc>
                <a:tc>
                  <a:txBody>
                    <a:bodyPr/>
                    <a:lstStyle/>
                    <a:p>
                      <a:pPr algn="ctr"/>
                      <a:r>
                        <a:rPr lang="en-US" sz="2800" dirty="0" smtClean="0">
                          <a:solidFill>
                            <a:schemeClr val="tx2"/>
                          </a:solidFill>
                        </a:rPr>
                        <a:t>        Abib </a:t>
                      </a:r>
                      <a:r>
                        <a:rPr lang="en-US" sz="2800" u="sng" dirty="0" smtClean="0">
                          <a:solidFill>
                            <a:schemeClr val="tx2"/>
                          </a:solidFill>
                        </a:rPr>
                        <a:t>15</a:t>
                      </a:r>
                      <a:r>
                        <a:rPr lang="en-US" sz="2800" dirty="0" smtClean="0">
                          <a:solidFill>
                            <a:schemeClr val="tx2"/>
                          </a:solidFill>
                        </a:rPr>
                        <a:t> - 1</a:t>
                      </a:r>
                      <a:r>
                        <a:rPr lang="en-US" sz="2800" baseline="30000" dirty="0" smtClean="0">
                          <a:solidFill>
                            <a:schemeClr val="tx2"/>
                          </a:solidFill>
                        </a:rPr>
                        <a:t>st</a:t>
                      </a:r>
                      <a:r>
                        <a:rPr lang="en-US" sz="2800" dirty="0" smtClean="0">
                          <a:solidFill>
                            <a:schemeClr val="tx2"/>
                          </a:solidFill>
                        </a:rPr>
                        <a:t> Cycle</a:t>
                      </a:r>
                      <a:r>
                        <a:rPr lang="en-US" sz="2800" baseline="0" dirty="0" smtClean="0">
                          <a:solidFill>
                            <a:schemeClr val="tx2"/>
                          </a:solidFill>
                        </a:rPr>
                        <a:t>  -  </a:t>
                      </a:r>
                      <a:r>
                        <a:rPr lang="en-US" sz="2800" baseline="0" dirty="0" smtClean="0">
                          <a:solidFill>
                            <a:srgbClr val="99FF99"/>
                          </a:solidFill>
                        </a:rPr>
                        <a:t>1</a:t>
                      </a:r>
                      <a:r>
                        <a:rPr lang="en-US" sz="2800" baseline="30000" dirty="0" smtClean="0">
                          <a:solidFill>
                            <a:srgbClr val="99FF99"/>
                          </a:solidFill>
                        </a:rPr>
                        <a:t>st</a:t>
                      </a:r>
                      <a:r>
                        <a:rPr lang="en-US" sz="2800" baseline="0" dirty="0" smtClean="0">
                          <a:solidFill>
                            <a:srgbClr val="99FF99"/>
                          </a:solidFill>
                        </a:rPr>
                        <a:t> U/B </a:t>
                      </a:r>
                      <a:r>
                        <a:rPr lang="en-US" sz="2800" baseline="0" dirty="0" err="1" smtClean="0">
                          <a:solidFill>
                            <a:srgbClr val="99FF99"/>
                          </a:solidFill>
                        </a:rPr>
                        <a:t>Miqra</a:t>
                      </a:r>
                      <a:r>
                        <a:rPr lang="en-US" sz="2800" baseline="0" dirty="0" smtClean="0">
                          <a:solidFill>
                            <a:srgbClr val="99FF99"/>
                          </a:solidFill>
                        </a:rPr>
                        <a:t> (Convocation)</a:t>
                      </a:r>
                      <a:endParaRPr lang="en-CA" sz="2800" dirty="0">
                        <a:solidFill>
                          <a:srgbClr val="99FF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convex"/>
                      <a:lightRig rig="flood" dir="t"/>
                    </a:cell3D>
                    <a:solidFill>
                      <a:srgbClr val="CC6600"/>
                    </a:solidFill>
                  </a:tcPr>
                </a:tc>
              </a:tr>
            </a:tbl>
          </a:graphicData>
        </a:graphic>
      </p:graphicFrame>
      <p:sp>
        <p:nvSpPr>
          <p:cNvPr id="21" name="Rectangle 20"/>
          <p:cNvSpPr/>
          <p:nvPr/>
        </p:nvSpPr>
        <p:spPr>
          <a:xfrm>
            <a:off x="558496" y="205692"/>
            <a:ext cx="10873209" cy="720080"/>
          </a:xfrm>
          <a:prstGeom prst="rect">
            <a:avLst/>
          </a:prstGeom>
          <a:gradFill flip="none" rotWithShape="1">
            <a:gsLst>
              <a:gs pos="0">
                <a:srgbClr val="CC0099">
                  <a:tint val="66000"/>
                  <a:satMod val="160000"/>
                  <a:alpha val="50000"/>
                  <a:lumMod val="0"/>
                  <a:lumOff val="100000"/>
                </a:srgbClr>
              </a:gs>
              <a:gs pos="50000">
                <a:srgbClr val="CC0099">
                  <a:tint val="44500"/>
                  <a:satMod val="160000"/>
                </a:srgbClr>
              </a:gs>
              <a:gs pos="100000">
                <a:srgbClr val="CC0099">
                  <a:tint val="23500"/>
                  <a:satMod val="160000"/>
                </a:srgbClr>
              </a:gs>
            </a:gsLst>
            <a:lin ang="18900000" scaled="1"/>
            <a:tileRect/>
          </a:gradFill>
          <a:ln w="76200">
            <a:solidFill>
              <a:schemeClr val="bg1"/>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3200" dirty="0" smtClean="0">
                <a:solidFill>
                  <a:srgbClr val="FF0000"/>
                </a:solidFill>
                <a:latin typeface="Verdana"/>
              </a:rPr>
              <a:t>  </a:t>
            </a:r>
            <a:r>
              <a:rPr lang="en-CA" sz="3200" b="1" dirty="0" smtClean="0">
                <a:solidFill>
                  <a:srgbClr val="FF0000"/>
                </a:solidFill>
                <a:latin typeface="Verdana"/>
              </a:rPr>
              <a:t>Sickle Begins the Omer Count in Canaan </a:t>
            </a:r>
            <a:r>
              <a:rPr lang="en-CA" sz="3200" b="1" dirty="0" smtClean="0">
                <a:solidFill>
                  <a:srgbClr val="0000FF"/>
                </a:solidFill>
                <a:latin typeface="Verdana"/>
              </a:rPr>
              <a:t>#1</a:t>
            </a:r>
            <a:endParaRPr lang="en-CA" sz="3200" b="1" dirty="0">
              <a:solidFill>
                <a:srgbClr val="0000FF"/>
              </a:solidFill>
              <a:latin typeface="Verdana"/>
            </a:endParaRPr>
          </a:p>
        </p:txBody>
      </p:sp>
      <p:sp>
        <p:nvSpPr>
          <p:cNvPr id="6" name="Rectangle 5"/>
          <p:cNvSpPr/>
          <p:nvPr/>
        </p:nvSpPr>
        <p:spPr>
          <a:xfrm>
            <a:off x="558496" y="1196752"/>
            <a:ext cx="10936516" cy="2376264"/>
          </a:xfrm>
          <a:prstGeom prst="rect">
            <a:avLst/>
          </a:prstGeom>
          <a:solidFill>
            <a:schemeClr val="bg1">
              <a:lumMod val="85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lvl="0" algn="ctr"/>
            <a:r>
              <a:rPr lang="en-CA" sz="2800" dirty="0" smtClean="0">
                <a:solidFill>
                  <a:srgbClr val="FF0000"/>
                </a:solidFill>
                <a:latin typeface="Verdana"/>
              </a:rPr>
              <a:t>1. </a:t>
            </a:r>
            <a:r>
              <a:rPr lang="en-CA" sz="2800" b="1" dirty="0" smtClean="0">
                <a:solidFill>
                  <a:srgbClr val="800000"/>
                </a:solidFill>
                <a:latin typeface="Verdana"/>
              </a:rPr>
              <a:t>Deut </a:t>
            </a:r>
            <a:r>
              <a:rPr lang="en-CA" sz="2800" b="1" dirty="0">
                <a:solidFill>
                  <a:srgbClr val="800000"/>
                </a:solidFill>
                <a:latin typeface="Verdana"/>
              </a:rPr>
              <a:t>16:9</a:t>
            </a:r>
            <a:r>
              <a:rPr lang="en-CA" sz="2800" dirty="0">
                <a:solidFill>
                  <a:srgbClr val="208080"/>
                </a:solidFill>
                <a:latin typeface="Verdana"/>
              </a:rPr>
              <a:t>  "Count seven weeks for yourself</a:t>
            </a:r>
            <a:r>
              <a:rPr lang="en-CA" sz="2800" dirty="0" smtClean="0">
                <a:solidFill>
                  <a:srgbClr val="208080"/>
                </a:solidFill>
                <a:latin typeface="Verdana"/>
              </a:rPr>
              <a:t>.  </a:t>
            </a:r>
            <a:r>
              <a:rPr lang="en-CA" sz="3600" b="1" dirty="0">
                <a:solidFill>
                  <a:schemeClr val="tx2"/>
                </a:solidFill>
                <a:effectLst>
                  <a:glow rad="215900">
                    <a:srgbClr val="00FF00"/>
                  </a:glow>
                </a:effectLst>
                <a:latin typeface="Verdana"/>
              </a:rPr>
              <a:t>Begin to count</a:t>
            </a:r>
            <a:r>
              <a:rPr lang="en-CA" sz="3600" dirty="0">
                <a:solidFill>
                  <a:srgbClr val="208080"/>
                </a:solidFill>
                <a:latin typeface="Verdana"/>
              </a:rPr>
              <a:t> </a:t>
            </a:r>
            <a:r>
              <a:rPr lang="en-CA" sz="3600" b="1" dirty="0">
                <a:solidFill>
                  <a:schemeClr val="tx2"/>
                </a:solidFill>
                <a:latin typeface="Verdana"/>
              </a:rPr>
              <a:t>seven weeks </a:t>
            </a:r>
            <a:r>
              <a:rPr lang="en-CA" sz="3600" dirty="0">
                <a:solidFill>
                  <a:srgbClr val="208080"/>
                </a:solidFill>
                <a:latin typeface="Verdana"/>
              </a:rPr>
              <a:t>from the </a:t>
            </a:r>
            <a:r>
              <a:rPr lang="en-CA" sz="3600" b="1" u="sng" dirty="0">
                <a:solidFill>
                  <a:srgbClr val="C00000"/>
                </a:solidFill>
                <a:latin typeface="Verdana"/>
              </a:rPr>
              <a:t>time </a:t>
            </a:r>
            <a:r>
              <a:rPr lang="en-CA" sz="3600" b="1" dirty="0">
                <a:solidFill>
                  <a:srgbClr val="C00000"/>
                </a:solidFill>
                <a:latin typeface="Verdana"/>
              </a:rPr>
              <a:t>y</a:t>
            </a:r>
            <a:r>
              <a:rPr lang="en-CA" sz="3600" b="1" u="sng" dirty="0">
                <a:solidFill>
                  <a:srgbClr val="C00000"/>
                </a:solidFill>
                <a:latin typeface="Verdana"/>
              </a:rPr>
              <a:t>ou be</a:t>
            </a:r>
            <a:r>
              <a:rPr lang="en-CA" sz="3600" b="1" dirty="0">
                <a:solidFill>
                  <a:srgbClr val="C00000"/>
                </a:solidFill>
                <a:latin typeface="Verdana"/>
              </a:rPr>
              <a:t>g</a:t>
            </a:r>
            <a:r>
              <a:rPr lang="en-CA" sz="3600" b="1" u="sng" dirty="0">
                <a:solidFill>
                  <a:srgbClr val="C00000"/>
                </a:solidFill>
                <a:latin typeface="Verdana"/>
              </a:rPr>
              <a:t>in</a:t>
            </a:r>
            <a:r>
              <a:rPr lang="en-CA" sz="3600" b="1" dirty="0">
                <a:solidFill>
                  <a:srgbClr val="C00000"/>
                </a:solidFill>
                <a:latin typeface="Verdana"/>
              </a:rPr>
              <a:t> to put the </a:t>
            </a:r>
            <a:r>
              <a:rPr lang="en-CA" sz="3600" b="1" u="sng" dirty="0" smtClean="0">
                <a:ln>
                  <a:solidFill>
                    <a:sysClr val="windowText" lastClr="000000"/>
                  </a:solidFill>
                </a:ln>
                <a:solidFill>
                  <a:srgbClr val="C00000"/>
                </a:solidFill>
                <a:effectLst>
                  <a:glow rad="127000">
                    <a:srgbClr val="0000FF">
                      <a:alpha val="32000"/>
                    </a:srgbClr>
                  </a:glow>
                </a:effectLst>
                <a:latin typeface="Verdana"/>
              </a:rPr>
              <a:t>SICKLE</a:t>
            </a:r>
            <a:r>
              <a:rPr lang="en-CA" sz="3600" b="1" dirty="0" smtClean="0">
                <a:solidFill>
                  <a:srgbClr val="C00000"/>
                </a:solidFill>
                <a:latin typeface="Verdana"/>
              </a:rPr>
              <a:t> </a:t>
            </a:r>
            <a:r>
              <a:rPr lang="en-CA" sz="3600" b="1" u="sng" dirty="0">
                <a:solidFill>
                  <a:srgbClr val="C00000"/>
                </a:solidFill>
                <a:latin typeface="Verdana"/>
              </a:rPr>
              <a:t>to the </a:t>
            </a:r>
            <a:r>
              <a:rPr lang="en-CA" sz="3600" b="1" dirty="0">
                <a:solidFill>
                  <a:srgbClr val="C00000"/>
                </a:solidFill>
                <a:latin typeface="Verdana"/>
              </a:rPr>
              <a:t>g</a:t>
            </a:r>
            <a:r>
              <a:rPr lang="en-CA" sz="3600" b="1" u="sng" dirty="0">
                <a:solidFill>
                  <a:srgbClr val="C00000"/>
                </a:solidFill>
                <a:latin typeface="Verdana"/>
              </a:rPr>
              <a:t>rain</a:t>
            </a:r>
            <a:r>
              <a:rPr lang="en-CA" sz="3600" b="1" dirty="0">
                <a:solidFill>
                  <a:srgbClr val="C00000"/>
                </a:solidFill>
                <a:latin typeface="Verdana"/>
              </a:rPr>
              <a:t>.</a:t>
            </a:r>
            <a:endParaRPr lang="en-CA" sz="3600" b="1" dirty="0">
              <a:solidFill>
                <a:srgbClr val="800000"/>
              </a:solidFill>
            </a:endParaRPr>
          </a:p>
        </p:txBody>
      </p:sp>
      <p:cxnSp>
        <p:nvCxnSpPr>
          <p:cNvPr id="5" name="Straight Arrow Connector 4"/>
          <p:cNvCxnSpPr/>
          <p:nvPr/>
        </p:nvCxnSpPr>
        <p:spPr>
          <a:xfrm flipH="1">
            <a:off x="2061964" y="3140968"/>
            <a:ext cx="3456384" cy="936104"/>
          </a:xfrm>
          <a:prstGeom prst="straightConnector1">
            <a:avLst/>
          </a:prstGeom>
          <a:ln w="76200">
            <a:solidFill>
              <a:srgbClr val="0000FF"/>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634266" y="4655224"/>
            <a:ext cx="8784976" cy="201413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2400" dirty="0">
                <a:solidFill>
                  <a:srgbClr val="208080"/>
                </a:solidFill>
                <a:latin typeface="Verdana"/>
              </a:rPr>
              <a:t> </a:t>
            </a:r>
            <a:r>
              <a:rPr lang="en-CA" sz="2400" dirty="0">
                <a:solidFill>
                  <a:srgbClr val="FF0000"/>
                </a:solidFill>
                <a:latin typeface="Verdana"/>
              </a:rPr>
              <a:t> </a:t>
            </a:r>
            <a:r>
              <a:rPr lang="en-US" sz="3600" b="1" dirty="0" smtClean="0">
                <a:solidFill>
                  <a:schemeClr val="tx2"/>
                </a:solidFill>
                <a:latin typeface="Verdana"/>
              </a:rPr>
              <a:t>It is the </a:t>
            </a:r>
            <a:r>
              <a:rPr lang="en-US" sz="3600" b="1" dirty="0" smtClean="0">
                <a:solidFill>
                  <a:schemeClr val="tx2"/>
                </a:solidFill>
                <a:effectLst>
                  <a:glow rad="330200">
                    <a:srgbClr val="FFFF00"/>
                  </a:glow>
                </a:effectLst>
                <a:latin typeface="Verdana"/>
              </a:rPr>
              <a:t>SICKLE</a:t>
            </a:r>
            <a:r>
              <a:rPr lang="en-US" sz="3600" b="1" dirty="0" smtClean="0">
                <a:solidFill>
                  <a:schemeClr val="tx2"/>
                </a:solidFill>
                <a:latin typeface="Verdana"/>
              </a:rPr>
              <a:t> that was used   </a:t>
            </a:r>
            <a:br>
              <a:rPr lang="en-US" sz="3600" b="1" dirty="0" smtClean="0">
                <a:solidFill>
                  <a:schemeClr val="tx2"/>
                </a:solidFill>
                <a:latin typeface="Verdana"/>
              </a:rPr>
            </a:br>
            <a:r>
              <a:rPr lang="en-US" sz="3600" b="1" dirty="0" smtClean="0">
                <a:solidFill>
                  <a:schemeClr val="tx2"/>
                </a:solidFill>
                <a:latin typeface="Verdana"/>
              </a:rPr>
              <a:t>    to harvest the Wave Sheaf! </a:t>
            </a:r>
            <a:r>
              <a:rPr lang="en-CA" sz="2400" dirty="0">
                <a:solidFill>
                  <a:srgbClr val="208080"/>
                </a:solidFill>
                <a:latin typeface="Verdana"/>
              </a:rPr>
              <a:t> </a:t>
            </a:r>
          </a:p>
        </p:txBody>
      </p:sp>
      <p:cxnSp>
        <p:nvCxnSpPr>
          <p:cNvPr id="9" name="Straight Arrow Connector 8"/>
          <p:cNvCxnSpPr/>
          <p:nvPr/>
        </p:nvCxnSpPr>
        <p:spPr>
          <a:xfrm flipH="1" flipV="1">
            <a:off x="2061964" y="4221088"/>
            <a:ext cx="2088232" cy="936104"/>
          </a:xfrm>
          <a:prstGeom prst="straightConnector1">
            <a:avLst/>
          </a:prstGeom>
          <a:ln w="76200">
            <a:solidFill>
              <a:schemeClr val="tx2"/>
            </a:solidFill>
            <a:tailEnd type="arrow"/>
          </a:ln>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2">
            <a:extLst>
              <a:ext uri="{BEBA8EAE-BF5A-486C-A8C5-ECC9F3942E4B}">
                <a14:imgProps xmlns:a14="http://schemas.microsoft.com/office/drawing/2010/main">
                  <a14:imgLayer r:embed="rId3">
                    <a14:imgEffect>
                      <a14:backgroundRemoval t="0" b="99687" l="0" r="100000"/>
                    </a14:imgEffect>
                  </a14:imgLayer>
                </a14:imgProps>
              </a:ext>
            </a:extLst>
          </a:blip>
          <a:stretch>
            <a:fillRect/>
          </a:stretch>
        </p:blipFill>
        <p:spPr>
          <a:xfrm rot="14126381" flipV="1">
            <a:off x="1700105" y="3964432"/>
            <a:ext cx="1083715" cy="729336"/>
          </a:xfrm>
          <a:prstGeom prst="rect">
            <a:avLst/>
          </a:prstGeom>
          <a:noFill/>
          <a:ln>
            <a:noFill/>
          </a:ln>
        </p:spPr>
      </p:pic>
    </p:spTree>
    <p:extLst>
      <p:ext uri="{BB962C8B-B14F-4D97-AF65-F5344CB8AC3E}">
        <p14:creationId xmlns:p14="http://schemas.microsoft.com/office/powerpoint/2010/main" val="2216148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1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2" repeatCount="4000" fill="hold" nodeType="withEffect">
                                  <p:stCondLst>
                                    <p:cond delay="750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125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22" presetClass="entr" presetSubtype="4" repeatCount="4000" fill="hold" nodeType="withEffect">
                                  <p:stCondLst>
                                    <p:cond delay="300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flip="none" rotWithShape="1">
          <a:gsLst>
            <a:gs pos="95000">
              <a:srgbClr val="00B0F0">
                <a:alpha val="39000"/>
              </a:srgbClr>
            </a:gs>
            <a:gs pos="50000">
              <a:srgbClr val="CC00CC">
                <a:lumMod val="56000"/>
                <a:lumOff val="44000"/>
                <a:alpha val="83000"/>
              </a:srgbClr>
            </a:gs>
            <a:gs pos="9000">
              <a:srgbClr val="00FF00">
                <a:alpha val="75000"/>
              </a:srgb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708433" y="6597352"/>
            <a:ext cx="480392" cy="260648"/>
          </a:xfrm>
        </p:spPr>
        <p:txBody>
          <a:bodyPr/>
          <a:lstStyle/>
          <a:p>
            <a:fld id="{81FEFA0A-2F20-4B60-98C6-5FFDA469AA1C}" type="slidenum">
              <a:rPr lang="en-US" smtClean="0">
                <a:solidFill>
                  <a:schemeClr val="tx2"/>
                </a:solidFill>
              </a:rPr>
              <a:pPr/>
              <a:t>55</a:t>
            </a:fld>
            <a:endParaRPr lang="en-US" dirty="0">
              <a:solidFill>
                <a:schemeClr val="tx2"/>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1685129176"/>
              </p:ext>
            </p:extLst>
          </p:nvPr>
        </p:nvGraphicFramePr>
        <p:xfrm>
          <a:off x="333772" y="3861049"/>
          <a:ext cx="11200736" cy="640080"/>
        </p:xfrm>
        <a:graphic>
          <a:graphicData uri="http://schemas.openxmlformats.org/drawingml/2006/table">
            <a:tbl>
              <a:tblPr firstRow="1" bandRow="1">
                <a:tableStyleId>{3B4B98B0-60AC-42C2-AFA5-B58CD77FA1E5}</a:tableStyleId>
              </a:tblPr>
              <a:tblGrid>
                <a:gridCol w="1146256"/>
                <a:gridCol w="10054480"/>
              </a:tblGrid>
              <a:tr h="590168">
                <a:tc>
                  <a:txBody>
                    <a:bodyPr/>
                    <a:lstStyle/>
                    <a:p>
                      <a:pPr algn="ctr"/>
                      <a:r>
                        <a:rPr lang="en-US" sz="3600" dirty="0" smtClean="0">
                          <a:solidFill>
                            <a:srgbClr val="FFCCFF"/>
                          </a:solidFill>
                        </a:rPr>
                        <a:t>14</a:t>
                      </a:r>
                      <a:endParaRPr lang="en-CA" sz="3600" dirty="0">
                        <a:solidFill>
                          <a:srgbClr val="FFCCFF"/>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convex"/>
                      <a:lightRig rig="flood" dir="t"/>
                    </a:cell3D>
                    <a:solidFill>
                      <a:srgbClr val="0000FF"/>
                    </a:solidFill>
                  </a:tcPr>
                </a:tc>
                <a:tc>
                  <a:txBody>
                    <a:bodyPr/>
                    <a:lstStyle/>
                    <a:p>
                      <a:pPr algn="ctr"/>
                      <a:r>
                        <a:rPr lang="en-US" sz="2800" dirty="0" smtClean="0">
                          <a:solidFill>
                            <a:schemeClr val="tx2"/>
                          </a:solidFill>
                        </a:rPr>
                        <a:t>       Abib </a:t>
                      </a:r>
                      <a:r>
                        <a:rPr lang="en-US" sz="2800" u="sng" dirty="0" smtClean="0">
                          <a:solidFill>
                            <a:schemeClr val="tx2"/>
                          </a:solidFill>
                        </a:rPr>
                        <a:t>15</a:t>
                      </a:r>
                      <a:r>
                        <a:rPr lang="en-US" sz="2800" u="none" dirty="0" smtClean="0">
                          <a:solidFill>
                            <a:schemeClr val="tx2"/>
                          </a:solidFill>
                        </a:rPr>
                        <a:t> </a:t>
                      </a:r>
                      <a:r>
                        <a:rPr lang="en-US" sz="2800" dirty="0" smtClean="0">
                          <a:solidFill>
                            <a:schemeClr val="tx2"/>
                          </a:solidFill>
                        </a:rPr>
                        <a:t>- 1</a:t>
                      </a:r>
                      <a:r>
                        <a:rPr lang="en-US" sz="2800" baseline="30000" dirty="0" smtClean="0">
                          <a:solidFill>
                            <a:schemeClr val="tx2"/>
                          </a:solidFill>
                        </a:rPr>
                        <a:t>st</a:t>
                      </a:r>
                      <a:r>
                        <a:rPr lang="en-US" sz="2800" dirty="0" smtClean="0">
                          <a:solidFill>
                            <a:schemeClr val="tx2"/>
                          </a:solidFill>
                        </a:rPr>
                        <a:t> Cycle</a:t>
                      </a:r>
                      <a:r>
                        <a:rPr lang="en-US" sz="2800" baseline="0" dirty="0" smtClean="0">
                          <a:solidFill>
                            <a:schemeClr val="tx2"/>
                          </a:solidFill>
                        </a:rPr>
                        <a:t> - </a:t>
                      </a:r>
                      <a:r>
                        <a:rPr lang="en-US" sz="2800" baseline="0" dirty="0" smtClean="0">
                          <a:solidFill>
                            <a:srgbClr val="FFFFCC"/>
                          </a:solidFill>
                        </a:rPr>
                        <a:t>1</a:t>
                      </a:r>
                      <a:r>
                        <a:rPr lang="en-US" sz="2800" baseline="30000" dirty="0" smtClean="0">
                          <a:solidFill>
                            <a:srgbClr val="FFFFCC"/>
                          </a:solidFill>
                        </a:rPr>
                        <a:t>st</a:t>
                      </a:r>
                      <a:r>
                        <a:rPr lang="en-US" sz="2800" baseline="0" dirty="0" smtClean="0">
                          <a:solidFill>
                            <a:srgbClr val="FFFFCC"/>
                          </a:solidFill>
                        </a:rPr>
                        <a:t> H4744 </a:t>
                      </a:r>
                      <a:r>
                        <a:rPr lang="en-US" sz="2800" baseline="0" dirty="0" err="1" smtClean="0">
                          <a:solidFill>
                            <a:srgbClr val="FFFFCC"/>
                          </a:solidFill>
                        </a:rPr>
                        <a:t>Miqra</a:t>
                      </a:r>
                      <a:r>
                        <a:rPr lang="en-US" sz="2800" baseline="0" dirty="0" smtClean="0">
                          <a:solidFill>
                            <a:srgbClr val="FFFFCC"/>
                          </a:solidFill>
                        </a:rPr>
                        <a:t> (Convocation)</a:t>
                      </a:r>
                      <a:endParaRPr lang="en-CA" sz="2800" dirty="0">
                        <a:solidFill>
                          <a:srgbClr val="FFFFC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convex"/>
                      <a:lightRig rig="flood" dir="t"/>
                    </a:cell3D>
                    <a:solidFill>
                      <a:srgbClr val="CC6600"/>
                    </a:solidFill>
                  </a:tcPr>
                </a:tc>
              </a:tr>
            </a:tbl>
          </a:graphicData>
        </a:graphic>
      </p:graphicFrame>
      <p:sp>
        <p:nvSpPr>
          <p:cNvPr id="21" name="Rectangle 20"/>
          <p:cNvSpPr/>
          <p:nvPr/>
        </p:nvSpPr>
        <p:spPr>
          <a:xfrm>
            <a:off x="139782" y="260648"/>
            <a:ext cx="11890022" cy="720080"/>
          </a:xfrm>
          <a:prstGeom prst="rect">
            <a:avLst/>
          </a:prstGeom>
          <a:gradFill flip="none" rotWithShape="1">
            <a:gsLst>
              <a:gs pos="0">
                <a:srgbClr val="CC0099">
                  <a:tint val="66000"/>
                  <a:satMod val="160000"/>
                  <a:alpha val="50000"/>
                  <a:lumMod val="0"/>
                  <a:lumOff val="100000"/>
                </a:srgbClr>
              </a:gs>
              <a:gs pos="50000">
                <a:srgbClr val="CC0099">
                  <a:tint val="44500"/>
                  <a:satMod val="160000"/>
                </a:srgbClr>
              </a:gs>
              <a:gs pos="100000">
                <a:srgbClr val="CC0099">
                  <a:tint val="23500"/>
                  <a:satMod val="160000"/>
                </a:srgbClr>
              </a:gs>
            </a:gsLst>
            <a:lin ang="18900000" scaled="1"/>
            <a:tileRect/>
          </a:gradFill>
          <a:ln w="76200">
            <a:solidFill>
              <a:schemeClr val="bg1"/>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3200" dirty="0" smtClean="0">
                <a:solidFill>
                  <a:srgbClr val="FF0000"/>
                </a:solidFill>
                <a:latin typeface="Verdana"/>
              </a:rPr>
              <a:t>  </a:t>
            </a:r>
            <a:r>
              <a:rPr lang="en-CA" sz="3200" b="1" dirty="0" smtClean="0">
                <a:solidFill>
                  <a:srgbClr val="FF0000"/>
                </a:solidFill>
                <a:latin typeface="Verdana"/>
              </a:rPr>
              <a:t>Joshua’s First </a:t>
            </a:r>
            <a:r>
              <a:rPr lang="en-CA" sz="3200" b="1" dirty="0" err="1" smtClean="0">
                <a:solidFill>
                  <a:srgbClr val="FF0000"/>
                </a:solidFill>
                <a:latin typeface="Verdana"/>
              </a:rPr>
              <a:t>Abib</a:t>
            </a:r>
            <a:r>
              <a:rPr lang="en-CA" sz="3200" b="1" dirty="0" smtClean="0">
                <a:solidFill>
                  <a:srgbClr val="FF0000"/>
                </a:solidFill>
                <a:latin typeface="Verdana"/>
              </a:rPr>
              <a:t> </a:t>
            </a:r>
            <a:r>
              <a:rPr lang="en-CA" sz="3200" b="1" dirty="0" smtClean="0">
                <a:ln>
                  <a:solidFill>
                    <a:srgbClr val="0000FF"/>
                  </a:solidFill>
                </a:ln>
                <a:solidFill>
                  <a:srgbClr val="FF0000"/>
                </a:solidFill>
                <a:effectLst>
                  <a:glow rad="127000">
                    <a:srgbClr val="00FFFF"/>
                  </a:glow>
                </a:effectLst>
                <a:latin typeface="Verdana"/>
              </a:rPr>
              <a:t>15</a:t>
            </a:r>
            <a:r>
              <a:rPr lang="en-CA" sz="3200" dirty="0" smtClean="0">
                <a:solidFill>
                  <a:srgbClr val="FF0000"/>
                </a:solidFill>
                <a:latin typeface="Verdana"/>
              </a:rPr>
              <a:t> </a:t>
            </a:r>
            <a:r>
              <a:rPr lang="en-CA" sz="3200" b="1" dirty="0" smtClean="0">
                <a:solidFill>
                  <a:srgbClr val="FF0000"/>
                </a:solidFill>
                <a:latin typeface="Verdana"/>
              </a:rPr>
              <a:t>Convocation in Canaan </a:t>
            </a:r>
            <a:r>
              <a:rPr lang="en-CA" sz="3200" b="1" dirty="0" smtClean="0">
                <a:solidFill>
                  <a:srgbClr val="0000FF"/>
                </a:solidFill>
                <a:latin typeface="Verdana"/>
              </a:rPr>
              <a:t>#2</a:t>
            </a:r>
            <a:endParaRPr lang="en-CA" sz="3200" b="1" dirty="0">
              <a:solidFill>
                <a:srgbClr val="0000FF"/>
              </a:solidFill>
              <a:latin typeface="Verdana"/>
            </a:endParaRPr>
          </a:p>
        </p:txBody>
      </p:sp>
      <p:sp>
        <p:nvSpPr>
          <p:cNvPr id="6" name="Rectangle 5"/>
          <p:cNvSpPr/>
          <p:nvPr/>
        </p:nvSpPr>
        <p:spPr>
          <a:xfrm>
            <a:off x="454958" y="1196752"/>
            <a:ext cx="5616625" cy="2376264"/>
          </a:xfrm>
          <a:prstGeom prst="rect">
            <a:avLst/>
          </a:prstGeom>
          <a:solidFill>
            <a:schemeClr val="bg1">
              <a:lumMod val="85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lvl="0" algn="ctr"/>
            <a:r>
              <a:rPr lang="en-CA" sz="2400" dirty="0" smtClean="0">
                <a:solidFill>
                  <a:srgbClr val="FF0000"/>
                </a:solidFill>
                <a:latin typeface="Verdana"/>
              </a:rPr>
              <a:t>1. </a:t>
            </a:r>
            <a:r>
              <a:rPr lang="en-CA" sz="2800" b="1" dirty="0" smtClean="0">
                <a:solidFill>
                  <a:srgbClr val="800000"/>
                </a:solidFill>
                <a:latin typeface="Verdana"/>
              </a:rPr>
              <a:t>Deut </a:t>
            </a:r>
            <a:r>
              <a:rPr lang="en-CA" sz="2800" b="1" dirty="0">
                <a:solidFill>
                  <a:srgbClr val="800000"/>
                </a:solidFill>
                <a:latin typeface="Verdana"/>
              </a:rPr>
              <a:t>16:9</a:t>
            </a:r>
            <a:r>
              <a:rPr lang="en-CA" sz="2800" dirty="0">
                <a:solidFill>
                  <a:srgbClr val="208080"/>
                </a:solidFill>
                <a:latin typeface="Verdana"/>
              </a:rPr>
              <a:t>  "Count seven weeks for yourself</a:t>
            </a:r>
            <a:r>
              <a:rPr lang="en-CA" sz="2800" dirty="0" smtClean="0">
                <a:solidFill>
                  <a:srgbClr val="208080"/>
                </a:solidFill>
                <a:latin typeface="Verdana"/>
              </a:rPr>
              <a:t>.  </a:t>
            </a:r>
            <a:r>
              <a:rPr lang="en-CA" sz="2800" b="1" dirty="0">
                <a:solidFill>
                  <a:schemeClr val="tx2"/>
                </a:solidFill>
                <a:effectLst>
                  <a:glow rad="215900">
                    <a:srgbClr val="00FF00"/>
                  </a:glow>
                </a:effectLst>
                <a:latin typeface="Verdana"/>
              </a:rPr>
              <a:t>Begin to count</a:t>
            </a:r>
            <a:r>
              <a:rPr lang="en-CA" sz="2800" dirty="0">
                <a:solidFill>
                  <a:srgbClr val="208080"/>
                </a:solidFill>
                <a:latin typeface="Verdana"/>
              </a:rPr>
              <a:t> </a:t>
            </a:r>
            <a:r>
              <a:rPr lang="en-CA" sz="2800" b="1" dirty="0">
                <a:solidFill>
                  <a:schemeClr val="tx2"/>
                </a:solidFill>
                <a:latin typeface="Verdana"/>
              </a:rPr>
              <a:t>seven weeks </a:t>
            </a:r>
            <a:r>
              <a:rPr lang="en-CA" sz="2800" dirty="0">
                <a:solidFill>
                  <a:srgbClr val="208080"/>
                </a:solidFill>
                <a:latin typeface="Verdana"/>
              </a:rPr>
              <a:t>from the </a:t>
            </a:r>
            <a:r>
              <a:rPr lang="en-CA" sz="2800" b="1" dirty="0">
                <a:solidFill>
                  <a:srgbClr val="C00000"/>
                </a:solidFill>
                <a:latin typeface="Verdana"/>
              </a:rPr>
              <a:t>time you begin to put the </a:t>
            </a:r>
            <a:r>
              <a:rPr lang="en-CA" sz="2800" b="1" u="sng" dirty="0" smtClean="0">
                <a:ln>
                  <a:solidFill>
                    <a:sysClr val="windowText" lastClr="000000"/>
                  </a:solidFill>
                </a:ln>
                <a:solidFill>
                  <a:srgbClr val="C00000"/>
                </a:solidFill>
                <a:effectLst>
                  <a:glow rad="127000">
                    <a:srgbClr val="0000FF">
                      <a:alpha val="32000"/>
                    </a:srgbClr>
                  </a:glow>
                </a:effectLst>
                <a:latin typeface="Verdana"/>
              </a:rPr>
              <a:t>SICKLE</a:t>
            </a:r>
            <a:r>
              <a:rPr lang="en-CA" sz="2800" b="1" dirty="0" smtClean="0">
                <a:solidFill>
                  <a:srgbClr val="C00000"/>
                </a:solidFill>
                <a:latin typeface="Verdana"/>
              </a:rPr>
              <a:t> </a:t>
            </a:r>
            <a:r>
              <a:rPr lang="en-CA" sz="2800" b="1" u="sng" dirty="0">
                <a:solidFill>
                  <a:srgbClr val="C00000"/>
                </a:solidFill>
                <a:latin typeface="Verdana"/>
              </a:rPr>
              <a:t>to the </a:t>
            </a:r>
            <a:r>
              <a:rPr lang="en-CA" sz="2800" b="1" dirty="0">
                <a:solidFill>
                  <a:srgbClr val="C00000"/>
                </a:solidFill>
                <a:latin typeface="Verdana"/>
              </a:rPr>
              <a:t>g</a:t>
            </a:r>
            <a:r>
              <a:rPr lang="en-CA" sz="2800" b="1" u="sng" dirty="0">
                <a:solidFill>
                  <a:srgbClr val="C00000"/>
                </a:solidFill>
                <a:latin typeface="Verdana"/>
              </a:rPr>
              <a:t>rain</a:t>
            </a:r>
            <a:r>
              <a:rPr lang="en-CA" sz="2800" b="1" dirty="0" smtClean="0">
                <a:solidFill>
                  <a:srgbClr val="C00000"/>
                </a:solidFill>
                <a:latin typeface="Verdana"/>
              </a:rPr>
              <a:t>.</a:t>
            </a:r>
            <a:r>
              <a:rPr lang="en-CA" sz="2800" dirty="0" smtClean="0">
                <a:solidFill>
                  <a:srgbClr val="208080"/>
                </a:solidFill>
                <a:latin typeface="Verdana"/>
              </a:rPr>
              <a:t>"</a:t>
            </a:r>
            <a:endParaRPr lang="en-CA" sz="2800" b="1" dirty="0">
              <a:solidFill>
                <a:srgbClr val="800000"/>
              </a:solidFill>
            </a:endParaRPr>
          </a:p>
        </p:txBody>
      </p:sp>
      <p:cxnSp>
        <p:nvCxnSpPr>
          <p:cNvPr id="5" name="Straight Arrow Connector 4"/>
          <p:cNvCxnSpPr/>
          <p:nvPr/>
        </p:nvCxnSpPr>
        <p:spPr>
          <a:xfrm>
            <a:off x="2061964" y="3501008"/>
            <a:ext cx="0" cy="576064"/>
          </a:xfrm>
          <a:prstGeom prst="straightConnector1">
            <a:avLst/>
          </a:prstGeom>
          <a:ln w="76200">
            <a:solidFill>
              <a:srgbClr val="0000FF"/>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521856" y="4581128"/>
            <a:ext cx="5593795" cy="2160240"/>
          </a:xfrm>
          <a:prstGeom prst="rect">
            <a:avLst/>
          </a:prstGeom>
          <a:solidFill>
            <a:schemeClr val="bg1">
              <a:lumMod val="85000"/>
            </a:schemeClr>
          </a:solidFill>
          <a:ln w="12700">
            <a:solidFill>
              <a:srgbClr val="20808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r>
              <a:rPr lang="en-CA" sz="2400" dirty="0">
                <a:solidFill>
                  <a:srgbClr val="208080"/>
                </a:solidFill>
                <a:latin typeface="Verdana"/>
              </a:rPr>
              <a:t> </a:t>
            </a:r>
            <a:r>
              <a:rPr lang="en-CA" sz="2400" dirty="0">
                <a:solidFill>
                  <a:srgbClr val="FF0000"/>
                </a:solidFill>
                <a:latin typeface="Verdana"/>
              </a:rPr>
              <a:t>2</a:t>
            </a:r>
            <a:r>
              <a:rPr lang="en-CA" sz="2400" dirty="0" smtClean="0">
                <a:solidFill>
                  <a:srgbClr val="FF0000"/>
                </a:solidFill>
                <a:latin typeface="Verdana"/>
              </a:rPr>
              <a:t>.  </a:t>
            </a:r>
            <a:r>
              <a:rPr lang="en-CA" sz="2400" dirty="0">
                <a:solidFill>
                  <a:srgbClr val="208080"/>
                </a:solidFill>
                <a:latin typeface="Verdana"/>
              </a:rPr>
              <a:t>‘And he shall </a:t>
            </a:r>
            <a:r>
              <a:rPr lang="en-CA" sz="2400" b="1" dirty="0">
                <a:solidFill>
                  <a:schemeClr val="tx2"/>
                </a:solidFill>
                <a:effectLst>
                  <a:glow rad="127000">
                    <a:srgbClr val="FFFF00"/>
                  </a:glow>
                </a:effectLst>
                <a:latin typeface="Verdana"/>
              </a:rPr>
              <a:t>wave the sheaf </a:t>
            </a:r>
            <a:r>
              <a:rPr lang="en-CA" sz="2400" dirty="0">
                <a:solidFill>
                  <a:srgbClr val="208080"/>
                </a:solidFill>
                <a:latin typeface="Verdana"/>
              </a:rPr>
              <a:t>before </a:t>
            </a:r>
            <a:r>
              <a:rPr lang="he-IL" sz="2800" b="1" dirty="0" smtClean="0">
                <a:solidFill>
                  <a:srgbClr val="0000FF"/>
                </a:solidFill>
                <a:latin typeface="Times New Roman" pitchFamily="18" charset="0"/>
                <a:cs typeface="Times New Roman" pitchFamily="18" charset="0"/>
              </a:rPr>
              <a:t>יהוה</a:t>
            </a:r>
            <a:r>
              <a:rPr lang="en-CA" sz="2800" b="1" dirty="0" smtClean="0">
                <a:solidFill>
                  <a:srgbClr val="0000FF"/>
                </a:solidFill>
                <a:latin typeface="Times New Roman" pitchFamily="18" charset="0"/>
                <a:cs typeface="Times New Roman" pitchFamily="18" charset="0"/>
              </a:rPr>
              <a:t> </a:t>
            </a:r>
            <a:r>
              <a:rPr lang="en-CA" sz="2800" dirty="0" smtClean="0">
                <a:solidFill>
                  <a:srgbClr val="0000FF"/>
                </a:solidFill>
                <a:latin typeface="Times New Roman" pitchFamily="18" charset="0"/>
                <a:cs typeface="Times New Roman" pitchFamily="18" charset="0"/>
              </a:rPr>
              <a:t>[</a:t>
            </a:r>
            <a:r>
              <a:rPr lang="en-CA" sz="2200" dirty="0">
                <a:solidFill>
                  <a:srgbClr val="0000FF"/>
                </a:solidFill>
                <a:latin typeface="Verdana" pitchFamily="34" charset="0"/>
                <a:ea typeface="Verdana" pitchFamily="34" charset="0"/>
                <a:cs typeface="Verdana" pitchFamily="34" charset="0"/>
              </a:rPr>
              <a:t>Y</a:t>
            </a:r>
            <a:r>
              <a:rPr lang="en-CA" sz="2200" dirty="0" smtClean="0">
                <a:solidFill>
                  <a:srgbClr val="0000FF"/>
                </a:solidFill>
                <a:latin typeface="Verdana" pitchFamily="34" charset="0"/>
                <a:ea typeface="Verdana" pitchFamily="34" charset="0"/>
                <a:cs typeface="Verdana" pitchFamily="34" charset="0"/>
              </a:rPr>
              <a:t>ahuah</a:t>
            </a:r>
            <a:r>
              <a:rPr lang="en-CA" sz="2800" dirty="0" smtClean="0">
                <a:solidFill>
                  <a:srgbClr val="0000FF"/>
                </a:solidFill>
                <a:latin typeface="Times New Roman" pitchFamily="18" charset="0"/>
                <a:cs typeface="Times New Roman" pitchFamily="18" charset="0"/>
              </a:rPr>
              <a:t>]</a:t>
            </a:r>
            <a:r>
              <a:rPr lang="en-CA" sz="2400" dirty="0" smtClean="0">
                <a:solidFill>
                  <a:srgbClr val="0000FF"/>
                </a:solidFill>
                <a:latin typeface="Verdana"/>
              </a:rPr>
              <a:t>,</a:t>
            </a:r>
            <a:r>
              <a:rPr lang="en-CA" sz="2400" dirty="0" smtClean="0">
                <a:solidFill>
                  <a:srgbClr val="208080"/>
                </a:solidFill>
                <a:latin typeface="Verdana"/>
              </a:rPr>
              <a:t> </a:t>
            </a:r>
            <a:r>
              <a:rPr lang="en-CA" sz="2400" dirty="0">
                <a:solidFill>
                  <a:srgbClr val="208080"/>
                </a:solidFill>
                <a:latin typeface="Verdana" pitchFamily="34" charset="0"/>
                <a:ea typeface="Verdana" pitchFamily="34" charset="0"/>
                <a:cs typeface="Verdana" pitchFamily="34" charset="0"/>
              </a:rPr>
              <a:t>for</a:t>
            </a:r>
            <a:r>
              <a:rPr lang="en-CA" sz="2400" dirty="0">
                <a:solidFill>
                  <a:srgbClr val="208080"/>
                </a:solidFill>
                <a:latin typeface="Verdana"/>
              </a:rPr>
              <a:t> your acceptance</a:t>
            </a:r>
            <a:r>
              <a:rPr lang="en-CA" sz="2400" dirty="0" smtClean="0">
                <a:solidFill>
                  <a:srgbClr val="208080"/>
                </a:solidFill>
                <a:latin typeface="Verdana"/>
              </a:rPr>
              <a:t>.  </a:t>
            </a:r>
            <a:r>
              <a:rPr lang="en-CA" sz="2400" b="1" dirty="0">
                <a:ln>
                  <a:solidFill>
                    <a:srgbClr val="0000FF"/>
                  </a:solidFill>
                </a:ln>
                <a:solidFill>
                  <a:srgbClr val="F725E8"/>
                </a:solidFill>
                <a:latin typeface="Verdana"/>
              </a:rPr>
              <a:t>On the </a:t>
            </a:r>
            <a:r>
              <a:rPr lang="en-CA" sz="2400" b="1" u="sng" dirty="0">
                <a:ln>
                  <a:solidFill>
                    <a:srgbClr val="0000FF"/>
                  </a:solidFill>
                </a:ln>
                <a:solidFill>
                  <a:srgbClr val="F725E8"/>
                </a:solidFill>
                <a:latin typeface="Verdana"/>
              </a:rPr>
              <a:t>morrow </a:t>
            </a:r>
            <a:r>
              <a:rPr lang="en-CA" sz="2400" b="1" u="sng" dirty="0" smtClean="0">
                <a:ln>
                  <a:solidFill>
                    <a:srgbClr val="0000FF"/>
                  </a:solidFill>
                </a:ln>
                <a:solidFill>
                  <a:srgbClr val="F725E8"/>
                </a:solidFill>
                <a:latin typeface="Verdana"/>
              </a:rPr>
              <a:t/>
            </a:r>
            <a:br>
              <a:rPr lang="en-CA" sz="2400" b="1" u="sng" dirty="0" smtClean="0">
                <a:ln>
                  <a:solidFill>
                    <a:srgbClr val="0000FF"/>
                  </a:solidFill>
                </a:ln>
                <a:solidFill>
                  <a:srgbClr val="F725E8"/>
                </a:solidFill>
                <a:latin typeface="Verdana"/>
              </a:rPr>
            </a:br>
            <a:r>
              <a:rPr lang="en-CA" sz="2400" b="1" u="sng" dirty="0" smtClean="0">
                <a:ln>
                  <a:solidFill>
                    <a:srgbClr val="0000FF"/>
                  </a:solidFill>
                </a:ln>
                <a:solidFill>
                  <a:srgbClr val="F725E8"/>
                </a:solidFill>
                <a:latin typeface="Verdana"/>
              </a:rPr>
              <a:t>after </a:t>
            </a:r>
            <a:r>
              <a:rPr lang="en-CA" sz="2400" b="1" u="sng" dirty="0">
                <a:ln>
                  <a:solidFill>
                    <a:srgbClr val="0000FF"/>
                  </a:solidFill>
                </a:ln>
                <a:solidFill>
                  <a:srgbClr val="F725E8"/>
                </a:solidFill>
                <a:latin typeface="Verdana"/>
              </a:rPr>
              <a:t>the Sabbath</a:t>
            </a:r>
            <a:r>
              <a:rPr lang="en-CA" sz="2400" b="1" dirty="0">
                <a:ln>
                  <a:solidFill>
                    <a:srgbClr val="0000FF"/>
                  </a:solidFill>
                </a:ln>
                <a:solidFill>
                  <a:srgbClr val="F725E8"/>
                </a:solidFill>
                <a:latin typeface="Verdana"/>
              </a:rPr>
              <a:t> the priest waves it</a:t>
            </a:r>
            <a:r>
              <a:rPr lang="en-CA" sz="2400" b="1" dirty="0" smtClean="0">
                <a:ln>
                  <a:solidFill>
                    <a:srgbClr val="0000FF"/>
                  </a:solidFill>
                </a:ln>
                <a:solidFill>
                  <a:srgbClr val="F725E8"/>
                </a:solidFill>
                <a:latin typeface="Verdana"/>
              </a:rPr>
              <a:t>.</a:t>
            </a:r>
            <a:r>
              <a:rPr lang="en-CA" sz="2800" dirty="0" smtClean="0">
                <a:solidFill>
                  <a:srgbClr val="208080"/>
                </a:solidFill>
                <a:latin typeface="Verdana"/>
              </a:rPr>
              <a:t>’</a:t>
            </a:r>
            <a:r>
              <a:rPr lang="en-CA" sz="2400" dirty="0" smtClean="0">
                <a:solidFill>
                  <a:srgbClr val="208080"/>
                </a:solidFill>
                <a:latin typeface="Verdana"/>
              </a:rPr>
              <a:t>  </a:t>
            </a:r>
            <a:r>
              <a:rPr lang="en-CA" sz="2400" b="1" dirty="0" smtClean="0">
                <a:solidFill>
                  <a:srgbClr val="800000"/>
                </a:solidFill>
                <a:latin typeface="Verdana"/>
              </a:rPr>
              <a:t>Lev </a:t>
            </a:r>
            <a:r>
              <a:rPr lang="en-CA" sz="2400" b="1" dirty="0">
                <a:solidFill>
                  <a:srgbClr val="800000"/>
                </a:solidFill>
                <a:latin typeface="Verdana"/>
              </a:rPr>
              <a:t>23:11</a:t>
            </a:r>
            <a:r>
              <a:rPr lang="en-CA" sz="2400" dirty="0">
                <a:solidFill>
                  <a:srgbClr val="208080"/>
                </a:solidFill>
                <a:latin typeface="Verdana"/>
              </a:rPr>
              <a:t> </a:t>
            </a:r>
          </a:p>
        </p:txBody>
      </p:sp>
      <p:sp>
        <p:nvSpPr>
          <p:cNvPr id="12" name="Rectangle 11"/>
          <p:cNvSpPr/>
          <p:nvPr/>
        </p:nvSpPr>
        <p:spPr>
          <a:xfrm>
            <a:off x="6270081" y="4583216"/>
            <a:ext cx="5440956" cy="2158152"/>
          </a:xfrm>
          <a:prstGeom prst="rect">
            <a:avLst/>
          </a:prstGeom>
          <a:solidFill>
            <a:schemeClr val="bg1">
              <a:lumMod val="95000"/>
            </a:schemeClr>
          </a:solidFill>
          <a:ln w="19050">
            <a:solidFill>
              <a:srgbClr val="FF66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r>
              <a:rPr lang="en-CA" sz="2400" dirty="0">
                <a:solidFill>
                  <a:srgbClr val="208080"/>
                </a:solidFill>
                <a:latin typeface="Verdana"/>
              </a:rPr>
              <a:t> </a:t>
            </a:r>
            <a:r>
              <a:rPr lang="en-CA" sz="2400" dirty="0">
                <a:solidFill>
                  <a:srgbClr val="FF0000"/>
                </a:solidFill>
                <a:latin typeface="Verdana"/>
              </a:rPr>
              <a:t>3</a:t>
            </a:r>
            <a:r>
              <a:rPr lang="en-CA" sz="2400" dirty="0" smtClean="0">
                <a:solidFill>
                  <a:srgbClr val="FF0000"/>
                </a:solidFill>
                <a:latin typeface="Verdana"/>
              </a:rPr>
              <a:t>.  </a:t>
            </a:r>
            <a:r>
              <a:rPr lang="en-CA" sz="2400" dirty="0">
                <a:ln>
                  <a:solidFill>
                    <a:schemeClr val="tx2"/>
                  </a:solidFill>
                </a:ln>
                <a:solidFill>
                  <a:schemeClr val="tx2"/>
                </a:solidFill>
                <a:effectLst>
                  <a:glow rad="63500">
                    <a:srgbClr val="FF9933"/>
                  </a:glow>
                </a:effectLst>
                <a:latin typeface="Verdana"/>
              </a:rPr>
              <a:t>‘And you do </a:t>
            </a:r>
            <a:r>
              <a:rPr lang="en-CA" sz="2400" dirty="0" smtClean="0">
                <a:ln>
                  <a:solidFill>
                    <a:schemeClr val="tx2"/>
                  </a:solidFill>
                </a:ln>
                <a:solidFill>
                  <a:schemeClr val="tx2"/>
                </a:solidFill>
                <a:effectLst>
                  <a:glow rad="63500">
                    <a:srgbClr val="FF9933"/>
                  </a:glow>
                </a:effectLst>
                <a:latin typeface="Verdana"/>
              </a:rPr>
              <a:t>   not </a:t>
            </a:r>
            <a:r>
              <a:rPr lang="en-CA" sz="2400" dirty="0">
                <a:ln>
                  <a:solidFill>
                    <a:schemeClr val="tx2"/>
                  </a:solidFill>
                </a:ln>
                <a:solidFill>
                  <a:schemeClr val="tx2"/>
                </a:solidFill>
                <a:effectLst>
                  <a:glow rad="63500">
                    <a:srgbClr val="FF9933"/>
                  </a:glow>
                </a:effectLst>
                <a:latin typeface="Verdana"/>
              </a:rPr>
              <a:t>eat bread </a:t>
            </a:r>
            <a:r>
              <a:rPr lang="en-CA" sz="2400" dirty="0" smtClean="0">
                <a:ln>
                  <a:solidFill>
                    <a:schemeClr val="tx2"/>
                  </a:solidFill>
                </a:ln>
                <a:solidFill>
                  <a:schemeClr val="tx2"/>
                </a:solidFill>
                <a:effectLst>
                  <a:glow rad="63500">
                    <a:srgbClr val="FF9933"/>
                  </a:glow>
                </a:effectLst>
                <a:latin typeface="Verdana"/>
              </a:rPr>
              <a:t/>
            </a:r>
            <a:br>
              <a:rPr lang="en-CA" sz="2400" dirty="0" smtClean="0">
                <a:ln>
                  <a:solidFill>
                    <a:schemeClr val="tx2"/>
                  </a:solidFill>
                </a:ln>
                <a:solidFill>
                  <a:schemeClr val="tx2"/>
                </a:solidFill>
                <a:effectLst>
                  <a:glow rad="63500">
                    <a:srgbClr val="FF9933"/>
                  </a:glow>
                </a:effectLst>
                <a:latin typeface="Verdana"/>
              </a:rPr>
            </a:br>
            <a:r>
              <a:rPr lang="en-CA" sz="2400" dirty="0" smtClean="0">
                <a:ln>
                  <a:solidFill>
                    <a:schemeClr val="tx2"/>
                  </a:solidFill>
                </a:ln>
                <a:solidFill>
                  <a:schemeClr val="tx2"/>
                </a:solidFill>
                <a:effectLst>
                  <a:glow rad="63500">
                    <a:srgbClr val="FF9933"/>
                  </a:glow>
                </a:effectLst>
                <a:latin typeface="Verdana"/>
              </a:rPr>
              <a:t> or  roasted  grain     or  </a:t>
            </a:r>
            <a:r>
              <a:rPr lang="en-CA" sz="2400" dirty="0">
                <a:ln>
                  <a:solidFill>
                    <a:schemeClr val="tx2"/>
                  </a:solidFill>
                </a:ln>
                <a:solidFill>
                  <a:schemeClr val="tx2"/>
                </a:solidFill>
                <a:effectLst>
                  <a:glow rad="63500">
                    <a:srgbClr val="FF9933"/>
                  </a:glow>
                </a:effectLst>
                <a:latin typeface="Verdana"/>
              </a:rPr>
              <a:t>fresh </a:t>
            </a:r>
            <a:r>
              <a:rPr lang="en-CA" sz="2400" dirty="0" smtClean="0">
                <a:ln>
                  <a:solidFill>
                    <a:schemeClr val="tx2"/>
                  </a:solidFill>
                </a:ln>
                <a:solidFill>
                  <a:schemeClr val="tx2"/>
                </a:solidFill>
                <a:effectLst>
                  <a:glow rad="63500">
                    <a:srgbClr val="FF9933"/>
                  </a:glow>
                </a:effectLst>
                <a:latin typeface="Verdana"/>
              </a:rPr>
              <a:t/>
            </a:r>
            <a:br>
              <a:rPr lang="en-CA" sz="2400" dirty="0" smtClean="0">
                <a:ln>
                  <a:solidFill>
                    <a:schemeClr val="tx2"/>
                  </a:solidFill>
                </a:ln>
                <a:solidFill>
                  <a:schemeClr val="tx2"/>
                </a:solidFill>
                <a:effectLst>
                  <a:glow rad="63500">
                    <a:srgbClr val="FF9933"/>
                  </a:glow>
                </a:effectLst>
                <a:latin typeface="Verdana"/>
              </a:rPr>
            </a:br>
            <a:r>
              <a:rPr lang="en-CA" sz="2400" dirty="0" smtClean="0">
                <a:ln>
                  <a:solidFill>
                    <a:schemeClr val="tx2"/>
                  </a:solidFill>
                </a:ln>
                <a:solidFill>
                  <a:schemeClr val="tx2"/>
                </a:solidFill>
                <a:effectLst>
                  <a:glow rad="63500">
                    <a:srgbClr val="FF9933"/>
                  </a:glow>
                </a:effectLst>
                <a:latin typeface="Verdana"/>
              </a:rPr>
              <a:t> grain </a:t>
            </a:r>
            <a:r>
              <a:rPr lang="en-CA" sz="2400" dirty="0">
                <a:ln>
                  <a:solidFill>
                    <a:schemeClr val="tx2"/>
                  </a:solidFill>
                </a:ln>
                <a:solidFill>
                  <a:schemeClr val="tx2"/>
                </a:solidFill>
                <a:effectLst>
                  <a:glow rad="63500">
                    <a:srgbClr val="FF9933"/>
                  </a:glow>
                </a:effectLst>
                <a:latin typeface="Verdana"/>
              </a:rPr>
              <a:t>until the </a:t>
            </a:r>
            <a:r>
              <a:rPr lang="en-CA" sz="2400" dirty="0" smtClean="0">
                <a:ln>
                  <a:solidFill>
                    <a:schemeClr val="tx2"/>
                  </a:solidFill>
                </a:ln>
                <a:solidFill>
                  <a:schemeClr val="tx2"/>
                </a:solidFill>
                <a:effectLst>
                  <a:glow rad="63500">
                    <a:srgbClr val="FFFF00"/>
                  </a:glow>
                </a:effectLst>
                <a:latin typeface="Verdana"/>
              </a:rPr>
              <a:t>same   day </a:t>
            </a:r>
            <a:r>
              <a:rPr lang="en-CA" sz="2400" dirty="0" smtClean="0">
                <a:ln>
                  <a:solidFill>
                    <a:schemeClr val="tx2"/>
                  </a:solidFill>
                </a:ln>
                <a:solidFill>
                  <a:schemeClr val="tx2"/>
                </a:solidFill>
                <a:effectLst>
                  <a:glow rad="63500">
                    <a:srgbClr val="FF9933"/>
                  </a:glow>
                </a:effectLst>
                <a:latin typeface="Verdana"/>
              </a:rPr>
              <a:t>that </a:t>
            </a:r>
            <a:br>
              <a:rPr lang="en-CA" sz="2400" dirty="0" smtClean="0">
                <a:ln>
                  <a:solidFill>
                    <a:schemeClr val="tx2"/>
                  </a:solidFill>
                </a:ln>
                <a:solidFill>
                  <a:schemeClr val="tx2"/>
                </a:solidFill>
                <a:effectLst>
                  <a:glow rad="63500">
                    <a:srgbClr val="FF9933"/>
                  </a:glow>
                </a:effectLst>
                <a:latin typeface="Verdana"/>
              </a:rPr>
            </a:br>
            <a:r>
              <a:rPr lang="en-CA" sz="2400" dirty="0" smtClean="0">
                <a:ln>
                  <a:solidFill>
                    <a:schemeClr val="tx2"/>
                  </a:solidFill>
                </a:ln>
                <a:solidFill>
                  <a:schemeClr val="tx2"/>
                </a:solidFill>
                <a:effectLst>
                  <a:glow rad="63500">
                    <a:srgbClr val="FF9933"/>
                  </a:glow>
                </a:effectLst>
                <a:latin typeface="Verdana"/>
              </a:rPr>
              <a:t> you </a:t>
            </a:r>
            <a:r>
              <a:rPr lang="en-CA" sz="2400" dirty="0">
                <a:ln>
                  <a:solidFill>
                    <a:schemeClr val="tx2"/>
                  </a:solidFill>
                </a:ln>
                <a:solidFill>
                  <a:schemeClr val="tx2"/>
                </a:solidFill>
                <a:effectLst>
                  <a:glow rad="63500">
                    <a:srgbClr val="FF9933"/>
                  </a:glow>
                </a:effectLst>
                <a:latin typeface="Verdana"/>
              </a:rPr>
              <a:t>have brought </a:t>
            </a:r>
            <a:r>
              <a:rPr lang="en-CA" sz="2400" dirty="0">
                <a:ln>
                  <a:solidFill>
                    <a:schemeClr val="tx2"/>
                  </a:solidFill>
                </a:ln>
                <a:solidFill>
                  <a:schemeClr val="tx2"/>
                </a:solidFill>
                <a:effectLst>
                  <a:glow rad="63500">
                    <a:srgbClr val="FFFF00"/>
                  </a:glow>
                </a:effectLst>
                <a:latin typeface="Verdana"/>
              </a:rPr>
              <a:t>an offering </a:t>
            </a:r>
            <a:r>
              <a:rPr lang="en-CA" sz="2400" dirty="0">
                <a:ln>
                  <a:solidFill>
                    <a:schemeClr val="tx2"/>
                  </a:solidFill>
                </a:ln>
                <a:solidFill>
                  <a:schemeClr val="tx2"/>
                </a:solidFill>
                <a:effectLst>
                  <a:glow rad="63500">
                    <a:srgbClr val="FF9933"/>
                  </a:glow>
                </a:effectLst>
                <a:latin typeface="Verdana"/>
              </a:rPr>
              <a:t>to </a:t>
            </a:r>
            <a:r>
              <a:rPr lang="en-CA" sz="2400" dirty="0" smtClean="0">
                <a:ln>
                  <a:solidFill>
                    <a:schemeClr val="tx2"/>
                  </a:solidFill>
                </a:ln>
                <a:solidFill>
                  <a:schemeClr val="tx2"/>
                </a:solidFill>
                <a:effectLst>
                  <a:glow rad="63500">
                    <a:srgbClr val="FF9933"/>
                  </a:glow>
                </a:effectLst>
                <a:latin typeface="Verdana"/>
              </a:rPr>
              <a:t/>
            </a:r>
            <a:br>
              <a:rPr lang="en-CA" sz="2400" dirty="0" smtClean="0">
                <a:ln>
                  <a:solidFill>
                    <a:schemeClr val="tx2"/>
                  </a:solidFill>
                </a:ln>
                <a:solidFill>
                  <a:schemeClr val="tx2"/>
                </a:solidFill>
                <a:effectLst>
                  <a:glow rad="63500">
                    <a:srgbClr val="FF9933"/>
                  </a:glow>
                </a:effectLst>
                <a:latin typeface="Verdana"/>
              </a:rPr>
            </a:br>
            <a:r>
              <a:rPr lang="en-CA" sz="2400" dirty="0" smtClean="0">
                <a:ln>
                  <a:solidFill>
                    <a:schemeClr val="tx2"/>
                  </a:solidFill>
                </a:ln>
                <a:solidFill>
                  <a:schemeClr val="tx2"/>
                </a:solidFill>
                <a:effectLst>
                  <a:glow rad="63500">
                    <a:srgbClr val="FF9933"/>
                  </a:glow>
                </a:effectLst>
                <a:latin typeface="Verdana"/>
              </a:rPr>
              <a:t> your </a:t>
            </a:r>
            <a:r>
              <a:rPr lang="en-CA" sz="2400" dirty="0">
                <a:ln>
                  <a:solidFill>
                    <a:schemeClr val="tx2"/>
                  </a:solidFill>
                </a:ln>
                <a:solidFill>
                  <a:schemeClr val="tx2"/>
                </a:solidFill>
                <a:effectLst>
                  <a:glow rad="63500">
                    <a:srgbClr val="FF9933"/>
                  </a:glow>
                </a:effectLst>
                <a:latin typeface="Verdana"/>
              </a:rPr>
              <a:t>Elohim </a:t>
            </a:r>
            <a:r>
              <a:rPr lang="en-CA" sz="2400" dirty="0" smtClean="0">
                <a:ln>
                  <a:solidFill>
                    <a:schemeClr val="tx2"/>
                  </a:solidFill>
                </a:ln>
                <a:solidFill>
                  <a:schemeClr val="tx2"/>
                </a:solidFill>
                <a:effectLst>
                  <a:glow rad="63500">
                    <a:srgbClr val="FF9933"/>
                  </a:glow>
                </a:effectLst>
                <a:latin typeface="Verdana"/>
              </a:rPr>
              <a:t>…’   </a:t>
            </a:r>
            <a:r>
              <a:rPr lang="en-CA" sz="2400" dirty="0">
                <a:solidFill>
                  <a:srgbClr val="208080"/>
                </a:solidFill>
                <a:latin typeface="Verdana"/>
              </a:rPr>
              <a:t> </a:t>
            </a:r>
            <a:r>
              <a:rPr lang="en-CA" sz="2400" b="1" dirty="0">
                <a:solidFill>
                  <a:srgbClr val="800000"/>
                </a:solidFill>
                <a:latin typeface="Verdana"/>
              </a:rPr>
              <a:t>Lev 23:14</a:t>
            </a:r>
          </a:p>
        </p:txBody>
      </p:sp>
      <p:cxnSp>
        <p:nvCxnSpPr>
          <p:cNvPr id="4" name="Straight Connector 3"/>
          <p:cNvCxnSpPr/>
          <p:nvPr/>
        </p:nvCxnSpPr>
        <p:spPr>
          <a:xfrm>
            <a:off x="8686700" y="4553827"/>
            <a:ext cx="1008112" cy="1107421"/>
          </a:xfrm>
          <a:prstGeom prst="line">
            <a:avLst/>
          </a:prstGeom>
          <a:ln w="38100">
            <a:solidFill>
              <a:schemeClr val="tx2"/>
            </a:solidFill>
            <a:headEnd type="triangle" w="med" len="med"/>
            <a:tailEnd type="none" w="med" len="med"/>
          </a:ln>
          <a:effectLst>
            <a:glow rad="127000">
              <a:srgbClr val="FFFF00"/>
            </a:glow>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854052" y="4437112"/>
            <a:ext cx="5760641" cy="0"/>
          </a:xfrm>
          <a:prstGeom prst="line">
            <a:avLst/>
          </a:prstGeom>
          <a:ln w="38100">
            <a:solidFill>
              <a:schemeClr val="tx2"/>
            </a:solidFill>
            <a:headEnd type="oval" w="med" len="med"/>
            <a:tailEnd type="oval" w="med" len="med"/>
          </a:ln>
          <a:effectLst>
            <a:glow rad="127000">
              <a:srgbClr val="FFFF00"/>
            </a:glow>
          </a:effectLst>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2133972" y="4221088"/>
            <a:ext cx="1440160" cy="432048"/>
          </a:xfrm>
          <a:prstGeom prst="straightConnector1">
            <a:avLst/>
          </a:prstGeom>
          <a:ln w="57150">
            <a:solidFill>
              <a:schemeClr val="tx2"/>
            </a:solidFill>
            <a:tailEnd type="arrow"/>
          </a:ln>
          <a:effectLst>
            <a:glow rad="127000">
              <a:srgbClr val="FFFF00"/>
            </a:glow>
          </a:effectLst>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6238428" y="1196752"/>
            <a:ext cx="5472608" cy="2376264"/>
          </a:xfrm>
          <a:prstGeom prst="rect">
            <a:avLst/>
          </a:prstGeom>
          <a:solidFill>
            <a:schemeClr val="bg1">
              <a:lumMod val="85000"/>
            </a:schemeClr>
          </a:solidFill>
          <a:ln w="19050">
            <a:solidFill>
              <a:schemeClr val="bg1">
                <a:lumMod val="50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r>
              <a:rPr lang="en-CA" sz="2400" dirty="0">
                <a:solidFill>
                  <a:srgbClr val="FF0000"/>
                </a:solidFill>
                <a:latin typeface="Verdana"/>
              </a:rPr>
              <a:t>4</a:t>
            </a:r>
            <a:r>
              <a:rPr lang="en-CA" sz="2400" dirty="0" smtClean="0">
                <a:solidFill>
                  <a:srgbClr val="FF0000"/>
                </a:solidFill>
                <a:latin typeface="Verdana"/>
              </a:rPr>
              <a:t>. </a:t>
            </a:r>
            <a:r>
              <a:rPr lang="en-CA" sz="2400" b="1" dirty="0" smtClean="0">
                <a:solidFill>
                  <a:srgbClr val="800000"/>
                </a:solidFill>
                <a:latin typeface="Verdana"/>
              </a:rPr>
              <a:t>Lev </a:t>
            </a:r>
            <a:r>
              <a:rPr lang="en-CA" sz="2400" b="1" dirty="0">
                <a:solidFill>
                  <a:srgbClr val="800000"/>
                </a:solidFill>
                <a:latin typeface="Verdana"/>
              </a:rPr>
              <a:t>23:15</a:t>
            </a:r>
            <a:r>
              <a:rPr lang="en-CA" sz="2400" dirty="0">
                <a:solidFill>
                  <a:srgbClr val="208080"/>
                </a:solidFill>
                <a:latin typeface="Verdana"/>
              </a:rPr>
              <a:t>  ‘And </a:t>
            </a:r>
            <a:r>
              <a:rPr lang="en-CA" sz="2400" b="1" dirty="0">
                <a:solidFill>
                  <a:schemeClr val="tx2"/>
                </a:solidFill>
                <a:latin typeface="Verdana"/>
              </a:rPr>
              <a:t>from the </a:t>
            </a:r>
            <a:r>
              <a:rPr lang="en-CA" sz="2400" b="1" dirty="0">
                <a:ln>
                  <a:solidFill>
                    <a:sysClr val="windowText" lastClr="000000"/>
                  </a:solidFill>
                </a:ln>
                <a:solidFill>
                  <a:sysClr val="windowText" lastClr="000000"/>
                </a:solidFill>
                <a:effectLst>
                  <a:glow rad="127000">
                    <a:srgbClr val="FF6600"/>
                  </a:glow>
                </a:effectLst>
                <a:latin typeface="Verdana"/>
              </a:rPr>
              <a:t>morrow after the Sabbath, </a:t>
            </a:r>
            <a:r>
              <a:rPr lang="en-CA" sz="2400" dirty="0">
                <a:solidFill>
                  <a:srgbClr val="208080"/>
                </a:solidFill>
                <a:latin typeface="Verdana"/>
              </a:rPr>
              <a:t>from the day that you brought the </a:t>
            </a:r>
            <a:r>
              <a:rPr lang="en-CA" sz="2400" b="1" dirty="0">
                <a:solidFill>
                  <a:schemeClr val="tx2"/>
                </a:solidFill>
                <a:effectLst>
                  <a:glow rad="127000">
                    <a:srgbClr val="FFFF00"/>
                  </a:glow>
                </a:effectLst>
                <a:latin typeface="Verdana"/>
              </a:rPr>
              <a:t>sheaf of the wave offering, </a:t>
            </a:r>
            <a:r>
              <a:rPr lang="en-CA" sz="2400" dirty="0">
                <a:solidFill>
                  <a:srgbClr val="208080"/>
                </a:solidFill>
                <a:latin typeface="Verdana"/>
              </a:rPr>
              <a:t>you shall </a:t>
            </a:r>
            <a:r>
              <a:rPr lang="en-CA" sz="2400" dirty="0" smtClean="0">
                <a:solidFill>
                  <a:srgbClr val="208080"/>
                </a:solidFill>
                <a:latin typeface="Verdana"/>
              </a:rPr>
              <a:t>     count </a:t>
            </a:r>
            <a:r>
              <a:rPr lang="en-CA" sz="2400" dirty="0">
                <a:solidFill>
                  <a:srgbClr val="208080"/>
                </a:solidFill>
                <a:latin typeface="Verdana"/>
              </a:rPr>
              <a:t>for yourselves: </a:t>
            </a:r>
            <a:r>
              <a:rPr lang="en-CA" sz="2400" b="1" dirty="0" smtClean="0">
                <a:solidFill>
                  <a:srgbClr val="FF0000"/>
                </a:solidFill>
                <a:latin typeface="Verdana"/>
              </a:rPr>
              <a:t>seven     </a:t>
            </a:r>
            <a:r>
              <a:rPr lang="en-CA" sz="2400" b="1" dirty="0">
                <a:solidFill>
                  <a:srgbClr val="FF0000"/>
                </a:solidFill>
                <a:latin typeface="Verdana"/>
              </a:rPr>
              <a:t>completed Sabbaths</a:t>
            </a:r>
            <a:r>
              <a:rPr lang="en-CA" sz="2400" b="1" dirty="0" smtClean="0">
                <a:solidFill>
                  <a:srgbClr val="FF0000"/>
                </a:solidFill>
                <a:latin typeface="Verdana"/>
              </a:rPr>
              <a:t>.</a:t>
            </a:r>
            <a:r>
              <a:rPr lang="en-CA" sz="2800" dirty="0" smtClean="0">
                <a:solidFill>
                  <a:srgbClr val="208080"/>
                </a:solidFill>
                <a:latin typeface="Verdana"/>
              </a:rPr>
              <a:t>’</a:t>
            </a:r>
            <a:endParaRPr lang="en-CA" sz="2800" b="1" dirty="0">
              <a:solidFill>
                <a:srgbClr val="FF0000"/>
              </a:solidFill>
            </a:endParaRPr>
          </a:p>
        </p:txBody>
      </p:sp>
      <p:cxnSp>
        <p:nvCxnSpPr>
          <p:cNvPr id="19" name="Straight Connector 18"/>
          <p:cNvCxnSpPr/>
          <p:nvPr/>
        </p:nvCxnSpPr>
        <p:spPr>
          <a:xfrm flipV="1">
            <a:off x="7390556" y="2780928"/>
            <a:ext cx="792088" cy="864097"/>
          </a:xfrm>
          <a:prstGeom prst="line">
            <a:avLst/>
          </a:prstGeom>
          <a:ln w="38100">
            <a:solidFill>
              <a:schemeClr val="tx2"/>
            </a:solidFill>
            <a:headEnd type="triangle" w="med" len="med"/>
            <a:tailEnd type="none" w="med" len="med"/>
          </a:ln>
          <a:effectLst>
            <a:glow rad="127000">
              <a:srgbClr val="FFFF00"/>
            </a:glow>
          </a:effectLst>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2133972" y="3717032"/>
            <a:ext cx="1296144" cy="360040"/>
          </a:xfrm>
          <a:prstGeom prst="straightConnector1">
            <a:avLst/>
          </a:prstGeom>
          <a:ln w="57150">
            <a:solidFill>
              <a:schemeClr val="tx2"/>
            </a:solidFill>
            <a:tailEnd type="arrow"/>
          </a:ln>
          <a:effectLst>
            <a:glow rad="127000">
              <a:srgbClr val="FFFF00"/>
            </a:glow>
          </a:effectLst>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3430116" y="3717032"/>
            <a:ext cx="3816424" cy="0"/>
          </a:xfrm>
          <a:prstGeom prst="line">
            <a:avLst/>
          </a:prstGeom>
          <a:ln w="38100">
            <a:solidFill>
              <a:schemeClr val="tx2"/>
            </a:solidFill>
            <a:headEnd type="oval" w="med" len="med"/>
            <a:tailEnd type="oval" w="med" len="med"/>
          </a:ln>
          <a:effectLst>
            <a:glow rad="127000">
              <a:srgbClr val="FFFF00"/>
            </a:glow>
          </a:effectLst>
        </p:spPr>
        <p:style>
          <a:lnRef idx="1">
            <a:schemeClr val="accent1"/>
          </a:lnRef>
          <a:fillRef idx="0">
            <a:schemeClr val="accent1"/>
          </a:fillRef>
          <a:effectRef idx="0">
            <a:schemeClr val="accent1"/>
          </a:effectRef>
          <a:fontRef idx="minor">
            <a:schemeClr val="tx1"/>
          </a:fontRef>
        </p:style>
      </p:cxnSp>
      <p:sp>
        <p:nvSpPr>
          <p:cNvPr id="3" name="Curved Down Arrow 2"/>
          <p:cNvSpPr/>
          <p:nvPr/>
        </p:nvSpPr>
        <p:spPr>
          <a:xfrm rot="16200000">
            <a:off x="-985241" y="4558258"/>
            <a:ext cx="2520280" cy="549796"/>
          </a:xfrm>
          <a:prstGeom prst="curvedDownArrow">
            <a:avLst>
              <a:gd name="adj1" fmla="val 25000"/>
              <a:gd name="adj2" fmla="val 229201"/>
              <a:gd name="adj3" fmla="val 46602"/>
            </a:avLst>
          </a:prstGeom>
          <a:gradFill>
            <a:gsLst>
              <a:gs pos="87000">
                <a:srgbClr val="FFFF00"/>
              </a:gs>
              <a:gs pos="70000">
                <a:srgbClr val="CC00CC">
                  <a:lumMod val="56000"/>
                  <a:lumOff val="44000"/>
                  <a:alpha val="83000"/>
                </a:srgbClr>
              </a:gs>
              <a:gs pos="46000">
                <a:srgbClr val="00FF00">
                  <a:alpha val="75000"/>
                </a:srgbClr>
              </a:gs>
            </a:gsLst>
            <a:path path="shape">
              <a:fillToRect l="50000" t="50000" r="50000" b="50000"/>
            </a:path>
          </a:gra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7" name="Rectangle 6"/>
          <p:cNvSpPr/>
          <p:nvPr/>
        </p:nvSpPr>
        <p:spPr>
          <a:xfrm>
            <a:off x="3753452" y="3843995"/>
            <a:ext cx="466966" cy="593117"/>
          </a:xfrm>
          <a:prstGeom prst="rect">
            <a:avLst/>
          </a:prstGeom>
          <a:noFill/>
          <a:ln w="76200">
            <a:solidFill>
              <a:srgbClr val="FF33CC"/>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pic>
        <p:nvPicPr>
          <p:cNvPr id="23" name="Picture 22"/>
          <p:cNvPicPr>
            <a:picLocks noChangeAspect="1"/>
          </p:cNvPicPr>
          <p:nvPr/>
        </p:nvPicPr>
        <p:blipFill>
          <a:blip r:embed="rId2">
            <a:extLst>
              <a:ext uri="{BEBA8EAE-BF5A-486C-A8C5-ECC9F3942E4B}">
                <a14:imgProps xmlns:a14="http://schemas.microsoft.com/office/drawing/2010/main">
                  <a14:imgLayer r:embed="rId3">
                    <a14:imgEffect>
                      <a14:backgroundRemoval t="0" b="99687" l="0" r="100000"/>
                    </a14:imgEffect>
                  </a14:imgLayer>
                </a14:imgProps>
              </a:ext>
            </a:extLst>
          </a:blip>
          <a:stretch>
            <a:fillRect/>
          </a:stretch>
        </p:blipFill>
        <p:spPr>
          <a:xfrm rot="12784095" flipV="1">
            <a:off x="1684812" y="4028684"/>
            <a:ext cx="784097" cy="527694"/>
          </a:xfrm>
          <a:prstGeom prst="rect">
            <a:avLst/>
          </a:prstGeom>
          <a:noFill/>
          <a:ln>
            <a:noFill/>
          </a:ln>
        </p:spPr>
      </p:pic>
    </p:spTree>
    <p:extLst>
      <p:ext uri="{BB962C8B-B14F-4D97-AF65-F5344CB8AC3E}">
        <p14:creationId xmlns:p14="http://schemas.microsoft.com/office/powerpoint/2010/main" val="3277265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1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1" fill="hold" nodeType="withEffect">
                                  <p:stCondLst>
                                    <p:cond delay="150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par>
                                <p:cTn id="14" presetID="21" presetClass="entr" presetSubtype="1" repeatCount="10000" fill="hold" grpId="0" nodeType="withEffect">
                                  <p:stCondLst>
                                    <p:cond delay="2250"/>
                                  </p:stCondLst>
                                  <p:childTnLst>
                                    <p:set>
                                      <p:cBhvr>
                                        <p:cTn id="15" dur="1" fill="hold">
                                          <p:stCondLst>
                                            <p:cond delay="0"/>
                                          </p:stCondLst>
                                        </p:cTn>
                                        <p:tgtEl>
                                          <p:spTgt spid="7"/>
                                        </p:tgtEl>
                                        <p:attrNameLst>
                                          <p:attrName>style.visibility</p:attrName>
                                        </p:attrNameLst>
                                      </p:cBhvr>
                                      <p:to>
                                        <p:strVal val="visible"/>
                                      </p:to>
                                    </p:set>
                                    <p:animEffect transition="in" filter="wheel(1)">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par>
                                <p:cTn id="24" presetID="22" presetClass="entr" presetSubtype="2" fill="hold" nodeType="withEffect">
                                  <p:stCondLst>
                                    <p:cond delay="1750"/>
                                  </p:stCondLst>
                                  <p:childTnLst>
                                    <p:set>
                                      <p:cBhvr>
                                        <p:cTn id="25" dur="1" fill="hold">
                                          <p:stCondLst>
                                            <p:cond delay="0"/>
                                          </p:stCondLst>
                                        </p:cTn>
                                        <p:tgtEl>
                                          <p:spTgt spid="9"/>
                                        </p:tgtEl>
                                        <p:attrNameLst>
                                          <p:attrName>style.visibility</p:attrName>
                                        </p:attrNameLst>
                                      </p:cBhvr>
                                      <p:to>
                                        <p:strVal val="visible"/>
                                      </p:to>
                                    </p:set>
                                    <p:animEffect transition="in" filter="wipe(right)">
                                      <p:cBhvr>
                                        <p:cTn id="26" dur="1500"/>
                                        <p:tgtEl>
                                          <p:spTgt spid="9"/>
                                        </p:tgtEl>
                                      </p:cBhvr>
                                    </p:animEffect>
                                  </p:childTnLst>
                                </p:cTn>
                              </p:par>
                              <p:par>
                                <p:cTn id="27" presetID="22" presetClass="entr" presetSubtype="4" fill="hold" grpId="0" nodeType="withEffect">
                                  <p:stCondLst>
                                    <p:cond delay="450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1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1000" fill="hold"/>
                                        <p:tgtEl>
                                          <p:spTgt spid="12"/>
                                        </p:tgtEl>
                                        <p:attrNameLst>
                                          <p:attrName>ppt_w</p:attrName>
                                        </p:attrNameLst>
                                      </p:cBhvr>
                                      <p:tavLst>
                                        <p:tav tm="0">
                                          <p:val>
                                            <p:fltVal val="0"/>
                                          </p:val>
                                        </p:tav>
                                        <p:tav tm="100000">
                                          <p:val>
                                            <p:strVal val="#ppt_w"/>
                                          </p:val>
                                        </p:tav>
                                      </p:tavLst>
                                    </p:anim>
                                    <p:anim calcmode="lin" valueType="num">
                                      <p:cBhvr>
                                        <p:cTn id="35" dur="1000" fill="hold"/>
                                        <p:tgtEl>
                                          <p:spTgt spid="12"/>
                                        </p:tgtEl>
                                        <p:attrNameLst>
                                          <p:attrName>ppt_h</p:attrName>
                                        </p:attrNameLst>
                                      </p:cBhvr>
                                      <p:tavLst>
                                        <p:tav tm="0">
                                          <p:val>
                                            <p:fltVal val="0"/>
                                          </p:val>
                                        </p:tav>
                                        <p:tav tm="100000">
                                          <p:val>
                                            <p:strVal val="#ppt_h"/>
                                          </p:val>
                                        </p:tav>
                                      </p:tavLst>
                                    </p:anim>
                                    <p:anim calcmode="lin" valueType="num">
                                      <p:cBhvr>
                                        <p:cTn id="36" dur="1000" fill="hold"/>
                                        <p:tgtEl>
                                          <p:spTgt spid="12"/>
                                        </p:tgtEl>
                                        <p:attrNameLst>
                                          <p:attrName>style.rotation</p:attrName>
                                        </p:attrNameLst>
                                      </p:cBhvr>
                                      <p:tavLst>
                                        <p:tav tm="0">
                                          <p:val>
                                            <p:fltVal val="90"/>
                                          </p:val>
                                        </p:tav>
                                        <p:tav tm="100000">
                                          <p:val>
                                            <p:fltVal val="0"/>
                                          </p:val>
                                        </p:tav>
                                      </p:tavLst>
                                    </p:anim>
                                    <p:animEffect transition="in" filter="fade">
                                      <p:cBhvr>
                                        <p:cTn id="37" dur="1000"/>
                                        <p:tgtEl>
                                          <p:spTgt spid="12"/>
                                        </p:tgtEl>
                                      </p:cBhvr>
                                    </p:animEffect>
                                  </p:childTnLst>
                                </p:cTn>
                              </p:par>
                              <p:par>
                                <p:cTn id="38" presetID="27" presetClass="emph" presetSubtype="0" fill="remove" grpId="1" nodeType="withEffect">
                                  <p:stCondLst>
                                    <p:cond delay="1500"/>
                                  </p:stCondLst>
                                  <p:childTnLst>
                                    <p:animClr clrSpc="rgb" dir="cw">
                                      <p:cBhvr override="childStyle">
                                        <p:cTn id="39" dur="500" autoRev="1" fill="remove"/>
                                        <p:tgtEl>
                                          <p:spTgt spid="12"/>
                                        </p:tgtEl>
                                        <p:attrNameLst>
                                          <p:attrName>style.color</p:attrName>
                                        </p:attrNameLst>
                                      </p:cBhvr>
                                      <p:to>
                                        <a:schemeClr val="bg1"/>
                                      </p:to>
                                    </p:animClr>
                                    <p:animClr clrSpc="rgb" dir="cw">
                                      <p:cBhvr>
                                        <p:cTn id="40" dur="500" autoRev="1" fill="remove"/>
                                        <p:tgtEl>
                                          <p:spTgt spid="12"/>
                                        </p:tgtEl>
                                        <p:attrNameLst>
                                          <p:attrName>fillcolor</p:attrName>
                                        </p:attrNameLst>
                                      </p:cBhvr>
                                      <p:to>
                                        <a:schemeClr val="bg1"/>
                                      </p:to>
                                    </p:animClr>
                                    <p:set>
                                      <p:cBhvr>
                                        <p:cTn id="41" dur="500" autoRev="1" fill="remove"/>
                                        <p:tgtEl>
                                          <p:spTgt spid="12"/>
                                        </p:tgtEl>
                                        <p:attrNameLst>
                                          <p:attrName>fill.type</p:attrName>
                                        </p:attrNameLst>
                                      </p:cBhvr>
                                      <p:to>
                                        <p:strVal val="solid"/>
                                      </p:to>
                                    </p:set>
                                    <p:set>
                                      <p:cBhvr>
                                        <p:cTn id="42" dur="500" autoRev="1" fill="remove"/>
                                        <p:tgtEl>
                                          <p:spTgt spid="12"/>
                                        </p:tgtEl>
                                        <p:attrNameLst>
                                          <p:attrName>fill.on</p:attrName>
                                        </p:attrNameLst>
                                      </p:cBhvr>
                                      <p:to>
                                        <p:strVal val="true"/>
                                      </p:to>
                                    </p:set>
                                  </p:childTnLst>
                                </p:cTn>
                              </p:par>
                              <p:par>
                                <p:cTn id="43" presetID="22" presetClass="entr" presetSubtype="2" fill="hold" nodeType="withEffect">
                                  <p:stCondLst>
                                    <p:cond delay="1500"/>
                                  </p:stCondLst>
                                  <p:childTnLst>
                                    <p:set>
                                      <p:cBhvr>
                                        <p:cTn id="44" dur="1" fill="hold">
                                          <p:stCondLst>
                                            <p:cond delay="0"/>
                                          </p:stCondLst>
                                        </p:cTn>
                                        <p:tgtEl>
                                          <p:spTgt spid="4"/>
                                        </p:tgtEl>
                                        <p:attrNameLst>
                                          <p:attrName>style.visibility</p:attrName>
                                        </p:attrNameLst>
                                      </p:cBhvr>
                                      <p:to>
                                        <p:strVal val="visible"/>
                                      </p:to>
                                    </p:set>
                                    <p:animEffect transition="in" filter="wipe(right)">
                                      <p:cBhvr>
                                        <p:cTn id="45" dur="1250"/>
                                        <p:tgtEl>
                                          <p:spTgt spid="4"/>
                                        </p:tgtEl>
                                      </p:cBhvr>
                                    </p:animEffect>
                                  </p:childTnLst>
                                </p:cTn>
                              </p:par>
                              <p:par>
                                <p:cTn id="46" presetID="22" presetClass="entr" presetSubtype="2" fill="hold" nodeType="withEffect">
                                  <p:stCondLst>
                                    <p:cond delay="2500"/>
                                  </p:stCondLst>
                                  <p:childTnLst>
                                    <p:set>
                                      <p:cBhvr>
                                        <p:cTn id="47" dur="1" fill="hold">
                                          <p:stCondLst>
                                            <p:cond delay="0"/>
                                          </p:stCondLst>
                                        </p:cTn>
                                        <p:tgtEl>
                                          <p:spTgt spid="14"/>
                                        </p:tgtEl>
                                        <p:attrNameLst>
                                          <p:attrName>style.visibility</p:attrName>
                                        </p:attrNameLst>
                                      </p:cBhvr>
                                      <p:to>
                                        <p:strVal val="visible"/>
                                      </p:to>
                                    </p:set>
                                    <p:animEffect transition="in" filter="wipe(right)">
                                      <p:cBhvr>
                                        <p:cTn id="48" dur="125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heel(1)">
                                      <p:cBhvr>
                                        <p:cTn id="53" dur="1250"/>
                                        <p:tgtEl>
                                          <p:spTgt spid="18"/>
                                        </p:tgtEl>
                                      </p:cBhvr>
                                    </p:animEffect>
                                  </p:childTnLst>
                                </p:cTn>
                              </p:par>
                              <p:par>
                                <p:cTn id="54" presetID="22" presetClass="entr" presetSubtype="2" fill="hold" nodeType="withEffect">
                                  <p:stCondLst>
                                    <p:cond delay="3500"/>
                                  </p:stCondLst>
                                  <p:childTnLst>
                                    <p:set>
                                      <p:cBhvr>
                                        <p:cTn id="55" dur="1" fill="hold">
                                          <p:stCondLst>
                                            <p:cond delay="0"/>
                                          </p:stCondLst>
                                        </p:cTn>
                                        <p:tgtEl>
                                          <p:spTgt spid="19"/>
                                        </p:tgtEl>
                                        <p:attrNameLst>
                                          <p:attrName>style.visibility</p:attrName>
                                        </p:attrNameLst>
                                      </p:cBhvr>
                                      <p:to>
                                        <p:strVal val="visible"/>
                                      </p:to>
                                    </p:set>
                                    <p:animEffect transition="in" filter="wipe(right)">
                                      <p:cBhvr>
                                        <p:cTn id="56" dur="1250"/>
                                        <p:tgtEl>
                                          <p:spTgt spid="19"/>
                                        </p:tgtEl>
                                      </p:cBhvr>
                                    </p:animEffect>
                                  </p:childTnLst>
                                </p:cTn>
                              </p:par>
                              <p:par>
                                <p:cTn id="57" presetID="22" presetClass="entr" presetSubtype="2" fill="hold" nodeType="withEffect">
                                  <p:stCondLst>
                                    <p:cond delay="4250"/>
                                  </p:stCondLst>
                                  <p:childTnLst>
                                    <p:set>
                                      <p:cBhvr>
                                        <p:cTn id="58" dur="1" fill="hold">
                                          <p:stCondLst>
                                            <p:cond delay="0"/>
                                          </p:stCondLst>
                                        </p:cTn>
                                        <p:tgtEl>
                                          <p:spTgt spid="22"/>
                                        </p:tgtEl>
                                        <p:attrNameLst>
                                          <p:attrName>style.visibility</p:attrName>
                                        </p:attrNameLst>
                                      </p:cBhvr>
                                      <p:to>
                                        <p:strVal val="visible"/>
                                      </p:to>
                                    </p:set>
                                    <p:animEffect transition="in" filter="wipe(right)">
                                      <p:cBhvr>
                                        <p:cTn id="59" dur="1250"/>
                                        <p:tgtEl>
                                          <p:spTgt spid="22"/>
                                        </p:tgtEl>
                                      </p:cBhvr>
                                    </p:animEffect>
                                  </p:childTnLst>
                                </p:cTn>
                              </p:par>
                              <p:par>
                                <p:cTn id="60" presetID="22" presetClass="entr" presetSubtype="2" fill="hold" nodeType="withEffect">
                                  <p:stCondLst>
                                    <p:cond delay="5250"/>
                                  </p:stCondLst>
                                  <p:childTnLst>
                                    <p:set>
                                      <p:cBhvr>
                                        <p:cTn id="61" dur="1" fill="hold">
                                          <p:stCondLst>
                                            <p:cond delay="0"/>
                                          </p:stCondLst>
                                        </p:cTn>
                                        <p:tgtEl>
                                          <p:spTgt spid="24"/>
                                        </p:tgtEl>
                                        <p:attrNameLst>
                                          <p:attrName>style.visibility</p:attrName>
                                        </p:attrNameLst>
                                      </p:cBhvr>
                                      <p:to>
                                        <p:strVal val="visible"/>
                                      </p:to>
                                    </p:set>
                                    <p:animEffect transition="in" filter="wipe(right)">
                                      <p:cBhvr>
                                        <p:cTn id="62" dur="12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P spid="12" grpId="1" animBg="1"/>
      <p:bldP spid="18" grpId="0" animBg="1"/>
      <p:bldP spid="3" grpId="0" animBg="1"/>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flip="none" rotWithShape="1">
          <a:gsLst>
            <a:gs pos="95000">
              <a:srgbClr val="00B0F0">
                <a:alpha val="39000"/>
              </a:srgbClr>
            </a:gs>
            <a:gs pos="50000">
              <a:srgbClr val="CC00CC">
                <a:lumMod val="56000"/>
                <a:lumOff val="44000"/>
                <a:alpha val="83000"/>
              </a:srgbClr>
            </a:gs>
            <a:gs pos="9000">
              <a:srgbClr val="00FF00">
                <a:alpha val="75000"/>
              </a:srgb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8" name="Bent Arrow 7"/>
          <p:cNvSpPr/>
          <p:nvPr/>
        </p:nvSpPr>
        <p:spPr>
          <a:xfrm rot="16200000" flipH="1">
            <a:off x="2039612" y="-293062"/>
            <a:ext cx="2160242" cy="6003964"/>
          </a:xfrm>
          <a:prstGeom prst="bentArrow">
            <a:avLst>
              <a:gd name="adj1" fmla="val 28485"/>
              <a:gd name="adj2" fmla="val 35824"/>
              <a:gd name="adj3" fmla="val 25000"/>
              <a:gd name="adj4" fmla="val 63262"/>
            </a:avLst>
          </a:prstGeom>
          <a:solidFill>
            <a:srgbClr val="00FFFF"/>
          </a:solidFill>
          <a:ln w="76200">
            <a:solidFill>
              <a:srgbClr val="0000FF"/>
            </a:solidFill>
          </a:ln>
          <a:effectLst>
            <a:glow rad="127000">
              <a:srgbClr val="9900CC"/>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2" name="Slide Number Placeholder 1"/>
          <p:cNvSpPr>
            <a:spLocks noGrp="1"/>
          </p:cNvSpPr>
          <p:nvPr>
            <p:ph type="sldNum" sz="quarter" idx="12"/>
          </p:nvPr>
        </p:nvSpPr>
        <p:spPr>
          <a:xfrm>
            <a:off x="11708433" y="6597352"/>
            <a:ext cx="480392" cy="260648"/>
          </a:xfrm>
        </p:spPr>
        <p:txBody>
          <a:bodyPr/>
          <a:lstStyle/>
          <a:p>
            <a:fld id="{81FEFA0A-2F20-4B60-98C6-5FFDA469AA1C}" type="slidenum">
              <a:rPr lang="en-US" smtClean="0">
                <a:solidFill>
                  <a:schemeClr val="tx2"/>
                </a:solidFill>
              </a:rPr>
              <a:pPr/>
              <a:t>56</a:t>
            </a:fld>
            <a:endParaRPr lang="en-US" dirty="0">
              <a:solidFill>
                <a:schemeClr val="tx2"/>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1785713703"/>
              </p:ext>
            </p:extLst>
          </p:nvPr>
        </p:nvGraphicFramePr>
        <p:xfrm>
          <a:off x="333772" y="3861049"/>
          <a:ext cx="11200736" cy="640080"/>
        </p:xfrm>
        <a:graphic>
          <a:graphicData uri="http://schemas.openxmlformats.org/drawingml/2006/table">
            <a:tbl>
              <a:tblPr firstRow="1" bandRow="1">
                <a:tableStyleId>{3B4B98B0-60AC-42C2-AFA5-B58CD77FA1E5}</a:tableStyleId>
              </a:tblPr>
              <a:tblGrid>
                <a:gridCol w="1146256"/>
                <a:gridCol w="10054480"/>
              </a:tblGrid>
              <a:tr h="590168">
                <a:tc>
                  <a:txBody>
                    <a:bodyPr/>
                    <a:lstStyle/>
                    <a:p>
                      <a:pPr algn="ctr"/>
                      <a:r>
                        <a:rPr lang="en-US" sz="3600" dirty="0" smtClean="0">
                          <a:solidFill>
                            <a:srgbClr val="FFCCFF"/>
                          </a:solidFill>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convex"/>
                      <a:lightRig rig="flood" dir="t"/>
                    </a:cell3D>
                    <a:solidFill>
                      <a:srgbClr val="0000FF"/>
                    </a:solidFill>
                  </a:tcPr>
                </a:tc>
                <a:tc>
                  <a:txBody>
                    <a:bodyPr/>
                    <a:lstStyle/>
                    <a:p>
                      <a:pPr algn="ctr"/>
                      <a:r>
                        <a:rPr lang="en-US" sz="2800" dirty="0" smtClean="0">
                          <a:solidFill>
                            <a:schemeClr val="tx2"/>
                          </a:solidFill>
                        </a:rPr>
                        <a:t>           Abib </a:t>
                      </a:r>
                      <a:r>
                        <a:rPr lang="en-US" sz="2800" u="sng" dirty="0" smtClean="0">
                          <a:solidFill>
                            <a:schemeClr val="tx2"/>
                          </a:solidFill>
                        </a:rPr>
                        <a:t>15</a:t>
                      </a:r>
                      <a:r>
                        <a:rPr lang="en-US" sz="2800" dirty="0" smtClean="0">
                          <a:solidFill>
                            <a:schemeClr val="tx2"/>
                          </a:solidFill>
                        </a:rPr>
                        <a:t> - 1</a:t>
                      </a:r>
                      <a:r>
                        <a:rPr lang="en-US" sz="2800" baseline="30000" dirty="0" smtClean="0">
                          <a:solidFill>
                            <a:schemeClr val="tx2"/>
                          </a:solidFill>
                        </a:rPr>
                        <a:t>st</a:t>
                      </a:r>
                      <a:r>
                        <a:rPr lang="en-US" sz="2800" dirty="0" smtClean="0">
                          <a:solidFill>
                            <a:schemeClr val="tx2"/>
                          </a:solidFill>
                        </a:rPr>
                        <a:t> Cycle</a:t>
                      </a:r>
                      <a:r>
                        <a:rPr lang="en-US" sz="2800" baseline="0" dirty="0" smtClean="0">
                          <a:solidFill>
                            <a:schemeClr val="tx2"/>
                          </a:solidFill>
                        </a:rPr>
                        <a:t>  -  </a:t>
                      </a:r>
                      <a:r>
                        <a:rPr lang="en-US" sz="2800" b="1" baseline="0" dirty="0" smtClean="0">
                          <a:solidFill>
                            <a:schemeClr val="bg2">
                              <a:lumMod val="75000"/>
                            </a:schemeClr>
                          </a:solidFill>
                        </a:rPr>
                        <a:t>1</a:t>
                      </a:r>
                      <a:r>
                        <a:rPr lang="en-US" sz="2800" b="1" baseline="30000" dirty="0" smtClean="0">
                          <a:solidFill>
                            <a:schemeClr val="bg2">
                              <a:lumMod val="75000"/>
                            </a:schemeClr>
                          </a:solidFill>
                        </a:rPr>
                        <a:t>st</a:t>
                      </a:r>
                      <a:r>
                        <a:rPr lang="en-US" sz="2800" b="1" baseline="0" dirty="0" smtClean="0">
                          <a:solidFill>
                            <a:schemeClr val="bg2">
                              <a:lumMod val="75000"/>
                            </a:schemeClr>
                          </a:solidFill>
                        </a:rPr>
                        <a:t> H4744 </a:t>
                      </a:r>
                      <a:r>
                        <a:rPr lang="en-US" sz="2800" b="1" baseline="0" dirty="0" err="1" smtClean="0">
                          <a:solidFill>
                            <a:schemeClr val="bg2">
                              <a:lumMod val="75000"/>
                            </a:schemeClr>
                          </a:solidFill>
                        </a:rPr>
                        <a:t>Miqra</a:t>
                      </a:r>
                      <a:r>
                        <a:rPr lang="en-US" sz="2800" b="1" baseline="0" dirty="0" smtClean="0">
                          <a:solidFill>
                            <a:schemeClr val="bg2">
                              <a:lumMod val="75000"/>
                            </a:schemeClr>
                          </a:solidFill>
                        </a:rPr>
                        <a:t> - U/B</a:t>
                      </a:r>
                      <a:endParaRPr lang="en-CA" sz="2800" b="1"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convex"/>
                      <a:lightRig rig="flood" dir="t"/>
                    </a:cell3D>
                    <a:solidFill>
                      <a:srgbClr val="CC6600"/>
                    </a:solidFill>
                  </a:tcPr>
                </a:tc>
              </a:tr>
            </a:tbl>
          </a:graphicData>
        </a:graphic>
      </p:graphicFrame>
      <p:sp>
        <p:nvSpPr>
          <p:cNvPr id="21" name="Rectangle 20"/>
          <p:cNvSpPr/>
          <p:nvPr/>
        </p:nvSpPr>
        <p:spPr>
          <a:xfrm>
            <a:off x="973143" y="205692"/>
            <a:ext cx="10297144" cy="720080"/>
          </a:xfrm>
          <a:prstGeom prst="rect">
            <a:avLst/>
          </a:prstGeom>
          <a:gradFill flip="none" rotWithShape="1">
            <a:gsLst>
              <a:gs pos="0">
                <a:srgbClr val="CC0099">
                  <a:tint val="66000"/>
                  <a:satMod val="160000"/>
                  <a:alpha val="50000"/>
                  <a:lumMod val="0"/>
                  <a:lumOff val="100000"/>
                </a:srgbClr>
              </a:gs>
              <a:gs pos="50000">
                <a:srgbClr val="CC0099">
                  <a:tint val="44500"/>
                  <a:satMod val="160000"/>
                </a:srgbClr>
              </a:gs>
              <a:gs pos="100000">
                <a:srgbClr val="CC0099">
                  <a:tint val="23500"/>
                  <a:satMod val="160000"/>
                </a:srgbClr>
              </a:gs>
            </a:gsLst>
            <a:lin ang="18900000" scaled="1"/>
            <a:tileRect/>
          </a:gradFill>
          <a:ln w="76200">
            <a:solidFill>
              <a:schemeClr val="bg1"/>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r>
              <a:rPr lang="en-CA" sz="3200" dirty="0" smtClean="0">
                <a:solidFill>
                  <a:srgbClr val="FF0000"/>
                </a:solidFill>
                <a:latin typeface="Verdana"/>
              </a:rPr>
              <a:t>  </a:t>
            </a:r>
            <a:r>
              <a:rPr lang="en-CA" sz="3200" b="1" dirty="0" smtClean="0">
                <a:solidFill>
                  <a:srgbClr val="FF0000"/>
                </a:solidFill>
                <a:latin typeface="Verdana"/>
              </a:rPr>
              <a:t>Joshua’s First </a:t>
            </a:r>
            <a:r>
              <a:rPr lang="en-CA" sz="3200" b="1" dirty="0" err="1" smtClean="0">
                <a:solidFill>
                  <a:srgbClr val="FF0000"/>
                </a:solidFill>
                <a:latin typeface="Verdana"/>
              </a:rPr>
              <a:t>Abib</a:t>
            </a:r>
            <a:r>
              <a:rPr lang="en-CA" sz="3200" b="1" dirty="0" smtClean="0">
                <a:solidFill>
                  <a:srgbClr val="FF0000"/>
                </a:solidFill>
                <a:latin typeface="Verdana"/>
              </a:rPr>
              <a:t> </a:t>
            </a:r>
            <a:r>
              <a:rPr lang="en-CA" sz="3200" b="1" dirty="0" smtClean="0">
                <a:ln>
                  <a:solidFill>
                    <a:srgbClr val="0000FF"/>
                  </a:solidFill>
                </a:ln>
                <a:solidFill>
                  <a:srgbClr val="FF0000"/>
                </a:solidFill>
                <a:effectLst>
                  <a:glow rad="127000">
                    <a:srgbClr val="00FFFF"/>
                  </a:glow>
                </a:effectLst>
                <a:latin typeface="Verdana"/>
              </a:rPr>
              <a:t>15</a:t>
            </a:r>
            <a:r>
              <a:rPr lang="en-CA" sz="3200" dirty="0" smtClean="0">
                <a:solidFill>
                  <a:srgbClr val="FF0000"/>
                </a:solidFill>
                <a:latin typeface="Verdana"/>
              </a:rPr>
              <a:t> -</a:t>
            </a:r>
            <a:endParaRPr lang="en-CA" sz="3200" b="1" dirty="0">
              <a:solidFill>
                <a:srgbClr val="9900CC"/>
              </a:solidFill>
              <a:effectLst>
                <a:glow rad="127000">
                  <a:srgbClr val="FFFF00"/>
                </a:glow>
              </a:effectLst>
              <a:latin typeface="Verdana"/>
            </a:endParaRPr>
          </a:p>
        </p:txBody>
      </p:sp>
      <p:sp>
        <p:nvSpPr>
          <p:cNvPr id="11" name="Rectangle 10"/>
          <p:cNvSpPr/>
          <p:nvPr/>
        </p:nvSpPr>
        <p:spPr>
          <a:xfrm>
            <a:off x="5546600" y="4655845"/>
            <a:ext cx="5859481" cy="2014136"/>
          </a:xfrm>
          <a:prstGeom prst="rect">
            <a:avLst/>
          </a:prstGeom>
          <a:solidFill>
            <a:schemeClr val="bg1">
              <a:lumMod val="85000"/>
            </a:schemeClr>
          </a:solidFill>
          <a:ln w="12700">
            <a:solidFill>
              <a:srgbClr val="20808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r>
              <a:rPr lang="en-CA" sz="2400" dirty="0">
                <a:solidFill>
                  <a:srgbClr val="208080"/>
                </a:solidFill>
                <a:latin typeface="Verdana"/>
              </a:rPr>
              <a:t> </a:t>
            </a:r>
            <a:r>
              <a:rPr lang="en-CA" sz="2400" dirty="0">
                <a:solidFill>
                  <a:srgbClr val="FF0000"/>
                </a:solidFill>
                <a:latin typeface="Verdana"/>
              </a:rPr>
              <a:t>2</a:t>
            </a:r>
            <a:r>
              <a:rPr lang="en-CA" sz="2400" dirty="0" smtClean="0">
                <a:solidFill>
                  <a:srgbClr val="FF0000"/>
                </a:solidFill>
                <a:latin typeface="Verdana"/>
              </a:rPr>
              <a:t>.  </a:t>
            </a:r>
            <a:r>
              <a:rPr lang="en-CA" sz="2400" dirty="0">
                <a:solidFill>
                  <a:srgbClr val="208080"/>
                </a:solidFill>
                <a:latin typeface="Verdana"/>
              </a:rPr>
              <a:t>‘And he shall </a:t>
            </a:r>
            <a:r>
              <a:rPr lang="en-CA" sz="2400" b="1" dirty="0">
                <a:solidFill>
                  <a:schemeClr val="tx2"/>
                </a:solidFill>
                <a:effectLst>
                  <a:glow rad="127000">
                    <a:srgbClr val="FFFF00"/>
                  </a:glow>
                </a:effectLst>
                <a:latin typeface="Verdana"/>
              </a:rPr>
              <a:t>wave the sheaf </a:t>
            </a:r>
            <a:r>
              <a:rPr lang="en-CA" sz="2400" dirty="0">
                <a:solidFill>
                  <a:srgbClr val="208080"/>
                </a:solidFill>
                <a:latin typeface="Verdana"/>
              </a:rPr>
              <a:t>before </a:t>
            </a:r>
            <a:r>
              <a:rPr lang="he-IL" sz="2800" b="1" dirty="0" smtClean="0">
                <a:solidFill>
                  <a:srgbClr val="0000FF"/>
                </a:solidFill>
                <a:latin typeface="Times New Roman" pitchFamily="18" charset="0"/>
                <a:cs typeface="Times New Roman" pitchFamily="18" charset="0"/>
              </a:rPr>
              <a:t>יהוה</a:t>
            </a:r>
            <a:r>
              <a:rPr lang="en-CA" sz="2800" b="1" dirty="0" smtClean="0">
                <a:solidFill>
                  <a:srgbClr val="0000FF"/>
                </a:solidFill>
                <a:latin typeface="Times New Roman" pitchFamily="18" charset="0"/>
                <a:cs typeface="Times New Roman" pitchFamily="18" charset="0"/>
              </a:rPr>
              <a:t> </a:t>
            </a:r>
            <a:r>
              <a:rPr lang="en-CA" sz="2800" dirty="0" smtClean="0">
                <a:solidFill>
                  <a:srgbClr val="0000FF"/>
                </a:solidFill>
                <a:latin typeface="Times New Roman" pitchFamily="18" charset="0"/>
                <a:cs typeface="Times New Roman" pitchFamily="18" charset="0"/>
              </a:rPr>
              <a:t>[</a:t>
            </a:r>
            <a:r>
              <a:rPr lang="en-CA" sz="2800" dirty="0">
                <a:solidFill>
                  <a:srgbClr val="0000FF"/>
                </a:solidFill>
                <a:latin typeface="Calibri" pitchFamily="34" charset="0"/>
                <a:cs typeface="Calibri" pitchFamily="34" charset="0"/>
              </a:rPr>
              <a:t>Y</a:t>
            </a:r>
            <a:r>
              <a:rPr lang="en-CA" sz="2800" dirty="0" smtClean="0">
                <a:solidFill>
                  <a:srgbClr val="0000FF"/>
                </a:solidFill>
                <a:latin typeface="Calibri" pitchFamily="34" charset="0"/>
                <a:cs typeface="Calibri" pitchFamily="34" charset="0"/>
              </a:rPr>
              <a:t>ahuah</a:t>
            </a:r>
            <a:r>
              <a:rPr lang="en-CA" sz="2800" dirty="0" smtClean="0">
                <a:solidFill>
                  <a:srgbClr val="0000FF"/>
                </a:solidFill>
                <a:latin typeface="Times New Roman" pitchFamily="18" charset="0"/>
                <a:cs typeface="Times New Roman" pitchFamily="18" charset="0"/>
              </a:rPr>
              <a:t>]</a:t>
            </a:r>
            <a:r>
              <a:rPr lang="en-CA" sz="2400" dirty="0" smtClean="0">
                <a:solidFill>
                  <a:srgbClr val="0000FF"/>
                </a:solidFill>
                <a:latin typeface="Verdana"/>
              </a:rPr>
              <a:t>,</a:t>
            </a:r>
            <a:r>
              <a:rPr lang="en-CA" sz="2400" dirty="0" smtClean="0">
                <a:solidFill>
                  <a:srgbClr val="208080"/>
                </a:solidFill>
                <a:latin typeface="Verdana"/>
              </a:rPr>
              <a:t> </a:t>
            </a:r>
            <a:r>
              <a:rPr lang="en-CA" sz="2400" dirty="0">
                <a:solidFill>
                  <a:srgbClr val="208080"/>
                </a:solidFill>
                <a:latin typeface="Verdana"/>
              </a:rPr>
              <a:t>for your acceptance. </a:t>
            </a:r>
            <a:r>
              <a:rPr lang="en-CA" sz="2400" b="1" dirty="0">
                <a:ln>
                  <a:solidFill>
                    <a:srgbClr val="0000FF"/>
                  </a:solidFill>
                </a:ln>
                <a:solidFill>
                  <a:srgbClr val="F725E8"/>
                </a:solidFill>
                <a:latin typeface="Verdana"/>
              </a:rPr>
              <a:t>On the morrow </a:t>
            </a:r>
            <a:r>
              <a:rPr lang="en-CA" sz="2400" b="1" u="sng" dirty="0">
                <a:ln>
                  <a:solidFill>
                    <a:srgbClr val="0000FF"/>
                  </a:solidFill>
                </a:ln>
                <a:solidFill>
                  <a:srgbClr val="F725E8"/>
                </a:solidFill>
                <a:latin typeface="Verdana"/>
              </a:rPr>
              <a:t>after the Sabbath</a:t>
            </a:r>
            <a:r>
              <a:rPr lang="en-CA" sz="2400" b="1" dirty="0">
                <a:ln>
                  <a:solidFill>
                    <a:srgbClr val="0000FF"/>
                  </a:solidFill>
                </a:ln>
                <a:solidFill>
                  <a:srgbClr val="F725E8"/>
                </a:solidFill>
                <a:latin typeface="Verdana"/>
              </a:rPr>
              <a:t> the priest waves it</a:t>
            </a:r>
            <a:r>
              <a:rPr lang="en-CA" sz="2400" b="1" dirty="0" smtClean="0">
                <a:ln>
                  <a:solidFill>
                    <a:srgbClr val="0000FF"/>
                  </a:solidFill>
                </a:ln>
                <a:solidFill>
                  <a:srgbClr val="F725E8"/>
                </a:solidFill>
                <a:latin typeface="Verdana"/>
              </a:rPr>
              <a:t>.</a:t>
            </a:r>
            <a:r>
              <a:rPr lang="en-CA" sz="2800" dirty="0" smtClean="0">
                <a:solidFill>
                  <a:srgbClr val="208080"/>
                </a:solidFill>
                <a:latin typeface="Verdana"/>
              </a:rPr>
              <a:t>’</a:t>
            </a:r>
            <a:r>
              <a:rPr lang="en-CA" sz="2400" b="1" dirty="0" smtClean="0">
                <a:solidFill>
                  <a:srgbClr val="F725E8"/>
                </a:solidFill>
                <a:latin typeface="Verdana"/>
              </a:rPr>
              <a:t> </a:t>
            </a:r>
            <a:r>
              <a:rPr lang="en-CA" sz="2400" dirty="0" smtClean="0">
                <a:solidFill>
                  <a:srgbClr val="208080"/>
                </a:solidFill>
                <a:latin typeface="Verdana"/>
              </a:rPr>
              <a:t> </a:t>
            </a:r>
            <a:br>
              <a:rPr lang="en-CA" sz="2400" dirty="0" smtClean="0">
                <a:solidFill>
                  <a:srgbClr val="208080"/>
                </a:solidFill>
                <a:latin typeface="Verdana"/>
              </a:rPr>
            </a:br>
            <a:r>
              <a:rPr lang="en-CA" sz="2400" dirty="0">
                <a:solidFill>
                  <a:srgbClr val="208080"/>
                </a:solidFill>
                <a:latin typeface="Verdana"/>
              </a:rPr>
              <a:t> </a:t>
            </a:r>
            <a:r>
              <a:rPr lang="en-CA" sz="2400" dirty="0" smtClean="0">
                <a:solidFill>
                  <a:srgbClr val="208080"/>
                </a:solidFill>
                <a:latin typeface="Verdana"/>
              </a:rPr>
              <a:t>                  </a:t>
            </a:r>
            <a:r>
              <a:rPr lang="en-CA" sz="2400" dirty="0" smtClean="0">
                <a:solidFill>
                  <a:srgbClr val="800000"/>
                </a:solidFill>
                <a:latin typeface="Verdana"/>
              </a:rPr>
              <a:t>Lev </a:t>
            </a:r>
            <a:r>
              <a:rPr lang="en-CA" sz="2400" dirty="0">
                <a:solidFill>
                  <a:srgbClr val="800000"/>
                </a:solidFill>
                <a:latin typeface="Verdana"/>
              </a:rPr>
              <a:t>23:11</a:t>
            </a:r>
            <a:r>
              <a:rPr lang="en-CA" sz="2400" dirty="0">
                <a:solidFill>
                  <a:srgbClr val="208080"/>
                </a:solidFill>
                <a:latin typeface="Verdana"/>
              </a:rPr>
              <a:t> </a:t>
            </a:r>
          </a:p>
        </p:txBody>
      </p:sp>
      <p:cxnSp>
        <p:nvCxnSpPr>
          <p:cNvPr id="9" name="Straight Arrow Connector 8"/>
          <p:cNvCxnSpPr/>
          <p:nvPr/>
        </p:nvCxnSpPr>
        <p:spPr>
          <a:xfrm flipH="1" flipV="1">
            <a:off x="2133972" y="4293096"/>
            <a:ext cx="6475895" cy="385080"/>
          </a:xfrm>
          <a:prstGeom prst="straightConnector1">
            <a:avLst/>
          </a:prstGeom>
          <a:ln w="57150">
            <a:solidFill>
              <a:schemeClr val="tx2"/>
            </a:solidFill>
            <a:tailEnd type="arrow"/>
          </a:ln>
          <a:effectLst>
            <a:glow rad="127000">
              <a:srgbClr val="FFFF00"/>
            </a:glow>
          </a:effectLst>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6238428" y="1196752"/>
            <a:ext cx="5760640" cy="2376264"/>
          </a:xfrm>
          <a:prstGeom prst="rect">
            <a:avLst/>
          </a:prstGeom>
          <a:solidFill>
            <a:schemeClr val="bg1">
              <a:lumMod val="85000"/>
            </a:schemeClr>
          </a:solidFill>
          <a:ln w="19050">
            <a:solidFill>
              <a:schemeClr val="bg1">
                <a:lumMod val="50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ctr">
              <a:buAutoNum type="arabicPeriod"/>
            </a:pPr>
            <a:r>
              <a:rPr lang="en-CA" sz="2400" dirty="0" smtClean="0">
                <a:solidFill>
                  <a:srgbClr val="800000"/>
                </a:solidFill>
                <a:latin typeface="Verdana"/>
              </a:rPr>
              <a:t>Lev </a:t>
            </a:r>
            <a:r>
              <a:rPr lang="en-CA" sz="2400" dirty="0">
                <a:solidFill>
                  <a:srgbClr val="800000"/>
                </a:solidFill>
                <a:latin typeface="Verdana"/>
              </a:rPr>
              <a:t>23:15</a:t>
            </a:r>
            <a:r>
              <a:rPr lang="en-CA" sz="2400" dirty="0">
                <a:solidFill>
                  <a:srgbClr val="208080"/>
                </a:solidFill>
                <a:latin typeface="Verdana"/>
              </a:rPr>
              <a:t>  ‘And from the </a:t>
            </a:r>
            <a:r>
              <a:rPr lang="en-CA" sz="2400" dirty="0">
                <a:solidFill>
                  <a:srgbClr val="208080"/>
                </a:solidFill>
                <a:effectLst/>
                <a:latin typeface="Verdana"/>
              </a:rPr>
              <a:t>morrow</a:t>
            </a:r>
            <a:r>
              <a:rPr lang="en-CA" sz="2400" dirty="0">
                <a:ln>
                  <a:solidFill>
                    <a:sysClr val="windowText" lastClr="000000"/>
                  </a:solidFill>
                </a:ln>
                <a:solidFill>
                  <a:sysClr val="windowText" lastClr="000000"/>
                </a:solidFill>
                <a:effectLst>
                  <a:glow rad="127000">
                    <a:srgbClr val="FF6600"/>
                  </a:glow>
                </a:effectLst>
                <a:latin typeface="Verdana"/>
              </a:rPr>
              <a:t> </a:t>
            </a:r>
            <a:r>
              <a:rPr lang="en-CA" sz="2400" dirty="0">
                <a:solidFill>
                  <a:schemeClr val="bg1">
                    <a:lumMod val="50000"/>
                  </a:schemeClr>
                </a:solidFill>
                <a:latin typeface="Verdana" pitchFamily="34" charset="0"/>
                <a:ea typeface="Verdana" pitchFamily="34" charset="0"/>
                <a:cs typeface="Verdana" pitchFamily="34" charset="0"/>
              </a:rPr>
              <a:t>afte</a:t>
            </a:r>
            <a:r>
              <a:rPr lang="en-CA" sz="2800" dirty="0">
                <a:solidFill>
                  <a:schemeClr val="bg1">
                    <a:lumMod val="50000"/>
                  </a:schemeClr>
                </a:solidFill>
                <a:latin typeface="Verdana" pitchFamily="34" charset="0"/>
                <a:ea typeface="Verdana" pitchFamily="34" charset="0"/>
                <a:cs typeface="Verdana" pitchFamily="34" charset="0"/>
              </a:rPr>
              <a:t>r</a:t>
            </a:r>
            <a:r>
              <a:rPr lang="en-CA" sz="2400" b="1" dirty="0">
                <a:ln>
                  <a:solidFill>
                    <a:sysClr val="windowText" lastClr="000000"/>
                  </a:solidFill>
                </a:ln>
                <a:solidFill>
                  <a:srgbClr val="00FFFF"/>
                </a:solidFill>
                <a:effectLst>
                  <a:glow rad="127000">
                    <a:srgbClr val="0000FF"/>
                  </a:glow>
                </a:effectLst>
                <a:latin typeface="Verdana"/>
              </a:rPr>
              <a:t> the Sabbath, </a:t>
            </a:r>
            <a:endParaRPr lang="en-CA" sz="2400" b="1" dirty="0" smtClean="0">
              <a:ln>
                <a:solidFill>
                  <a:sysClr val="windowText" lastClr="000000"/>
                </a:solidFill>
              </a:ln>
              <a:solidFill>
                <a:srgbClr val="00FFFF"/>
              </a:solidFill>
              <a:effectLst>
                <a:glow rad="127000">
                  <a:srgbClr val="0000FF"/>
                </a:glow>
              </a:effectLst>
              <a:latin typeface="Verdana"/>
            </a:endParaRPr>
          </a:p>
          <a:p>
            <a:pPr algn="ctr"/>
            <a:endParaRPr lang="en-CA" sz="2400" b="1" dirty="0">
              <a:ln>
                <a:solidFill>
                  <a:sysClr val="windowText" lastClr="000000"/>
                </a:solidFill>
              </a:ln>
              <a:solidFill>
                <a:srgbClr val="00FFFF"/>
              </a:solidFill>
              <a:effectLst>
                <a:glow rad="127000">
                  <a:srgbClr val="0000FF"/>
                </a:glow>
              </a:effectLst>
              <a:latin typeface="Verdana"/>
            </a:endParaRPr>
          </a:p>
          <a:p>
            <a:pPr algn="ctr"/>
            <a:endParaRPr lang="en-CA" sz="2400" b="1" dirty="0" smtClean="0">
              <a:ln>
                <a:solidFill>
                  <a:sysClr val="windowText" lastClr="000000"/>
                </a:solidFill>
              </a:ln>
              <a:solidFill>
                <a:srgbClr val="00FFFF"/>
              </a:solidFill>
              <a:effectLst>
                <a:glow rad="127000">
                  <a:srgbClr val="0000FF"/>
                </a:glow>
              </a:effectLst>
              <a:latin typeface="Verdana"/>
            </a:endParaRPr>
          </a:p>
          <a:p>
            <a:pPr algn="ctr"/>
            <a:endParaRPr lang="en-CA" sz="2400" b="1" dirty="0">
              <a:ln>
                <a:solidFill>
                  <a:sysClr val="windowText" lastClr="000000"/>
                </a:solidFill>
              </a:ln>
              <a:solidFill>
                <a:srgbClr val="00FFFF"/>
              </a:solidFill>
              <a:effectLst>
                <a:glow rad="127000">
                  <a:srgbClr val="0000FF"/>
                </a:glow>
              </a:effectLst>
              <a:latin typeface="Verdana"/>
            </a:endParaRPr>
          </a:p>
          <a:p>
            <a:pPr algn="ctr"/>
            <a:endParaRPr lang="en-CA" sz="2800" b="1" dirty="0">
              <a:solidFill>
                <a:srgbClr val="FF0000"/>
              </a:solidFill>
            </a:endParaRPr>
          </a:p>
        </p:txBody>
      </p:sp>
      <p:cxnSp>
        <p:nvCxnSpPr>
          <p:cNvPr id="24" name="Straight Arrow Connector 23"/>
          <p:cNvCxnSpPr/>
          <p:nvPr/>
        </p:nvCxnSpPr>
        <p:spPr>
          <a:xfrm flipH="1">
            <a:off x="2133972" y="2780928"/>
            <a:ext cx="4896545" cy="1296144"/>
          </a:xfrm>
          <a:prstGeom prst="straightConnector1">
            <a:avLst/>
          </a:prstGeom>
          <a:ln w="57150">
            <a:solidFill>
              <a:schemeClr val="tx2"/>
            </a:solidFill>
            <a:tailEnd type="arrow"/>
          </a:ln>
          <a:effectLst>
            <a:glow rad="127000">
              <a:srgbClr val="FFFF00"/>
            </a:glow>
          </a:effectLst>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17748" y="4894200"/>
            <a:ext cx="3816424" cy="1798110"/>
          </a:xfrm>
          <a:prstGeom prst="rect">
            <a:avLst/>
          </a:prstGeom>
          <a:solidFill>
            <a:schemeClr val="bg1">
              <a:lumMod val="75000"/>
            </a:schemeClr>
          </a:solidFill>
          <a:ln w="76200">
            <a:solidFill>
              <a:srgbClr val="0000FF"/>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US" sz="3200" b="1" dirty="0" smtClean="0">
                <a:solidFill>
                  <a:srgbClr val="0000FF"/>
                </a:solidFill>
              </a:rPr>
              <a:t>   ABIB </a:t>
            </a:r>
            <a:r>
              <a:rPr lang="en-US" sz="3200" b="1" u="sng" dirty="0" smtClean="0">
                <a:solidFill>
                  <a:srgbClr val="FF0000"/>
                </a:solidFill>
              </a:rPr>
              <a:t>14</a:t>
            </a:r>
            <a:r>
              <a:rPr lang="en-US" sz="3200" b="1" dirty="0" smtClean="0">
                <a:solidFill>
                  <a:srgbClr val="FF0000"/>
                </a:solidFill>
              </a:rPr>
              <a:t>!</a:t>
            </a:r>
            <a:r>
              <a:rPr lang="en-US" sz="3200" b="1" dirty="0" smtClean="0">
                <a:noFill/>
              </a:rPr>
              <a:t>....</a:t>
            </a:r>
            <a:r>
              <a:rPr lang="en-US" sz="3200" b="1" dirty="0" smtClean="0">
                <a:solidFill>
                  <a:srgbClr val="FF0000"/>
                </a:solidFill>
              </a:rPr>
              <a:t>  </a:t>
            </a:r>
            <a:r>
              <a:rPr lang="en-US" sz="3200" b="1" dirty="0" smtClean="0">
                <a:solidFill>
                  <a:srgbClr val="0000FF"/>
                </a:solidFill>
              </a:rPr>
              <a:t> Weekly 7</a:t>
            </a:r>
            <a:r>
              <a:rPr lang="en-US" sz="3200" b="1" baseline="30000" dirty="0" smtClean="0">
                <a:solidFill>
                  <a:srgbClr val="0000FF"/>
                </a:solidFill>
              </a:rPr>
              <a:t>th</a:t>
            </a:r>
            <a:r>
              <a:rPr lang="en-US" sz="3200" b="1" dirty="0" smtClean="0">
                <a:solidFill>
                  <a:srgbClr val="0000FF"/>
                </a:solidFill>
              </a:rPr>
              <a:t> Day Sabbath!  H7676!  </a:t>
            </a:r>
            <a:endParaRPr lang="en-CA" sz="3200" b="1" dirty="0">
              <a:solidFill>
                <a:srgbClr val="0000FF"/>
              </a:solidFill>
            </a:endParaRPr>
          </a:p>
        </p:txBody>
      </p:sp>
      <p:sp>
        <p:nvSpPr>
          <p:cNvPr id="15" name="Rectangle 14"/>
          <p:cNvSpPr/>
          <p:nvPr/>
        </p:nvSpPr>
        <p:spPr>
          <a:xfrm>
            <a:off x="6770265" y="235330"/>
            <a:ext cx="4635816" cy="6623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prst="angle"/>
            </a:sp3d>
          </a:bodyPr>
          <a:lstStyle/>
          <a:p>
            <a:pPr lvl="0"/>
            <a:r>
              <a:rPr lang="en-CA" sz="3200" b="1" dirty="0">
                <a:solidFill>
                  <a:srgbClr val="9900CC"/>
                </a:solidFill>
                <a:effectLst>
                  <a:glow rad="127000">
                    <a:srgbClr val="FFFF00"/>
                  </a:glow>
                </a:effectLst>
                <a:latin typeface="Verdana"/>
              </a:rPr>
              <a:t>Shabbat is where?</a:t>
            </a:r>
          </a:p>
        </p:txBody>
      </p:sp>
      <p:cxnSp>
        <p:nvCxnSpPr>
          <p:cNvPr id="17" name="Straight Arrow Connector 16"/>
          <p:cNvCxnSpPr/>
          <p:nvPr/>
        </p:nvCxnSpPr>
        <p:spPr>
          <a:xfrm flipH="1">
            <a:off x="4150196" y="6168564"/>
            <a:ext cx="1396404" cy="0"/>
          </a:xfrm>
          <a:prstGeom prst="straightConnector1">
            <a:avLst/>
          </a:prstGeom>
          <a:ln w="76200">
            <a:solidFill>
              <a:srgbClr val="FF33CC"/>
            </a:solidFill>
            <a:tailEnd type="arrow"/>
          </a:ln>
          <a:effectLst>
            <a:glow rad="127000">
              <a:srgbClr val="0000FF"/>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909836" y="4451217"/>
            <a:ext cx="0" cy="777983"/>
          </a:xfrm>
          <a:prstGeom prst="straightConnector1">
            <a:avLst/>
          </a:prstGeom>
          <a:ln w="76200">
            <a:solidFill>
              <a:srgbClr val="FF33CC"/>
            </a:solidFill>
            <a:tailEnd type="arrow"/>
          </a:ln>
          <a:effectLst>
            <a:glow rad="127000">
              <a:srgbClr val="0000FF"/>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6238428" y="1833860"/>
            <a:ext cx="5760640" cy="1811166"/>
          </a:xfrm>
          <a:prstGeom prst="rect">
            <a:avLst/>
          </a:prstGeom>
          <a:no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lvl="0" algn="ctr"/>
            <a:r>
              <a:rPr lang="en-CA" sz="2400" dirty="0" smtClean="0">
                <a:solidFill>
                  <a:srgbClr val="208080"/>
                </a:solidFill>
                <a:latin typeface="Verdana"/>
              </a:rPr>
              <a:t>from </a:t>
            </a:r>
            <a:r>
              <a:rPr lang="en-CA" sz="2400" dirty="0">
                <a:solidFill>
                  <a:srgbClr val="208080"/>
                </a:solidFill>
                <a:latin typeface="Verdana"/>
              </a:rPr>
              <a:t>the day that you brought the </a:t>
            </a:r>
            <a:r>
              <a:rPr lang="en-CA" sz="2400" b="1" dirty="0">
                <a:solidFill>
                  <a:srgbClr val="000000"/>
                </a:solidFill>
                <a:effectLst>
                  <a:glow rad="127000">
                    <a:srgbClr val="FFFF00"/>
                  </a:glow>
                </a:effectLst>
                <a:latin typeface="Verdana"/>
              </a:rPr>
              <a:t>sheaf of the wave offering, </a:t>
            </a:r>
            <a:r>
              <a:rPr lang="en-CA" sz="2400" dirty="0">
                <a:solidFill>
                  <a:srgbClr val="208080"/>
                </a:solidFill>
                <a:latin typeface="Verdana"/>
              </a:rPr>
              <a:t>you </a:t>
            </a:r>
            <a:r>
              <a:rPr lang="en-CA" sz="2400" dirty="0" smtClean="0">
                <a:solidFill>
                  <a:srgbClr val="208080"/>
                </a:solidFill>
                <a:latin typeface="Verdana"/>
              </a:rPr>
              <a:t>shall </a:t>
            </a:r>
            <a:r>
              <a:rPr lang="en-CA" sz="2400" dirty="0">
                <a:solidFill>
                  <a:srgbClr val="208080"/>
                </a:solidFill>
                <a:latin typeface="Verdana"/>
              </a:rPr>
              <a:t>count for yourselves: </a:t>
            </a:r>
            <a:r>
              <a:rPr lang="en-CA" sz="2400" dirty="0" smtClean="0">
                <a:solidFill>
                  <a:srgbClr val="208080"/>
                </a:solidFill>
                <a:latin typeface="Verdana"/>
              </a:rPr>
              <a:t/>
            </a:r>
            <a:br>
              <a:rPr lang="en-CA" sz="2400" dirty="0" smtClean="0">
                <a:solidFill>
                  <a:srgbClr val="208080"/>
                </a:solidFill>
                <a:latin typeface="Verdana"/>
              </a:rPr>
            </a:br>
            <a:r>
              <a:rPr lang="en-CA" sz="2400" b="1" dirty="0" smtClean="0">
                <a:solidFill>
                  <a:srgbClr val="FF0000"/>
                </a:solidFill>
                <a:latin typeface="Verdana"/>
              </a:rPr>
              <a:t>seven </a:t>
            </a:r>
            <a:r>
              <a:rPr lang="en-CA" sz="2400" b="1" dirty="0" smtClean="0">
                <a:ln w="12700">
                  <a:solidFill>
                    <a:srgbClr val="0000FF"/>
                  </a:solidFill>
                </a:ln>
                <a:solidFill>
                  <a:srgbClr val="FF0000"/>
                </a:solidFill>
                <a:latin typeface="Verdana"/>
              </a:rPr>
              <a:t>completed</a:t>
            </a:r>
            <a:r>
              <a:rPr lang="en-CA" sz="2400" b="1" dirty="0" smtClean="0">
                <a:solidFill>
                  <a:srgbClr val="FF0000"/>
                </a:solidFill>
                <a:latin typeface="Verdana"/>
              </a:rPr>
              <a:t> </a:t>
            </a:r>
            <a:r>
              <a:rPr lang="en-CA" sz="2400" b="1" dirty="0">
                <a:solidFill>
                  <a:srgbClr val="FF0000"/>
                </a:solidFill>
                <a:latin typeface="Verdana"/>
              </a:rPr>
              <a:t>Sabbaths</a:t>
            </a:r>
            <a:r>
              <a:rPr lang="en-CA" sz="2400" b="1" dirty="0" smtClean="0">
                <a:solidFill>
                  <a:srgbClr val="FF0000"/>
                </a:solidFill>
                <a:latin typeface="Verdana"/>
              </a:rPr>
              <a:t>.</a:t>
            </a:r>
            <a:r>
              <a:rPr lang="en-CA" sz="2800" dirty="0" smtClean="0">
                <a:solidFill>
                  <a:srgbClr val="208080"/>
                </a:solidFill>
                <a:latin typeface="Verdana"/>
              </a:rPr>
              <a:t>’</a:t>
            </a:r>
            <a:endParaRPr lang="en-CA" sz="2800" b="1" dirty="0">
              <a:solidFill>
                <a:srgbClr val="FF0000"/>
              </a:solidFill>
            </a:endParaRPr>
          </a:p>
        </p:txBody>
      </p:sp>
      <p:sp>
        <p:nvSpPr>
          <p:cNvPr id="5" name="Rectangle 4"/>
          <p:cNvSpPr/>
          <p:nvPr/>
        </p:nvSpPr>
        <p:spPr>
          <a:xfrm>
            <a:off x="1557908" y="1628799"/>
            <a:ext cx="3888432" cy="6724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prst="angle"/>
            </a:sp3d>
          </a:bodyPr>
          <a:lstStyle/>
          <a:p>
            <a:pPr algn="ctr"/>
            <a:r>
              <a:rPr lang="en-CA" sz="4000" b="1" dirty="0" smtClean="0">
                <a:ln>
                  <a:solidFill>
                    <a:srgbClr val="0000FF"/>
                  </a:solidFill>
                </a:ln>
                <a:solidFill>
                  <a:srgbClr val="FF33CC"/>
                </a:solidFill>
                <a:latin typeface="Comic Sans MS" panose="030F0702030302020204" pitchFamily="66" charset="0"/>
              </a:rPr>
              <a:t>The Sabbath!</a:t>
            </a:r>
            <a:endParaRPr lang="en-CA" sz="4000" b="1" dirty="0">
              <a:ln>
                <a:solidFill>
                  <a:srgbClr val="0000FF"/>
                </a:solidFill>
              </a:ln>
              <a:solidFill>
                <a:srgbClr val="FF33CC"/>
              </a:solidFill>
              <a:latin typeface="Comic Sans MS" panose="030F0702030302020204" pitchFamily="66" charset="0"/>
            </a:endParaRPr>
          </a:p>
        </p:txBody>
      </p:sp>
      <p:pic>
        <p:nvPicPr>
          <p:cNvPr id="16" name="Picture 15"/>
          <p:cNvPicPr>
            <a:picLocks noChangeAspect="1"/>
          </p:cNvPicPr>
          <p:nvPr/>
        </p:nvPicPr>
        <p:blipFill>
          <a:blip r:embed="rId2">
            <a:extLst>
              <a:ext uri="{BEBA8EAE-BF5A-486C-A8C5-ECC9F3942E4B}">
                <a14:imgProps xmlns:a14="http://schemas.microsoft.com/office/drawing/2010/main">
                  <a14:imgLayer r:embed="rId3">
                    <a14:imgEffect>
                      <a14:backgroundRemoval t="0" b="99687" l="0" r="100000"/>
                    </a14:imgEffect>
                  </a14:imgLayer>
                </a14:imgProps>
              </a:ext>
            </a:extLst>
          </a:blip>
          <a:stretch>
            <a:fillRect/>
          </a:stretch>
        </p:blipFill>
        <p:spPr>
          <a:xfrm rot="14076428" flipV="1">
            <a:off x="1546960" y="3838773"/>
            <a:ext cx="1174025" cy="790114"/>
          </a:xfrm>
          <a:prstGeom prst="rect">
            <a:avLst/>
          </a:prstGeom>
          <a:noFill/>
          <a:ln>
            <a:noFill/>
          </a:ln>
        </p:spPr>
      </p:pic>
    </p:spTree>
    <p:extLst>
      <p:ext uri="{BB962C8B-B14F-4D97-AF65-F5344CB8AC3E}">
        <p14:creationId xmlns:p14="http://schemas.microsoft.com/office/powerpoint/2010/main" val="1267360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heel(1)">
                                      <p:cBhvr>
                                        <p:cTn id="12" dur="1000"/>
                                        <p:tgtEl>
                                          <p:spTgt spid="18"/>
                                        </p:tgtEl>
                                      </p:cBhvr>
                                    </p:animEffect>
                                  </p:childTnLst>
                                </p:cTn>
                              </p:par>
                              <p:par>
                                <p:cTn id="13" presetID="22" presetClass="entr" presetSubtype="2" fill="hold" grpId="0" nodeType="withEffect">
                                  <p:stCondLst>
                                    <p:cond delay="2500"/>
                                  </p:stCondLst>
                                  <p:childTnLst>
                                    <p:set>
                                      <p:cBhvr>
                                        <p:cTn id="14" dur="1" fill="hold">
                                          <p:stCondLst>
                                            <p:cond delay="0"/>
                                          </p:stCondLst>
                                        </p:cTn>
                                        <p:tgtEl>
                                          <p:spTgt spid="8"/>
                                        </p:tgtEl>
                                        <p:attrNameLst>
                                          <p:attrName>style.visibility</p:attrName>
                                        </p:attrNameLst>
                                      </p:cBhvr>
                                      <p:to>
                                        <p:strVal val="visible"/>
                                      </p:to>
                                    </p:set>
                                    <p:animEffect transition="in" filter="wipe(right)">
                                      <p:cBhvr>
                                        <p:cTn id="15" dur="2000"/>
                                        <p:tgtEl>
                                          <p:spTgt spid="8"/>
                                        </p:tgtEl>
                                      </p:cBhvr>
                                    </p:animEffect>
                                  </p:childTnLst>
                                </p:cTn>
                              </p:par>
                              <p:par>
                                <p:cTn id="16" presetID="14" presetClass="entr" presetSubtype="10" fill="hold" grpId="0" nodeType="withEffect">
                                  <p:stCondLst>
                                    <p:cond delay="400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up)">
                                      <p:cBhvr>
                                        <p:cTn id="23" dur="500"/>
                                        <p:tgtEl>
                                          <p:spTgt spid="3"/>
                                        </p:tgtEl>
                                      </p:cBhvr>
                                    </p:animEffect>
                                  </p:childTnLst>
                                </p:cTn>
                              </p:par>
                              <p:par>
                                <p:cTn id="24" presetID="22" presetClass="entr" presetSubtype="2" fill="hold" nodeType="withEffect">
                                  <p:stCondLst>
                                    <p:cond delay="2000"/>
                                  </p:stCondLst>
                                  <p:childTnLst>
                                    <p:set>
                                      <p:cBhvr>
                                        <p:cTn id="25" dur="1" fill="hold">
                                          <p:stCondLst>
                                            <p:cond delay="0"/>
                                          </p:stCondLst>
                                        </p:cTn>
                                        <p:tgtEl>
                                          <p:spTgt spid="24"/>
                                        </p:tgtEl>
                                        <p:attrNameLst>
                                          <p:attrName>style.visibility</p:attrName>
                                        </p:attrNameLst>
                                      </p:cBhvr>
                                      <p:to>
                                        <p:strVal val="visible"/>
                                      </p:to>
                                    </p:set>
                                    <p:animEffect transition="in" filter="wipe(right)">
                                      <p:cBhvr>
                                        <p:cTn id="26" dur="125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par>
                                <p:cTn id="34" presetID="22" presetClass="entr" presetSubtype="2" fill="hold" nodeType="withEffect">
                                  <p:stCondLst>
                                    <p:cond delay="500"/>
                                  </p:stCondLst>
                                  <p:childTnLst>
                                    <p:set>
                                      <p:cBhvr>
                                        <p:cTn id="35" dur="1" fill="hold">
                                          <p:stCondLst>
                                            <p:cond delay="0"/>
                                          </p:stCondLst>
                                        </p:cTn>
                                        <p:tgtEl>
                                          <p:spTgt spid="9"/>
                                        </p:tgtEl>
                                        <p:attrNameLst>
                                          <p:attrName>style.visibility</p:attrName>
                                        </p:attrNameLst>
                                      </p:cBhvr>
                                      <p:to>
                                        <p:strVal val="visible"/>
                                      </p:to>
                                    </p:set>
                                    <p:animEffect transition="in" filter="wipe(right)">
                                      <p:cBhvr>
                                        <p:cTn id="36" dur="1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1500" fill="hold"/>
                                        <p:tgtEl>
                                          <p:spTgt spid="13"/>
                                        </p:tgtEl>
                                        <p:attrNameLst>
                                          <p:attrName>ppt_w</p:attrName>
                                        </p:attrNameLst>
                                      </p:cBhvr>
                                      <p:tavLst>
                                        <p:tav tm="0">
                                          <p:val>
                                            <p:fltVal val="0"/>
                                          </p:val>
                                        </p:tav>
                                        <p:tav tm="100000">
                                          <p:val>
                                            <p:strVal val="#ppt_w"/>
                                          </p:val>
                                        </p:tav>
                                      </p:tavLst>
                                    </p:anim>
                                    <p:anim calcmode="lin" valueType="num">
                                      <p:cBhvr>
                                        <p:cTn id="42" dur="1500" fill="hold"/>
                                        <p:tgtEl>
                                          <p:spTgt spid="13"/>
                                        </p:tgtEl>
                                        <p:attrNameLst>
                                          <p:attrName>ppt_h</p:attrName>
                                        </p:attrNameLst>
                                      </p:cBhvr>
                                      <p:tavLst>
                                        <p:tav tm="0">
                                          <p:val>
                                            <p:fltVal val="0"/>
                                          </p:val>
                                        </p:tav>
                                        <p:tav tm="100000">
                                          <p:val>
                                            <p:strVal val="#ppt_h"/>
                                          </p:val>
                                        </p:tav>
                                      </p:tavLst>
                                    </p:anim>
                                    <p:anim calcmode="lin" valueType="num">
                                      <p:cBhvr>
                                        <p:cTn id="43" dur="1500" fill="hold"/>
                                        <p:tgtEl>
                                          <p:spTgt spid="13"/>
                                        </p:tgtEl>
                                        <p:attrNameLst>
                                          <p:attrName>style.rotation</p:attrName>
                                        </p:attrNameLst>
                                      </p:cBhvr>
                                      <p:tavLst>
                                        <p:tav tm="0">
                                          <p:val>
                                            <p:fltVal val="90"/>
                                          </p:val>
                                        </p:tav>
                                        <p:tav tm="100000">
                                          <p:val>
                                            <p:fltVal val="0"/>
                                          </p:val>
                                        </p:tav>
                                      </p:tavLst>
                                    </p:anim>
                                    <p:animEffect transition="in" filter="fade">
                                      <p:cBhvr>
                                        <p:cTn id="44" dur="1500"/>
                                        <p:tgtEl>
                                          <p:spTgt spid="13"/>
                                        </p:tgtEl>
                                      </p:cBhvr>
                                    </p:animEffect>
                                  </p:childTnLst>
                                </p:cTn>
                              </p:par>
                              <p:par>
                                <p:cTn id="45" presetID="22" presetClass="entr" presetSubtype="2"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right)">
                                      <p:cBhvr>
                                        <p:cTn id="47" dur="1250"/>
                                        <p:tgtEl>
                                          <p:spTgt spid="17"/>
                                        </p:tgtEl>
                                      </p:cBhvr>
                                    </p:animEffect>
                                  </p:childTnLst>
                                </p:cTn>
                              </p:par>
                              <p:par>
                                <p:cTn id="48" presetID="22" presetClass="entr" presetSubtype="2" fill="hold" nodeType="withEffect">
                                  <p:stCondLst>
                                    <p:cond delay="2000"/>
                                  </p:stCondLst>
                                  <p:childTnLst>
                                    <p:set>
                                      <p:cBhvr>
                                        <p:cTn id="49" dur="1" fill="hold">
                                          <p:stCondLst>
                                            <p:cond delay="0"/>
                                          </p:stCondLst>
                                        </p:cTn>
                                        <p:tgtEl>
                                          <p:spTgt spid="14"/>
                                        </p:tgtEl>
                                        <p:attrNameLst>
                                          <p:attrName>style.visibility</p:attrName>
                                        </p:attrNameLst>
                                      </p:cBhvr>
                                      <p:to>
                                        <p:strVal val="visible"/>
                                      </p:to>
                                    </p:set>
                                    <p:animEffect transition="in" filter="wipe(right)">
                                      <p:cBhvr>
                                        <p:cTn id="50" dur="1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8" grpId="0" animBg="1"/>
      <p:bldP spid="13" grpId="0" animBg="1"/>
      <p:bldP spid="15" grpId="0"/>
      <p:bldP spid="3" grpId="0"/>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flip="none" rotWithShape="1">
          <a:gsLst>
            <a:gs pos="95000">
              <a:srgbClr val="00B0F0">
                <a:alpha val="39000"/>
              </a:srgbClr>
            </a:gs>
            <a:gs pos="50000">
              <a:srgbClr val="CC00CC">
                <a:lumMod val="56000"/>
                <a:lumOff val="44000"/>
                <a:alpha val="83000"/>
              </a:srgbClr>
            </a:gs>
            <a:gs pos="9000">
              <a:srgbClr val="00FF00">
                <a:alpha val="75000"/>
              </a:srgb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7" name="Slide Number Placeholder 1"/>
          <p:cNvSpPr>
            <a:spLocks noGrp="1"/>
          </p:cNvSpPr>
          <p:nvPr>
            <p:ph type="sldNum" sz="quarter" idx="12"/>
          </p:nvPr>
        </p:nvSpPr>
        <p:spPr>
          <a:xfrm>
            <a:off x="11708433" y="6597352"/>
            <a:ext cx="480392" cy="260648"/>
          </a:xfrm>
        </p:spPr>
        <p:txBody>
          <a:bodyPr/>
          <a:lstStyle/>
          <a:p>
            <a:fld id="{81FEFA0A-2F20-4B60-98C6-5FFDA469AA1C}" type="slidenum">
              <a:rPr lang="en-US" smtClean="0">
                <a:solidFill>
                  <a:schemeClr val="tx2"/>
                </a:solidFill>
              </a:rPr>
              <a:pPr/>
              <a:t>57</a:t>
            </a:fld>
            <a:endParaRPr lang="en-US" dirty="0">
              <a:solidFill>
                <a:schemeClr val="tx2"/>
              </a:solidFill>
            </a:endParaRPr>
          </a:p>
        </p:txBody>
      </p:sp>
      <p:sp>
        <p:nvSpPr>
          <p:cNvPr id="9" name="Rectangle 8"/>
          <p:cNvSpPr/>
          <p:nvPr/>
        </p:nvSpPr>
        <p:spPr>
          <a:xfrm>
            <a:off x="444764" y="1484784"/>
            <a:ext cx="11305256" cy="4536504"/>
          </a:xfrm>
          <a:prstGeom prst="rect">
            <a:avLst/>
          </a:prstGeom>
          <a:blipFill>
            <a:blip r:embed="rId2"/>
            <a:stretch>
              <a:fillRect/>
            </a:stretch>
          </a:blipFill>
          <a:ln w="76200">
            <a:solidFill>
              <a:srgbClr val="00B05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r>
              <a:rPr lang="en-CA" sz="8000" dirty="0" smtClean="0">
                <a:ln w="28575">
                  <a:solidFill>
                    <a:srgbClr val="663300"/>
                  </a:solidFill>
                </a:ln>
                <a:latin typeface="Comic Sans MS" pitchFamily="66" charset="0"/>
              </a:rPr>
              <a:t>          </a:t>
            </a:r>
            <a:r>
              <a:rPr lang="en-CA" sz="8000" dirty="0" smtClean="0">
                <a:ln w="28575">
                  <a:solidFill>
                    <a:srgbClr val="663300"/>
                  </a:solidFill>
                </a:ln>
                <a:solidFill>
                  <a:srgbClr val="00B050"/>
                </a:solidFill>
                <a:effectLst>
                  <a:glow rad="88900">
                    <a:schemeClr val="bg1"/>
                  </a:glow>
                </a:effectLst>
                <a:latin typeface="Comic Sans MS" pitchFamily="66" charset="0"/>
              </a:rPr>
              <a:t>Counting </a:t>
            </a:r>
            <a:br>
              <a:rPr lang="en-CA" sz="8000" dirty="0" smtClean="0">
                <a:ln w="28575">
                  <a:solidFill>
                    <a:srgbClr val="663300"/>
                  </a:solidFill>
                </a:ln>
                <a:solidFill>
                  <a:srgbClr val="00B050"/>
                </a:solidFill>
                <a:effectLst>
                  <a:glow rad="88900">
                    <a:schemeClr val="bg1"/>
                  </a:glow>
                </a:effectLst>
                <a:latin typeface="Comic Sans MS" pitchFamily="66" charset="0"/>
              </a:rPr>
            </a:br>
            <a:r>
              <a:rPr lang="en-CA" sz="8000" dirty="0" smtClean="0">
                <a:ln w="28575">
                  <a:solidFill>
                    <a:srgbClr val="663300"/>
                  </a:solidFill>
                </a:ln>
                <a:solidFill>
                  <a:srgbClr val="00B050"/>
                </a:solidFill>
                <a:effectLst>
                  <a:glow rad="88900">
                    <a:schemeClr val="bg1"/>
                  </a:glow>
                </a:effectLst>
                <a:latin typeface="Comic Sans MS" pitchFamily="66" charset="0"/>
              </a:rPr>
              <a:t>the    </a:t>
            </a:r>
            <a:r>
              <a:rPr lang="en-CA" sz="8000" dirty="0" err="1" smtClean="0">
                <a:ln w="28575">
                  <a:solidFill>
                    <a:srgbClr val="663300"/>
                  </a:solidFill>
                </a:ln>
                <a:solidFill>
                  <a:srgbClr val="00B050"/>
                </a:solidFill>
                <a:effectLst>
                  <a:glow rad="88900">
                    <a:schemeClr val="bg1"/>
                  </a:glow>
                </a:effectLst>
                <a:latin typeface="Comic Sans MS" pitchFamily="66" charset="0"/>
              </a:rPr>
              <a:t>the</a:t>
            </a:r>
            <a:r>
              <a:rPr lang="en-CA" sz="8000" dirty="0" smtClean="0">
                <a:ln w="28575">
                  <a:solidFill>
                    <a:srgbClr val="663300"/>
                  </a:solidFill>
                </a:ln>
                <a:solidFill>
                  <a:srgbClr val="00B050"/>
                </a:solidFill>
                <a:effectLst>
                  <a:glow rad="88900">
                    <a:schemeClr val="bg1"/>
                  </a:glow>
                </a:effectLst>
                <a:latin typeface="Comic Sans MS" pitchFamily="66" charset="0"/>
              </a:rPr>
              <a:t> Omer    </a:t>
            </a:r>
            <a:br>
              <a:rPr lang="en-CA" sz="8000" dirty="0" smtClean="0">
                <a:ln w="28575">
                  <a:solidFill>
                    <a:srgbClr val="663300"/>
                  </a:solidFill>
                </a:ln>
                <a:solidFill>
                  <a:srgbClr val="00B050"/>
                </a:solidFill>
                <a:effectLst>
                  <a:glow rad="88900">
                    <a:schemeClr val="bg1"/>
                  </a:glow>
                </a:effectLst>
                <a:latin typeface="Comic Sans MS" pitchFamily="66" charset="0"/>
              </a:rPr>
            </a:br>
            <a:r>
              <a:rPr lang="en-CA" sz="8000" dirty="0" smtClean="0">
                <a:ln w="28575">
                  <a:solidFill>
                    <a:srgbClr val="663300"/>
                  </a:solidFill>
                </a:ln>
                <a:solidFill>
                  <a:srgbClr val="00B050"/>
                </a:solidFill>
                <a:effectLst>
                  <a:glow rad="88900">
                    <a:schemeClr val="bg1"/>
                  </a:glow>
                </a:effectLst>
                <a:latin typeface="Comic Sans MS" pitchFamily="66" charset="0"/>
              </a:rPr>
              <a:t>       with Joshua!</a:t>
            </a:r>
            <a:endParaRPr lang="en-CA" sz="8000" dirty="0">
              <a:ln w="28575">
                <a:solidFill>
                  <a:srgbClr val="663300"/>
                </a:solidFill>
              </a:ln>
              <a:solidFill>
                <a:srgbClr val="00B050"/>
              </a:solidFill>
              <a:effectLst>
                <a:glow rad="88900">
                  <a:schemeClr val="bg1"/>
                </a:glow>
              </a:effectLst>
              <a:latin typeface="Comic Sans MS" pitchFamily="66" charset="0"/>
            </a:endParaRPr>
          </a:p>
        </p:txBody>
      </p:sp>
      <p:pic>
        <p:nvPicPr>
          <p:cNvPr id="10" name="Picture 3" descr="C:\Users\Rae\Desktop\2.14 Joshua-Enoch - new 18 Feb 2019\Enoch art\barley &amp; wheat png.p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276" y="859862"/>
            <a:ext cx="4346464" cy="516142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Rae\Desktop\Joshu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92516" y="805954"/>
            <a:ext cx="1878188" cy="2562613"/>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3" name="Oval 12"/>
          <p:cNvSpPr/>
          <p:nvPr/>
        </p:nvSpPr>
        <p:spPr>
          <a:xfrm>
            <a:off x="1773932" y="156835"/>
            <a:ext cx="7776864" cy="914400"/>
          </a:xfrm>
          <a:prstGeom prst="ellipse">
            <a:avLst/>
          </a:prstGeom>
          <a:solidFill>
            <a:schemeClr val="tx2"/>
          </a:solidFill>
          <a:ln w="38100">
            <a:solidFill>
              <a:srgbClr val="00FF00"/>
            </a:solidFill>
          </a:ln>
          <a:effectLst>
            <a:glow rad="279400">
              <a:srgbClr val="FF99FF"/>
            </a:glo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82550" h="38100" prst="coolSlant"/>
            </a:sp3d>
          </a:bodyPr>
          <a:lstStyle/>
          <a:p>
            <a:pPr algn="ctr"/>
            <a:r>
              <a:rPr lang="en-US" sz="6000" b="1" dirty="0" smtClean="0"/>
              <a:t>Section #</a:t>
            </a:r>
            <a:r>
              <a:rPr lang="en-US" sz="6000" b="1" dirty="0" smtClean="0">
                <a:solidFill>
                  <a:srgbClr val="00FF00"/>
                </a:solidFill>
              </a:rPr>
              <a:t>9</a:t>
            </a:r>
            <a:r>
              <a:rPr lang="en-US" sz="4800" b="1" dirty="0" smtClean="0">
                <a:solidFill>
                  <a:srgbClr val="00FF00"/>
                </a:solidFill>
              </a:rPr>
              <a:t>.1</a:t>
            </a:r>
            <a:endParaRPr lang="en-CA" sz="6000" b="1" dirty="0">
              <a:solidFill>
                <a:srgbClr val="00FF00"/>
              </a:solidFill>
            </a:endParaRPr>
          </a:p>
        </p:txBody>
      </p:sp>
    </p:spTree>
    <p:extLst>
      <p:ext uri="{BB962C8B-B14F-4D97-AF65-F5344CB8AC3E}">
        <p14:creationId xmlns:p14="http://schemas.microsoft.com/office/powerpoint/2010/main" val="1853305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45000">
              <a:srgbClr val="FF3399">
                <a:alpha val="46000"/>
              </a:srgbClr>
            </a:gs>
            <a:gs pos="72000">
              <a:srgbClr val="00B0F0">
                <a:alpha val="46000"/>
              </a:srgbClr>
            </a:gs>
            <a:gs pos="5000">
              <a:srgbClr val="FFFF00">
                <a:alpha val="73000"/>
              </a:srgbClr>
            </a:gs>
            <a:gs pos="93000">
              <a:srgbClr val="01A78F">
                <a:alpha val="77000"/>
              </a:srgbClr>
            </a:gs>
          </a:gsLst>
          <a:lin ang="16200000" scaled="1"/>
          <a:tileRect/>
        </a:gradFill>
        <a:effectLst/>
      </p:bgPr>
    </p:bg>
    <p:spTree>
      <p:nvGrpSpPr>
        <p:cNvPr id="1" name=""/>
        <p:cNvGrpSpPr/>
        <p:nvPr/>
      </p:nvGrpSpPr>
      <p:grpSpPr>
        <a:xfrm>
          <a:off x="0" y="0"/>
          <a:ext cx="0" cy="0"/>
          <a:chOff x="0" y="0"/>
          <a:chExt cx="0" cy="0"/>
        </a:xfrm>
      </p:grpSpPr>
      <p:sp>
        <p:nvSpPr>
          <p:cNvPr id="16" name="Rectangle 15"/>
          <p:cNvSpPr/>
          <p:nvPr/>
        </p:nvSpPr>
        <p:spPr>
          <a:xfrm>
            <a:off x="8289324" y="3335988"/>
            <a:ext cx="1496868" cy="843572"/>
          </a:xfrm>
          <a:prstGeom prst="rect">
            <a:avLst/>
          </a:prstGeom>
          <a:solidFill>
            <a:schemeClr val="bg1">
              <a:lumMod val="95000"/>
            </a:schemeClr>
          </a:solidFill>
          <a:ln>
            <a:solidFill>
              <a:srgbClr val="0000FF"/>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US" sz="2000" b="1" dirty="0" smtClean="0">
                <a:solidFill>
                  <a:srgbClr val="0000FF"/>
                </a:solidFill>
                <a:latin typeface="Arial Rounded MT Bold" pitchFamily="34" charset="0"/>
              </a:rPr>
              <a:t>H7676</a:t>
            </a:r>
            <a:r>
              <a:rPr lang="en-US" sz="2400" b="1" dirty="0" smtClean="0">
                <a:solidFill>
                  <a:srgbClr val="0000FF"/>
                </a:solidFill>
                <a:latin typeface="Arial Rounded MT Bold" pitchFamily="34" charset="0"/>
              </a:rPr>
              <a:t> </a:t>
            </a:r>
            <a:br>
              <a:rPr lang="en-US" sz="2400" b="1" dirty="0" smtClean="0">
                <a:solidFill>
                  <a:srgbClr val="0000FF"/>
                </a:solidFill>
                <a:latin typeface="Arial Rounded MT Bold" pitchFamily="34" charset="0"/>
              </a:rPr>
            </a:br>
            <a:r>
              <a:rPr lang="en-US" sz="2400" b="1" dirty="0" smtClean="0">
                <a:solidFill>
                  <a:srgbClr val="0000FF"/>
                </a:solidFill>
                <a:latin typeface="Arial Rounded MT Bold" pitchFamily="34" charset="0"/>
              </a:rPr>
              <a:t>Sabbath</a:t>
            </a:r>
            <a:endParaRPr lang="en-CA" sz="2400" dirty="0">
              <a:solidFill>
                <a:srgbClr val="0000FF"/>
              </a:solidFill>
              <a:latin typeface="Arial Rounded MT Bold" pitchFamily="34" charset="0"/>
            </a:endParaRPr>
          </a:p>
        </p:txBody>
      </p:sp>
      <p:sp>
        <p:nvSpPr>
          <p:cNvPr id="19" name="Slide Number Placeholder 3"/>
          <p:cNvSpPr>
            <a:spLocks noGrp="1"/>
          </p:cNvSpPr>
          <p:nvPr>
            <p:ph type="sldNum" sz="quarter" idx="12"/>
          </p:nvPr>
        </p:nvSpPr>
        <p:spPr>
          <a:xfrm>
            <a:off x="11679137" y="6500692"/>
            <a:ext cx="477789" cy="365125"/>
          </a:xfrm>
        </p:spPr>
        <p:txBody>
          <a:bodyPr/>
          <a:lstStyle/>
          <a:p>
            <a:fld id="{81FEFA0A-2F20-4B60-98C6-5FFDA469AA1C}" type="slidenum">
              <a:rPr lang="en-US" smtClean="0">
                <a:solidFill>
                  <a:schemeClr val="tx2"/>
                </a:solidFill>
              </a:rPr>
              <a:pPr/>
              <a:t>58</a:t>
            </a:fld>
            <a:endParaRPr lang="en-US" dirty="0">
              <a:solidFill>
                <a:schemeClr val="tx2"/>
              </a:solidFill>
            </a:endParaRPr>
          </a:p>
        </p:txBody>
      </p:sp>
      <p:sp>
        <p:nvSpPr>
          <p:cNvPr id="21" name="Rectangle 20"/>
          <p:cNvSpPr/>
          <p:nvPr/>
        </p:nvSpPr>
        <p:spPr>
          <a:xfrm>
            <a:off x="453475" y="3136538"/>
            <a:ext cx="7513145" cy="1588606"/>
          </a:xfrm>
          <a:prstGeom prst="rect">
            <a:avLst/>
          </a:prstGeom>
          <a:gradFill flip="none" rotWithShape="1">
            <a:gsLst>
              <a:gs pos="0">
                <a:srgbClr val="CC0099">
                  <a:tint val="66000"/>
                  <a:satMod val="160000"/>
                </a:srgbClr>
              </a:gs>
              <a:gs pos="50000">
                <a:srgbClr val="CC0099">
                  <a:tint val="44500"/>
                  <a:satMod val="160000"/>
                </a:srgbClr>
              </a:gs>
              <a:gs pos="100000">
                <a:srgbClr val="CC0099">
                  <a:tint val="23500"/>
                  <a:satMod val="160000"/>
                </a:srgbClr>
              </a:gs>
            </a:gsLst>
            <a:lin ang="18900000" scaled="1"/>
            <a:tileRect/>
          </a:gradFill>
          <a:ln w="76200">
            <a:solidFill>
              <a:schemeClr val="accent6"/>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82550" h="38100" prst="coolSlant"/>
            </a:sp3d>
          </a:bodyPr>
          <a:lstStyle/>
          <a:p>
            <a:pPr algn="ctr"/>
            <a:r>
              <a:rPr lang="en-US" sz="2600" b="1" dirty="0" smtClean="0">
                <a:ln>
                  <a:solidFill>
                    <a:schemeClr val="tx2"/>
                  </a:solidFill>
                </a:ln>
                <a:solidFill>
                  <a:srgbClr val="FF0000"/>
                </a:solidFill>
                <a:latin typeface="Arial Rounded MT Bold" pitchFamily="34" charset="0"/>
              </a:rPr>
              <a:t> </a:t>
            </a:r>
            <a:r>
              <a:rPr lang="en-US" sz="3200" b="1" dirty="0" smtClean="0">
                <a:ln>
                  <a:solidFill>
                    <a:schemeClr val="tx2"/>
                  </a:solidFill>
                </a:ln>
                <a:solidFill>
                  <a:srgbClr val="FF0000"/>
                </a:solidFill>
                <a:latin typeface="Arial Rounded MT Bold" pitchFamily="34" charset="0"/>
              </a:rPr>
              <a:t>Enoch </a:t>
            </a:r>
            <a:r>
              <a:rPr lang="en-US" sz="3200" b="1" u="sng" dirty="0" smtClean="0">
                <a:ln>
                  <a:solidFill>
                    <a:schemeClr val="tx2"/>
                  </a:solidFill>
                </a:ln>
                <a:solidFill>
                  <a:srgbClr val="FF0000"/>
                </a:solidFill>
                <a:latin typeface="Arial Rounded MT Bold" pitchFamily="34" charset="0"/>
              </a:rPr>
              <a:t>does</a:t>
            </a:r>
            <a:r>
              <a:rPr lang="en-US" sz="3200" b="1" dirty="0" smtClean="0">
                <a:ln>
                  <a:solidFill>
                    <a:schemeClr val="tx2"/>
                  </a:solidFill>
                </a:ln>
                <a:solidFill>
                  <a:srgbClr val="FF0000"/>
                </a:solidFill>
                <a:latin typeface="Arial Rounded MT Bold" pitchFamily="34" charset="0"/>
              </a:rPr>
              <a:t> abide by this stipulation with Joshua &amp; Torah Truth for </a:t>
            </a:r>
            <a:br>
              <a:rPr lang="en-US" sz="3200" b="1" dirty="0" smtClean="0">
                <a:ln>
                  <a:solidFill>
                    <a:schemeClr val="tx2"/>
                  </a:solidFill>
                </a:ln>
                <a:solidFill>
                  <a:srgbClr val="FF0000"/>
                </a:solidFill>
                <a:latin typeface="Arial Rounded MT Bold" pitchFamily="34" charset="0"/>
              </a:rPr>
            </a:br>
            <a:r>
              <a:rPr lang="en-US" sz="3200" b="1" dirty="0" smtClean="0">
                <a:ln>
                  <a:solidFill>
                    <a:schemeClr val="tx2"/>
                  </a:solidFill>
                </a:ln>
                <a:solidFill>
                  <a:srgbClr val="FF0000"/>
                </a:solidFill>
                <a:latin typeface="Arial Rounded MT Bold" pitchFamily="34" charset="0"/>
              </a:rPr>
              <a:t>both Wave Sheaf &amp; Pentecost!</a:t>
            </a:r>
            <a:endParaRPr lang="en-CA" sz="3200" b="1" dirty="0">
              <a:ln>
                <a:solidFill>
                  <a:schemeClr val="tx2"/>
                </a:solidFill>
              </a:ln>
              <a:solidFill>
                <a:srgbClr val="FF0000"/>
              </a:solidFill>
              <a:latin typeface="Arial Rounded MT Bold" pitchFamily="34" charset="0"/>
            </a:endParaRPr>
          </a:p>
        </p:txBody>
      </p:sp>
      <p:graphicFrame>
        <p:nvGraphicFramePr>
          <p:cNvPr id="22" name="Table 21"/>
          <p:cNvGraphicFramePr>
            <a:graphicFrameLocks noGrp="1"/>
          </p:cNvGraphicFramePr>
          <p:nvPr>
            <p:extLst>
              <p:ext uri="{D42A27DB-BD31-4B8C-83A1-F6EECF244321}">
                <p14:modId xmlns:p14="http://schemas.microsoft.com/office/powerpoint/2010/main" val="1977820307"/>
              </p:ext>
            </p:extLst>
          </p:nvPr>
        </p:nvGraphicFramePr>
        <p:xfrm>
          <a:off x="1125860" y="4941168"/>
          <a:ext cx="10081120" cy="504056"/>
        </p:xfrm>
        <a:graphic>
          <a:graphicData uri="http://schemas.openxmlformats.org/drawingml/2006/table">
            <a:tbl>
              <a:tblPr firstRow="1" bandRow="1">
                <a:tableStyleId>{3B4B98B0-60AC-42C2-AFA5-B58CD77FA1E5}</a:tableStyleId>
              </a:tblPr>
              <a:tblGrid>
                <a:gridCol w="1260140"/>
                <a:gridCol w="1260140"/>
                <a:gridCol w="1260140"/>
                <a:gridCol w="1260140"/>
                <a:gridCol w="1260140"/>
                <a:gridCol w="1260140"/>
                <a:gridCol w="1260140"/>
                <a:gridCol w="1260140"/>
              </a:tblGrid>
              <a:tr h="504056">
                <a:tc>
                  <a:txBody>
                    <a:bodyPr/>
                    <a:lstStyle/>
                    <a:p>
                      <a:pPr algn="ctr"/>
                      <a:r>
                        <a:rPr lang="en-US" sz="2400" dirty="0" smtClean="0">
                          <a:solidFill>
                            <a:schemeClr val="bg1"/>
                          </a:solidFill>
                        </a:rPr>
                        <a:t>1</a:t>
                      </a:r>
                      <a:r>
                        <a:rPr lang="en-US" sz="2400" baseline="30000" dirty="0" smtClean="0">
                          <a:solidFill>
                            <a:schemeClr val="bg1"/>
                          </a:solidFill>
                        </a:rPr>
                        <a:t>ST</a:t>
                      </a:r>
                      <a:r>
                        <a:rPr lang="en-US" sz="2400" dirty="0" smtClean="0">
                          <a:solidFill>
                            <a:schemeClr val="tx2"/>
                          </a:solidFill>
                        </a:rPr>
                        <a:t> </a:t>
                      </a:r>
                      <a:endParaRPr lang="en-CA" sz="2400"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rgbClr val="FF0000"/>
                    </a:solidFill>
                  </a:tcPr>
                </a:tc>
                <a:tc>
                  <a:txBody>
                    <a:bodyPr/>
                    <a:lstStyle/>
                    <a:p>
                      <a:pPr algn="ctr"/>
                      <a:r>
                        <a:rPr lang="en-US" sz="2400" dirty="0" smtClean="0">
                          <a:solidFill>
                            <a:schemeClr val="tx2"/>
                          </a:solidFill>
                        </a:rPr>
                        <a:t>2</a:t>
                      </a:r>
                      <a:r>
                        <a:rPr lang="en-US" sz="2400" baseline="30000" dirty="0" smtClean="0">
                          <a:solidFill>
                            <a:schemeClr val="tx2"/>
                          </a:solidFill>
                        </a:rPr>
                        <a:t>ND</a:t>
                      </a:r>
                      <a:r>
                        <a:rPr lang="en-US" sz="2400" dirty="0" smtClean="0">
                          <a:solidFill>
                            <a:schemeClr val="tx2"/>
                          </a:solidFill>
                        </a:rPr>
                        <a:t> </a:t>
                      </a:r>
                      <a:endParaRPr lang="en-CA" sz="2400"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rgbClr val="CC9900"/>
                    </a:solidFill>
                  </a:tcPr>
                </a:tc>
                <a:tc>
                  <a:txBody>
                    <a:bodyPr/>
                    <a:lstStyle/>
                    <a:p>
                      <a:pPr algn="ctr"/>
                      <a:r>
                        <a:rPr lang="en-US" sz="2400" dirty="0" smtClean="0">
                          <a:solidFill>
                            <a:schemeClr val="tx2"/>
                          </a:solidFill>
                        </a:rPr>
                        <a:t>3</a:t>
                      </a:r>
                      <a:r>
                        <a:rPr lang="en-US" sz="2400" baseline="30000" dirty="0" smtClean="0">
                          <a:solidFill>
                            <a:schemeClr val="tx2"/>
                          </a:solidFill>
                        </a:rPr>
                        <a:t>RD</a:t>
                      </a:r>
                      <a:r>
                        <a:rPr lang="en-US" sz="2400" dirty="0" smtClean="0">
                          <a:solidFill>
                            <a:schemeClr val="tx2"/>
                          </a:solidFill>
                        </a:rPr>
                        <a:t> </a:t>
                      </a:r>
                      <a:endParaRPr lang="en-CA" sz="2400"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rgbClr val="CC9900"/>
                    </a:solidFill>
                  </a:tcPr>
                </a:tc>
                <a:tc>
                  <a:txBody>
                    <a:bodyPr/>
                    <a:lstStyle/>
                    <a:p>
                      <a:pPr algn="ctr"/>
                      <a:r>
                        <a:rPr lang="en-CA" sz="2400" dirty="0" smtClean="0">
                          <a:solidFill>
                            <a:schemeClr val="tx2"/>
                          </a:solidFill>
                        </a:rPr>
                        <a:t>4</a:t>
                      </a:r>
                      <a:r>
                        <a:rPr lang="en-CA" sz="2400" baseline="30000" dirty="0" smtClean="0">
                          <a:solidFill>
                            <a:schemeClr val="tx2"/>
                          </a:solidFill>
                        </a:rPr>
                        <a:t>TH</a:t>
                      </a:r>
                      <a:r>
                        <a:rPr lang="en-CA" sz="2400" dirty="0" smtClean="0">
                          <a:solidFill>
                            <a:schemeClr val="tx2"/>
                          </a:solidFill>
                        </a:rPr>
                        <a:t> </a:t>
                      </a:r>
                      <a:endParaRPr lang="en-CA" sz="2400"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rgbClr val="CC9900"/>
                    </a:solidFill>
                  </a:tcPr>
                </a:tc>
                <a:tc>
                  <a:txBody>
                    <a:bodyPr/>
                    <a:lstStyle/>
                    <a:p>
                      <a:pPr algn="ctr"/>
                      <a:r>
                        <a:rPr lang="en-CA" sz="2400" dirty="0" smtClean="0">
                          <a:solidFill>
                            <a:schemeClr val="tx2"/>
                          </a:solidFill>
                        </a:rPr>
                        <a:t>5</a:t>
                      </a:r>
                      <a:r>
                        <a:rPr lang="en-CA" sz="2400" baseline="30000" dirty="0" smtClean="0">
                          <a:solidFill>
                            <a:schemeClr val="tx2"/>
                          </a:solidFill>
                        </a:rPr>
                        <a:t>TH</a:t>
                      </a:r>
                      <a:r>
                        <a:rPr lang="en-CA" sz="2400" dirty="0" smtClean="0">
                          <a:solidFill>
                            <a:schemeClr val="tx2"/>
                          </a:solidFill>
                        </a:rPr>
                        <a:t> </a:t>
                      </a:r>
                      <a:endParaRPr lang="en-CA" sz="2400"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rgbClr val="CC9900"/>
                    </a:solidFill>
                  </a:tcPr>
                </a:tc>
                <a:tc>
                  <a:txBody>
                    <a:bodyPr/>
                    <a:lstStyle/>
                    <a:p>
                      <a:pPr algn="ctr"/>
                      <a:r>
                        <a:rPr lang="en-CA" sz="2400" dirty="0" smtClean="0">
                          <a:solidFill>
                            <a:schemeClr val="tx2"/>
                          </a:solidFill>
                        </a:rPr>
                        <a:t>6</a:t>
                      </a:r>
                      <a:r>
                        <a:rPr lang="en-CA" sz="2400" baseline="30000" dirty="0" smtClean="0">
                          <a:solidFill>
                            <a:schemeClr val="tx2"/>
                          </a:solidFill>
                        </a:rPr>
                        <a:t>TH</a:t>
                      </a:r>
                      <a:r>
                        <a:rPr lang="en-CA" sz="2400" dirty="0" smtClean="0">
                          <a:solidFill>
                            <a:schemeClr val="tx2"/>
                          </a:solidFill>
                        </a:rPr>
                        <a:t> </a:t>
                      </a:r>
                      <a:endParaRPr lang="en-CA" sz="2400"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rgbClr val="CC9900"/>
                    </a:solidFill>
                  </a:tcPr>
                </a:tc>
                <a:tc>
                  <a:txBody>
                    <a:bodyPr/>
                    <a:lstStyle/>
                    <a:p>
                      <a:pPr algn="ctr"/>
                      <a:r>
                        <a:rPr lang="en-CA" sz="2400" dirty="0" smtClean="0">
                          <a:solidFill>
                            <a:srgbClr val="00FFFF"/>
                          </a:solidFill>
                        </a:rPr>
                        <a:t>7</a:t>
                      </a:r>
                      <a:r>
                        <a:rPr lang="en-CA" sz="2400" baseline="30000" dirty="0" smtClean="0">
                          <a:solidFill>
                            <a:srgbClr val="00FFFF"/>
                          </a:solidFill>
                        </a:rPr>
                        <a:t>TH</a:t>
                      </a:r>
                      <a:r>
                        <a:rPr lang="en-CA" sz="2400" dirty="0" smtClean="0">
                          <a:solidFill>
                            <a:schemeClr val="bg2">
                              <a:lumMod val="90000"/>
                            </a:schemeClr>
                          </a:solidFill>
                        </a:rPr>
                        <a:t> </a:t>
                      </a:r>
                      <a:endParaRPr lang="en-CA" sz="2400" dirty="0">
                        <a:solidFill>
                          <a:schemeClr val="bg2">
                            <a:lumMod val="9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rgbClr val="0000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solidFill>
                            <a:schemeClr val="bg1"/>
                          </a:solidFill>
                        </a:rPr>
                        <a:t>1</a:t>
                      </a:r>
                      <a:r>
                        <a:rPr lang="en-US" sz="2400" baseline="30000" dirty="0" smtClean="0">
                          <a:solidFill>
                            <a:schemeClr val="bg1"/>
                          </a:solidFill>
                        </a:rPr>
                        <a:t>ST</a:t>
                      </a:r>
                      <a:r>
                        <a:rPr lang="en-US" sz="2400" dirty="0" smtClean="0">
                          <a:solidFill>
                            <a:schemeClr val="tx2"/>
                          </a:solidFill>
                        </a:rPr>
                        <a:t> </a:t>
                      </a:r>
                      <a:endParaRPr lang="en-CA" sz="2400" dirty="0" smtClean="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chemeClr val="accent6"/>
                    </a:solidFill>
                  </a:tcPr>
                </a:tc>
              </a:tr>
            </a:tbl>
          </a:graphicData>
        </a:graphic>
      </p:graphicFrame>
      <p:cxnSp>
        <p:nvCxnSpPr>
          <p:cNvPr id="23" name="Straight Arrow Connector 22"/>
          <p:cNvCxnSpPr/>
          <p:nvPr/>
        </p:nvCxnSpPr>
        <p:spPr>
          <a:xfrm>
            <a:off x="9031440" y="4213448"/>
            <a:ext cx="0" cy="720080"/>
          </a:xfrm>
          <a:prstGeom prst="straightConnector1">
            <a:avLst/>
          </a:prstGeom>
          <a:ln w="76200">
            <a:solidFill>
              <a:srgbClr val="0000FF"/>
            </a:solidFill>
            <a:headEnd type="oval" w="med" len="med"/>
            <a:tailEnd type="triangle" w="med" len="med"/>
          </a:ln>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1736973" y="166177"/>
            <a:ext cx="10270876" cy="1822663"/>
          </a:xfrm>
          <a:prstGeom prst="rect">
            <a:avLst/>
          </a:prstGeom>
          <a:noFill/>
          <a:ln>
            <a:noFill/>
          </a:ln>
          <a:effectLst>
            <a:glow rad="63500">
              <a:srgbClr val="CC0099"/>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82550" h="38100" prst="coolSlant"/>
            </a:sp3d>
          </a:bodyPr>
          <a:lstStyle/>
          <a:p>
            <a:pPr algn="ctr">
              <a:lnSpc>
                <a:spcPct val="150000"/>
              </a:lnSpc>
            </a:pPr>
            <a:r>
              <a:rPr lang="en-CA" sz="2800" b="1" dirty="0" smtClean="0">
                <a:ln>
                  <a:solidFill>
                    <a:schemeClr val="tx2"/>
                  </a:solidFill>
                </a:ln>
                <a:solidFill>
                  <a:srgbClr val="0000FF"/>
                </a:solidFill>
                <a:latin typeface="Comic Sans MS" pitchFamily="66" charset="0"/>
              </a:rPr>
              <a:t>Yahuah</a:t>
            </a:r>
            <a:r>
              <a:rPr lang="en-CA" sz="2800" dirty="0" smtClean="0">
                <a:ln>
                  <a:solidFill>
                    <a:schemeClr val="tx2"/>
                  </a:solidFill>
                </a:ln>
                <a:solidFill>
                  <a:schemeClr val="tx1"/>
                </a:solidFill>
                <a:latin typeface="Comic Sans MS" pitchFamily="66" charset="0"/>
              </a:rPr>
              <a:t> stipulated </a:t>
            </a:r>
            <a:r>
              <a:rPr lang="en-CA" sz="2800" u="sng" dirty="0" smtClean="0">
                <a:ln>
                  <a:solidFill>
                    <a:schemeClr val="tx2"/>
                  </a:solidFill>
                </a:ln>
                <a:solidFill>
                  <a:srgbClr val="0000FF"/>
                </a:solidFill>
                <a:latin typeface="Comic Sans MS" pitchFamily="66" charset="0"/>
              </a:rPr>
              <a:t>b</a:t>
            </a:r>
            <a:r>
              <a:rPr lang="en-CA" sz="2800" dirty="0" smtClean="0">
                <a:ln>
                  <a:solidFill>
                    <a:schemeClr val="tx2"/>
                  </a:solidFill>
                </a:ln>
                <a:solidFill>
                  <a:srgbClr val="0000FF"/>
                </a:solidFill>
                <a:latin typeface="Comic Sans MS" pitchFamily="66" charset="0"/>
              </a:rPr>
              <a:t>y</a:t>
            </a:r>
            <a:r>
              <a:rPr lang="en-CA" sz="2800" u="sng" dirty="0" smtClean="0">
                <a:ln>
                  <a:solidFill>
                    <a:schemeClr val="tx2"/>
                  </a:solidFill>
                </a:ln>
                <a:solidFill>
                  <a:srgbClr val="0000FF"/>
                </a:solidFill>
                <a:latin typeface="Comic Sans MS" pitchFamily="66" charset="0"/>
              </a:rPr>
              <a:t> statute</a:t>
            </a:r>
            <a:r>
              <a:rPr lang="en-CA" sz="2800" dirty="0" smtClean="0">
                <a:ln>
                  <a:solidFill>
                    <a:schemeClr val="tx2"/>
                  </a:solidFill>
                </a:ln>
                <a:solidFill>
                  <a:srgbClr val="0000FF"/>
                </a:solidFill>
                <a:latin typeface="Comic Sans MS" pitchFamily="66" charset="0"/>
              </a:rPr>
              <a:t> </a:t>
            </a:r>
            <a:r>
              <a:rPr lang="en-CA" sz="2800" dirty="0" smtClean="0">
                <a:ln>
                  <a:solidFill>
                    <a:schemeClr val="tx2"/>
                  </a:solidFill>
                </a:ln>
                <a:solidFill>
                  <a:schemeClr val="tx1"/>
                </a:solidFill>
                <a:latin typeface="Comic Sans MS" pitchFamily="66" charset="0"/>
              </a:rPr>
              <a:t>the Wave Sheaf &amp; Pentecost ceremony must occur on the </a:t>
            </a:r>
            <a:r>
              <a:rPr lang="en-CA" sz="2800" b="1" dirty="0" smtClean="0">
                <a:ln>
                  <a:solidFill>
                    <a:schemeClr val="tx2"/>
                  </a:solidFill>
                </a:ln>
                <a:solidFill>
                  <a:srgbClr val="FF33CC"/>
                </a:solidFill>
                <a:latin typeface="Comic Sans MS" pitchFamily="66" charset="0"/>
              </a:rPr>
              <a:t>1</a:t>
            </a:r>
            <a:r>
              <a:rPr lang="en-CA" sz="2800" b="1" baseline="30000" dirty="0" smtClean="0">
                <a:ln>
                  <a:solidFill>
                    <a:schemeClr val="tx2"/>
                  </a:solidFill>
                </a:ln>
                <a:solidFill>
                  <a:srgbClr val="FF33CC"/>
                </a:solidFill>
                <a:latin typeface="Comic Sans MS" pitchFamily="66" charset="0"/>
              </a:rPr>
              <a:t>st</a:t>
            </a:r>
            <a:r>
              <a:rPr lang="en-CA" sz="2800" b="1" dirty="0" smtClean="0">
                <a:ln>
                  <a:solidFill>
                    <a:schemeClr val="tx2"/>
                  </a:solidFill>
                </a:ln>
                <a:solidFill>
                  <a:srgbClr val="FF33CC"/>
                </a:solidFill>
                <a:latin typeface="Comic Sans MS" pitchFamily="66" charset="0"/>
              </a:rPr>
              <a:t> cycle of the week,</a:t>
            </a:r>
            <a:r>
              <a:rPr lang="en-CA" sz="2800" b="1" dirty="0" smtClean="0">
                <a:ln>
                  <a:solidFill>
                    <a:schemeClr val="tx2"/>
                  </a:solidFill>
                </a:ln>
                <a:solidFill>
                  <a:schemeClr val="tx1"/>
                </a:solidFill>
                <a:latin typeface="Comic Sans MS" pitchFamily="66" charset="0"/>
              </a:rPr>
              <a:t> </a:t>
            </a:r>
            <a:br>
              <a:rPr lang="en-CA" sz="2800" b="1" dirty="0" smtClean="0">
                <a:ln>
                  <a:solidFill>
                    <a:schemeClr val="tx2"/>
                  </a:solidFill>
                </a:ln>
                <a:solidFill>
                  <a:schemeClr val="tx1"/>
                </a:solidFill>
                <a:latin typeface="Comic Sans MS" pitchFamily="66" charset="0"/>
              </a:rPr>
            </a:br>
            <a:r>
              <a:rPr lang="en-CA" sz="2800" dirty="0" smtClean="0">
                <a:ln>
                  <a:solidFill>
                    <a:schemeClr val="tx2"/>
                  </a:solidFill>
                </a:ln>
                <a:solidFill>
                  <a:schemeClr val="tx1"/>
                </a:solidFill>
                <a:latin typeface="Comic Sans MS" pitchFamily="66" charset="0"/>
              </a:rPr>
              <a:t>the </a:t>
            </a:r>
            <a:r>
              <a:rPr lang="en-CA" sz="2800" u="sng" dirty="0" smtClean="0">
                <a:ln>
                  <a:solidFill>
                    <a:schemeClr val="tx2"/>
                  </a:solidFill>
                </a:ln>
                <a:solidFill>
                  <a:srgbClr val="0000FF"/>
                </a:solidFill>
                <a:latin typeface="Arial Black" panose="020B0A04020102020204" pitchFamily="34" charset="0"/>
              </a:rPr>
              <a:t>DAY</a:t>
            </a:r>
            <a:r>
              <a:rPr lang="en-CA" sz="2800" dirty="0" smtClean="0">
                <a:ln>
                  <a:solidFill>
                    <a:schemeClr val="tx2"/>
                  </a:solidFill>
                </a:ln>
                <a:solidFill>
                  <a:schemeClr val="tx1"/>
                </a:solidFill>
                <a:latin typeface="Comic Sans MS" pitchFamily="66" charset="0"/>
              </a:rPr>
              <a:t> after </a:t>
            </a:r>
            <a:r>
              <a:rPr lang="en-CA" sz="2800" u="sng" dirty="0" smtClean="0">
                <a:ln>
                  <a:solidFill>
                    <a:schemeClr val="tx2"/>
                  </a:solidFill>
                </a:ln>
                <a:solidFill>
                  <a:schemeClr val="tx1"/>
                </a:solidFill>
                <a:latin typeface="Comic Sans MS" pitchFamily="66" charset="0"/>
              </a:rPr>
              <a:t>the</a:t>
            </a:r>
            <a:r>
              <a:rPr lang="en-CA" sz="2800" dirty="0" smtClean="0">
                <a:ln>
                  <a:solidFill>
                    <a:schemeClr val="tx2"/>
                  </a:solidFill>
                </a:ln>
                <a:solidFill>
                  <a:schemeClr val="tx1"/>
                </a:solidFill>
                <a:latin typeface="Comic Sans MS" pitchFamily="66" charset="0"/>
              </a:rPr>
              <a:t> 7</a:t>
            </a:r>
            <a:r>
              <a:rPr lang="en-CA" sz="2800" baseline="30000" dirty="0" smtClean="0">
                <a:ln>
                  <a:solidFill>
                    <a:schemeClr val="tx2"/>
                  </a:solidFill>
                </a:ln>
                <a:solidFill>
                  <a:schemeClr val="tx1"/>
                </a:solidFill>
                <a:latin typeface="Comic Sans MS" pitchFamily="66" charset="0"/>
              </a:rPr>
              <a:t>th</a:t>
            </a:r>
            <a:r>
              <a:rPr lang="en-CA" sz="2800" i="1" dirty="0" smtClean="0">
                <a:ln>
                  <a:solidFill>
                    <a:schemeClr val="tx2"/>
                  </a:solidFill>
                </a:ln>
                <a:solidFill>
                  <a:schemeClr val="tx1"/>
                </a:solidFill>
                <a:latin typeface="Comic Sans MS" pitchFamily="66" charset="0"/>
              </a:rPr>
              <a:t> day </a:t>
            </a:r>
            <a:r>
              <a:rPr lang="en-CA" sz="2800" dirty="0" smtClean="0">
                <a:ln>
                  <a:solidFill>
                    <a:schemeClr val="tx2"/>
                  </a:solidFill>
                </a:ln>
                <a:solidFill>
                  <a:schemeClr val="tx1"/>
                </a:solidFill>
                <a:latin typeface="Comic Sans MS" pitchFamily="66" charset="0"/>
              </a:rPr>
              <a:t>Sabbath.</a:t>
            </a:r>
          </a:p>
        </p:txBody>
      </p:sp>
      <p:sp>
        <p:nvSpPr>
          <p:cNvPr id="27" name="Rectangle 26"/>
          <p:cNvSpPr/>
          <p:nvPr/>
        </p:nvSpPr>
        <p:spPr>
          <a:xfrm rot="20133122">
            <a:off x="16149" y="807376"/>
            <a:ext cx="2491388"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spc="150" dirty="0" smtClean="0">
                <a:ln w="11430"/>
                <a:solidFill>
                  <a:srgbClr val="F8F8F8"/>
                </a:solidFill>
                <a:effectLst>
                  <a:glow rad="127000">
                    <a:srgbClr val="7030A0">
                      <a:alpha val="81000"/>
                    </a:srgbClr>
                  </a:glow>
                  <a:outerShdw blurRad="25400" algn="tl" rotWithShape="0">
                    <a:srgbClr val="000000">
                      <a:alpha val="43000"/>
                    </a:srgbClr>
                  </a:outerShdw>
                </a:effectLst>
                <a:latin typeface="Matura MT Script Capitals" pitchFamily="66" charset="0"/>
              </a:rPr>
              <a:t>Note: </a:t>
            </a:r>
            <a:endParaRPr lang="en-US" sz="5400" b="1" spc="150" dirty="0">
              <a:ln w="11430"/>
              <a:solidFill>
                <a:srgbClr val="F8F8F8"/>
              </a:solidFill>
              <a:effectLst>
                <a:glow rad="127000">
                  <a:srgbClr val="7030A0">
                    <a:alpha val="81000"/>
                  </a:srgbClr>
                </a:glow>
                <a:outerShdw blurRad="25400" algn="tl" rotWithShape="0">
                  <a:srgbClr val="000000">
                    <a:alpha val="43000"/>
                  </a:srgbClr>
                </a:outerShdw>
              </a:effectLst>
              <a:latin typeface="Matura MT Script Capitals" pitchFamily="66" charset="0"/>
            </a:endParaRPr>
          </a:p>
        </p:txBody>
      </p:sp>
      <p:sp>
        <p:nvSpPr>
          <p:cNvPr id="28" name="Rectangle 27"/>
          <p:cNvSpPr/>
          <p:nvPr/>
        </p:nvSpPr>
        <p:spPr>
          <a:xfrm>
            <a:off x="705411" y="1960964"/>
            <a:ext cx="3732817" cy="1107996"/>
          </a:xfrm>
          <a:prstGeom prst="rect">
            <a:avLst/>
          </a:prstGeom>
          <a:noFill/>
        </p:spPr>
        <p:txBody>
          <a:bodyPr wrap="none" lIns="91440" tIns="45720" rIns="91440" bIns="45720">
            <a:spAutoFit/>
            <a:scene3d>
              <a:camera prst="orthographicFront"/>
              <a:lightRig rig="soft" dir="t">
                <a:rot lat="0" lon="0" rev="10800000"/>
              </a:lightRig>
            </a:scene3d>
            <a:sp3d extrusionH="57150">
              <a:bevelT w="27940" h="12700" prst="angle"/>
              <a:contourClr>
                <a:srgbClr val="DDDDDD"/>
              </a:contourClr>
            </a:sp3d>
          </a:bodyPr>
          <a:lstStyle/>
          <a:p>
            <a:pPr algn="ctr"/>
            <a:r>
              <a:rPr lang="en-US" sz="6600" b="1" spc="50" dirty="0" smtClean="0">
                <a:ln w="12700" cmpd="sng">
                  <a:solidFill>
                    <a:schemeClr val="accent6">
                      <a:satMod val="120000"/>
                      <a:shade val="80000"/>
                    </a:schemeClr>
                  </a:solidFill>
                  <a:prstDash val="solid"/>
                </a:ln>
                <a:solidFill>
                  <a:srgbClr val="FFFFCC"/>
                </a:solidFill>
                <a:effectLst>
                  <a:glow rad="53100">
                    <a:schemeClr val="accent6">
                      <a:satMod val="180000"/>
                      <a:alpha val="30000"/>
                    </a:schemeClr>
                  </a:glow>
                </a:effectLst>
                <a:latin typeface="Matura MT Script Capitals" pitchFamily="66" charset="0"/>
              </a:rPr>
              <a:t>Surprise!</a:t>
            </a:r>
            <a:endParaRPr lang="en-US" sz="6600" b="1" spc="150" dirty="0">
              <a:ln w="11430"/>
              <a:solidFill>
                <a:srgbClr val="F8F8F8"/>
              </a:solidFill>
              <a:effectLst>
                <a:outerShdw blurRad="25400" algn="tl" rotWithShape="0">
                  <a:srgbClr val="000000">
                    <a:alpha val="43000"/>
                  </a:srgbClr>
                </a:outerShdw>
              </a:effectLst>
              <a:latin typeface="Matura MT Script Capitals" pitchFamily="66" charset="0"/>
            </a:endParaRPr>
          </a:p>
        </p:txBody>
      </p:sp>
      <p:sp>
        <p:nvSpPr>
          <p:cNvPr id="29" name="Rectangle 28"/>
          <p:cNvSpPr/>
          <p:nvPr/>
        </p:nvSpPr>
        <p:spPr>
          <a:xfrm>
            <a:off x="3934172" y="6043384"/>
            <a:ext cx="7776864" cy="555540"/>
          </a:xfrm>
          <a:prstGeom prst="rect">
            <a:avLst/>
          </a:prstGeom>
          <a:solidFill>
            <a:schemeClr val="bg1">
              <a:lumMod val="95000"/>
            </a:schemeClr>
          </a:solidFill>
          <a:ln>
            <a:solidFill>
              <a:schemeClr val="accent6"/>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US" sz="2400" b="1" dirty="0" smtClean="0">
                <a:solidFill>
                  <a:srgbClr val="993300"/>
                </a:solidFill>
                <a:latin typeface="Arial Rounded MT Bold" pitchFamily="34" charset="0"/>
              </a:rPr>
              <a:t>Pentecost follows the same pattern 50 days later.</a:t>
            </a:r>
            <a:endParaRPr lang="en-CA" sz="2400" dirty="0">
              <a:solidFill>
                <a:srgbClr val="993300"/>
              </a:solidFill>
              <a:latin typeface="Arial Rounded MT Bold" pitchFamily="34" charset="0"/>
            </a:endParaRPr>
          </a:p>
        </p:txBody>
      </p:sp>
      <p:cxnSp>
        <p:nvCxnSpPr>
          <p:cNvPr id="30" name="Straight Arrow Connector 29"/>
          <p:cNvCxnSpPr/>
          <p:nvPr/>
        </p:nvCxnSpPr>
        <p:spPr>
          <a:xfrm flipV="1">
            <a:off x="10607900" y="5445184"/>
            <a:ext cx="0" cy="576064"/>
          </a:xfrm>
          <a:prstGeom prst="straightConnector1">
            <a:avLst/>
          </a:prstGeom>
          <a:ln w="76200">
            <a:solidFill>
              <a:srgbClr val="993300"/>
            </a:solidFill>
            <a:headEnd type="oval" w="med" len="med"/>
            <a:tailEnd type="triangle" w="med" len="med"/>
          </a:ln>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cxnSp>
      <p:sp>
        <p:nvSpPr>
          <p:cNvPr id="31" name="Rounded Rectangle 30"/>
          <p:cNvSpPr/>
          <p:nvPr/>
        </p:nvSpPr>
        <p:spPr>
          <a:xfrm>
            <a:off x="11376298" y="890412"/>
            <a:ext cx="540085" cy="2415096"/>
          </a:xfrm>
          <a:prstGeom prst="roundRect">
            <a:avLst/>
          </a:prstGeom>
          <a:solidFill>
            <a:srgbClr val="BCFFDE"/>
          </a:solidFill>
          <a:ln w="57150">
            <a:solidFill>
              <a:srgbClr val="0070C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2400" dirty="0" smtClean="0">
                <a:ln w="28575">
                  <a:solidFill>
                    <a:srgbClr val="0000FF"/>
                  </a:solidFill>
                </a:ln>
                <a:solidFill>
                  <a:srgbClr val="00FF00"/>
                </a:solidFill>
                <a:latin typeface="Arial Rounded MT Bold" pitchFamily="34" charset="0"/>
              </a:rPr>
              <a:t>REV</a:t>
            </a:r>
            <a:br>
              <a:rPr lang="en-CA" sz="2400" dirty="0" smtClean="0">
                <a:ln w="28575">
                  <a:solidFill>
                    <a:srgbClr val="0000FF"/>
                  </a:solidFill>
                </a:ln>
                <a:solidFill>
                  <a:srgbClr val="00FF00"/>
                </a:solidFill>
                <a:latin typeface="Arial Rounded MT Bold" pitchFamily="34" charset="0"/>
              </a:rPr>
            </a:br>
            <a:r>
              <a:rPr lang="en-CA" sz="2400" dirty="0" smtClean="0">
                <a:ln w="28575">
                  <a:solidFill>
                    <a:srgbClr val="0000FF"/>
                  </a:solidFill>
                </a:ln>
                <a:solidFill>
                  <a:srgbClr val="00FF00"/>
                </a:solidFill>
                <a:latin typeface="Arial Rounded MT Bold" pitchFamily="34" charset="0"/>
              </a:rPr>
              <a:t>I</a:t>
            </a:r>
            <a:br>
              <a:rPr lang="en-CA" sz="2400" dirty="0" smtClean="0">
                <a:ln w="28575">
                  <a:solidFill>
                    <a:srgbClr val="0000FF"/>
                  </a:solidFill>
                </a:ln>
                <a:solidFill>
                  <a:srgbClr val="00FF00"/>
                </a:solidFill>
                <a:latin typeface="Arial Rounded MT Bold" pitchFamily="34" charset="0"/>
              </a:rPr>
            </a:br>
            <a:r>
              <a:rPr lang="en-CA" sz="2400" dirty="0" smtClean="0">
                <a:ln w="28575">
                  <a:solidFill>
                    <a:srgbClr val="0000FF"/>
                  </a:solidFill>
                </a:ln>
                <a:solidFill>
                  <a:srgbClr val="00FF00"/>
                </a:solidFill>
                <a:latin typeface="Arial Rounded MT Bold" pitchFamily="34" charset="0"/>
              </a:rPr>
              <a:t>EW</a:t>
            </a:r>
            <a:endParaRPr lang="en-CA" sz="2400" dirty="0">
              <a:ln w="28575">
                <a:solidFill>
                  <a:srgbClr val="0000FF"/>
                </a:solidFill>
              </a:ln>
              <a:solidFill>
                <a:srgbClr val="00FF00"/>
              </a:solidFill>
              <a:latin typeface="Arial Rounded MT Bold" pitchFamily="34" charset="0"/>
            </a:endParaRPr>
          </a:p>
        </p:txBody>
      </p:sp>
      <p:sp>
        <p:nvSpPr>
          <p:cNvPr id="36" name="Rectangle 35"/>
          <p:cNvSpPr/>
          <p:nvPr/>
        </p:nvSpPr>
        <p:spPr>
          <a:xfrm>
            <a:off x="9909500" y="3485768"/>
            <a:ext cx="1315384" cy="902841"/>
          </a:xfrm>
          <a:prstGeom prst="rect">
            <a:avLst/>
          </a:prstGeom>
          <a:solidFill>
            <a:schemeClr val="bg1">
              <a:lumMod val="95000"/>
            </a:schemeClr>
          </a:solidFill>
          <a:ln>
            <a:solidFill>
              <a:schemeClr val="accent6"/>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US" sz="2400" b="1" dirty="0" smtClean="0">
                <a:solidFill>
                  <a:schemeClr val="accent6"/>
                </a:solidFill>
                <a:latin typeface="Arial Rounded MT Bold" pitchFamily="34" charset="0"/>
              </a:rPr>
              <a:t>Wave Sheaf</a:t>
            </a:r>
            <a:endParaRPr lang="en-CA" sz="2400" dirty="0">
              <a:solidFill>
                <a:schemeClr val="accent6"/>
              </a:solidFill>
              <a:latin typeface="Arial Rounded MT Bold" pitchFamily="34" charset="0"/>
            </a:endParaRPr>
          </a:p>
        </p:txBody>
      </p:sp>
      <p:cxnSp>
        <p:nvCxnSpPr>
          <p:cNvPr id="37" name="Straight Arrow Connector 36"/>
          <p:cNvCxnSpPr/>
          <p:nvPr/>
        </p:nvCxnSpPr>
        <p:spPr>
          <a:xfrm>
            <a:off x="10559974" y="4403849"/>
            <a:ext cx="12988" cy="537319"/>
          </a:xfrm>
          <a:prstGeom prst="straightConnector1">
            <a:avLst/>
          </a:prstGeom>
          <a:ln w="76200">
            <a:solidFill>
              <a:schemeClr val="accent6"/>
            </a:solidFill>
            <a:headEnd type="oval" w="med" len="med"/>
            <a:tailEnd type="triangle" w="med" len="med"/>
          </a:ln>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3753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225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heel(1)">
                                      <p:cBhvr>
                                        <p:cTn id="12" dur="1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fltVal val="0"/>
                                          </p:val>
                                        </p:tav>
                                        <p:tav tm="100000">
                                          <p:val>
                                            <p:strVal val="#ppt_w"/>
                                          </p:val>
                                        </p:tav>
                                      </p:tavLst>
                                    </p:anim>
                                    <p:anim calcmode="lin" valueType="num">
                                      <p:cBhvr>
                                        <p:cTn id="18" dur="1000" fill="hold"/>
                                        <p:tgtEl>
                                          <p:spTgt spid="16"/>
                                        </p:tgtEl>
                                        <p:attrNameLst>
                                          <p:attrName>ppt_h</p:attrName>
                                        </p:attrNameLst>
                                      </p:cBhvr>
                                      <p:tavLst>
                                        <p:tav tm="0">
                                          <p:val>
                                            <p:fltVal val="0"/>
                                          </p:val>
                                        </p:tav>
                                        <p:tav tm="100000">
                                          <p:val>
                                            <p:strVal val="#ppt_h"/>
                                          </p:val>
                                        </p:tav>
                                      </p:tavLst>
                                    </p:anim>
                                    <p:animEffect transition="in" filter="fade">
                                      <p:cBhvr>
                                        <p:cTn id="19" dur="10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6"/>
                                        </p:tgtEl>
                                        <p:attrNameLst>
                                          <p:attrName>style.visibility</p:attrName>
                                        </p:attrNameLst>
                                      </p:cBhvr>
                                      <p:to>
                                        <p:strVal val="visible"/>
                                      </p:to>
                                    </p:set>
                                    <p:anim calcmode="lin" valueType="num">
                                      <p:cBhvr>
                                        <p:cTn id="24" dur="1000" fill="hold"/>
                                        <p:tgtEl>
                                          <p:spTgt spid="36"/>
                                        </p:tgtEl>
                                        <p:attrNameLst>
                                          <p:attrName>ppt_w</p:attrName>
                                        </p:attrNameLst>
                                      </p:cBhvr>
                                      <p:tavLst>
                                        <p:tav tm="0">
                                          <p:val>
                                            <p:fltVal val="0"/>
                                          </p:val>
                                        </p:tav>
                                        <p:tav tm="100000">
                                          <p:val>
                                            <p:strVal val="#ppt_w"/>
                                          </p:val>
                                        </p:tav>
                                      </p:tavLst>
                                    </p:anim>
                                    <p:anim calcmode="lin" valueType="num">
                                      <p:cBhvr>
                                        <p:cTn id="25" dur="1000" fill="hold"/>
                                        <p:tgtEl>
                                          <p:spTgt spid="36"/>
                                        </p:tgtEl>
                                        <p:attrNameLst>
                                          <p:attrName>ppt_h</p:attrName>
                                        </p:attrNameLst>
                                      </p:cBhvr>
                                      <p:tavLst>
                                        <p:tav tm="0">
                                          <p:val>
                                            <p:fltVal val="0"/>
                                          </p:val>
                                        </p:tav>
                                        <p:tav tm="100000">
                                          <p:val>
                                            <p:strVal val="#ppt_h"/>
                                          </p:val>
                                        </p:tav>
                                      </p:tavLst>
                                    </p:anim>
                                    <p:animEffect transition="in" filter="fade">
                                      <p:cBhvr>
                                        <p:cTn id="26" dur="100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p:cTn id="31" dur="1000" fill="hold"/>
                                        <p:tgtEl>
                                          <p:spTgt spid="29"/>
                                        </p:tgtEl>
                                        <p:attrNameLst>
                                          <p:attrName>ppt_w</p:attrName>
                                        </p:attrNameLst>
                                      </p:cBhvr>
                                      <p:tavLst>
                                        <p:tav tm="0">
                                          <p:val>
                                            <p:fltVal val="0"/>
                                          </p:val>
                                        </p:tav>
                                        <p:tav tm="100000">
                                          <p:val>
                                            <p:strVal val="#ppt_w"/>
                                          </p:val>
                                        </p:tav>
                                      </p:tavLst>
                                    </p:anim>
                                    <p:anim calcmode="lin" valueType="num">
                                      <p:cBhvr>
                                        <p:cTn id="32" dur="1000" fill="hold"/>
                                        <p:tgtEl>
                                          <p:spTgt spid="29"/>
                                        </p:tgtEl>
                                        <p:attrNameLst>
                                          <p:attrName>ppt_h</p:attrName>
                                        </p:attrNameLst>
                                      </p:cBhvr>
                                      <p:tavLst>
                                        <p:tav tm="0">
                                          <p:val>
                                            <p:fltVal val="0"/>
                                          </p:val>
                                        </p:tav>
                                        <p:tav tm="100000">
                                          <p:val>
                                            <p:strVal val="#ppt_h"/>
                                          </p:val>
                                        </p:tav>
                                      </p:tavLst>
                                    </p:anim>
                                    <p:animEffect transition="in" filter="fade">
                                      <p:cBhvr>
                                        <p:cTn id="33"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animBg="1"/>
      <p:bldP spid="29" grpId="0" animBg="1"/>
      <p:bldP spid="31" grpId="0" animBg="1"/>
      <p:bldP spid="36"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FF3399">
                <a:alpha val="6000"/>
              </a:srgbClr>
            </a:gs>
            <a:gs pos="48000">
              <a:srgbClr val="FF6633">
                <a:alpha val="30000"/>
              </a:srgbClr>
            </a:gs>
            <a:gs pos="91000">
              <a:srgbClr val="FFFF00">
                <a:alpha val="57000"/>
              </a:srgbClr>
            </a:gs>
            <a:gs pos="75000">
              <a:srgbClr val="01A78F">
                <a:alpha val="58000"/>
              </a:srgbClr>
            </a:gs>
            <a:gs pos="100000">
              <a:srgbClr val="3366FF"/>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679137" y="6500692"/>
            <a:ext cx="477789" cy="365125"/>
          </a:xfrm>
        </p:spPr>
        <p:txBody>
          <a:bodyPr/>
          <a:lstStyle/>
          <a:p>
            <a:fld id="{81FEFA0A-2F20-4B60-98C6-5FFDA469AA1C}" type="slidenum">
              <a:rPr lang="en-US" smtClean="0">
                <a:solidFill>
                  <a:schemeClr val="tx2"/>
                </a:solidFill>
              </a:rPr>
              <a:pPr/>
              <a:t>59</a:t>
            </a:fld>
            <a:endParaRPr lang="en-US" dirty="0">
              <a:solidFill>
                <a:schemeClr val="tx2"/>
              </a:solidFill>
            </a:endParaRPr>
          </a:p>
        </p:txBody>
      </p:sp>
      <p:sp>
        <p:nvSpPr>
          <p:cNvPr id="3" name="Rectangle 2"/>
          <p:cNvSpPr/>
          <p:nvPr/>
        </p:nvSpPr>
        <p:spPr>
          <a:xfrm>
            <a:off x="405780" y="404664"/>
            <a:ext cx="11377264" cy="5976664"/>
          </a:xfrm>
          <a:prstGeom prst="rect">
            <a:avLst/>
          </a:prstGeom>
          <a:noFill/>
          <a:ln>
            <a:solidFill>
              <a:srgbClr val="9900CC"/>
            </a:solidFill>
          </a:ln>
          <a:effectLst>
            <a:glow rad="63500">
              <a:srgbClr val="CC0099"/>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82550" h="38100" prst="coolSlant"/>
            </a:sp3d>
          </a:bodyPr>
          <a:lstStyle/>
          <a:p>
            <a:pPr algn="ctr">
              <a:lnSpc>
                <a:spcPct val="150000"/>
              </a:lnSpc>
            </a:pPr>
            <a:endParaRPr lang="en-CA" sz="3200" dirty="0">
              <a:ln>
                <a:solidFill>
                  <a:srgbClr val="FF3300"/>
                </a:solidFill>
              </a:ln>
              <a:solidFill>
                <a:srgbClr val="FF33CC"/>
              </a:solidFill>
              <a:latin typeface="Comic Sans MS" pitchFamily="66" charset="0"/>
            </a:endParaRPr>
          </a:p>
        </p:txBody>
      </p:sp>
      <p:pic>
        <p:nvPicPr>
          <p:cNvPr id="8" name="Picture 3" descr="C:\Users\Rae\Desktop\BOOK OF ENOC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7908" y="1723296"/>
            <a:ext cx="2128604" cy="253365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9" name="Picture 2" descr="C:\Users\Rae\Desktop\Joshu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4652" y="1613615"/>
            <a:ext cx="2016224" cy="2750949"/>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0" name="Rectangle 9"/>
          <p:cNvSpPr/>
          <p:nvPr/>
        </p:nvSpPr>
        <p:spPr>
          <a:xfrm>
            <a:off x="765820" y="692696"/>
            <a:ext cx="10657184" cy="5693866"/>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spc="150" dirty="0" smtClean="0">
                <a:ln w="11430">
                  <a:solidFill>
                    <a:srgbClr val="002060"/>
                  </a:solidFill>
                </a:ln>
                <a:solidFill>
                  <a:srgbClr val="F8F8F8"/>
                </a:solidFill>
                <a:effectLst>
                  <a:glow rad="127000">
                    <a:srgbClr val="7030A0">
                      <a:alpha val="81000"/>
                    </a:srgbClr>
                  </a:glow>
                  <a:outerShdw blurRad="25400" algn="tl" rotWithShape="0">
                    <a:srgbClr val="000000">
                      <a:alpha val="43000"/>
                    </a:srgbClr>
                  </a:outerShdw>
                </a:effectLst>
                <a:latin typeface="Matura MT Script Capitals" pitchFamily="66" charset="0"/>
              </a:rPr>
              <a:t>The </a:t>
            </a:r>
            <a:r>
              <a:rPr lang="en-US" sz="5400" b="1" u="sng" spc="150" dirty="0" smtClean="0">
                <a:ln w="11430">
                  <a:solidFill>
                    <a:srgbClr val="002060"/>
                  </a:solidFill>
                </a:ln>
                <a:solidFill>
                  <a:srgbClr val="FF3399"/>
                </a:solidFill>
                <a:effectLst>
                  <a:glow rad="127000">
                    <a:srgbClr val="7030A0">
                      <a:alpha val="81000"/>
                    </a:srgbClr>
                  </a:glow>
                  <a:outerShdw blurRad="25400" algn="tl" rotWithShape="0">
                    <a:srgbClr val="000000">
                      <a:alpha val="43000"/>
                    </a:srgbClr>
                  </a:outerShdw>
                </a:effectLst>
                <a:latin typeface="Matura MT Script Capitals" pitchFamily="66" charset="0"/>
              </a:rPr>
              <a:t>strikin</a:t>
            </a:r>
            <a:r>
              <a:rPr lang="en-US" sz="5400" b="1" spc="150" dirty="0" smtClean="0">
                <a:ln w="11430">
                  <a:solidFill>
                    <a:srgbClr val="002060"/>
                  </a:solidFill>
                </a:ln>
                <a:solidFill>
                  <a:srgbClr val="FF3399"/>
                </a:solidFill>
                <a:effectLst>
                  <a:glow rad="127000">
                    <a:srgbClr val="7030A0">
                      <a:alpha val="81000"/>
                    </a:srgbClr>
                  </a:glow>
                  <a:outerShdw blurRad="25400" algn="tl" rotWithShape="0">
                    <a:srgbClr val="000000">
                      <a:alpha val="43000"/>
                    </a:srgbClr>
                  </a:outerShdw>
                </a:effectLst>
                <a:latin typeface="Matura MT Script Capitals" pitchFamily="66" charset="0"/>
              </a:rPr>
              <a:t>g </a:t>
            </a:r>
            <a:r>
              <a:rPr lang="en-US" sz="5400" b="1" u="sng" spc="150" dirty="0" smtClean="0">
                <a:ln w="11430">
                  <a:solidFill>
                    <a:srgbClr val="002060"/>
                  </a:solidFill>
                </a:ln>
                <a:solidFill>
                  <a:srgbClr val="FF3399"/>
                </a:solidFill>
                <a:effectLst>
                  <a:glow rad="127000">
                    <a:srgbClr val="7030A0">
                      <a:alpha val="81000"/>
                    </a:srgbClr>
                  </a:glow>
                  <a:outerShdw blurRad="25400" algn="tl" rotWithShape="0">
                    <a:srgbClr val="000000">
                      <a:alpha val="43000"/>
                    </a:srgbClr>
                  </a:outerShdw>
                </a:effectLst>
                <a:latin typeface="Matura MT Script Capitals" pitchFamily="66" charset="0"/>
              </a:rPr>
              <a:t>difference</a:t>
            </a:r>
            <a:r>
              <a:rPr lang="en-US" sz="5400" b="1" spc="150" dirty="0" smtClean="0">
                <a:ln w="11430">
                  <a:solidFill>
                    <a:srgbClr val="002060"/>
                  </a:solidFill>
                </a:ln>
                <a:solidFill>
                  <a:srgbClr val="FF3399"/>
                </a:solidFill>
                <a:effectLst>
                  <a:glow rad="127000">
                    <a:srgbClr val="7030A0">
                      <a:alpha val="81000"/>
                    </a:srgbClr>
                  </a:glow>
                  <a:outerShdw blurRad="25400" algn="tl" rotWithShape="0">
                    <a:srgbClr val="000000">
                      <a:alpha val="43000"/>
                    </a:srgbClr>
                  </a:outerShdw>
                </a:effectLst>
                <a:latin typeface="Matura MT Script Capitals" pitchFamily="66" charset="0"/>
              </a:rPr>
              <a:t> </a:t>
            </a:r>
            <a:r>
              <a:rPr lang="en-US" sz="5400" b="1" spc="150" dirty="0" smtClean="0">
                <a:ln w="11430">
                  <a:solidFill>
                    <a:srgbClr val="002060"/>
                  </a:solidFill>
                </a:ln>
                <a:solidFill>
                  <a:srgbClr val="F8F8F8"/>
                </a:solidFill>
                <a:effectLst>
                  <a:glow rad="127000">
                    <a:srgbClr val="7030A0">
                      <a:alpha val="81000"/>
                    </a:srgbClr>
                  </a:glow>
                  <a:outerShdw blurRad="25400" algn="tl" rotWithShape="0">
                    <a:srgbClr val="000000">
                      <a:alpha val="43000"/>
                    </a:srgbClr>
                  </a:outerShdw>
                </a:effectLst>
                <a:latin typeface="Matura MT Script Capitals" pitchFamily="66" charset="0"/>
              </a:rPr>
              <a:t>between </a:t>
            </a:r>
            <a:r>
              <a:rPr lang="en-US" sz="5400" b="1" spc="150" dirty="0" smtClean="0">
                <a:ln w="11430">
                  <a:solidFill>
                    <a:srgbClr val="002060"/>
                  </a:solidFill>
                </a:ln>
                <a:solidFill>
                  <a:srgbClr val="632C03"/>
                </a:solidFill>
                <a:effectLst>
                  <a:glow rad="127000">
                    <a:srgbClr val="FF9933">
                      <a:alpha val="81000"/>
                    </a:srgbClr>
                  </a:glow>
                  <a:outerShdw blurRad="25400" algn="tl" rotWithShape="0">
                    <a:srgbClr val="000000">
                      <a:alpha val="43000"/>
                    </a:srgbClr>
                  </a:outerShdw>
                </a:effectLst>
                <a:latin typeface="Matura MT Script Capitals" pitchFamily="66" charset="0"/>
              </a:rPr>
              <a:t>Enoch</a:t>
            </a:r>
            <a:r>
              <a:rPr lang="en-US" sz="5400" b="1" spc="150" dirty="0" smtClean="0">
                <a:ln w="11430">
                  <a:solidFill>
                    <a:srgbClr val="002060"/>
                  </a:solidFill>
                </a:ln>
                <a:solidFill>
                  <a:srgbClr val="F8F8F8"/>
                </a:solidFill>
                <a:effectLst>
                  <a:glow rad="127000">
                    <a:srgbClr val="7030A0">
                      <a:alpha val="81000"/>
                    </a:srgbClr>
                  </a:glow>
                  <a:outerShdw blurRad="25400" algn="tl" rotWithShape="0">
                    <a:srgbClr val="000000">
                      <a:alpha val="43000"/>
                    </a:srgbClr>
                  </a:outerShdw>
                </a:effectLst>
                <a:latin typeface="Matura MT Script Capitals" pitchFamily="66" charset="0"/>
              </a:rPr>
              <a:t> &amp; </a:t>
            </a:r>
            <a:br>
              <a:rPr lang="en-US" sz="5400" b="1" spc="150" dirty="0" smtClean="0">
                <a:ln w="11430">
                  <a:solidFill>
                    <a:srgbClr val="002060"/>
                  </a:solidFill>
                </a:ln>
                <a:solidFill>
                  <a:srgbClr val="F8F8F8"/>
                </a:solidFill>
                <a:effectLst>
                  <a:glow rad="127000">
                    <a:srgbClr val="7030A0">
                      <a:alpha val="81000"/>
                    </a:srgbClr>
                  </a:glow>
                  <a:outerShdw blurRad="25400" algn="tl" rotWithShape="0">
                    <a:srgbClr val="000000">
                      <a:alpha val="43000"/>
                    </a:srgbClr>
                  </a:outerShdw>
                </a:effectLst>
                <a:latin typeface="Matura MT Script Capitals" pitchFamily="66" charset="0"/>
              </a:rPr>
            </a:br>
            <a:r>
              <a:rPr lang="en-US" sz="5400" b="1" spc="150" dirty="0" smtClean="0">
                <a:ln w="11430">
                  <a:solidFill>
                    <a:srgbClr val="002060"/>
                  </a:solidFill>
                </a:ln>
                <a:solidFill>
                  <a:schemeClr val="accent3">
                    <a:lumMod val="60000"/>
                    <a:lumOff val="40000"/>
                  </a:schemeClr>
                </a:solidFill>
                <a:effectLst>
                  <a:glow rad="127000">
                    <a:srgbClr val="7030A0">
                      <a:alpha val="81000"/>
                    </a:srgbClr>
                  </a:glow>
                  <a:outerShdw blurRad="25400" algn="tl" rotWithShape="0">
                    <a:srgbClr val="000000">
                      <a:alpha val="43000"/>
                    </a:srgbClr>
                  </a:outerShdw>
                </a:effectLst>
                <a:latin typeface="Matura MT Script Capitals" pitchFamily="66" charset="0"/>
              </a:rPr>
              <a:t>Joshua</a:t>
            </a:r>
            <a:r>
              <a:rPr lang="en-US" sz="5400" b="1" spc="150" dirty="0" smtClean="0">
                <a:ln w="11430">
                  <a:solidFill>
                    <a:srgbClr val="002060"/>
                  </a:solidFill>
                </a:ln>
                <a:solidFill>
                  <a:srgbClr val="F8F8F8"/>
                </a:solidFill>
                <a:effectLst>
                  <a:glow rad="127000">
                    <a:srgbClr val="7030A0">
                      <a:alpha val="81000"/>
                    </a:srgbClr>
                  </a:glow>
                  <a:outerShdw blurRad="25400" algn="tl" rotWithShape="0">
                    <a:srgbClr val="000000">
                      <a:alpha val="43000"/>
                    </a:srgbClr>
                  </a:outerShdw>
                </a:effectLst>
                <a:latin typeface="Matura MT Script Capitals" pitchFamily="66" charset="0"/>
              </a:rPr>
              <a:t>!</a:t>
            </a:r>
          </a:p>
          <a:p>
            <a:pPr algn="ctr"/>
            <a:endParaRPr lang="en-US" sz="4000" b="1" spc="150" dirty="0">
              <a:ln w="11430"/>
              <a:solidFill>
                <a:srgbClr val="F8F8F8"/>
              </a:solidFill>
              <a:effectLst>
                <a:glow rad="127000">
                  <a:srgbClr val="7030A0">
                    <a:alpha val="81000"/>
                  </a:srgbClr>
                </a:glow>
                <a:outerShdw blurRad="25400" algn="tl" rotWithShape="0">
                  <a:srgbClr val="000000">
                    <a:alpha val="43000"/>
                  </a:srgbClr>
                </a:outerShdw>
              </a:effectLst>
              <a:latin typeface="Matura MT Script Capitals" pitchFamily="66" charset="0"/>
            </a:endParaRPr>
          </a:p>
          <a:p>
            <a:pPr algn="ctr"/>
            <a:endParaRPr lang="en-US" sz="5400" b="1" spc="150" dirty="0" smtClean="0">
              <a:ln w="11430"/>
              <a:solidFill>
                <a:srgbClr val="F8F8F8"/>
              </a:solidFill>
              <a:effectLst>
                <a:glow rad="127000">
                  <a:srgbClr val="7030A0">
                    <a:alpha val="81000"/>
                  </a:srgbClr>
                </a:glow>
                <a:outerShdw blurRad="25400" algn="tl" rotWithShape="0">
                  <a:srgbClr val="000000">
                    <a:alpha val="43000"/>
                  </a:srgbClr>
                </a:outerShdw>
              </a:effectLst>
              <a:latin typeface="Matura MT Script Capitals" pitchFamily="66" charset="0"/>
            </a:endParaRPr>
          </a:p>
          <a:p>
            <a:pPr algn="ctr"/>
            <a:r>
              <a:rPr lang="en-US" sz="5400" b="1" spc="150" dirty="0" smtClean="0">
                <a:ln w="11430">
                  <a:solidFill>
                    <a:srgbClr val="002060"/>
                  </a:solidFill>
                </a:ln>
                <a:solidFill>
                  <a:srgbClr val="F8F8F8"/>
                </a:solidFill>
                <a:effectLst>
                  <a:glow rad="127000">
                    <a:srgbClr val="7030A0">
                      <a:alpha val="81000"/>
                    </a:srgbClr>
                  </a:glow>
                  <a:outerShdw blurRad="25400" algn="tl" rotWithShape="0">
                    <a:srgbClr val="000000">
                      <a:alpha val="43000"/>
                    </a:srgbClr>
                  </a:outerShdw>
                </a:effectLst>
                <a:latin typeface="Matura MT Script Capitals" pitchFamily="66" charset="0"/>
              </a:rPr>
              <a:t>It’s the difference between </a:t>
            </a:r>
            <a:br>
              <a:rPr lang="en-US" sz="5400" b="1" spc="150" dirty="0" smtClean="0">
                <a:ln w="11430">
                  <a:solidFill>
                    <a:srgbClr val="002060"/>
                  </a:solidFill>
                </a:ln>
                <a:solidFill>
                  <a:srgbClr val="F8F8F8"/>
                </a:solidFill>
                <a:effectLst>
                  <a:glow rad="127000">
                    <a:srgbClr val="7030A0">
                      <a:alpha val="81000"/>
                    </a:srgbClr>
                  </a:glow>
                  <a:outerShdw blurRad="25400" algn="tl" rotWithShape="0">
                    <a:srgbClr val="000000">
                      <a:alpha val="43000"/>
                    </a:srgbClr>
                  </a:outerShdw>
                </a:effectLst>
                <a:latin typeface="Matura MT Script Capitals" pitchFamily="66" charset="0"/>
              </a:rPr>
            </a:br>
            <a:r>
              <a:rPr lang="en-US" sz="5400" b="1" spc="150" dirty="0" smtClean="0">
                <a:ln w="11430">
                  <a:solidFill>
                    <a:srgbClr val="002060"/>
                  </a:solidFill>
                </a:ln>
                <a:solidFill>
                  <a:srgbClr val="F8F8F8"/>
                </a:solidFill>
                <a:effectLst>
                  <a:glow rad="127000">
                    <a:srgbClr val="7030A0">
                      <a:alpha val="81000"/>
                    </a:srgbClr>
                  </a:glow>
                  <a:outerShdw blurRad="25400" algn="tl" rotWithShape="0">
                    <a:srgbClr val="000000">
                      <a:alpha val="43000"/>
                    </a:srgbClr>
                  </a:outerShdw>
                </a:effectLst>
                <a:latin typeface="Matura MT Script Capitals" pitchFamily="66" charset="0"/>
              </a:rPr>
              <a:t>a “</a:t>
            </a:r>
            <a:r>
              <a:rPr lang="en-US" sz="5400" b="1" spc="150" dirty="0" smtClean="0">
                <a:ln w="11430">
                  <a:solidFill>
                    <a:srgbClr val="002060"/>
                  </a:solidFill>
                </a:ln>
                <a:solidFill>
                  <a:srgbClr val="632C03"/>
                </a:solidFill>
                <a:effectLst>
                  <a:glow rad="127000">
                    <a:srgbClr val="FF9933">
                      <a:alpha val="81000"/>
                    </a:srgbClr>
                  </a:glow>
                  <a:outerShdw blurRad="25400" algn="tl" rotWithShape="0">
                    <a:srgbClr val="000000">
                      <a:alpha val="43000"/>
                    </a:srgbClr>
                  </a:outerShdw>
                </a:effectLst>
                <a:latin typeface="Matura MT Script Capitals" pitchFamily="66" charset="0"/>
              </a:rPr>
              <a:t>day</a:t>
            </a:r>
            <a:r>
              <a:rPr lang="en-US" sz="5400" b="1" spc="150" dirty="0" smtClean="0">
                <a:ln w="11430">
                  <a:solidFill>
                    <a:srgbClr val="002060"/>
                  </a:solidFill>
                </a:ln>
                <a:solidFill>
                  <a:srgbClr val="F8F8F8"/>
                </a:solidFill>
                <a:effectLst>
                  <a:glow rad="127000">
                    <a:srgbClr val="7030A0">
                      <a:alpha val="81000"/>
                    </a:srgbClr>
                  </a:glow>
                  <a:outerShdw blurRad="25400" algn="tl" rotWithShape="0">
                    <a:srgbClr val="000000">
                      <a:alpha val="43000"/>
                    </a:srgbClr>
                  </a:outerShdw>
                </a:effectLst>
                <a:latin typeface="Matura MT Script Capitals" pitchFamily="66" charset="0"/>
              </a:rPr>
              <a:t>” and</a:t>
            </a:r>
            <a:r>
              <a:rPr lang="en-US" sz="5400" b="1" spc="150" dirty="0" smtClean="0">
                <a:ln w="11430">
                  <a:solidFill>
                    <a:srgbClr val="002060"/>
                  </a:solidFill>
                </a:ln>
                <a:solidFill>
                  <a:srgbClr val="FFFF00"/>
                </a:solidFill>
                <a:effectLst>
                  <a:glow rad="127000">
                    <a:srgbClr val="7030A0">
                      <a:alpha val="81000"/>
                    </a:srgbClr>
                  </a:glow>
                  <a:outerShdw blurRad="25400" algn="tl" rotWithShape="0">
                    <a:srgbClr val="000000">
                      <a:alpha val="43000"/>
                    </a:srgbClr>
                  </a:outerShdw>
                </a:effectLst>
                <a:latin typeface="Matura MT Script Capitals" pitchFamily="66" charset="0"/>
              </a:rPr>
              <a:t>/</a:t>
            </a:r>
            <a:r>
              <a:rPr lang="en-US" sz="5400" b="1" spc="150" dirty="0" smtClean="0">
                <a:ln w="11430">
                  <a:solidFill>
                    <a:srgbClr val="002060"/>
                  </a:solidFill>
                </a:ln>
                <a:solidFill>
                  <a:srgbClr val="F8F8F8"/>
                </a:solidFill>
                <a:effectLst>
                  <a:glow rad="127000">
                    <a:srgbClr val="7030A0">
                      <a:alpha val="81000"/>
                    </a:srgbClr>
                  </a:glow>
                  <a:outerShdw blurRad="25400" algn="tl" rotWithShape="0">
                    <a:srgbClr val="000000">
                      <a:alpha val="43000"/>
                    </a:srgbClr>
                  </a:outerShdw>
                </a:effectLst>
                <a:latin typeface="Matura MT Script Capitals" pitchFamily="66" charset="0"/>
              </a:rPr>
              <a:t>or a “</a:t>
            </a:r>
            <a:r>
              <a:rPr lang="en-US" sz="5400" b="1" spc="150" dirty="0" smtClean="0">
                <a:ln w="11430">
                  <a:solidFill>
                    <a:srgbClr val="002060"/>
                  </a:solidFill>
                </a:ln>
                <a:solidFill>
                  <a:schemeClr val="accent3">
                    <a:lumMod val="60000"/>
                    <a:lumOff val="40000"/>
                  </a:schemeClr>
                </a:solidFill>
                <a:effectLst>
                  <a:glow rad="127000">
                    <a:srgbClr val="7030A0">
                      <a:alpha val="81000"/>
                    </a:srgbClr>
                  </a:glow>
                  <a:outerShdw blurRad="25400" algn="tl" rotWithShape="0">
                    <a:srgbClr val="000000">
                      <a:alpha val="43000"/>
                    </a:srgbClr>
                  </a:outerShdw>
                </a:effectLst>
                <a:latin typeface="Matura MT Script Capitals" pitchFamily="66" charset="0"/>
              </a:rPr>
              <a:t>date.</a:t>
            </a:r>
            <a:r>
              <a:rPr lang="en-US" sz="5400" b="1" spc="150" dirty="0" smtClean="0">
                <a:ln w="11430">
                  <a:solidFill>
                    <a:srgbClr val="002060"/>
                  </a:solidFill>
                </a:ln>
                <a:solidFill>
                  <a:srgbClr val="F8F8F8"/>
                </a:solidFill>
                <a:effectLst>
                  <a:glow rad="127000">
                    <a:srgbClr val="7030A0">
                      <a:alpha val="81000"/>
                    </a:srgbClr>
                  </a:glow>
                  <a:outerShdw blurRad="25400" algn="tl" rotWithShape="0">
                    <a:srgbClr val="000000">
                      <a:alpha val="43000"/>
                    </a:srgbClr>
                  </a:outerShdw>
                </a:effectLst>
                <a:latin typeface="Matura MT Script Capitals" pitchFamily="66" charset="0"/>
              </a:rPr>
              <a:t>”</a:t>
            </a:r>
            <a:endParaRPr lang="en-US" sz="5400" b="1" spc="150" dirty="0">
              <a:ln w="11430">
                <a:solidFill>
                  <a:srgbClr val="002060"/>
                </a:solidFill>
              </a:ln>
              <a:solidFill>
                <a:srgbClr val="F8F8F8"/>
              </a:solidFill>
              <a:effectLst>
                <a:glow rad="127000">
                  <a:srgbClr val="7030A0">
                    <a:alpha val="81000"/>
                  </a:srgbClr>
                </a:glow>
                <a:outerShdw blurRad="25400" algn="tl" rotWithShape="0">
                  <a:srgbClr val="000000">
                    <a:alpha val="43000"/>
                  </a:srgbClr>
                </a:outerShdw>
              </a:effectLst>
              <a:latin typeface="Matura MT Script Capitals" pitchFamily="66" charset="0"/>
            </a:endParaRPr>
          </a:p>
        </p:txBody>
      </p:sp>
      <p:sp>
        <p:nvSpPr>
          <p:cNvPr id="7" name="Rounded Rectangle 6"/>
          <p:cNvSpPr/>
          <p:nvPr/>
        </p:nvSpPr>
        <p:spPr>
          <a:xfrm>
            <a:off x="765820" y="1782573"/>
            <a:ext cx="540085" cy="2415096"/>
          </a:xfrm>
          <a:prstGeom prst="roundRect">
            <a:avLst/>
          </a:prstGeom>
          <a:solidFill>
            <a:srgbClr val="BCFFDE"/>
          </a:solidFill>
          <a:ln w="57150">
            <a:solidFill>
              <a:srgbClr val="0070C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2400" dirty="0" smtClean="0">
                <a:ln w="28575">
                  <a:solidFill>
                    <a:srgbClr val="0000FF"/>
                  </a:solidFill>
                </a:ln>
                <a:solidFill>
                  <a:srgbClr val="00FF00"/>
                </a:solidFill>
                <a:latin typeface="Arial Rounded MT Bold" pitchFamily="34" charset="0"/>
              </a:rPr>
              <a:t>REV</a:t>
            </a:r>
            <a:br>
              <a:rPr lang="en-CA" sz="2400" dirty="0" smtClean="0">
                <a:ln w="28575">
                  <a:solidFill>
                    <a:srgbClr val="0000FF"/>
                  </a:solidFill>
                </a:ln>
                <a:solidFill>
                  <a:srgbClr val="00FF00"/>
                </a:solidFill>
                <a:latin typeface="Arial Rounded MT Bold" pitchFamily="34" charset="0"/>
              </a:rPr>
            </a:br>
            <a:r>
              <a:rPr lang="en-CA" sz="2400" dirty="0" smtClean="0">
                <a:ln w="28575">
                  <a:solidFill>
                    <a:srgbClr val="0000FF"/>
                  </a:solidFill>
                </a:ln>
                <a:solidFill>
                  <a:srgbClr val="00FF00"/>
                </a:solidFill>
                <a:latin typeface="Arial Rounded MT Bold" pitchFamily="34" charset="0"/>
              </a:rPr>
              <a:t>I</a:t>
            </a:r>
            <a:br>
              <a:rPr lang="en-CA" sz="2400" dirty="0" smtClean="0">
                <a:ln w="28575">
                  <a:solidFill>
                    <a:srgbClr val="0000FF"/>
                  </a:solidFill>
                </a:ln>
                <a:solidFill>
                  <a:srgbClr val="00FF00"/>
                </a:solidFill>
                <a:latin typeface="Arial Rounded MT Bold" pitchFamily="34" charset="0"/>
              </a:rPr>
            </a:br>
            <a:r>
              <a:rPr lang="en-CA" sz="2400" dirty="0" smtClean="0">
                <a:ln w="28575">
                  <a:solidFill>
                    <a:srgbClr val="0000FF"/>
                  </a:solidFill>
                </a:ln>
                <a:solidFill>
                  <a:srgbClr val="00FF00"/>
                </a:solidFill>
                <a:latin typeface="Arial Rounded MT Bold" pitchFamily="34" charset="0"/>
              </a:rPr>
              <a:t>EW</a:t>
            </a:r>
            <a:endParaRPr lang="en-CA" sz="2400" dirty="0">
              <a:ln w="28575">
                <a:solidFill>
                  <a:srgbClr val="0000FF"/>
                </a:solidFill>
              </a:ln>
              <a:solidFill>
                <a:srgbClr val="00FF00"/>
              </a:solidFill>
              <a:latin typeface="Arial Rounded MT Bold" pitchFamily="34" charset="0"/>
            </a:endParaRPr>
          </a:p>
        </p:txBody>
      </p:sp>
    </p:spTree>
    <p:extLst>
      <p:ext uri="{BB962C8B-B14F-4D97-AF65-F5344CB8AC3E}">
        <p14:creationId xmlns:p14="http://schemas.microsoft.com/office/powerpoint/2010/main" val="1367332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22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3" end="3"/>
                                            </p:txEl>
                                          </p:spTgt>
                                        </p:tgtEl>
                                        <p:attrNameLst>
                                          <p:attrName>style.visibility</p:attrName>
                                        </p:attrNameLst>
                                      </p:cBhvr>
                                      <p:to>
                                        <p:strVal val="visible"/>
                                      </p:to>
                                    </p:set>
                                    <p:animEffect transition="in" filter="barn(inVertical)">
                                      <p:cBhvr>
                                        <p:cTn id="12" dur="1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62000">
              <a:srgbClr val="6600FF">
                <a:alpha val="42000"/>
              </a:srgbClr>
            </a:gs>
            <a:gs pos="100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7" name="Explosion 2 26"/>
          <p:cNvSpPr/>
          <p:nvPr/>
        </p:nvSpPr>
        <p:spPr>
          <a:xfrm rot="604791">
            <a:off x="6886500" y="4365104"/>
            <a:ext cx="3960439" cy="3096343"/>
          </a:xfrm>
          <a:prstGeom prst="irregularSeal2">
            <a:avLst/>
          </a:prstGeom>
          <a:solidFill>
            <a:srgbClr val="BCFFDE"/>
          </a:solidFill>
          <a:ln>
            <a:solidFill>
              <a:srgbClr val="D60093"/>
            </a:solidFill>
          </a:ln>
          <a:effectLst>
            <a:glow rad="228600">
              <a:schemeClr val="accent3">
                <a:satMod val="175000"/>
                <a:alpha val="40000"/>
              </a:schemeClr>
            </a:glo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4400" b="1" dirty="0">
              <a:ln>
                <a:solidFill>
                  <a:sysClr val="windowText" lastClr="000000"/>
                </a:solidFill>
              </a:ln>
              <a:solidFill>
                <a:srgbClr val="00FF00"/>
              </a:solidFill>
              <a:effectLst>
                <a:glow rad="127000">
                  <a:srgbClr val="FFFF00"/>
                </a:glow>
              </a:effectLst>
            </a:endParaRPr>
          </a:p>
        </p:txBody>
      </p:sp>
      <p:sp>
        <p:nvSpPr>
          <p:cNvPr id="38" name="Rounded Rectangle 37"/>
          <p:cNvSpPr/>
          <p:nvPr/>
        </p:nvSpPr>
        <p:spPr>
          <a:xfrm>
            <a:off x="8470676" y="1132954"/>
            <a:ext cx="3384376" cy="619462"/>
          </a:xfrm>
          <a:prstGeom prst="roundRect">
            <a:avLst/>
          </a:prstGeom>
          <a:gradFill>
            <a:gsLst>
              <a:gs pos="50000">
                <a:srgbClr val="000040"/>
              </a:gs>
              <a:gs pos="31000">
                <a:srgbClr val="400040"/>
              </a:gs>
              <a:gs pos="12000">
                <a:srgbClr val="8F0040"/>
              </a:gs>
              <a:gs pos="84000">
                <a:srgbClr val="8F0040"/>
              </a:gs>
            </a:gsLst>
            <a:lin ang="2700000" scaled="0"/>
          </a:gradFill>
          <a:ln w="38100">
            <a:solidFill>
              <a:srgbClr val="5D2D2D"/>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2800" dirty="0" smtClean="0">
                <a:solidFill>
                  <a:srgbClr val="FFFF00"/>
                </a:solidFill>
                <a:effectLst>
                  <a:outerShdw blurRad="38100" dist="38100" dir="2700000" algn="tl">
                    <a:srgbClr val="000000">
                      <a:alpha val="43137"/>
                    </a:srgbClr>
                  </a:outerShdw>
                </a:effectLst>
                <a:latin typeface="MV Boli" pitchFamily="2" charset="0"/>
                <a:cs typeface="MV Boli" pitchFamily="2" charset="0"/>
              </a:rPr>
              <a:t>(… Wait 11 days!)</a:t>
            </a:r>
            <a:endParaRPr lang="en-CA" sz="2800" dirty="0">
              <a:solidFill>
                <a:srgbClr val="FFFF00"/>
              </a:solidFill>
              <a:effectLst>
                <a:outerShdw blurRad="38100" dist="38100" dir="2700000" algn="tl">
                  <a:srgbClr val="000000">
                    <a:alpha val="43137"/>
                  </a:srgbClr>
                </a:outerShdw>
              </a:effectLst>
              <a:latin typeface="MV Boli" pitchFamily="2" charset="0"/>
              <a:cs typeface="MV Boli" pitchFamily="2" charset="0"/>
            </a:endParaRPr>
          </a:p>
        </p:txBody>
      </p:sp>
      <p:sp>
        <p:nvSpPr>
          <p:cNvPr id="33" name="Rounded Rectangle 32"/>
          <p:cNvSpPr/>
          <p:nvPr/>
        </p:nvSpPr>
        <p:spPr>
          <a:xfrm rot="21154298">
            <a:off x="6740294" y="5459490"/>
            <a:ext cx="3900527" cy="994874"/>
          </a:xfrm>
          <a:prstGeom prst="roundRect">
            <a:avLst/>
          </a:prstGeom>
          <a:ln>
            <a:solidFill>
              <a:srgbClr val="FF33CC"/>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7200" dirty="0" smtClean="0">
                <a:ln>
                  <a:solidFill>
                    <a:srgbClr val="002060"/>
                  </a:solidFill>
                </a:ln>
                <a:solidFill>
                  <a:srgbClr val="FFFF00"/>
                </a:solidFill>
                <a:effectLst>
                  <a:outerShdw blurRad="38100" dist="38100" dir="2700000" algn="tl">
                    <a:srgbClr val="000000">
                      <a:alpha val="43137"/>
                    </a:srgbClr>
                  </a:outerShdw>
                </a:effectLst>
                <a:latin typeface="MV Boli" pitchFamily="2" charset="0"/>
                <a:cs typeface="MV Boli" pitchFamily="2" charset="0"/>
              </a:rPr>
              <a:t>REVIEW </a:t>
            </a:r>
            <a:endParaRPr lang="en-CA" sz="7200" dirty="0">
              <a:ln>
                <a:solidFill>
                  <a:srgbClr val="002060"/>
                </a:solidFill>
              </a:ln>
              <a:solidFill>
                <a:srgbClr val="FFFF00"/>
              </a:solidFill>
              <a:effectLst>
                <a:outerShdw blurRad="38100" dist="38100" dir="2700000" algn="tl">
                  <a:srgbClr val="000000">
                    <a:alpha val="43137"/>
                  </a:srgbClr>
                </a:outerShdw>
              </a:effectLst>
              <a:latin typeface="MV Boli" pitchFamily="2" charset="0"/>
              <a:cs typeface="MV Boli" pitchFamily="2" charset="0"/>
            </a:endParaRPr>
          </a:p>
        </p:txBody>
      </p:sp>
      <p:sp>
        <p:nvSpPr>
          <p:cNvPr id="22" name="Slide Number Placeholder 1"/>
          <p:cNvSpPr>
            <a:spLocks noGrp="1"/>
          </p:cNvSpPr>
          <p:nvPr>
            <p:ph type="sldNum" sz="quarter" idx="12"/>
          </p:nvPr>
        </p:nvSpPr>
        <p:spPr>
          <a:xfrm>
            <a:off x="11708433" y="6597352"/>
            <a:ext cx="480392" cy="260648"/>
          </a:xfrm>
        </p:spPr>
        <p:txBody>
          <a:bodyPr/>
          <a:lstStyle/>
          <a:p>
            <a:fld id="{81FEFA0A-2F20-4B60-98C6-5FFDA469AA1C}" type="slidenum">
              <a:rPr lang="en-US" smtClean="0">
                <a:solidFill>
                  <a:srgbClr val="000000"/>
                </a:solidFill>
              </a:rPr>
              <a:pPr/>
              <a:t>6</a:t>
            </a:fld>
            <a:endParaRPr lang="en-US" dirty="0">
              <a:solidFill>
                <a:srgbClr val="000000"/>
              </a:solidFill>
            </a:endParaRPr>
          </a:p>
        </p:txBody>
      </p:sp>
      <p:sp>
        <p:nvSpPr>
          <p:cNvPr id="23" name="Snip Diagonal Corner Rectangle 22"/>
          <p:cNvSpPr/>
          <p:nvPr/>
        </p:nvSpPr>
        <p:spPr>
          <a:xfrm>
            <a:off x="477788" y="5661248"/>
            <a:ext cx="5132506" cy="699003"/>
          </a:xfrm>
          <a:prstGeom prst="snip2DiagRect">
            <a:avLst/>
          </a:prstGeom>
          <a:solidFill>
            <a:srgbClr val="FFFF66"/>
          </a:solidFill>
          <a:ln w="38100">
            <a:solidFill>
              <a:srgbClr val="00FFFF"/>
            </a:solidFill>
          </a:ln>
          <a:effectLst>
            <a:glow rad="127000">
              <a:srgbClr val="CC0099"/>
            </a:glo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82550" h="38100" prst="coolSlant"/>
            </a:sp3d>
          </a:bodyPr>
          <a:lstStyle/>
          <a:p>
            <a:pPr algn="ctr">
              <a:lnSpc>
                <a:spcPct val="150000"/>
              </a:lnSpc>
            </a:pPr>
            <a:r>
              <a:rPr lang="en-CA" sz="3600" b="1" i="1" dirty="0" smtClean="0">
                <a:solidFill>
                  <a:srgbClr val="C00000"/>
                </a:solidFill>
                <a:latin typeface="Comic Sans MS" pitchFamily="66" charset="0"/>
              </a:rPr>
              <a:t>Even MORE Serious:</a:t>
            </a:r>
            <a:endParaRPr lang="en-CA" sz="3600" b="1" dirty="0">
              <a:solidFill>
                <a:srgbClr val="9900CC"/>
              </a:solidFill>
            </a:endParaRPr>
          </a:p>
        </p:txBody>
      </p:sp>
      <p:sp>
        <p:nvSpPr>
          <p:cNvPr id="30" name="Oval 29"/>
          <p:cNvSpPr/>
          <p:nvPr/>
        </p:nvSpPr>
        <p:spPr>
          <a:xfrm>
            <a:off x="189756" y="335808"/>
            <a:ext cx="576064" cy="457200"/>
          </a:xfrm>
          <a:prstGeom prst="ellipse">
            <a:avLst/>
          </a:prstGeom>
          <a:solidFill>
            <a:schemeClr val="accent1"/>
          </a:solidFill>
          <a:ln>
            <a:solidFill>
              <a:schemeClr val="tx2"/>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US" sz="3200" b="1" dirty="0" smtClean="0">
                <a:ln>
                  <a:solidFill>
                    <a:srgbClr val="FFFF00"/>
                  </a:solidFill>
                </a:ln>
                <a:solidFill>
                  <a:srgbClr val="FFFF00"/>
                </a:solidFill>
              </a:rPr>
              <a:t>1</a:t>
            </a:r>
            <a:endParaRPr lang="en-CA" sz="3200" b="1" dirty="0">
              <a:ln>
                <a:solidFill>
                  <a:srgbClr val="FFFF00"/>
                </a:solidFill>
              </a:ln>
              <a:solidFill>
                <a:srgbClr val="FFFF00"/>
              </a:solidFill>
            </a:endParaRPr>
          </a:p>
        </p:txBody>
      </p:sp>
      <p:sp>
        <p:nvSpPr>
          <p:cNvPr id="31" name="Oval 30"/>
          <p:cNvSpPr/>
          <p:nvPr/>
        </p:nvSpPr>
        <p:spPr>
          <a:xfrm>
            <a:off x="7813261" y="1146739"/>
            <a:ext cx="576064" cy="457200"/>
          </a:xfrm>
          <a:prstGeom prst="ellipse">
            <a:avLst/>
          </a:prstGeom>
          <a:gradFill>
            <a:gsLst>
              <a:gs pos="50000">
                <a:srgbClr val="000040"/>
              </a:gs>
              <a:gs pos="31000">
                <a:srgbClr val="400040"/>
              </a:gs>
              <a:gs pos="12000">
                <a:srgbClr val="8F0040"/>
              </a:gs>
              <a:gs pos="84000">
                <a:srgbClr val="8F0040"/>
              </a:gs>
            </a:gsLst>
            <a:lin ang="2700000" scaled="0"/>
          </a:gradFill>
          <a:ln>
            <a:solidFill>
              <a:schemeClr val="tx2"/>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US" sz="3200" b="1" dirty="0" smtClean="0">
                <a:solidFill>
                  <a:srgbClr val="FFFF00"/>
                </a:solidFill>
              </a:rPr>
              <a:t>4</a:t>
            </a:r>
            <a:endParaRPr lang="en-CA" sz="3200" b="1" dirty="0">
              <a:solidFill>
                <a:srgbClr val="FFFF00"/>
              </a:solidFill>
            </a:endParaRPr>
          </a:p>
        </p:txBody>
      </p:sp>
      <p:sp>
        <p:nvSpPr>
          <p:cNvPr id="32" name="Oval 31"/>
          <p:cNvSpPr/>
          <p:nvPr/>
        </p:nvSpPr>
        <p:spPr>
          <a:xfrm>
            <a:off x="904018" y="1136106"/>
            <a:ext cx="576064" cy="457200"/>
          </a:xfrm>
          <a:prstGeom prst="ellipse">
            <a:avLst/>
          </a:prstGeom>
          <a:blipFill>
            <a:blip r:embed="rId2"/>
            <a:tile tx="0" ty="0" sx="100000" sy="100000" flip="none" algn="tl"/>
          </a:blipFill>
          <a:ln>
            <a:solidFill>
              <a:schemeClr val="tx2"/>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US" sz="3200" b="1" dirty="0" smtClean="0">
                <a:ln>
                  <a:solidFill>
                    <a:srgbClr val="5D2D2D"/>
                  </a:solidFill>
                </a:ln>
                <a:solidFill>
                  <a:srgbClr val="5D2D2D"/>
                </a:solidFill>
              </a:rPr>
              <a:t>2</a:t>
            </a:r>
            <a:endParaRPr lang="en-CA" sz="3200" b="1" dirty="0">
              <a:ln>
                <a:solidFill>
                  <a:srgbClr val="5D2D2D"/>
                </a:solidFill>
              </a:ln>
              <a:solidFill>
                <a:srgbClr val="5D2D2D"/>
              </a:solidFill>
            </a:endParaRPr>
          </a:p>
        </p:txBody>
      </p:sp>
      <p:sp>
        <p:nvSpPr>
          <p:cNvPr id="35" name="Bent Arrow 34"/>
          <p:cNvSpPr/>
          <p:nvPr/>
        </p:nvSpPr>
        <p:spPr>
          <a:xfrm rot="5400000">
            <a:off x="8749610" y="-565316"/>
            <a:ext cx="378236" cy="3240360"/>
          </a:xfrm>
          <a:prstGeom prst="bentArrow">
            <a:avLst>
              <a:gd name="adj1" fmla="val 25000"/>
              <a:gd name="adj2" fmla="val 50000"/>
              <a:gd name="adj3" fmla="val 44279"/>
              <a:gd name="adj4" fmla="val 43750"/>
            </a:avLst>
          </a:prstGeom>
          <a:gradFill>
            <a:gsLst>
              <a:gs pos="0">
                <a:srgbClr val="FFFF00"/>
              </a:gs>
              <a:gs pos="62000">
                <a:srgbClr val="00FFFF"/>
              </a:gs>
              <a:gs pos="100000">
                <a:srgbClr val="FF6600"/>
              </a:gs>
            </a:gsLst>
            <a:lin ang="5400000" scaled="1"/>
          </a:gradFill>
          <a:ln>
            <a:solidFill>
              <a:srgbClr val="0000FF"/>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rgbClr val="164B4F"/>
              </a:solidFill>
            </a:endParaRPr>
          </a:p>
        </p:txBody>
      </p:sp>
      <p:sp>
        <p:nvSpPr>
          <p:cNvPr id="19" name="Rounded Rectangle 18"/>
          <p:cNvSpPr/>
          <p:nvPr/>
        </p:nvSpPr>
        <p:spPr>
          <a:xfrm>
            <a:off x="909836" y="188640"/>
            <a:ext cx="6558776" cy="751537"/>
          </a:xfrm>
          <a:prstGeom prst="roundRect">
            <a:avLst/>
          </a:prstGeom>
          <a:solidFill>
            <a:schemeClr val="accent1"/>
          </a:solidFill>
          <a:ln w="38100">
            <a:solidFill>
              <a:schemeClr val="tx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3600" dirty="0" smtClean="0">
                <a:solidFill>
                  <a:srgbClr val="FFFF00"/>
                </a:solidFill>
                <a:effectLst>
                  <a:outerShdw blurRad="38100" dist="38100" dir="2700000" algn="tl">
                    <a:srgbClr val="000000">
                      <a:alpha val="43137"/>
                    </a:srgbClr>
                  </a:outerShdw>
                </a:effectLst>
                <a:latin typeface="MV Boli" pitchFamily="2" charset="0"/>
                <a:cs typeface="MV Boli" pitchFamily="2" charset="0"/>
              </a:rPr>
              <a:t>Yah’s Wave Sheaf: Abib 15</a:t>
            </a:r>
            <a:r>
              <a:rPr lang="en-CA" sz="3600" baseline="30000" dirty="0" smtClean="0">
                <a:solidFill>
                  <a:srgbClr val="FFFF00"/>
                </a:solidFill>
                <a:effectLst>
                  <a:outerShdw blurRad="38100" dist="38100" dir="2700000" algn="tl">
                    <a:srgbClr val="000000">
                      <a:alpha val="43137"/>
                    </a:srgbClr>
                  </a:outerShdw>
                </a:effectLst>
                <a:latin typeface="MV Boli" pitchFamily="2" charset="0"/>
                <a:cs typeface="MV Boli" pitchFamily="2" charset="0"/>
              </a:rPr>
              <a:t>th</a:t>
            </a:r>
            <a:r>
              <a:rPr lang="en-CA" sz="3600" dirty="0" smtClean="0">
                <a:solidFill>
                  <a:srgbClr val="FFFF00"/>
                </a:solidFill>
                <a:effectLst>
                  <a:outerShdw blurRad="38100" dist="38100" dir="2700000" algn="tl">
                    <a:srgbClr val="000000">
                      <a:alpha val="43137"/>
                    </a:srgbClr>
                  </a:outerShdw>
                </a:effectLst>
                <a:latin typeface="MV Boli" pitchFamily="2" charset="0"/>
                <a:cs typeface="MV Boli" pitchFamily="2" charset="0"/>
              </a:rPr>
              <a:t> </a:t>
            </a:r>
            <a:r>
              <a:rPr lang="en-CA" sz="4800" dirty="0" smtClean="0">
                <a:solidFill>
                  <a:srgbClr val="FFFF00"/>
                </a:solidFill>
                <a:effectLst>
                  <a:outerShdw blurRad="38100" dist="38100" dir="2700000" algn="tl">
                    <a:srgbClr val="000000">
                      <a:alpha val="43137"/>
                    </a:srgbClr>
                  </a:outerShdw>
                </a:effectLst>
                <a:latin typeface="MV Boli" pitchFamily="2" charset="0"/>
                <a:cs typeface="MV Boli" pitchFamily="2" charset="0"/>
              </a:rPr>
              <a:t> </a:t>
            </a:r>
            <a:endParaRPr lang="en-CA" sz="4800" dirty="0">
              <a:solidFill>
                <a:srgbClr val="FFFF00"/>
              </a:solidFill>
              <a:effectLst>
                <a:outerShdw blurRad="38100" dist="38100" dir="2700000" algn="tl">
                  <a:srgbClr val="000000">
                    <a:alpha val="43137"/>
                  </a:srgbClr>
                </a:outerShdw>
              </a:effectLst>
              <a:latin typeface="MV Boli" pitchFamily="2" charset="0"/>
              <a:cs typeface="MV Boli" pitchFamily="2" charset="0"/>
            </a:endParaRPr>
          </a:p>
        </p:txBody>
      </p:sp>
      <p:sp>
        <p:nvSpPr>
          <p:cNvPr id="20" name="Rounded Rectangle 19"/>
          <p:cNvSpPr/>
          <p:nvPr/>
        </p:nvSpPr>
        <p:spPr>
          <a:xfrm>
            <a:off x="1618342" y="978305"/>
            <a:ext cx="6126728" cy="751537"/>
          </a:xfrm>
          <a:prstGeom prst="roundRect">
            <a:avLst/>
          </a:prstGeom>
          <a:blipFill>
            <a:blip r:embed="rId2"/>
            <a:tile tx="0" ty="0" sx="100000" sy="100000" flip="none" algn="tl"/>
          </a:blipFill>
          <a:ln w="38100">
            <a:solidFill>
              <a:srgbClr val="5D2D2D"/>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3600" dirty="0" smtClean="0">
                <a:solidFill>
                  <a:srgbClr val="5D2D2D"/>
                </a:solidFill>
                <a:effectLst>
                  <a:outerShdw blurRad="38100" dist="38100" dir="2700000" algn="tl">
                    <a:srgbClr val="000000">
                      <a:alpha val="43137"/>
                    </a:srgbClr>
                  </a:outerShdw>
                </a:effectLst>
                <a:latin typeface="MV Boli" pitchFamily="2" charset="0"/>
                <a:cs typeface="MV Boli" pitchFamily="2" charset="0"/>
              </a:rPr>
              <a:t>No More Manna! Abib 16</a:t>
            </a:r>
            <a:r>
              <a:rPr lang="en-CA" sz="3600" baseline="30000" dirty="0" smtClean="0">
                <a:solidFill>
                  <a:srgbClr val="5D2D2D"/>
                </a:solidFill>
                <a:effectLst>
                  <a:outerShdw blurRad="38100" dist="38100" dir="2700000" algn="tl">
                    <a:srgbClr val="000000">
                      <a:alpha val="43137"/>
                    </a:srgbClr>
                  </a:outerShdw>
                </a:effectLst>
                <a:latin typeface="MV Boli" pitchFamily="2" charset="0"/>
                <a:cs typeface="MV Boli" pitchFamily="2" charset="0"/>
              </a:rPr>
              <a:t>th</a:t>
            </a:r>
            <a:r>
              <a:rPr lang="en-CA" sz="3600" dirty="0" smtClean="0">
                <a:solidFill>
                  <a:srgbClr val="5D2D2D"/>
                </a:solidFill>
                <a:effectLst>
                  <a:outerShdw blurRad="38100" dist="38100" dir="2700000" algn="tl">
                    <a:srgbClr val="000000">
                      <a:alpha val="43137"/>
                    </a:srgbClr>
                  </a:outerShdw>
                </a:effectLst>
                <a:latin typeface="MV Boli" pitchFamily="2" charset="0"/>
                <a:cs typeface="MV Boli" pitchFamily="2" charset="0"/>
              </a:rPr>
              <a:t> </a:t>
            </a:r>
            <a:endParaRPr lang="en-CA" sz="4800" dirty="0">
              <a:solidFill>
                <a:srgbClr val="5D2D2D"/>
              </a:solidFill>
              <a:effectLst>
                <a:outerShdw blurRad="38100" dist="38100" dir="2700000" algn="tl">
                  <a:srgbClr val="000000">
                    <a:alpha val="43137"/>
                  </a:srgbClr>
                </a:outerShdw>
              </a:effectLst>
              <a:latin typeface="MV Boli" pitchFamily="2" charset="0"/>
              <a:cs typeface="MV Boli" pitchFamily="2" charset="0"/>
            </a:endParaRPr>
          </a:p>
        </p:txBody>
      </p:sp>
      <p:sp>
        <p:nvSpPr>
          <p:cNvPr id="39" name="Rounded Rectangle 38"/>
          <p:cNvSpPr/>
          <p:nvPr/>
        </p:nvSpPr>
        <p:spPr>
          <a:xfrm>
            <a:off x="2246088" y="1759760"/>
            <a:ext cx="6368603" cy="751537"/>
          </a:xfrm>
          <a:prstGeom prst="roundRect">
            <a:avLst/>
          </a:prstGeom>
          <a:solidFill>
            <a:srgbClr val="BA5306"/>
          </a:solidFill>
          <a:ln w="38100">
            <a:solidFill>
              <a:srgbClr val="5D2D2D"/>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3200" dirty="0" smtClean="0">
                <a:solidFill>
                  <a:srgbClr val="FFFF00"/>
                </a:solidFill>
                <a:effectLst>
                  <a:outerShdw blurRad="38100" dist="38100" dir="2700000" algn="tl">
                    <a:srgbClr val="000000">
                      <a:alpha val="43137"/>
                    </a:srgbClr>
                  </a:outerShdw>
                </a:effectLst>
                <a:latin typeface="MV Boli" pitchFamily="2" charset="0"/>
                <a:cs typeface="MV Boli" pitchFamily="2" charset="0"/>
              </a:rPr>
              <a:t>Enoch’s</a:t>
            </a:r>
            <a:r>
              <a:rPr lang="en-CA" sz="3600" dirty="0" smtClean="0">
                <a:solidFill>
                  <a:srgbClr val="FFFF00"/>
                </a:solidFill>
                <a:effectLst>
                  <a:outerShdw blurRad="38100" dist="38100" dir="2700000" algn="tl">
                    <a:srgbClr val="000000">
                      <a:alpha val="43137"/>
                    </a:srgbClr>
                  </a:outerShdw>
                </a:effectLst>
                <a:latin typeface="MV Boli" pitchFamily="2" charset="0"/>
                <a:cs typeface="MV Boli" pitchFamily="2" charset="0"/>
              </a:rPr>
              <a:t> </a:t>
            </a:r>
            <a:r>
              <a:rPr lang="en-CA" sz="3200" dirty="0" smtClean="0">
                <a:solidFill>
                  <a:srgbClr val="FFFF00"/>
                </a:solidFill>
                <a:effectLst>
                  <a:outerShdw blurRad="38100" dist="38100" dir="2700000" algn="tl">
                    <a:srgbClr val="000000">
                      <a:alpha val="43137"/>
                    </a:srgbClr>
                  </a:outerShdw>
                </a:effectLst>
                <a:latin typeface="MV Boli" pitchFamily="2" charset="0"/>
                <a:cs typeface="MV Boli" pitchFamily="2" charset="0"/>
              </a:rPr>
              <a:t>Wave Sheaf: Abib 26</a:t>
            </a:r>
            <a:r>
              <a:rPr lang="en-CA" sz="3200" baseline="30000" dirty="0" smtClean="0">
                <a:solidFill>
                  <a:srgbClr val="FFFF00"/>
                </a:solidFill>
                <a:effectLst>
                  <a:outerShdw blurRad="38100" dist="38100" dir="2700000" algn="tl">
                    <a:srgbClr val="000000">
                      <a:alpha val="43137"/>
                    </a:srgbClr>
                  </a:outerShdw>
                </a:effectLst>
                <a:latin typeface="MV Boli" pitchFamily="2" charset="0"/>
                <a:cs typeface="MV Boli" pitchFamily="2" charset="0"/>
              </a:rPr>
              <a:t>th</a:t>
            </a:r>
            <a:r>
              <a:rPr lang="en-CA" sz="3200" dirty="0" smtClean="0">
                <a:solidFill>
                  <a:srgbClr val="FFFF00"/>
                </a:solidFill>
                <a:effectLst>
                  <a:outerShdw blurRad="38100" dist="38100" dir="2700000" algn="tl">
                    <a:srgbClr val="000000">
                      <a:alpha val="43137"/>
                    </a:srgbClr>
                  </a:outerShdw>
                </a:effectLst>
                <a:latin typeface="MV Boli" pitchFamily="2" charset="0"/>
                <a:cs typeface="MV Boli" pitchFamily="2" charset="0"/>
              </a:rPr>
              <a:t> </a:t>
            </a:r>
            <a:endParaRPr lang="en-CA" sz="4400" dirty="0">
              <a:solidFill>
                <a:srgbClr val="FFFF00"/>
              </a:solidFill>
              <a:effectLst>
                <a:outerShdw blurRad="38100" dist="38100" dir="2700000" algn="tl">
                  <a:srgbClr val="000000">
                    <a:alpha val="43137"/>
                  </a:srgbClr>
                </a:outerShdw>
              </a:effectLst>
              <a:latin typeface="MV Boli" pitchFamily="2" charset="0"/>
              <a:cs typeface="MV Boli" pitchFamily="2" charset="0"/>
            </a:endParaRPr>
          </a:p>
        </p:txBody>
      </p:sp>
      <p:sp>
        <p:nvSpPr>
          <p:cNvPr id="40" name="Oval 39"/>
          <p:cNvSpPr/>
          <p:nvPr/>
        </p:nvSpPr>
        <p:spPr>
          <a:xfrm>
            <a:off x="1506300" y="1897989"/>
            <a:ext cx="576064" cy="457200"/>
          </a:xfrm>
          <a:prstGeom prst="ellipse">
            <a:avLst/>
          </a:prstGeom>
          <a:solidFill>
            <a:srgbClr val="BA5306"/>
          </a:solidFill>
          <a:ln>
            <a:solidFill>
              <a:schemeClr val="tx2"/>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US" sz="3200" b="1" dirty="0" smtClean="0">
                <a:ln>
                  <a:solidFill>
                    <a:srgbClr val="FFFF00"/>
                  </a:solidFill>
                </a:ln>
                <a:solidFill>
                  <a:srgbClr val="FFFF00"/>
                </a:solidFill>
              </a:rPr>
              <a:t>3</a:t>
            </a:r>
            <a:endParaRPr lang="en-CA" sz="3200" b="1" dirty="0">
              <a:ln>
                <a:solidFill>
                  <a:srgbClr val="FFFF00"/>
                </a:solidFill>
              </a:ln>
              <a:solidFill>
                <a:srgbClr val="FFFF00"/>
              </a:solidFill>
            </a:endParaRPr>
          </a:p>
        </p:txBody>
      </p:sp>
      <p:pic>
        <p:nvPicPr>
          <p:cNvPr id="41" name="Picture 2" descr="C:\Users\Rae\Desktop\hunger tumm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8748" y="2780928"/>
            <a:ext cx="3168352" cy="223224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2" name="Picture 3" descr="C:\Users\Rae\Desktop\hungry tumm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80928"/>
            <a:ext cx="3137359" cy="223224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3" name="Rectangle 42"/>
          <p:cNvSpPr/>
          <p:nvPr/>
        </p:nvSpPr>
        <p:spPr>
          <a:xfrm>
            <a:off x="2710037" y="2780928"/>
            <a:ext cx="6649852" cy="2308324"/>
          </a:xfrm>
          <a:prstGeom prst="rect">
            <a:avLst/>
          </a:prstGeom>
          <a:noFill/>
        </p:spPr>
        <p:txBody>
          <a:bodyPr wrap="square" lIns="91440" tIns="45720" rIns="91440" bIns="45720">
            <a:spAutoFit/>
          </a:bodyPr>
          <a:lstStyle/>
          <a:p>
            <a:pPr algn="ctr"/>
            <a:r>
              <a:rPr lang="en-US" sz="3600" b="1" cap="none" spc="0" dirty="0" smtClean="0">
                <a:ln w="1905"/>
                <a:solidFill>
                  <a:srgbClr val="8F0040"/>
                </a:solidFill>
                <a:effectLst>
                  <a:innerShdw blurRad="69850" dist="43180" dir="5400000">
                    <a:srgbClr val="000000">
                      <a:alpha val="65000"/>
                    </a:srgbClr>
                  </a:innerShdw>
                </a:effectLst>
                <a:latin typeface="MV Boli" pitchFamily="2" charset="0"/>
                <a:cs typeface="MV Boli" pitchFamily="2" charset="0"/>
              </a:rPr>
              <a:t>How hungry would Enoch’s people have been having to wait 11 days to eat &amp; enjoy any of the harvest?!</a:t>
            </a:r>
            <a:endParaRPr lang="en-US" sz="3600" b="1" cap="none" spc="0" dirty="0">
              <a:ln w="1905"/>
              <a:solidFill>
                <a:srgbClr val="8F0040"/>
              </a:solidFill>
              <a:effectLst>
                <a:innerShdw blurRad="69850" dist="43180" dir="5400000">
                  <a:srgbClr val="000000">
                    <a:alpha val="65000"/>
                  </a:srgbClr>
                </a:innerShdw>
              </a:effectLst>
              <a:latin typeface="MV Boli" pitchFamily="2" charset="0"/>
              <a:cs typeface="MV Boli" pitchFamily="2" charset="0"/>
            </a:endParaRPr>
          </a:p>
        </p:txBody>
      </p:sp>
      <p:sp>
        <p:nvSpPr>
          <p:cNvPr id="18" name="Bent Arrow 17"/>
          <p:cNvSpPr/>
          <p:nvPr/>
        </p:nvSpPr>
        <p:spPr>
          <a:xfrm rot="5400000" flipH="1">
            <a:off x="9340305" y="878023"/>
            <a:ext cx="605293" cy="2056523"/>
          </a:xfrm>
          <a:prstGeom prst="bentArrow">
            <a:avLst>
              <a:gd name="adj1" fmla="val 25000"/>
              <a:gd name="adj2" fmla="val 50000"/>
              <a:gd name="adj3" fmla="val 44279"/>
              <a:gd name="adj4" fmla="val 43750"/>
            </a:avLst>
          </a:prstGeom>
          <a:gradFill>
            <a:gsLst>
              <a:gs pos="0">
                <a:srgbClr val="FFFF00"/>
              </a:gs>
              <a:gs pos="62000">
                <a:srgbClr val="00FFFF"/>
              </a:gs>
              <a:gs pos="100000">
                <a:srgbClr val="FF6600"/>
              </a:gs>
            </a:gsLst>
            <a:lin ang="5400000" scaled="1"/>
          </a:gradFill>
          <a:ln>
            <a:solidFill>
              <a:srgbClr val="0000FF"/>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rgbClr val="164B4F"/>
              </a:solidFill>
            </a:endParaRPr>
          </a:p>
        </p:txBody>
      </p:sp>
    </p:spTree>
    <p:extLst>
      <p:ext uri="{BB962C8B-B14F-4D97-AF65-F5344CB8AC3E}">
        <p14:creationId xmlns:p14="http://schemas.microsoft.com/office/powerpoint/2010/main" val="3492396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000" fill="hold"/>
                                            <p:tgtEl>
                                              <p:spTgt spid="27"/>
                                            </p:tgtEl>
                                            <p:attrNameLst>
                                              <p:attrName>ppt_x</p:attrName>
                                            </p:attrNameLst>
                                          </p:cBhvr>
                                          <p:tavLst>
                                            <p:tav tm="0">
                                              <p:val>
                                                <p:strVal val="1+#ppt_w/2"/>
                                              </p:val>
                                            </p:tav>
                                            <p:tav tm="100000">
                                              <p:val>
                                                <p:strVal val="#ppt_x"/>
                                              </p:val>
                                            </p:tav>
                                          </p:tavLst>
                                        </p:anim>
                                        <p:anim calcmode="lin" valueType="num">
                                          <p:cBhvr additive="base">
                                            <p:cTn id="8" dur="1000" fill="hold"/>
                                            <p:tgtEl>
                                              <p:spTgt spid="2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grpId="0" nodeType="after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left)">
                                          <p:cBhvr>
                                            <p:cTn id="12" dur="1000"/>
                                            <p:tgtEl>
                                              <p:spTgt spid="33"/>
                                            </p:tgtEl>
                                          </p:cBhvr>
                                        </p:animEffect>
                                      </p:childTnLst>
                                    </p:cTn>
                                  </p:par>
                                  <p:par>
                                    <p:cTn id="13" presetID="8" presetClass="emph" presetSubtype="0" fill="hold" grpId="1" nodeType="withEffect">
                                      <p:stCondLst>
                                        <p:cond delay="0"/>
                                      </p:stCondLst>
                                      <p:childTnLst>
                                        <p:animRot by="21600000">
                                          <p:cBhvr>
                                            <p:cTn id="14" dur="1500" fill="hold"/>
                                            <p:tgtEl>
                                              <p:spTgt spid="27"/>
                                            </p:tgtEl>
                                            <p:attrNameLst>
                                              <p:attrName>r</p:attrName>
                                            </p:attrNameLst>
                                          </p:cBhvr>
                                        </p:animRot>
                                      </p:childTnLst>
                                    </p:cTn>
                                  </p:par>
                                </p:childTnLst>
                              </p:cTn>
                            </p:par>
                            <p:par>
                              <p:cTn id="15" fill="hold">
                                <p:stCondLst>
                                  <p:cond delay="2500"/>
                                </p:stCondLst>
                                <p:childTnLst>
                                  <p:par>
                                    <p:cTn id="16" presetID="6" presetClass="emph" presetSubtype="0" repeatCount="2000" autoRev="1" fill="hold" grpId="2" nodeType="afterEffect" p14:presetBounceEnd="96000">
                                      <p:stCondLst>
                                        <p:cond delay="0"/>
                                      </p:stCondLst>
                                      <p:childTnLst>
                                        <p:animScale p14:bounceEnd="96000">
                                          <p:cBhvr>
                                            <p:cTn id="17" dur="500" fill="hold"/>
                                            <p:tgtEl>
                                              <p:spTgt spid="27"/>
                                            </p:tgtEl>
                                          </p:cBhvr>
                                          <p:by x="150000" y="150000"/>
                                        </p:animScale>
                                      </p:childTnLst>
                                    </p:cTn>
                                  </p:par>
                                  <p:par>
                                    <p:cTn id="18" presetID="22" presetClass="entr" presetSubtype="8"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1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125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wipe(left)">
                                          <p:cBhvr>
                                            <p:cTn id="30" dur="1250"/>
                                            <p:tgtEl>
                                              <p:spTgt spid="3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wipe(left)">
                                          <p:cBhvr>
                                            <p:cTn id="35" dur="1250"/>
                                            <p:tgtEl>
                                              <p:spTgt spid="38"/>
                                            </p:tgtEl>
                                          </p:cBhvr>
                                        </p:animEffect>
                                      </p:childTnLst>
                                    </p:cTn>
                                  </p:par>
                                </p:childTnLst>
                              </p:cTn>
                            </p:par>
                            <p:par>
                              <p:cTn id="36" fill="hold">
                                <p:stCondLst>
                                  <p:cond delay="125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100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10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43">
                                                <p:txEl>
                                                  <p:pRg st="0" end="0"/>
                                                </p:txEl>
                                              </p:spTgt>
                                            </p:tgtEl>
                                            <p:attrNameLst>
                                              <p:attrName>style.visibility</p:attrName>
                                            </p:attrNameLst>
                                          </p:cBhvr>
                                          <p:to>
                                            <p:strVal val="visible"/>
                                          </p:to>
                                        </p:set>
                                        <p:animEffect transition="in" filter="wipe(left)">
                                          <p:cBhvr>
                                            <p:cTn id="47" dur="2000"/>
                                            <p:tgtEl>
                                              <p:spTgt spid="43">
                                                <p:txEl>
                                                  <p:pRg st="0" end="0"/>
                                                </p:txEl>
                                              </p:spTgt>
                                            </p:tgtEl>
                                          </p:cBhvr>
                                        </p:animEffect>
                                      </p:childTnLst>
                                    </p:cTn>
                                  </p:par>
                                </p:childTnLst>
                              </p:cTn>
                            </p:par>
                            <p:par>
                              <p:cTn id="48" fill="hold">
                                <p:stCondLst>
                                  <p:cond delay="2000"/>
                                </p:stCondLst>
                                <p:childTnLst>
                                  <p:par>
                                    <p:cTn id="49" presetID="53" presetClass="entr" presetSubtype="16" fill="hold" nodeType="afterEffect">
                                      <p:stCondLst>
                                        <p:cond delay="500"/>
                                      </p:stCondLst>
                                      <p:childTnLst>
                                        <p:set>
                                          <p:cBhvr>
                                            <p:cTn id="50" dur="1" fill="hold">
                                              <p:stCondLst>
                                                <p:cond delay="0"/>
                                              </p:stCondLst>
                                            </p:cTn>
                                            <p:tgtEl>
                                              <p:spTgt spid="42"/>
                                            </p:tgtEl>
                                            <p:attrNameLst>
                                              <p:attrName>style.visibility</p:attrName>
                                            </p:attrNameLst>
                                          </p:cBhvr>
                                          <p:to>
                                            <p:strVal val="visible"/>
                                          </p:to>
                                        </p:set>
                                        <p:anim calcmode="lin" valueType="num">
                                          <p:cBhvr>
                                            <p:cTn id="51" dur="1500" fill="hold"/>
                                            <p:tgtEl>
                                              <p:spTgt spid="42"/>
                                            </p:tgtEl>
                                            <p:attrNameLst>
                                              <p:attrName>ppt_w</p:attrName>
                                            </p:attrNameLst>
                                          </p:cBhvr>
                                          <p:tavLst>
                                            <p:tav tm="0">
                                              <p:val>
                                                <p:fltVal val="0"/>
                                              </p:val>
                                            </p:tav>
                                            <p:tav tm="100000">
                                              <p:val>
                                                <p:strVal val="#ppt_w"/>
                                              </p:val>
                                            </p:tav>
                                          </p:tavLst>
                                        </p:anim>
                                        <p:anim calcmode="lin" valueType="num">
                                          <p:cBhvr>
                                            <p:cTn id="52" dur="1500" fill="hold"/>
                                            <p:tgtEl>
                                              <p:spTgt spid="42"/>
                                            </p:tgtEl>
                                            <p:attrNameLst>
                                              <p:attrName>ppt_h</p:attrName>
                                            </p:attrNameLst>
                                          </p:cBhvr>
                                          <p:tavLst>
                                            <p:tav tm="0">
                                              <p:val>
                                                <p:fltVal val="0"/>
                                              </p:val>
                                            </p:tav>
                                            <p:tav tm="100000">
                                              <p:val>
                                                <p:strVal val="#ppt_h"/>
                                              </p:val>
                                            </p:tav>
                                          </p:tavLst>
                                        </p:anim>
                                        <p:animEffect transition="in" filter="fade">
                                          <p:cBhvr>
                                            <p:cTn id="53" dur="1500"/>
                                            <p:tgtEl>
                                              <p:spTgt spid="42"/>
                                            </p:tgtEl>
                                          </p:cBhvr>
                                        </p:animEffect>
                                      </p:childTnLst>
                                    </p:cTn>
                                  </p:par>
                                </p:childTnLst>
                              </p:cTn>
                            </p:par>
                            <p:par>
                              <p:cTn id="54" fill="hold">
                                <p:stCondLst>
                                  <p:cond delay="4000"/>
                                </p:stCondLst>
                                <p:childTnLst>
                                  <p:par>
                                    <p:cTn id="55" presetID="53" presetClass="entr" presetSubtype="16" fill="hold" nodeType="afterEffect">
                                      <p:stCondLst>
                                        <p:cond delay="500"/>
                                      </p:stCondLst>
                                      <p:childTnLst>
                                        <p:set>
                                          <p:cBhvr>
                                            <p:cTn id="56" dur="1" fill="hold">
                                              <p:stCondLst>
                                                <p:cond delay="0"/>
                                              </p:stCondLst>
                                            </p:cTn>
                                            <p:tgtEl>
                                              <p:spTgt spid="41"/>
                                            </p:tgtEl>
                                            <p:attrNameLst>
                                              <p:attrName>style.visibility</p:attrName>
                                            </p:attrNameLst>
                                          </p:cBhvr>
                                          <p:to>
                                            <p:strVal val="visible"/>
                                          </p:to>
                                        </p:set>
                                        <p:anim calcmode="lin" valueType="num">
                                          <p:cBhvr>
                                            <p:cTn id="57" dur="1500" fill="hold"/>
                                            <p:tgtEl>
                                              <p:spTgt spid="41"/>
                                            </p:tgtEl>
                                            <p:attrNameLst>
                                              <p:attrName>ppt_w</p:attrName>
                                            </p:attrNameLst>
                                          </p:cBhvr>
                                          <p:tavLst>
                                            <p:tav tm="0">
                                              <p:val>
                                                <p:fltVal val="0"/>
                                              </p:val>
                                            </p:tav>
                                            <p:tav tm="100000">
                                              <p:val>
                                                <p:strVal val="#ppt_w"/>
                                              </p:val>
                                            </p:tav>
                                          </p:tavLst>
                                        </p:anim>
                                        <p:anim calcmode="lin" valueType="num">
                                          <p:cBhvr>
                                            <p:cTn id="58" dur="1500" fill="hold"/>
                                            <p:tgtEl>
                                              <p:spTgt spid="41"/>
                                            </p:tgtEl>
                                            <p:attrNameLst>
                                              <p:attrName>ppt_h</p:attrName>
                                            </p:attrNameLst>
                                          </p:cBhvr>
                                          <p:tavLst>
                                            <p:tav tm="0">
                                              <p:val>
                                                <p:fltVal val="0"/>
                                              </p:val>
                                            </p:tav>
                                            <p:tav tm="100000">
                                              <p:val>
                                                <p:strVal val="#ppt_h"/>
                                              </p:val>
                                            </p:tav>
                                          </p:tavLst>
                                        </p:anim>
                                        <p:animEffect transition="in" filter="fade">
                                          <p:cBhvr>
                                            <p:cTn id="59" dur="1500"/>
                                            <p:tgtEl>
                                              <p:spTgt spid="41"/>
                                            </p:tgtEl>
                                          </p:cBhvr>
                                        </p:animEffect>
                                      </p:childTnLst>
                                    </p:cTn>
                                  </p:par>
                                </p:childTnLst>
                              </p:cTn>
                            </p:par>
                          </p:childTnLst>
                        </p:cTn>
                      </p:par>
                      <p:par>
                        <p:cTn id="60" fill="hold">
                          <p:stCondLst>
                            <p:cond delay="indefinite"/>
                          </p:stCondLst>
                          <p:childTnLst>
                            <p:par>
                              <p:cTn id="61" fill="hold">
                                <p:stCondLst>
                                  <p:cond delay="0"/>
                                </p:stCondLst>
                                <p:childTnLst>
                                  <p:par>
                                    <p:cTn id="62" presetID="20" presetClass="entr" presetSubtype="0" fill="hold" grpId="0" nodeType="click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wedge">
                                          <p:cBhvr>
                                            <p:cTn id="64" dur="1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27" grpId="2" animBg="1"/>
          <p:bldP spid="38" grpId="0" animBg="1"/>
          <p:bldP spid="33" grpId="0" animBg="1"/>
          <p:bldP spid="23" grpId="0" animBg="1"/>
          <p:bldP spid="35" grpId="0" animBg="1"/>
          <p:bldP spid="19" grpId="0" animBg="1"/>
          <p:bldP spid="20" grpId="0" animBg="1"/>
          <p:bldP spid="39" grpId="0" animBg="1"/>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000" fill="hold"/>
                                            <p:tgtEl>
                                              <p:spTgt spid="27"/>
                                            </p:tgtEl>
                                            <p:attrNameLst>
                                              <p:attrName>ppt_x</p:attrName>
                                            </p:attrNameLst>
                                          </p:cBhvr>
                                          <p:tavLst>
                                            <p:tav tm="0">
                                              <p:val>
                                                <p:strVal val="1+#ppt_w/2"/>
                                              </p:val>
                                            </p:tav>
                                            <p:tav tm="100000">
                                              <p:val>
                                                <p:strVal val="#ppt_x"/>
                                              </p:val>
                                            </p:tav>
                                          </p:tavLst>
                                        </p:anim>
                                        <p:anim calcmode="lin" valueType="num">
                                          <p:cBhvr additive="base">
                                            <p:cTn id="8" dur="1000" fill="hold"/>
                                            <p:tgtEl>
                                              <p:spTgt spid="2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grpId="0" nodeType="after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left)">
                                          <p:cBhvr>
                                            <p:cTn id="12" dur="1000"/>
                                            <p:tgtEl>
                                              <p:spTgt spid="33"/>
                                            </p:tgtEl>
                                          </p:cBhvr>
                                        </p:animEffect>
                                      </p:childTnLst>
                                    </p:cTn>
                                  </p:par>
                                  <p:par>
                                    <p:cTn id="13" presetID="8" presetClass="emph" presetSubtype="0" fill="hold" grpId="1" nodeType="withEffect">
                                      <p:stCondLst>
                                        <p:cond delay="0"/>
                                      </p:stCondLst>
                                      <p:childTnLst>
                                        <p:animRot by="21600000">
                                          <p:cBhvr>
                                            <p:cTn id="14" dur="1500" fill="hold"/>
                                            <p:tgtEl>
                                              <p:spTgt spid="27"/>
                                            </p:tgtEl>
                                            <p:attrNameLst>
                                              <p:attrName>r</p:attrName>
                                            </p:attrNameLst>
                                          </p:cBhvr>
                                        </p:animRot>
                                      </p:childTnLst>
                                    </p:cTn>
                                  </p:par>
                                </p:childTnLst>
                              </p:cTn>
                            </p:par>
                            <p:par>
                              <p:cTn id="15" fill="hold">
                                <p:stCondLst>
                                  <p:cond delay="2500"/>
                                </p:stCondLst>
                                <p:childTnLst>
                                  <p:par>
                                    <p:cTn id="16" presetID="6" presetClass="emph" presetSubtype="0" repeatCount="2000" autoRev="1" fill="hold" grpId="2" nodeType="afterEffect">
                                      <p:stCondLst>
                                        <p:cond delay="0"/>
                                      </p:stCondLst>
                                      <p:childTnLst>
                                        <p:animScale>
                                          <p:cBhvr>
                                            <p:cTn id="17" dur="500" fill="hold"/>
                                            <p:tgtEl>
                                              <p:spTgt spid="27"/>
                                            </p:tgtEl>
                                          </p:cBhvr>
                                          <p:by x="150000" y="150000"/>
                                        </p:animScale>
                                      </p:childTnLst>
                                    </p:cTn>
                                  </p:par>
                                  <p:par>
                                    <p:cTn id="18" presetID="22" presetClass="entr" presetSubtype="8"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1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125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wipe(left)">
                                          <p:cBhvr>
                                            <p:cTn id="30" dur="1250"/>
                                            <p:tgtEl>
                                              <p:spTgt spid="3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wipe(left)">
                                          <p:cBhvr>
                                            <p:cTn id="35" dur="1250"/>
                                            <p:tgtEl>
                                              <p:spTgt spid="38"/>
                                            </p:tgtEl>
                                          </p:cBhvr>
                                        </p:animEffect>
                                      </p:childTnLst>
                                    </p:cTn>
                                  </p:par>
                                </p:childTnLst>
                              </p:cTn>
                            </p:par>
                            <p:par>
                              <p:cTn id="36" fill="hold">
                                <p:stCondLst>
                                  <p:cond delay="125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100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10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43">
                                                <p:txEl>
                                                  <p:pRg st="0" end="0"/>
                                                </p:txEl>
                                              </p:spTgt>
                                            </p:tgtEl>
                                            <p:attrNameLst>
                                              <p:attrName>style.visibility</p:attrName>
                                            </p:attrNameLst>
                                          </p:cBhvr>
                                          <p:to>
                                            <p:strVal val="visible"/>
                                          </p:to>
                                        </p:set>
                                        <p:animEffect transition="in" filter="wipe(left)">
                                          <p:cBhvr>
                                            <p:cTn id="47" dur="2000"/>
                                            <p:tgtEl>
                                              <p:spTgt spid="43">
                                                <p:txEl>
                                                  <p:pRg st="0" end="0"/>
                                                </p:txEl>
                                              </p:spTgt>
                                            </p:tgtEl>
                                          </p:cBhvr>
                                        </p:animEffect>
                                      </p:childTnLst>
                                    </p:cTn>
                                  </p:par>
                                </p:childTnLst>
                              </p:cTn>
                            </p:par>
                            <p:par>
                              <p:cTn id="48" fill="hold">
                                <p:stCondLst>
                                  <p:cond delay="2000"/>
                                </p:stCondLst>
                                <p:childTnLst>
                                  <p:par>
                                    <p:cTn id="49" presetID="53" presetClass="entr" presetSubtype="16" fill="hold" nodeType="afterEffect">
                                      <p:stCondLst>
                                        <p:cond delay="500"/>
                                      </p:stCondLst>
                                      <p:childTnLst>
                                        <p:set>
                                          <p:cBhvr>
                                            <p:cTn id="50" dur="1" fill="hold">
                                              <p:stCondLst>
                                                <p:cond delay="0"/>
                                              </p:stCondLst>
                                            </p:cTn>
                                            <p:tgtEl>
                                              <p:spTgt spid="42"/>
                                            </p:tgtEl>
                                            <p:attrNameLst>
                                              <p:attrName>style.visibility</p:attrName>
                                            </p:attrNameLst>
                                          </p:cBhvr>
                                          <p:to>
                                            <p:strVal val="visible"/>
                                          </p:to>
                                        </p:set>
                                        <p:anim calcmode="lin" valueType="num">
                                          <p:cBhvr>
                                            <p:cTn id="51" dur="1500" fill="hold"/>
                                            <p:tgtEl>
                                              <p:spTgt spid="42"/>
                                            </p:tgtEl>
                                            <p:attrNameLst>
                                              <p:attrName>ppt_w</p:attrName>
                                            </p:attrNameLst>
                                          </p:cBhvr>
                                          <p:tavLst>
                                            <p:tav tm="0">
                                              <p:val>
                                                <p:fltVal val="0"/>
                                              </p:val>
                                            </p:tav>
                                            <p:tav tm="100000">
                                              <p:val>
                                                <p:strVal val="#ppt_w"/>
                                              </p:val>
                                            </p:tav>
                                          </p:tavLst>
                                        </p:anim>
                                        <p:anim calcmode="lin" valueType="num">
                                          <p:cBhvr>
                                            <p:cTn id="52" dur="1500" fill="hold"/>
                                            <p:tgtEl>
                                              <p:spTgt spid="42"/>
                                            </p:tgtEl>
                                            <p:attrNameLst>
                                              <p:attrName>ppt_h</p:attrName>
                                            </p:attrNameLst>
                                          </p:cBhvr>
                                          <p:tavLst>
                                            <p:tav tm="0">
                                              <p:val>
                                                <p:fltVal val="0"/>
                                              </p:val>
                                            </p:tav>
                                            <p:tav tm="100000">
                                              <p:val>
                                                <p:strVal val="#ppt_h"/>
                                              </p:val>
                                            </p:tav>
                                          </p:tavLst>
                                        </p:anim>
                                        <p:animEffect transition="in" filter="fade">
                                          <p:cBhvr>
                                            <p:cTn id="53" dur="1500"/>
                                            <p:tgtEl>
                                              <p:spTgt spid="42"/>
                                            </p:tgtEl>
                                          </p:cBhvr>
                                        </p:animEffect>
                                      </p:childTnLst>
                                    </p:cTn>
                                  </p:par>
                                </p:childTnLst>
                              </p:cTn>
                            </p:par>
                            <p:par>
                              <p:cTn id="54" fill="hold">
                                <p:stCondLst>
                                  <p:cond delay="4000"/>
                                </p:stCondLst>
                                <p:childTnLst>
                                  <p:par>
                                    <p:cTn id="55" presetID="53" presetClass="entr" presetSubtype="16" fill="hold" nodeType="afterEffect">
                                      <p:stCondLst>
                                        <p:cond delay="500"/>
                                      </p:stCondLst>
                                      <p:childTnLst>
                                        <p:set>
                                          <p:cBhvr>
                                            <p:cTn id="56" dur="1" fill="hold">
                                              <p:stCondLst>
                                                <p:cond delay="0"/>
                                              </p:stCondLst>
                                            </p:cTn>
                                            <p:tgtEl>
                                              <p:spTgt spid="41"/>
                                            </p:tgtEl>
                                            <p:attrNameLst>
                                              <p:attrName>style.visibility</p:attrName>
                                            </p:attrNameLst>
                                          </p:cBhvr>
                                          <p:to>
                                            <p:strVal val="visible"/>
                                          </p:to>
                                        </p:set>
                                        <p:anim calcmode="lin" valueType="num">
                                          <p:cBhvr>
                                            <p:cTn id="57" dur="1500" fill="hold"/>
                                            <p:tgtEl>
                                              <p:spTgt spid="41"/>
                                            </p:tgtEl>
                                            <p:attrNameLst>
                                              <p:attrName>ppt_w</p:attrName>
                                            </p:attrNameLst>
                                          </p:cBhvr>
                                          <p:tavLst>
                                            <p:tav tm="0">
                                              <p:val>
                                                <p:fltVal val="0"/>
                                              </p:val>
                                            </p:tav>
                                            <p:tav tm="100000">
                                              <p:val>
                                                <p:strVal val="#ppt_w"/>
                                              </p:val>
                                            </p:tav>
                                          </p:tavLst>
                                        </p:anim>
                                        <p:anim calcmode="lin" valueType="num">
                                          <p:cBhvr>
                                            <p:cTn id="58" dur="1500" fill="hold"/>
                                            <p:tgtEl>
                                              <p:spTgt spid="41"/>
                                            </p:tgtEl>
                                            <p:attrNameLst>
                                              <p:attrName>ppt_h</p:attrName>
                                            </p:attrNameLst>
                                          </p:cBhvr>
                                          <p:tavLst>
                                            <p:tav tm="0">
                                              <p:val>
                                                <p:fltVal val="0"/>
                                              </p:val>
                                            </p:tav>
                                            <p:tav tm="100000">
                                              <p:val>
                                                <p:strVal val="#ppt_h"/>
                                              </p:val>
                                            </p:tav>
                                          </p:tavLst>
                                        </p:anim>
                                        <p:animEffect transition="in" filter="fade">
                                          <p:cBhvr>
                                            <p:cTn id="59" dur="1500"/>
                                            <p:tgtEl>
                                              <p:spTgt spid="41"/>
                                            </p:tgtEl>
                                          </p:cBhvr>
                                        </p:animEffect>
                                      </p:childTnLst>
                                    </p:cTn>
                                  </p:par>
                                </p:childTnLst>
                              </p:cTn>
                            </p:par>
                          </p:childTnLst>
                        </p:cTn>
                      </p:par>
                      <p:par>
                        <p:cTn id="60" fill="hold">
                          <p:stCondLst>
                            <p:cond delay="indefinite"/>
                          </p:stCondLst>
                          <p:childTnLst>
                            <p:par>
                              <p:cTn id="61" fill="hold">
                                <p:stCondLst>
                                  <p:cond delay="0"/>
                                </p:stCondLst>
                                <p:childTnLst>
                                  <p:par>
                                    <p:cTn id="62" presetID="20" presetClass="entr" presetSubtype="0" fill="hold" grpId="0" nodeType="click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wedge">
                                          <p:cBhvr>
                                            <p:cTn id="64" dur="1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27" grpId="2" animBg="1"/>
          <p:bldP spid="38" grpId="0" animBg="1"/>
          <p:bldP spid="33" grpId="0" animBg="1"/>
          <p:bldP spid="23" grpId="0" animBg="1"/>
          <p:bldP spid="35" grpId="0" animBg="1"/>
          <p:bldP spid="19" grpId="0" animBg="1"/>
          <p:bldP spid="20" grpId="0" animBg="1"/>
          <p:bldP spid="39" grpId="0" animBg="1"/>
          <p:bldP spid="18" grpId="0" animBg="1"/>
        </p:bldLst>
      </p:timing>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FF3399">
                <a:alpha val="6000"/>
              </a:srgbClr>
            </a:gs>
            <a:gs pos="48000">
              <a:srgbClr val="FF6633">
                <a:alpha val="30000"/>
              </a:srgbClr>
            </a:gs>
            <a:gs pos="91000">
              <a:srgbClr val="FFFF00">
                <a:alpha val="57000"/>
              </a:srgbClr>
            </a:gs>
            <a:gs pos="75000">
              <a:srgbClr val="01A78F">
                <a:alpha val="58000"/>
              </a:srgbClr>
            </a:gs>
            <a:gs pos="100000">
              <a:srgbClr val="3366FF"/>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679137" y="6500692"/>
            <a:ext cx="477789" cy="365125"/>
          </a:xfrm>
        </p:spPr>
        <p:txBody>
          <a:bodyPr/>
          <a:lstStyle/>
          <a:p>
            <a:fld id="{81FEFA0A-2F20-4B60-98C6-5FFDA469AA1C}" type="slidenum">
              <a:rPr lang="en-US" smtClean="0">
                <a:solidFill>
                  <a:schemeClr val="tx2"/>
                </a:solidFill>
              </a:rPr>
              <a:pPr/>
              <a:t>60</a:t>
            </a:fld>
            <a:endParaRPr lang="en-US" dirty="0">
              <a:solidFill>
                <a:schemeClr val="tx2"/>
              </a:solidFill>
            </a:endParaRPr>
          </a:p>
        </p:txBody>
      </p:sp>
      <p:sp>
        <p:nvSpPr>
          <p:cNvPr id="10" name="Rectangle 9"/>
          <p:cNvSpPr/>
          <p:nvPr/>
        </p:nvSpPr>
        <p:spPr>
          <a:xfrm>
            <a:off x="549796" y="460788"/>
            <a:ext cx="10423170" cy="2585323"/>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spc="150" dirty="0">
                <a:ln w="11430"/>
                <a:solidFill>
                  <a:srgbClr val="F8F8F8"/>
                </a:solidFill>
                <a:effectLst>
                  <a:glow rad="127000">
                    <a:srgbClr val="7030A0">
                      <a:alpha val="81000"/>
                    </a:srgbClr>
                  </a:glow>
                  <a:outerShdw blurRad="25400" algn="tl" rotWithShape="0">
                    <a:srgbClr val="000000">
                      <a:alpha val="43000"/>
                    </a:srgbClr>
                  </a:outerShdw>
                </a:effectLst>
                <a:latin typeface="Matura MT Script Capitals" pitchFamily="66" charset="0"/>
              </a:rPr>
              <a:t>A</a:t>
            </a:r>
            <a:r>
              <a:rPr lang="en-US" sz="5400" b="1" spc="150" dirty="0" smtClean="0">
                <a:ln w="11430"/>
                <a:solidFill>
                  <a:srgbClr val="F8F8F8"/>
                </a:solidFill>
                <a:effectLst>
                  <a:glow rad="127000">
                    <a:srgbClr val="7030A0">
                      <a:alpha val="81000"/>
                    </a:srgbClr>
                  </a:glow>
                  <a:outerShdw blurRad="25400" algn="tl" rotWithShape="0">
                    <a:srgbClr val="000000">
                      <a:alpha val="43000"/>
                    </a:srgbClr>
                  </a:outerShdw>
                </a:effectLst>
                <a:latin typeface="Matura MT Script Capitals" pitchFamily="66" charset="0"/>
              </a:rPr>
              <a:t> </a:t>
            </a:r>
            <a:r>
              <a:rPr lang="en-US" sz="5400" b="1" spc="150" dirty="0">
                <a:ln w="11430"/>
                <a:solidFill>
                  <a:srgbClr val="F8F8F8"/>
                </a:solidFill>
                <a:effectLst>
                  <a:glow rad="127000">
                    <a:srgbClr val="7030A0">
                      <a:alpha val="81000"/>
                    </a:srgbClr>
                  </a:glow>
                  <a:outerShdw blurRad="25400" algn="tl" rotWithShape="0">
                    <a:srgbClr val="000000">
                      <a:alpha val="43000"/>
                    </a:srgbClr>
                  </a:outerShdw>
                </a:effectLst>
                <a:latin typeface="Matura MT Script Capitals" pitchFamily="66" charset="0"/>
              </a:rPr>
              <a:t>“</a:t>
            </a:r>
            <a:r>
              <a:rPr lang="en-US" sz="5400" b="1" spc="150" dirty="0">
                <a:ln w="11430"/>
                <a:solidFill>
                  <a:srgbClr val="632C03"/>
                </a:solidFill>
                <a:effectLst>
                  <a:glow rad="127000">
                    <a:srgbClr val="FF9933">
                      <a:alpha val="81000"/>
                    </a:srgbClr>
                  </a:glow>
                  <a:outerShdw blurRad="25400" algn="tl" rotWithShape="0">
                    <a:srgbClr val="000000">
                      <a:alpha val="43000"/>
                    </a:srgbClr>
                  </a:outerShdw>
                </a:effectLst>
                <a:latin typeface="Matura MT Script Capitals" pitchFamily="66" charset="0"/>
              </a:rPr>
              <a:t>day</a:t>
            </a:r>
            <a:r>
              <a:rPr lang="en-US" sz="5400" b="1" spc="150" dirty="0">
                <a:ln w="11430"/>
                <a:solidFill>
                  <a:srgbClr val="F8F8F8"/>
                </a:solidFill>
                <a:effectLst>
                  <a:glow rad="127000">
                    <a:srgbClr val="7030A0">
                      <a:alpha val="81000"/>
                    </a:srgbClr>
                  </a:glow>
                  <a:outerShdw blurRad="25400" algn="tl" rotWithShape="0">
                    <a:srgbClr val="000000">
                      <a:alpha val="43000"/>
                    </a:srgbClr>
                  </a:outerShdw>
                </a:effectLst>
                <a:latin typeface="Matura MT Script Capitals" pitchFamily="66" charset="0"/>
              </a:rPr>
              <a:t>” and</a:t>
            </a:r>
            <a:r>
              <a:rPr lang="en-US" sz="5400" b="1" spc="150" dirty="0">
                <a:ln w="11430"/>
                <a:solidFill>
                  <a:srgbClr val="FFFF00"/>
                </a:solidFill>
                <a:effectLst>
                  <a:glow rad="127000">
                    <a:srgbClr val="7030A0">
                      <a:alpha val="81000"/>
                    </a:srgbClr>
                  </a:glow>
                  <a:outerShdw blurRad="25400" algn="tl" rotWithShape="0">
                    <a:srgbClr val="000000">
                      <a:alpha val="43000"/>
                    </a:srgbClr>
                  </a:outerShdw>
                </a:effectLst>
                <a:latin typeface="Matura MT Script Capitals" pitchFamily="66" charset="0"/>
              </a:rPr>
              <a:t>/</a:t>
            </a:r>
            <a:r>
              <a:rPr lang="en-US" sz="5400" b="1" spc="150" dirty="0">
                <a:ln w="11430"/>
                <a:solidFill>
                  <a:srgbClr val="F8F8F8"/>
                </a:solidFill>
                <a:effectLst>
                  <a:glow rad="127000">
                    <a:srgbClr val="7030A0">
                      <a:alpha val="81000"/>
                    </a:srgbClr>
                  </a:glow>
                  <a:outerShdw blurRad="25400" algn="tl" rotWithShape="0">
                    <a:srgbClr val="000000">
                      <a:alpha val="43000"/>
                    </a:srgbClr>
                  </a:outerShdw>
                </a:effectLst>
                <a:latin typeface="Matura MT Script Capitals" pitchFamily="66" charset="0"/>
              </a:rPr>
              <a:t>or a “</a:t>
            </a:r>
            <a:r>
              <a:rPr lang="en-US" sz="5400" b="1" spc="150" dirty="0" smtClean="0">
                <a:ln w="11430"/>
                <a:solidFill>
                  <a:schemeClr val="accent3">
                    <a:lumMod val="60000"/>
                    <a:lumOff val="40000"/>
                  </a:schemeClr>
                </a:solidFill>
                <a:effectLst>
                  <a:glow rad="127000">
                    <a:srgbClr val="7030A0">
                      <a:alpha val="81000"/>
                    </a:srgbClr>
                  </a:glow>
                  <a:outerShdw blurRad="25400" algn="tl" rotWithShape="0">
                    <a:srgbClr val="000000">
                      <a:alpha val="43000"/>
                    </a:srgbClr>
                  </a:outerShdw>
                </a:effectLst>
                <a:latin typeface="Matura MT Script Capitals" pitchFamily="66" charset="0"/>
              </a:rPr>
              <a:t>date</a:t>
            </a:r>
            <a:r>
              <a:rPr lang="en-US" sz="5400" b="1" spc="150" dirty="0" smtClean="0">
                <a:ln w="11430"/>
                <a:solidFill>
                  <a:srgbClr val="F8F8F8"/>
                </a:solidFill>
                <a:effectLst>
                  <a:glow rad="127000">
                    <a:srgbClr val="7030A0">
                      <a:alpha val="81000"/>
                    </a:srgbClr>
                  </a:glow>
                  <a:outerShdw blurRad="25400" algn="tl" rotWithShape="0">
                    <a:srgbClr val="000000">
                      <a:alpha val="43000"/>
                    </a:srgbClr>
                  </a:outerShdw>
                </a:effectLst>
                <a:latin typeface="Matura MT Script Capitals" pitchFamily="66" charset="0"/>
              </a:rPr>
              <a:t>” are </a:t>
            </a:r>
            <a:r>
              <a:rPr lang="en-US" sz="5400" b="1" u="sng" spc="150" dirty="0" smtClean="0">
                <a:ln w="11430"/>
                <a:solidFill>
                  <a:srgbClr val="F8F8F8"/>
                </a:solidFill>
                <a:effectLst>
                  <a:glow rad="127000">
                    <a:srgbClr val="7030A0">
                      <a:alpha val="81000"/>
                    </a:srgbClr>
                  </a:glow>
                  <a:outerShdw blurRad="25400" algn="tl" rotWithShape="0">
                    <a:srgbClr val="000000">
                      <a:alpha val="43000"/>
                    </a:srgbClr>
                  </a:outerShdw>
                </a:effectLst>
                <a:latin typeface="Matura MT Script Capitals" pitchFamily="66" charset="0"/>
              </a:rPr>
              <a:t>usuall</a:t>
            </a:r>
            <a:r>
              <a:rPr lang="en-US" sz="5400" b="1" spc="150" dirty="0" smtClean="0">
                <a:ln w="11430"/>
                <a:solidFill>
                  <a:srgbClr val="F8F8F8"/>
                </a:solidFill>
                <a:effectLst>
                  <a:glow rad="127000">
                    <a:srgbClr val="7030A0">
                      <a:alpha val="81000"/>
                    </a:srgbClr>
                  </a:glow>
                  <a:outerShdw blurRad="25400" algn="tl" rotWithShape="0">
                    <a:srgbClr val="000000">
                      <a:alpha val="43000"/>
                    </a:srgbClr>
                  </a:outerShdw>
                </a:effectLst>
                <a:latin typeface="Matura MT Script Capitals" pitchFamily="66" charset="0"/>
              </a:rPr>
              <a:t>y not the same!</a:t>
            </a:r>
            <a:endParaRPr lang="en-US" sz="5400" b="1" spc="150" dirty="0">
              <a:ln w="11430"/>
              <a:solidFill>
                <a:srgbClr val="F8F8F8"/>
              </a:solidFill>
              <a:effectLst>
                <a:glow rad="127000">
                  <a:srgbClr val="7030A0">
                    <a:alpha val="81000"/>
                  </a:srgbClr>
                </a:glow>
                <a:outerShdw blurRad="25400" algn="tl" rotWithShape="0">
                  <a:srgbClr val="000000">
                    <a:alpha val="43000"/>
                  </a:srgbClr>
                </a:outerShdw>
              </a:effectLst>
              <a:latin typeface="Matura MT Script Capitals" pitchFamily="66" charset="0"/>
            </a:endParaRPr>
          </a:p>
          <a:p>
            <a:pPr algn="ctr"/>
            <a:endParaRPr lang="en-US" sz="5400" b="1" spc="150" dirty="0">
              <a:ln w="11430"/>
              <a:solidFill>
                <a:srgbClr val="F8F8F8"/>
              </a:solidFill>
              <a:effectLst>
                <a:glow rad="127000">
                  <a:srgbClr val="7030A0">
                    <a:alpha val="81000"/>
                  </a:srgbClr>
                </a:glow>
                <a:outerShdw blurRad="25400" algn="tl" rotWithShape="0">
                  <a:srgbClr val="000000">
                    <a:alpha val="43000"/>
                  </a:srgbClr>
                </a:outerShdw>
              </a:effectLst>
              <a:latin typeface="Matura MT Script Capitals" pitchFamily="66" charset="0"/>
            </a:endParaRPr>
          </a:p>
        </p:txBody>
      </p:sp>
      <p:pic>
        <p:nvPicPr>
          <p:cNvPr id="1026" name="Picture 2" descr="C:\Users\Rae\Desktop\15th day of mont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804" y="2977823"/>
            <a:ext cx="4536504" cy="333149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11" name="Rounded Rectangle 10"/>
          <p:cNvSpPr/>
          <p:nvPr/>
        </p:nvSpPr>
        <p:spPr>
          <a:xfrm>
            <a:off x="10990956" y="695615"/>
            <a:ext cx="540085" cy="2415096"/>
          </a:xfrm>
          <a:prstGeom prst="roundRect">
            <a:avLst/>
          </a:prstGeom>
          <a:solidFill>
            <a:srgbClr val="BCFFDE"/>
          </a:solidFill>
          <a:ln w="57150">
            <a:solidFill>
              <a:srgbClr val="0070C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2400" dirty="0" smtClean="0">
                <a:ln w="28575">
                  <a:solidFill>
                    <a:srgbClr val="0000FF"/>
                  </a:solidFill>
                </a:ln>
                <a:solidFill>
                  <a:srgbClr val="00FF00"/>
                </a:solidFill>
                <a:latin typeface="Arial Rounded MT Bold" pitchFamily="34" charset="0"/>
              </a:rPr>
              <a:t>REV</a:t>
            </a:r>
            <a:br>
              <a:rPr lang="en-CA" sz="2400" dirty="0" smtClean="0">
                <a:ln w="28575">
                  <a:solidFill>
                    <a:srgbClr val="0000FF"/>
                  </a:solidFill>
                </a:ln>
                <a:solidFill>
                  <a:srgbClr val="00FF00"/>
                </a:solidFill>
                <a:latin typeface="Arial Rounded MT Bold" pitchFamily="34" charset="0"/>
              </a:rPr>
            </a:br>
            <a:r>
              <a:rPr lang="en-CA" sz="2400" dirty="0" smtClean="0">
                <a:ln w="28575">
                  <a:solidFill>
                    <a:srgbClr val="0000FF"/>
                  </a:solidFill>
                </a:ln>
                <a:solidFill>
                  <a:srgbClr val="00FF00"/>
                </a:solidFill>
                <a:latin typeface="Arial Rounded MT Bold" pitchFamily="34" charset="0"/>
              </a:rPr>
              <a:t>I</a:t>
            </a:r>
            <a:br>
              <a:rPr lang="en-CA" sz="2400" dirty="0" smtClean="0">
                <a:ln w="28575">
                  <a:solidFill>
                    <a:srgbClr val="0000FF"/>
                  </a:solidFill>
                </a:ln>
                <a:solidFill>
                  <a:srgbClr val="00FF00"/>
                </a:solidFill>
                <a:latin typeface="Arial Rounded MT Bold" pitchFamily="34" charset="0"/>
              </a:rPr>
            </a:br>
            <a:r>
              <a:rPr lang="en-CA" sz="2400" dirty="0" smtClean="0">
                <a:ln w="28575">
                  <a:solidFill>
                    <a:srgbClr val="0000FF"/>
                  </a:solidFill>
                </a:ln>
                <a:solidFill>
                  <a:srgbClr val="00FF00"/>
                </a:solidFill>
                <a:latin typeface="Arial Rounded MT Bold" pitchFamily="34" charset="0"/>
              </a:rPr>
              <a:t>EW</a:t>
            </a:r>
            <a:endParaRPr lang="en-CA" sz="2400" dirty="0">
              <a:ln w="28575">
                <a:solidFill>
                  <a:srgbClr val="0000FF"/>
                </a:solidFill>
              </a:ln>
              <a:solidFill>
                <a:srgbClr val="00FF00"/>
              </a:solidFill>
              <a:latin typeface="Arial Rounded MT Bold" pitchFamily="34" charset="0"/>
            </a:endParaRPr>
          </a:p>
        </p:txBody>
      </p:sp>
      <p:pic>
        <p:nvPicPr>
          <p:cNvPr id="13" name="Picture 10" descr="C:\Users\Rae\Desktop\Art on Desktop\white man clip art\yellow-blue smiley faces\question face yellow p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29604" y="3367065"/>
            <a:ext cx="1384914" cy="104688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4870275" y="3110711"/>
            <a:ext cx="6390723" cy="3480349"/>
          </a:xfrm>
          <a:prstGeom prst="rect">
            <a:avLst/>
          </a:prstGeom>
          <a:noFill/>
          <a:ln>
            <a:noFill/>
          </a:ln>
          <a:effectLst>
            <a:glow rad="63500">
              <a:srgbClr val="CC0099"/>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82550" h="38100" prst="coolSlant"/>
            </a:sp3d>
          </a:bodyPr>
          <a:lstStyle/>
          <a:p>
            <a:pPr algn="ctr"/>
            <a:r>
              <a:rPr lang="en-CA" sz="4000" b="1" dirty="0" smtClean="0">
                <a:ln w="1905"/>
                <a:solidFill>
                  <a:srgbClr val="6F3350"/>
                </a:solidFill>
                <a:effectLst>
                  <a:innerShdw blurRad="69850" dist="43180" dir="5400000">
                    <a:srgbClr val="000000">
                      <a:alpha val="65000"/>
                    </a:srgbClr>
                  </a:innerShdw>
                </a:effectLst>
                <a:latin typeface="Comic Sans MS" pitchFamily="66" charset="0"/>
              </a:rPr>
              <a:t>The 15</a:t>
            </a:r>
            <a:r>
              <a:rPr lang="en-CA" sz="4000" b="1" baseline="30000" dirty="0" smtClean="0">
                <a:ln w="1905"/>
                <a:solidFill>
                  <a:srgbClr val="6F3350"/>
                </a:solidFill>
                <a:effectLst>
                  <a:innerShdw blurRad="69850" dist="43180" dir="5400000">
                    <a:srgbClr val="000000">
                      <a:alpha val="65000"/>
                    </a:srgbClr>
                  </a:innerShdw>
                </a:effectLst>
                <a:latin typeface="Comic Sans MS" pitchFamily="66" charset="0"/>
              </a:rPr>
              <a:t>th</a:t>
            </a:r>
            <a:r>
              <a:rPr lang="en-CA" sz="4000" b="1" dirty="0" smtClean="0">
                <a:ln w="1905"/>
                <a:solidFill>
                  <a:srgbClr val="6F3350"/>
                </a:solidFill>
                <a:effectLst>
                  <a:innerShdw blurRad="69850" dist="43180" dir="5400000">
                    <a:srgbClr val="000000">
                      <a:alpha val="65000"/>
                    </a:srgbClr>
                  </a:innerShdw>
                </a:effectLst>
                <a:latin typeface="Comic Sans MS" pitchFamily="66" charset="0"/>
              </a:rPr>
              <a:t> date of </a:t>
            </a:r>
            <a:br>
              <a:rPr lang="en-CA" sz="4000" b="1" dirty="0" smtClean="0">
                <a:ln w="1905"/>
                <a:solidFill>
                  <a:srgbClr val="6F3350"/>
                </a:solidFill>
                <a:effectLst>
                  <a:innerShdw blurRad="69850" dist="43180" dir="5400000">
                    <a:srgbClr val="000000">
                      <a:alpha val="65000"/>
                    </a:srgbClr>
                  </a:innerShdw>
                </a:effectLst>
                <a:latin typeface="Comic Sans MS" pitchFamily="66" charset="0"/>
              </a:rPr>
            </a:br>
            <a:r>
              <a:rPr lang="en-CA" sz="4000" b="1" dirty="0" smtClean="0">
                <a:ln w="1905"/>
                <a:solidFill>
                  <a:srgbClr val="6F3350"/>
                </a:solidFill>
                <a:effectLst>
                  <a:innerShdw blurRad="69850" dist="43180" dir="5400000">
                    <a:srgbClr val="000000">
                      <a:alpha val="65000"/>
                    </a:srgbClr>
                  </a:innerShdw>
                </a:effectLst>
                <a:latin typeface="Comic Sans MS" pitchFamily="66" charset="0"/>
              </a:rPr>
              <a:t>the 1</a:t>
            </a:r>
            <a:r>
              <a:rPr lang="en-CA" sz="4000" b="1" baseline="30000" dirty="0" smtClean="0">
                <a:ln w="1905"/>
                <a:solidFill>
                  <a:srgbClr val="6F3350"/>
                </a:solidFill>
                <a:effectLst>
                  <a:innerShdw blurRad="69850" dist="43180" dir="5400000">
                    <a:srgbClr val="000000">
                      <a:alpha val="65000"/>
                    </a:srgbClr>
                  </a:innerShdw>
                </a:effectLst>
                <a:latin typeface="Comic Sans MS" pitchFamily="66" charset="0"/>
              </a:rPr>
              <a:t>st</a:t>
            </a:r>
            <a:r>
              <a:rPr lang="en-CA" sz="4000" b="1" dirty="0" smtClean="0">
                <a:ln w="1905"/>
                <a:solidFill>
                  <a:srgbClr val="6F3350"/>
                </a:solidFill>
                <a:effectLst>
                  <a:innerShdw blurRad="69850" dist="43180" dir="5400000">
                    <a:srgbClr val="000000">
                      <a:alpha val="65000"/>
                    </a:srgbClr>
                  </a:innerShdw>
                </a:effectLst>
                <a:latin typeface="Comic Sans MS" pitchFamily="66" charset="0"/>
              </a:rPr>
              <a:t> month is </a:t>
            </a:r>
            <a:br>
              <a:rPr lang="en-CA" sz="4000" b="1" dirty="0" smtClean="0">
                <a:ln w="1905"/>
                <a:solidFill>
                  <a:srgbClr val="6F3350"/>
                </a:solidFill>
                <a:effectLst>
                  <a:innerShdw blurRad="69850" dist="43180" dir="5400000">
                    <a:srgbClr val="000000">
                      <a:alpha val="65000"/>
                    </a:srgbClr>
                  </a:innerShdw>
                </a:effectLst>
                <a:latin typeface="Comic Sans MS" pitchFamily="66" charset="0"/>
              </a:rPr>
            </a:br>
            <a:r>
              <a:rPr lang="en-CA" sz="4000" b="1" dirty="0" smtClean="0">
                <a:ln w="1905"/>
                <a:solidFill>
                  <a:srgbClr val="6F3350"/>
                </a:solidFill>
                <a:effectLst>
                  <a:innerShdw blurRad="69850" dist="43180" dir="5400000">
                    <a:srgbClr val="000000">
                      <a:alpha val="65000"/>
                    </a:srgbClr>
                  </a:innerShdw>
                </a:effectLst>
                <a:latin typeface="Comic Sans MS" pitchFamily="66" charset="0"/>
              </a:rPr>
              <a:t>not always on the </a:t>
            </a:r>
            <a:br>
              <a:rPr lang="en-CA" sz="4000" b="1" dirty="0" smtClean="0">
                <a:ln w="1905"/>
                <a:solidFill>
                  <a:srgbClr val="6F3350"/>
                </a:solidFill>
                <a:effectLst>
                  <a:innerShdw blurRad="69850" dist="43180" dir="5400000">
                    <a:srgbClr val="000000">
                      <a:alpha val="65000"/>
                    </a:srgbClr>
                  </a:innerShdw>
                </a:effectLst>
                <a:latin typeface="Comic Sans MS" pitchFamily="66" charset="0"/>
              </a:rPr>
            </a:br>
            <a:r>
              <a:rPr lang="en-CA" sz="4000" b="1" dirty="0" smtClean="0">
                <a:ln w="1905"/>
                <a:solidFill>
                  <a:srgbClr val="6F3350"/>
                </a:solidFill>
                <a:effectLst>
                  <a:innerShdw blurRad="69850" dist="43180" dir="5400000">
                    <a:srgbClr val="000000">
                      <a:alpha val="65000"/>
                    </a:srgbClr>
                  </a:innerShdw>
                </a:effectLst>
                <a:latin typeface="Comic Sans MS" pitchFamily="66" charset="0"/>
              </a:rPr>
              <a:t>4</a:t>
            </a:r>
            <a:r>
              <a:rPr lang="en-CA" sz="4000" b="1" baseline="30000" dirty="0" smtClean="0">
                <a:ln w="1905"/>
                <a:solidFill>
                  <a:srgbClr val="6F3350"/>
                </a:solidFill>
                <a:effectLst>
                  <a:innerShdw blurRad="69850" dist="43180" dir="5400000">
                    <a:srgbClr val="000000">
                      <a:alpha val="65000"/>
                    </a:srgbClr>
                  </a:innerShdw>
                </a:effectLst>
                <a:latin typeface="Comic Sans MS" pitchFamily="66" charset="0"/>
              </a:rPr>
              <a:t>th</a:t>
            </a:r>
            <a:r>
              <a:rPr lang="en-CA" sz="4000" b="1" dirty="0" smtClean="0">
                <a:ln w="1905"/>
                <a:solidFill>
                  <a:srgbClr val="6F3350"/>
                </a:solidFill>
                <a:effectLst>
                  <a:innerShdw blurRad="69850" dist="43180" dir="5400000">
                    <a:srgbClr val="000000">
                      <a:alpha val="65000"/>
                    </a:srgbClr>
                  </a:innerShdw>
                </a:effectLst>
                <a:latin typeface="Comic Sans MS" pitchFamily="66" charset="0"/>
              </a:rPr>
              <a:t> day/cycle </a:t>
            </a:r>
            <a:br>
              <a:rPr lang="en-CA" sz="4000" b="1" dirty="0" smtClean="0">
                <a:ln w="1905"/>
                <a:solidFill>
                  <a:srgbClr val="6F3350"/>
                </a:solidFill>
                <a:effectLst>
                  <a:innerShdw blurRad="69850" dist="43180" dir="5400000">
                    <a:srgbClr val="000000">
                      <a:alpha val="65000"/>
                    </a:srgbClr>
                  </a:innerShdw>
                </a:effectLst>
                <a:latin typeface="Comic Sans MS" pitchFamily="66" charset="0"/>
              </a:rPr>
            </a:br>
            <a:r>
              <a:rPr lang="en-CA" sz="2800" b="1" dirty="0" smtClean="0">
                <a:ln w="1905"/>
                <a:solidFill>
                  <a:srgbClr val="6F3350"/>
                </a:solidFill>
                <a:effectLst>
                  <a:innerShdw blurRad="69850" dist="43180" dir="5400000">
                    <a:srgbClr val="000000">
                      <a:alpha val="65000"/>
                    </a:srgbClr>
                  </a:innerShdw>
                </a:effectLst>
                <a:latin typeface="Comic Sans MS" pitchFamily="66" charset="0"/>
              </a:rPr>
              <a:t>(or a Wed) </a:t>
            </a:r>
            <a:r>
              <a:rPr lang="en-CA" sz="3600" b="1" dirty="0" smtClean="0">
                <a:ln w="1905"/>
                <a:solidFill>
                  <a:srgbClr val="6F3350"/>
                </a:solidFill>
                <a:effectLst>
                  <a:innerShdw blurRad="69850" dist="43180" dir="5400000">
                    <a:srgbClr val="000000">
                      <a:alpha val="65000"/>
                    </a:srgbClr>
                  </a:innerShdw>
                </a:effectLst>
                <a:latin typeface="Comic Sans MS" pitchFamily="66" charset="0"/>
              </a:rPr>
              <a:t>like this example.</a:t>
            </a:r>
          </a:p>
          <a:p>
            <a:pPr algn="ctr"/>
            <a:endParaRPr lang="en-CA" sz="1200" b="1" dirty="0" smtClean="0">
              <a:ln w="1905"/>
              <a:solidFill>
                <a:srgbClr val="6F3350"/>
              </a:solidFill>
              <a:effectLst>
                <a:innerShdw blurRad="69850" dist="43180" dir="5400000">
                  <a:srgbClr val="000000">
                    <a:alpha val="65000"/>
                  </a:srgbClr>
                </a:innerShdw>
              </a:effectLst>
              <a:latin typeface="Comic Sans MS" pitchFamily="66" charset="0"/>
            </a:endParaRPr>
          </a:p>
        </p:txBody>
      </p:sp>
      <p:sp>
        <p:nvSpPr>
          <p:cNvPr id="15" name="Rectangle 14"/>
          <p:cNvSpPr/>
          <p:nvPr/>
        </p:nvSpPr>
        <p:spPr>
          <a:xfrm>
            <a:off x="4870276" y="2381979"/>
            <a:ext cx="5909320" cy="830997"/>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4800" b="1" spc="150" dirty="0" smtClean="0">
                <a:ln w="11430"/>
                <a:solidFill>
                  <a:srgbClr val="6F3350"/>
                </a:solidFill>
                <a:effectLst>
                  <a:glow rad="228600">
                    <a:schemeClr val="accent2">
                      <a:lumMod val="60000"/>
                      <a:lumOff val="40000"/>
                      <a:alpha val="40000"/>
                    </a:schemeClr>
                  </a:glow>
                  <a:outerShdw blurRad="25400" algn="tl" rotWithShape="0">
                    <a:srgbClr val="000000">
                      <a:alpha val="43000"/>
                    </a:srgbClr>
                  </a:outerShdw>
                </a:effectLst>
                <a:latin typeface="Matura MT Script Capitals" pitchFamily="66" charset="0"/>
              </a:rPr>
              <a:t>Random Example: </a:t>
            </a:r>
            <a:endParaRPr lang="en-US" sz="4800" b="1" spc="150" dirty="0">
              <a:ln w="11430"/>
              <a:solidFill>
                <a:srgbClr val="6F3350"/>
              </a:solidFill>
              <a:effectLst>
                <a:glow rad="228600">
                  <a:schemeClr val="accent2">
                    <a:lumMod val="60000"/>
                    <a:lumOff val="40000"/>
                    <a:alpha val="40000"/>
                  </a:schemeClr>
                </a:glow>
                <a:outerShdw blurRad="25400" algn="tl" rotWithShape="0">
                  <a:srgbClr val="000000">
                    <a:alpha val="43000"/>
                  </a:srgbClr>
                </a:outerShdw>
              </a:effectLst>
              <a:latin typeface="Matura MT Script Capitals" pitchFamily="66" charset="0"/>
            </a:endParaRPr>
          </a:p>
        </p:txBody>
      </p:sp>
    </p:spTree>
    <p:extLst>
      <p:ext uri="{BB962C8B-B14F-4D97-AF65-F5344CB8AC3E}">
        <p14:creationId xmlns:p14="http://schemas.microsoft.com/office/powerpoint/2010/main" val="2060821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22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wipe(left)">
                                      <p:cBhvr>
                                        <p:cTn id="12" dur="1250"/>
                                        <p:tgtEl>
                                          <p:spTgt spid="15">
                                            <p:txEl>
                                              <p:pRg st="0" end="0"/>
                                            </p:txEl>
                                          </p:spTgt>
                                        </p:tgtEl>
                                      </p:cBhvr>
                                    </p:animEffect>
                                  </p:childTnLst>
                                </p:cTn>
                              </p:par>
                            </p:childTnLst>
                          </p:cTn>
                        </p:par>
                        <p:par>
                          <p:cTn id="13" fill="hold">
                            <p:stCondLst>
                              <p:cond delay="1250"/>
                            </p:stCondLst>
                            <p:childTnLst>
                              <p:par>
                                <p:cTn id="14" presetID="42" presetClass="entr" presetSubtype="0" fill="hold" grpId="0" nodeType="afterEffect">
                                  <p:stCondLst>
                                    <p:cond delay="10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anim calcmode="lin" valueType="num">
                                      <p:cBhvr>
                                        <p:cTn id="17" dur="1000" fill="hold"/>
                                        <p:tgtEl>
                                          <p:spTgt spid="14"/>
                                        </p:tgtEl>
                                        <p:attrNameLst>
                                          <p:attrName>ppt_x</p:attrName>
                                        </p:attrNameLst>
                                      </p:cBhvr>
                                      <p:tavLst>
                                        <p:tav tm="0">
                                          <p:val>
                                            <p:strVal val="#ppt_x"/>
                                          </p:val>
                                        </p:tav>
                                        <p:tav tm="100000">
                                          <p:val>
                                            <p:strVal val="#ppt_x"/>
                                          </p:val>
                                        </p:tav>
                                      </p:tavLst>
                                    </p:anim>
                                    <p:anim calcmode="lin" valueType="num">
                                      <p:cBhvr>
                                        <p:cTn id="1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3"/>
          <p:cNvSpPr txBox="1">
            <a:spLocks/>
          </p:cNvSpPr>
          <p:nvPr/>
        </p:nvSpPr>
        <p:spPr>
          <a:xfrm>
            <a:off x="11679137" y="6500692"/>
            <a:ext cx="477789"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2">
                    <a:lumMod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FEFA0A-2F20-4B60-98C6-5FFDA469AA1C}" type="slidenum">
              <a:rPr lang="en-US" smtClean="0">
                <a:solidFill>
                  <a:schemeClr val="tx2"/>
                </a:solidFill>
              </a:rPr>
              <a:pPr/>
              <a:t>61</a:t>
            </a:fld>
            <a:endParaRPr lang="en-US" dirty="0">
              <a:solidFill>
                <a:schemeClr val="tx2"/>
              </a:solidFill>
            </a:endParaRPr>
          </a:p>
        </p:txBody>
      </p:sp>
      <p:graphicFrame>
        <p:nvGraphicFramePr>
          <p:cNvPr id="17" name="Table 16"/>
          <p:cNvGraphicFramePr>
            <a:graphicFrameLocks noGrp="1"/>
          </p:cNvGraphicFramePr>
          <p:nvPr>
            <p:extLst>
              <p:ext uri="{D42A27DB-BD31-4B8C-83A1-F6EECF244321}">
                <p14:modId xmlns:p14="http://schemas.microsoft.com/office/powerpoint/2010/main" val="137252659"/>
              </p:ext>
            </p:extLst>
          </p:nvPr>
        </p:nvGraphicFramePr>
        <p:xfrm>
          <a:off x="621804" y="1124744"/>
          <a:ext cx="4261536" cy="2529840"/>
        </p:xfrm>
        <a:graphic>
          <a:graphicData uri="http://schemas.openxmlformats.org/drawingml/2006/table">
            <a:tbl>
              <a:tblPr firstRow="1" bandRow="1">
                <a:tableStyleId>{69C7853C-536D-4A76-A0AE-DD22124D55A5}</a:tableStyleId>
              </a:tblPr>
              <a:tblGrid>
                <a:gridCol w="532692"/>
                <a:gridCol w="532692"/>
                <a:gridCol w="532692"/>
                <a:gridCol w="532692"/>
                <a:gridCol w="532692"/>
                <a:gridCol w="532692"/>
                <a:gridCol w="532692"/>
                <a:gridCol w="532692"/>
              </a:tblGrid>
              <a:tr h="330811">
                <a:tc>
                  <a:txBody>
                    <a:bodyPr/>
                    <a:lstStyle/>
                    <a:p>
                      <a:pPr algn="ctr"/>
                      <a:r>
                        <a:rPr lang="en-US" b="1" dirty="0" smtClean="0"/>
                        <a:t>1</a:t>
                      </a:r>
                      <a:r>
                        <a:rPr lang="en-US" b="1" baseline="30000" dirty="0" smtClean="0"/>
                        <a:t>st</a:t>
                      </a:r>
                      <a:r>
                        <a:rPr lang="en-US" b="1" dirty="0" smtClean="0"/>
                        <a:t> </a:t>
                      </a:r>
                      <a:endParaRPr lang="en-US" b="1" dirty="0"/>
                    </a:p>
                  </a:txBody>
                  <a:tcPr/>
                </a:tc>
                <a:tc>
                  <a:txBody>
                    <a:bodyPr/>
                    <a:lstStyle/>
                    <a:p>
                      <a:pPr algn="ctr"/>
                      <a:r>
                        <a:rPr lang="en-US" b="1" dirty="0" smtClean="0"/>
                        <a:t>2</a:t>
                      </a:r>
                      <a:r>
                        <a:rPr lang="en-US" b="1" baseline="30000" dirty="0" smtClean="0"/>
                        <a:t>nd</a:t>
                      </a:r>
                      <a:r>
                        <a:rPr lang="en-US" b="1" dirty="0" smtClean="0"/>
                        <a:t> </a:t>
                      </a:r>
                      <a:endParaRPr lang="en-US" b="1" dirty="0"/>
                    </a:p>
                  </a:txBody>
                  <a:tcPr/>
                </a:tc>
                <a:tc>
                  <a:txBody>
                    <a:bodyPr/>
                    <a:lstStyle/>
                    <a:p>
                      <a:pPr algn="ctr"/>
                      <a:r>
                        <a:rPr lang="en-US" b="1" dirty="0" smtClean="0"/>
                        <a:t>3</a:t>
                      </a:r>
                      <a:r>
                        <a:rPr lang="en-US" b="1" baseline="30000" dirty="0" smtClean="0"/>
                        <a:t>rd</a:t>
                      </a:r>
                      <a:r>
                        <a:rPr lang="en-US" b="1" dirty="0" smtClean="0"/>
                        <a:t> </a:t>
                      </a:r>
                      <a:endParaRPr lang="en-US" b="1" dirty="0"/>
                    </a:p>
                  </a:txBody>
                  <a:tcPr/>
                </a:tc>
                <a:tc>
                  <a:txBody>
                    <a:bodyPr/>
                    <a:lstStyle/>
                    <a:p>
                      <a:pPr algn="ctr"/>
                      <a:r>
                        <a:rPr lang="en-US" b="1" dirty="0" smtClean="0"/>
                        <a:t>4</a:t>
                      </a:r>
                      <a:r>
                        <a:rPr lang="en-US" b="1" baseline="30000" dirty="0" smtClean="0"/>
                        <a:t>th</a:t>
                      </a:r>
                      <a:r>
                        <a:rPr lang="en-US" b="1" dirty="0" smtClean="0"/>
                        <a:t> </a:t>
                      </a:r>
                      <a:endParaRPr lang="en-US" b="1" dirty="0"/>
                    </a:p>
                  </a:txBody>
                  <a:tcPr/>
                </a:tc>
                <a:tc>
                  <a:txBody>
                    <a:bodyPr/>
                    <a:lstStyle/>
                    <a:p>
                      <a:pPr algn="ctr"/>
                      <a:r>
                        <a:rPr lang="en-US" b="1" dirty="0" smtClean="0"/>
                        <a:t>5</a:t>
                      </a:r>
                      <a:r>
                        <a:rPr lang="en-US" b="1" baseline="30000" dirty="0" smtClean="0"/>
                        <a:t>th</a:t>
                      </a:r>
                      <a:r>
                        <a:rPr lang="en-US" b="1" dirty="0" smtClean="0"/>
                        <a:t> </a:t>
                      </a:r>
                      <a:endParaRPr lang="en-US" b="1" dirty="0"/>
                    </a:p>
                  </a:txBody>
                  <a:tcPr/>
                </a:tc>
                <a:tc>
                  <a:txBody>
                    <a:bodyPr/>
                    <a:lstStyle/>
                    <a:p>
                      <a:pPr algn="ctr"/>
                      <a:r>
                        <a:rPr lang="en-US" b="1" dirty="0" smtClean="0"/>
                        <a:t>6</a:t>
                      </a:r>
                      <a:r>
                        <a:rPr lang="en-US" b="1" baseline="30000" dirty="0" smtClean="0"/>
                        <a:t>th</a:t>
                      </a:r>
                      <a:r>
                        <a:rPr lang="en-US" b="1" dirty="0" smtClean="0"/>
                        <a:t> </a:t>
                      </a:r>
                      <a:endParaRPr lang="en-US" b="1" dirty="0"/>
                    </a:p>
                  </a:txBody>
                  <a:tcPr/>
                </a:tc>
                <a:tc>
                  <a:txBody>
                    <a:bodyPr/>
                    <a:lstStyle/>
                    <a:p>
                      <a:pPr algn="ctr"/>
                      <a:r>
                        <a:rPr lang="en-US" b="1" dirty="0" smtClean="0"/>
                        <a:t>7</a:t>
                      </a:r>
                      <a:r>
                        <a:rPr lang="en-US" b="1" baseline="30000" dirty="0" smtClean="0"/>
                        <a:t>th</a:t>
                      </a:r>
                      <a:r>
                        <a:rPr lang="en-US" b="1" dirty="0" smtClean="0"/>
                        <a:t> </a:t>
                      </a:r>
                      <a:endParaRPr lang="en-US" b="1" dirty="0"/>
                    </a:p>
                  </a:txBody>
                  <a:tcPr>
                    <a:cell3D prstMaterial="dkEdge">
                      <a:bevel w="77470" h="12700" prst="softRound"/>
                      <a:lightRig rig="flood" dir="t"/>
                    </a:cell3D>
                    <a:solidFill>
                      <a:srgbClr val="FF99FF"/>
                    </a:solidFill>
                  </a:tcPr>
                </a:tc>
                <a:tc>
                  <a:txBody>
                    <a:bodyPr/>
                    <a:lstStyle/>
                    <a:p>
                      <a:pPr algn="ctr"/>
                      <a:endParaRPr lang="en-US" b="1" dirty="0"/>
                    </a:p>
                  </a:txBody>
                  <a:tcPr/>
                </a:tc>
              </a:tr>
              <a:tr h="330811">
                <a:tc>
                  <a:txBody>
                    <a:bodyPr/>
                    <a:lstStyle/>
                    <a:p>
                      <a:r>
                        <a:rPr lang="en-US" b="1" dirty="0" smtClean="0"/>
                        <a:t>1</a:t>
                      </a:r>
                      <a:endParaRPr lang="en-US" b="1" dirty="0"/>
                    </a:p>
                  </a:txBody>
                  <a:tcPr>
                    <a:solidFill>
                      <a:schemeClr val="bg1"/>
                    </a:solidFill>
                  </a:tcPr>
                </a:tc>
                <a:tc>
                  <a:txBody>
                    <a:bodyPr/>
                    <a:lstStyle/>
                    <a:p>
                      <a:r>
                        <a:rPr lang="en-US" b="1" dirty="0" smtClean="0"/>
                        <a:t>2</a:t>
                      </a:r>
                      <a:endParaRPr lang="en-US" b="1" dirty="0"/>
                    </a:p>
                  </a:txBody>
                  <a:tcPr>
                    <a:solidFill>
                      <a:schemeClr val="bg1"/>
                    </a:solidFill>
                  </a:tcPr>
                </a:tc>
                <a:tc>
                  <a:txBody>
                    <a:bodyPr/>
                    <a:lstStyle/>
                    <a:p>
                      <a:r>
                        <a:rPr lang="en-US" b="1" dirty="0" smtClean="0"/>
                        <a:t>3</a:t>
                      </a:r>
                      <a:endParaRPr lang="en-US" b="1" dirty="0"/>
                    </a:p>
                  </a:txBody>
                  <a:tcPr>
                    <a:solidFill>
                      <a:schemeClr val="bg1"/>
                    </a:solidFill>
                  </a:tcPr>
                </a:tc>
                <a:tc>
                  <a:txBody>
                    <a:bodyPr/>
                    <a:lstStyle/>
                    <a:p>
                      <a:r>
                        <a:rPr lang="en-US" b="1" dirty="0" smtClean="0"/>
                        <a:t>4</a:t>
                      </a:r>
                      <a:endParaRPr lang="en-US" b="1" dirty="0"/>
                    </a:p>
                  </a:txBody>
                  <a:tcPr>
                    <a:solidFill>
                      <a:schemeClr val="bg1"/>
                    </a:solidFill>
                  </a:tcPr>
                </a:tc>
                <a:tc>
                  <a:txBody>
                    <a:bodyPr/>
                    <a:lstStyle/>
                    <a:p>
                      <a:r>
                        <a:rPr lang="en-US" b="1" dirty="0" smtClean="0"/>
                        <a:t>5</a:t>
                      </a:r>
                      <a:endParaRPr lang="en-US" b="1" dirty="0"/>
                    </a:p>
                  </a:txBody>
                  <a:tcPr>
                    <a:solidFill>
                      <a:schemeClr val="bg1"/>
                    </a:solidFill>
                  </a:tcPr>
                </a:tc>
                <a:tc>
                  <a:txBody>
                    <a:bodyPr/>
                    <a:lstStyle/>
                    <a:p>
                      <a:r>
                        <a:rPr lang="en-US" b="1" dirty="0" smtClean="0"/>
                        <a:t>6</a:t>
                      </a:r>
                      <a:endParaRPr lang="en-US" b="1" dirty="0"/>
                    </a:p>
                  </a:txBody>
                  <a:tcPr>
                    <a:solidFill>
                      <a:schemeClr val="bg1"/>
                    </a:solidFill>
                  </a:tcPr>
                </a:tc>
                <a:tc>
                  <a:txBody>
                    <a:bodyPr/>
                    <a:lstStyle/>
                    <a:p>
                      <a:r>
                        <a:rPr lang="en-US" b="1" dirty="0" smtClean="0"/>
                        <a:t>7</a:t>
                      </a:r>
                      <a:endParaRPr lang="en-US" b="1" dirty="0"/>
                    </a:p>
                  </a:txBody>
                  <a:tcPr>
                    <a:solidFill>
                      <a:schemeClr val="accent1">
                        <a:lumMod val="40000"/>
                        <a:lumOff val="60000"/>
                      </a:schemeClr>
                    </a:solidFill>
                  </a:tcPr>
                </a:tc>
                <a:tc>
                  <a:txBody>
                    <a:bodyPr/>
                    <a:lstStyle/>
                    <a:p>
                      <a:endParaRPr lang="en-US" b="1" dirty="0"/>
                    </a:p>
                  </a:txBody>
                  <a:tcPr>
                    <a:solidFill>
                      <a:schemeClr val="bg1"/>
                    </a:solidFill>
                  </a:tcPr>
                </a:tc>
              </a:tr>
              <a:tr h="330811">
                <a:tc>
                  <a:txBody>
                    <a:bodyPr/>
                    <a:lstStyle/>
                    <a:p>
                      <a:r>
                        <a:rPr lang="en-US" b="1" dirty="0" smtClean="0"/>
                        <a:t>8</a:t>
                      </a:r>
                      <a:endParaRPr lang="en-US" b="1" dirty="0"/>
                    </a:p>
                  </a:txBody>
                  <a:tcPr>
                    <a:solidFill>
                      <a:schemeClr val="bg1"/>
                    </a:solidFill>
                  </a:tcPr>
                </a:tc>
                <a:tc>
                  <a:txBody>
                    <a:bodyPr/>
                    <a:lstStyle/>
                    <a:p>
                      <a:r>
                        <a:rPr lang="en-US" b="1" dirty="0" smtClean="0"/>
                        <a:t>9</a:t>
                      </a:r>
                      <a:endParaRPr lang="en-US" b="1" dirty="0"/>
                    </a:p>
                  </a:txBody>
                  <a:tcPr>
                    <a:solidFill>
                      <a:schemeClr val="bg1"/>
                    </a:solidFill>
                  </a:tcPr>
                </a:tc>
                <a:tc>
                  <a:txBody>
                    <a:bodyPr/>
                    <a:lstStyle/>
                    <a:p>
                      <a:r>
                        <a:rPr lang="en-US" b="1" dirty="0" smtClean="0"/>
                        <a:t>10</a:t>
                      </a:r>
                      <a:endParaRPr lang="en-US" b="1" dirty="0"/>
                    </a:p>
                  </a:txBody>
                  <a:tcPr>
                    <a:solidFill>
                      <a:schemeClr val="bg1"/>
                    </a:solidFill>
                  </a:tcPr>
                </a:tc>
                <a:tc>
                  <a:txBody>
                    <a:bodyPr/>
                    <a:lstStyle/>
                    <a:p>
                      <a:r>
                        <a:rPr lang="en-US" b="1" dirty="0" smtClean="0"/>
                        <a:t>11</a:t>
                      </a:r>
                      <a:endParaRPr lang="en-US" b="1" dirty="0"/>
                    </a:p>
                  </a:txBody>
                  <a:tcPr>
                    <a:solidFill>
                      <a:schemeClr val="bg1"/>
                    </a:solidFill>
                  </a:tcPr>
                </a:tc>
                <a:tc>
                  <a:txBody>
                    <a:bodyPr/>
                    <a:lstStyle/>
                    <a:p>
                      <a:r>
                        <a:rPr lang="en-US" b="1" dirty="0" smtClean="0"/>
                        <a:t>12</a:t>
                      </a:r>
                      <a:endParaRPr lang="en-US" b="1" dirty="0"/>
                    </a:p>
                  </a:txBody>
                  <a:tcPr>
                    <a:solidFill>
                      <a:schemeClr val="bg1"/>
                    </a:solidFill>
                  </a:tcPr>
                </a:tc>
                <a:tc>
                  <a:txBody>
                    <a:bodyPr/>
                    <a:lstStyle/>
                    <a:p>
                      <a:r>
                        <a:rPr lang="en-US" b="1" dirty="0" smtClean="0"/>
                        <a:t>13</a:t>
                      </a:r>
                      <a:endParaRPr lang="en-US" b="1" dirty="0"/>
                    </a:p>
                  </a:txBody>
                  <a:tcPr>
                    <a:solidFill>
                      <a:schemeClr val="bg1"/>
                    </a:solidFill>
                  </a:tcPr>
                </a:tc>
                <a:tc>
                  <a:txBody>
                    <a:bodyPr/>
                    <a:lstStyle/>
                    <a:p>
                      <a:r>
                        <a:rPr lang="en-US" b="1" dirty="0" smtClean="0">
                          <a:solidFill>
                            <a:srgbClr val="002060"/>
                          </a:solidFill>
                        </a:rPr>
                        <a:t>14 </a:t>
                      </a:r>
                      <a:r>
                        <a:rPr lang="en-US" sz="900" b="1" dirty="0" smtClean="0">
                          <a:solidFill>
                            <a:srgbClr val="002060"/>
                          </a:solidFill>
                        </a:rPr>
                        <a:t>P/O</a:t>
                      </a:r>
                      <a:endParaRPr lang="en-US" b="1" dirty="0">
                        <a:solidFill>
                          <a:srgbClr val="002060"/>
                        </a:solidFill>
                      </a:endParaRPr>
                    </a:p>
                  </a:txBody>
                  <a:tcPr>
                    <a:cell3D prstMaterial="dkEdge">
                      <a:bevel w="77470" h="12700" prst="softRound"/>
                      <a:lightRig rig="flood" dir="t"/>
                    </a:cell3D>
                    <a:gradFill>
                      <a:gsLst>
                        <a:gs pos="30000">
                          <a:srgbClr val="FF0000"/>
                        </a:gs>
                        <a:gs pos="61000">
                          <a:schemeClr val="accent1">
                            <a:lumMod val="40000"/>
                            <a:lumOff val="60000"/>
                          </a:schemeClr>
                        </a:gs>
                      </a:gsLst>
                      <a:lin ang="2700000" scaled="1"/>
                    </a:gradFill>
                  </a:tcPr>
                </a:tc>
                <a:tc>
                  <a:txBody>
                    <a:bodyPr/>
                    <a:lstStyle/>
                    <a:p>
                      <a:endParaRPr lang="en-US" b="1" dirty="0">
                        <a:solidFill>
                          <a:srgbClr val="002060"/>
                        </a:solidFill>
                      </a:endParaRPr>
                    </a:p>
                  </a:txBody>
                  <a:tcPr>
                    <a:solidFill>
                      <a:schemeClr val="bg1"/>
                    </a:solidFill>
                  </a:tcPr>
                </a:tc>
              </a:tr>
              <a:tr h="330811">
                <a:tc>
                  <a:txBody>
                    <a:bodyPr/>
                    <a:lstStyle/>
                    <a:p>
                      <a:r>
                        <a:rPr lang="en-US" b="1" dirty="0" smtClean="0">
                          <a:solidFill>
                            <a:schemeClr val="tx1"/>
                          </a:solidFill>
                        </a:rPr>
                        <a:t>15</a:t>
                      </a:r>
                      <a:r>
                        <a:rPr lang="en-US" sz="900" b="1" dirty="0" smtClean="0">
                          <a:solidFill>
                            <a:schemeClr val="accent6">
                              <a:lumMod val="50000"/>
                            </a:schemeClr>
                          </a:solidFill>
                        </a:rPr>
                        <a:t> </a:t>
                      </a:r>
                      <a:r>
                        <a:rPr lang="en-US" sz="900" b="1" dirty="0" smtClean="0">
                          <a:solidFill>
                            <a:schemeClr val="tx1"/>
                          </a:solidFill>
                        </a:rPr>
                        <a:t>W/S</a:t>
                      </a:r>
                      <a:endParaRPr lang="en-US" b="1" dirty="0">
                        <a:solidFill>
                          <a:schemeClr val="tx1"/>
                        </a:solidFill>
                      </a:endParaRPr>
                    </a:p>
                  </a:txBody>
                  <a:tcPr>
                    <a:cell3D prstMaterial="dkEdge">
                      <a:bevel w="77470" h="12700" prst="softRound"/>
                      <a:lightRig rig="flood" dir="t"/>
                    </a:cell3D>
                    <a:gradFill>
                      <a:gsLst>
                        <a:gs pos="42000">
                          <a:srgbClr val="00B050"/>
                        </a:gs>
                        <a:gs pos="57000">
                          <a:srgbClr val="CCFF99"/>
                        </a:gs>
                      </a:gsLst>
                      <a:lin ang="2700000" scaled="1"/>
                    </a:gradFill>
                  </a:tcPr>
                </a:tc>
                <a:tc>
                  <a:txBody>
                    <a:bodyPr/>
                    <a:lstStyle/>
                    <a:p>
                      <a:r>
                        <a:rPr lang="en-US" b="1" dirty="0" smtClean="0"/>
                        <a:t>16</a:t>
                      </a:r>
                      <a:endParaRPr lang="en-US" b="1" dirty="0"/>
                    </a:p>
                  </a:txBody>
                  <a:tcPr>
                    <a:solidFill>
                      <a:srgbClr val="CCFF99"/>
                    </a:solidFill>
                  </a:tcPr>
                </a:tc>
                <a:tc>
                  <a:txBody>
                    <a:bodyPr/>
                    <a:lstStyle/>
                    <a:p>
                      <a:r>
                        <a:rPr lang="en-US" b="1" dirty="0" smtClean="0"/>
                        <a:t>17</a:t>
                      </a:r>
                      <a:endParaRPr lang="en-US" b="1" dirty="0"/>
                    </a:p>
                  </a:txBody>
                  <a:tcPr>
                    <a:solidFill>
                      <a:srgbClr val="CCFF99"/>
                    </a:solidFill>
                  </a:tcPr>
                </a:tc>
                <a:tc>
                  <a:txBody>
                    <a:bodyPr/>
                    <a:lstStyle/>
                    <a:p>
                      <a:r>
                        <a:rPr lang="en-US" b="1" dirty="0" smtClean="0"/>
                        <a:t>18</a:t>
                      </a:r>
                      <a:endParaRPr lang="en-US" b="1" dirty="0"/>
                    </a:p>
                  </a:txBody>
                  <a:tcPr>
                    <a:solidFill>
                      <a:srgbClr val="CCFF99"/>
                    </a:solidFill>
                  </a:tcPr>
                </a:tc>
                <a:tc>
                  <a:txBody>
                    <a:bodyPr/>
                    <a:lstStyle/>
                    <a:p>
                      <a:r>
                        <a:rPr lang="en-US" b="1" dirty="0" smtClean="0"/>
                        <a:t>19</a:t>
                      </a:r>
                      <a:endParaRPr lang="en-US" b="1" dirty="0"/>
                    </a:p>
                  </a:txBody>
                  <a:tcPr>
                    <a:solidFill>
                      <a:srgbClr val="CCFF99"/>
                    </a:solidFill>
                  </a:tcPr>
                </a:tc>
                <a:tc>
                  <a:txBody>
                    <a:bodyPr/>
                    <a:lstStyle/>
                    <a:p>
                      <a:r>
                        <a:rPr lang="en-US" b="1" dirty="0" smtClean="0"/>
                        <a:t>20</a:t>
                      </a:r>
                      <a:endParaRPr lang="en-US" b="1" dirty="0"/>
                    </a:p>
                  </a:txBody>
                  <a:tcPr>
                    <a:solidFill>
                      <a:srgbClr val="CCFF99"/>
                    </a:solidFill>
                  </a:tcPr>
                </a:tc>
                <a:tc>
                  <a:txBody>
                    <a:bodyPr/>
                    <a:lstStyle/>
                    <a:p>
                      <a:r>
                        <a:rPr lang="en-US" b="1" dirty="0" smtClean="0"/>
                        <a:t>21</a:t>
                      </a:r>
                      <a:endParaRPr lang="en-US" b="1" dirty="0"/>
                    </a:p>
                  </a:txBody>
                  <a:tcPr>
                    <a:gradFill flip="none" rotWithShape="1">
                      <a:gsLst>
                        <a:gs pos="30000">
                          <a:srgbClr val="CCFF99"/>
                        </a:gs>
                        <a:gs pos="70000">
                          <a:schemeClr val="accent1">
                            <a:lumMod val="90000"/>
                            <a:lumOff val="10000"/>
                          </a:schemeClr>
                        </a:gs>
                      </a:gsLst>
                      <a:lin ang="2700000" scaled="1"/>
                      <a:tileRect/>
                    </a:gradFill>
                  </a:tcPr>
                </a:tc>
                <a:tc>
                  <a:txBody>
                    <a:bodyPr/>
                    <a:lstStyle/>
                    <a:p>
                      <a:pPr algn="ctr"/>
                      <a:r>
                        <a:rPr lang="en-US" sz="1100" b="1" dirty="0" err="1" smtClean="0"/>
                        <a:t>Wk</a:t>
                      </a:r>
                      <a:r>
                        <a:rPr lang="en-US" sz="1100" b="1" dirty="0" smtClean="0"/>
                        <a:t> #1</a:t>
                      </a:r>
                      <a:endParaRPr lang="en-US" sz="1100" b="1" dirty="0"/>
                    </a:p>
                  </a:txBody>
                  <a:tcPr>
                    <a:solidFill>
                      <a:schemeClr val="bg1"/>
                    </a:solidFill>
                  </a:tcPr>
                </a:tc>
              </a:tr>
              <a:tr h="330811">
                <a:tc>
                  <a:txBody>
                    <a:bodyPr/>
                    <a:lstStyle/>
                    <a:p>
                      <a:r>
                        <a:rPr lang="en-US" b="1" dirty="0" smtClean="0"/>
                        <a:t>22</a:t>
                      </a:r>
                      <a:endParaRPr lang="en-US" b="1" dirty="0"/>
                    </a:p>
                  </a:txBody>
                  <a:tcPr>
                    <a:solidFill>
                      <a:schemeClr val="bg1"/>
                    </a:solidFill>
                  </a:tcPr>
                </a:tc>
                <a:tc>
                  <a:txBody>
                    <a:bodyPr/>
                    <a:lstStyle/>
                    <a:p>
                      <a:r>
                        <a:rPr lang="en-US" b="1" dirty="0" smtClean="0"/>
                        <a:t>23</a:t>
                      </a:r>
                      <a:endParaRPr lang="en-US" b="1" dirty="0"/>
                    </a:p>
                  </a:txBody>
                  <a:tcPr>
                    <a:solidFill>
                      <a:schemeClr val="bg1"/>
                    </a:solidFill>
                  </a:tcPr>
                </a:tc>
                <a:tc>
                  <a:txBody>
                    <a:bodyPr/>
                    <a:lstStyle/>
                    <a:p>
                      <a:r>
                        <a:rPr lang="en-US" b="1" dirty="0" smtClean="0"/>
                        <a:t>24</a:t>
                      </a:r>
                      <a:endParaRPr lang="en-US" b="1" dirty="0"/>
                    </a:p>
                  </a:txBody>
                  <a:tcPr>
                    <a:solidFill>
                      <a:schemeClr val="bg1"/>
                    </a:solidFill>
                  </a:tcPr>
                </a:tc>
                <a:tc>
                  <a:txBody>
                    <a:bodyPr/>
                    <a:lstStyle/>
                    <a:p>
                      <a:r>
                        <a:rPr lang="en-US" b="1" dirty="0" smtClean="0"/>
                        <a:t>25</a:t>
                      </a:r>
                      <a:endParaRPr lang="en-US" b="1" dirty="0"/>
                    </a:p>
                  </a:txBody>
                  <a:tcPr>
                    <a:solidFill>
                      <a:schemeClr val="bg1"/>
                    </a:solidFill>
                  </a:tcPr>
                </a:tc>
                <a:tc>
                  <a:txBody>
                    <a:bodyPr/>
                    <a:lstStyle/>
                    <a:p>
                      <a:r>
                        <a:rPr lang="en-US" b="1" dirty="0" smtClean="0"/>
                        <a:t>26</a:t>
                      </a:r>
                      <a:endParaRPr lang="en-US" b="1" dirty="0"/>
                    </a:p>
                  </a:txBody>
                  <a:tcPr>
                    <a:solidFill>
                      <a:schemeClr val="bg1"/>
                    </a:solidFill>
                  </a:tcPr>
                </a:tc>
                <a:tc>
                  <a:txBody>
                    <a:bodyPr/>
                    <a:lstStyle/>
                    <a:p>
                      <a:r>
                        <a:rPr lang="en-US" b="1" dirty="0" smtClean="0"/>
                        <a:t>27</a:t>
                      </a:r>
                      <a:endParaRPr lang="en-US" b="1" dirty="0"/>
                    </a:p>
                  </a:txBody>
                  <a:tcPr>
                    <a:solidFill>
                      <a:schemeClr val="bg1"/>
                    </a:solidFill>
                  </a:tcPr>
                </a:tc>
                <a:tc>
                  <a:txBody>
                    <a:bodyPr/>
                    <a:lstStyle/>
                    <a:p>
                      <a:r>
                        <a:rPr lang="en-US" b="1" dirty="0" smtClean="0"/>
                        <a:t>28</a:t>
                      </a:r>
                      <a:endParaRPr lang="en-US" b="1" dirty="0"/>
                    </a:p>
                  </a:txBody>
                  <a:tcPr>
                    <a:solidFill>
                      <a:schemeClr val="accent1">
                        <a:lumMod val="40000"/>
                        <a:lumOff val="60000"/>
                      </a:schemeClr>
                    </a:solidFill>
                  </a:tcPr>
                </a:tc>
                <a:tc>
                  <a:txBody>
                    <a:bodyPr/>
                    <a:lstStyle/>
                    <a:p>
                      <a:pPr algn="ctr"/>
                      <a:r>
                        <a:rPr lang="en-US" sz="1100" b="1" dirty="0" err="1" smtClean="0"/>
                        <a:t>Wk</a:t>
                      </a:r>
                      <a:r>
                        <a:rPr lang="en-US" sz="1100" b="1" dirty="0" smtClean="0"/>
                        <a:t> #2</a:t>
                      </a:r>
                      <a:endParaRPr lang="en-US" b="1" dirty="0"/>
                    </a:p>
                  </a:txBody>
                  <a:tcPr>
                    <a:solidFill>
                      <a:schemeClr val="bg1"/>
                    </a:solidFill>
                  </a:tcPr>
                </a:tc>
              </a:tr>
              <a:tr h="330811">
                <a:tc>
                  <a:txBody>
                    <a:bodyPr/>
                    <a:lstStyle/>
                    <a:p>
                      <a:r>
                        <a:rPr lang="en-US" b="1" dirty="0" smtClean="0"/>
                        <a:t>29</a:t>
                      </a:r>
                      <a:endParaRPr lang="en-US" b="1" dirty="0"/>
                    </a:p>
                  </a:txBody>
                  <a:tcPr>
                    <a:solidFill>
                      <a:schemeClr val="bg1"/>
                    </a:solidFill>
                  </a:tcPr>
                </a:tc>
                <a:tc>
                  <a:txBody>
                    <a:bodyPr/>
                    <a:lstStyle/>
                    <a:p>
                      <a:r>
                        <a:rPr lang="en-US" b="1" dirty="0" smtClean="0"/>
                        <a:t>30</a:t>
                      </a:r>
                      <a:endParaRPr lang="en-US" b="1" dirty="0"/>
                    </a:p>
                  </a:txBody>
                  <a:tcPr>
                    <a:solidFill>
                      <a:schemeClr val="bg1"/>
                    </a:solidFill>
                  </a:tcPr>
                </a:tc>
                <a:tc>
                  <a:txBody>
                    <a:bodyPr/>
                    <a:lstStyle/>
                    <a:p>
                      <a:endParaRPr lang="en-US" b="1" dirty="0"/>
                    </a:p>
                  </a:txBody>
                  <a:tcPr>
                    <a:solidFill>
                      <a:schemeClr val="bg1"/>
                    </a:solidFill>
                  </a:tcPr>
                </a:tc>
                <a:tc>
                  <a:txBody>
                    <a:bodyPr/>
                    <a:lstStyle/>
                    <a:p>
                      <a:endParaRPr lang="en-US" b="1" dirty="0"/>
                    </a:p>
                  </a:txBody>
                  <a:tcPr>
                    <a:solidFill>
                      <a:schemeClr val="bg1"/>
                    </a:solidFill>
                  </a:tcPr>
                </a:tc>
                <a:tc>
                  <a:txBody>
                    <a:bodyPr/>
                    <a:lstStyle/>
                    <a:p>
                      <a:endParaRPr lang="en-US" b="1" dirty="0"/>
                    </a:p>
                  </a:txBody>
                  <a:tcPr>
                    <a:solidFill>
                      <a:schemeClr val="bg1"/>
                    </a:solidFill>
                  </a:tcPr>
                </a:tc>
                <a:tc>
                  <a:txBody>
                    <a:bodyPr/>
                    <a:lstStyle/>
                    <a:p>
                      <a:endParaRPr lang="en-US" b="1" dirty="0"/>
                    </a:p>
                  </a:txBody>
                  <a:tcPr>
                    <a:solidFill>
                      <a:schemeClr val="bg1"/>
                    </a:solidFill>
                  </a:tcPr>
                </a:tc>
                <a:tc>
                  <a:txBody>
                    <a:bodyPr/>
                    <a:lstStyle/>
                    <a:p>
                      <a:endParaRPr lang="en-US" b="1" dirty="0"/>
                    </a:p>
                  </a:txBody>
                  <a:tcPr>
                    <a:solidFill>
                      <a:schemeClr val="bg1"/>
                    </a:solidFill>
                  </a:tcPr>
                </a:tc>
                <a:tc>
                  <a:txBody>
                    <a:bodyPr/>
                    <a:lstStyle/>
                    <a:p>
                      <a:endParaRPr lang="en-US" sz="1100" b="1" dirty="0"/>
                    </a:p>
                  </a:txBody>
                  <a:tcPr>
                    <a:solidFill>
                      <a:schemeClr val="bg1"/>
                    </a:solidFill>
                  </a:tcPr>
                </a:tc>
              </a:tr>
            </a:tbl>
          </a:graphicData>
        </a:graphic>
      </p:graphicFrame>
      <p:sp>
        <p:nvSpPr>
          <p:cNvPr id="19" name="Rectangle 18"/>
          <p:cNvSpPr/>
          <p:nvPr/>
        </p:nvSpPr>
        <p:spPr>
          <a:xfrm>
            <a:off x="621804" y="548680"/>
            <a:ext cx="4267200" cy="584775"/>
          </a:xfrm>
          <a:prstGeom prst="rect">
            <a:avLst/>
          </a:prstGeom>
          <a:noFill/>
        </p:spPr>
        <p:txBody>
          <a:bodyPr wrap="square" lIns="91440" tIns="45720" rIns="91440" bIns="45720">
            <a:spAutoFit/>
          </a:bodyPr>
          <a:lstStyle/>
          <a:p>
            <a:pPr algn="ctr"/>
            <a:r>
              <a:rPr lang="en-US" sz="3200" b="1" dirty="0" smtClean="0">
                <a:ln w="1905"/>
                <a:solidFill>
                  <a:srgbClr val="00B050"/>
                </a:solidFill>
                <a:effectLst>
                  <a:glow rad="127000">
                    <a:srgbClr val="FFFFCC"/>
                  </a:glow>
                  <a:innerShdw blurRad="69850" dist="43180" dir="5400000">
                    <a:srgbClr val="000000">
                      <a:alpha val="65000"/>
                    </a:srgbClr>
                  </a:innerShdw>
                </a:effectLst>
                <a:latin typeface="Arial Rounded MT Bold" pitchFamily="34" charset="0"/>
              </a:rPr>
              <a:t>Jo</a:t>
            </a:r>
            <a:r>
              <a:rPr lang="en-US" sz="3200" b="1" cap="none" spc="0" dirty="0" smtClean="0">
                <a:ln w="1905"/>
                <a:solidFill>
                  <a:srgbClr val="00B050"/>
                </a:solidFill>
                <a:effectLst>
                  <a:glow rad="127000">
                    <a:srgbClr val="FFFFCC"/>
                  </a:glow>
                  <a:innerShdw blurRad="69850" dist="43180" dir="5400000">
                    <a:srgbClr val="000000">
                      <a:alpha val="65000"/>
                    </a:srgbClr>
                  </a:innerShdw>
                </a:effectLst>
                <a:latin typeface="Arial Rounded MT Bold" pitchFamily="34" charset="0"/>
              </a:rPr>
              <a:t>shua’s</a:t>
            </a:r>
            <a:r>
              <a:rPr lang="en-US" sz="3200" b="1" dirty="0" smtClean="0">
                <a:ln w="1905"/>
                <a:solidFill>
                  <a:srgbClr val="00B050"/>
                </a:solidFill>
                <a:effectLst>
                  <a:glow rad="127000">
                    <a:srgbClr val="FFFFCC"/>
                  </a:glow>
                  <a:innerShdw blurRad="69850" dist="43180" dir="5400000">
                    <a:srgbClr val="000000">
                      <a:alpha val="65000"/>
                    </a:srgbClr>
                  </a:innerShdw>
                </a:effectLst>
                <a:latin typeface="Arial Rounded MT Bold" pitchFamily="34" charset="0"/>
              </a:rPr>
              <a:t> </a:t>
            </a:r>
            <a:r>
              <a:rPr lang="en-US" sz="3200" b="1" dirty="0" smtClean="0">
                <a:ln w="1905"/>
                <a:solidFill>
                  <a:srgbClr val="FF0000"/>
                </a:solidFill>
                <a:effectLst>
                  <a:glow rad="127000">
                    <a:srgbClr val="FFFFCC"/>
                  </a:glow>
                  <a:innerShdw blurRad="69850" dist="43180" dir="5400000">
                    <a:srgbClr val="000000">
                      <a:alpha val="65000"/>
                    </a:srgbClr>
                  </a:innerShdw>
                </a:effectLst>
                <a:latin typeface="Arial Rounded MT Bold" pitchFamily="34" charset="0"/>
              </a:rPr>
              <a:t>1</a:t>
            </a:r>
            <a:r>
              <a:rPr lang="en-US" sz="3200" b="1" baseline="30000" dirty="0" smtClean="0">
                <a:ln w="1905"/>
                <a:solidFill>
                  <a:srgbClr val="FF0000"/>
                </a:solidFill>
                <a:effectLst>
                  <a:glow rad="127000">
                    <a:srgbClr val="FFFFCC"/>
                  </a:glow>
                  <a:innerShdw blurRad="69850" dist="43180" dir="5400000">
                    <a:srgbClr val="000000">
                      <a:alpha val="65000"/>
                    </a:srgbClr>
                  </a:innerShdw>
                </a:effectLst>
                <a:latin typeface="Arial Rounded MT Bold" pitchFamily="34" charset="0"/>
              </a:rPr>
              <a:t>st</a:t>
            </a:r>
            <a:r>
              <a:rPr lang="en-US" sz="3200" b="1" dirty="0" smtClean="0">
                <a:ln w="1905"/>
                <a:solidFill>
                  <a:srgbClr val="FF0000"/>
                </a:solidFill>
                <a:effectLst>
                  <a:glow rad="127000">
                    <a:srgbClr val="FFFFCC"/>
                  </a:glow>
                  <a:innerShdw blurRad="69850" dist="43180" dir="5400000">
                    <a:srgbClr val="000000">
                      <a:alpha val="65000"/>
                    </a:srgbClr>
                  </a:innerShdw>
                </a:effectLst>
                <a:latin typeface="Arial Rounded MT Bold" pitchFamily="34" charset="0"/>
              </a:rPr>
              <a:t> Month</a:t>
            </a:r>
            <a:endParaRPr lang="en-US" sz="3200" b="1" cap="none" spc="0" dirty="0">
              <a:ln w="1905"/>
              <a:solidFill>
                <a:srgbClr val="FF0000"/>
              </a:solidFill>
              <a:effectLst>
                <a:glow rad="127000">
                  <a:srgbClr val="FFFFCC"/>
                </a:glow>
                <a:innerShdw blurRad="69850" dist="43180" dir="5400000">
                  <a:srgbClr val="000000">
                    <a:alpha val="65000"/>
                  </a:srgbClr>
                </a:innerShdw>
              </a:effectLst>
              <a:latin typeface="Arial Rounded MT Bold" pitchFamily="34" charset="0"/>
            </a:endParaRPr>
          </a:p>
        </p:txBody>
      </p:sp>
      <p:graphicFrame>
        <p:nvGraphicFramePr>
          <p:cNvPr id="26" name="Table 25"/>
          <p:cNvGraphicFramePr>
            <a:graphicFrameLocks noGrp="1"/>
          </p:cNvGraphicFramePr>
          <p:nvPr>
            <p:extLst>
              <p:ext uri="{D42A27DB-BD31-4B8C-83A1-F6EECF244321}">
                <p14:modId xmlns:p14="http://schemas.microsoft.com/office/powerpoint/2010/main" val="1831197624"/>
              </p:ext>
            </p:extLst>
          </p:nvPr>
        </p:nvGraphicFramePr>
        <p:xfrm>
          <a:off x="651619" y="4221088"/>
          <a:ext cx="4261536" cy="2438400"/>
        </p:xfrm>
        <a:graphic>
          <a:graphicData uri="http://schemas.openxmlformats.org/drawingml/2006/table">
            <a:tbl>
              <a:tblPr firstRow="1" bandRow="1">
                <a:tableStyleId>{69C7853C-536D-4A76-A0AE-DD22124D55A5}</a:tableStyleId>
              </a:tblPr>
              <a:tblGrid>
                <a:gridCol w="532692"/>
                <a:gridCol w="532692"/>
                <a:gridCol w="532692"/>
                <a:gridCol w="532692"/>
                <a:gridCol w="532692"/>
                <a:gridCol w="532692"/>
                <a:gridCol w="532692"/>
                <a:gridCol w="532692"/>
              </a:tblGrid>
              <a:tr h="330811">
                <a:tc>
                  <a:txBody>
                    <a:bodyPr/>
                    <a:lstStyle/>
                    <a:p>
                      <a:pPr algn="ctr"/>
                      <a:r>
                        <a:rPr lang="en-US" b="1" dirty="0" smtClean="0"/>
                        <a:t>1</a:t>
                      </a:r>
                      <a:r>
                        <a:rPr lang="en-US" b="1" baseline="30000" dirty="0" smtClean="0"/>
                        <a:t>st</a:t>
                      </a:r>
                      <a:r>
                        <a:rPr lang="en-US" b="1" dirty="0" smtClean="0"/>
                        <a:t> </a:t>
                      </a:r>
                      <a:endParaRPr lang="en-US" b="1" dirty="0"/>
                    </a:p>
                  </a:txBody>
                  <a:tcPr/>
                </a:tc>
                <a:tc>
                  <a:txBody>
                    <a:bodyPr/>
                    <a:lstStyle/>
                    <a:p>
                      <a:pPr algn="ctr"/>
                      <a:r>
                        <a:rPr lang="en-US" b="1" dirty="0" smtClean="0"/>
                        <a:t>2</a:t>
                      </a:r>
                      <a:r>
                        <a:rPr lang="en-US" b="1" baseline="30000" dirty="0" smtClean="0"/>
                        <a:t>nd</a:t>
                      </a:r>
                      <a:r>
                        <a:rPr lang="en-US" b="1" dirty="0" smtClean="0"/>
                        <a:t> </a:t>
                      </a:r>
                      <a:endParaRPr lang="en-US" b="1" dirty="0"/>
                    </a:p>
                  </a:txBody>
                  <a:tcPr/>
                </a:tc>
                <a:tc>
                  <a:txBody>
                    <a:bodyPr/>
                    <a:lstStyle/>
                    <a:p>
                      <a:pPr algn="ctr"/>
                      <a:r>
                        <a:rPr lang="en-US" b="1" dirty="0" smtClean="0"/>
                        <a:t>3</a:t>
                      </a:r>
                      <a:r>
                        <a:rPr lang="en-US" b="1" baseline="30000" dirty="0" smtClean="0"/>
                        <a:t>rd</a:t>
                      </a:r>
                      <a:r>
                        <a:rPr lang="en-US" b="1" dirty="0" smtClean="0"/>
                        <a:t> </a:t>
                      </a:r>
                      <a:endParaRPr lang="en-US" b="1" dirty="0"/>
                    </a:p>
                  </a:txBody>
                  <a:tcPr/>
                </a:tc>
                <a:tc>
                  <a:txBody>
                    <a:bodyPr/>
                    <a:lstStyle/>
                    <a:p>
                      <a:pPr algn="ctr"/>
                      <a:r>
                        <a:rPr lang="en-US" b="1" dirty="0" smtClean="0"/>
                        <a:t>4</a:t>
                      </a:r>
                      <a:r>
                        <a:rPr lang="en-US" b="1" baseline="30000" dirty="0" smtClean="0"/>
                        <a:t>th</a:t>
                      </a:r>
                      <a:r>
                        <a:rPr lang="en-US" b="1" dirty="0" smtClean="0"/>
                        <a:t> </a:t>
                      </a:r>
                      <a:endParaRPr lang="en-US" b="1" dirty="0"/>
                    </a:p>
                  </a:txBody>
                  <a:tcPr/>
                </a:tc>
                <a:tc>
                  <a:txBody>
                    <a:bodyPr/>
                    <a:lstStyle/>
                    <a:p>
                      <a:pPr algn="ctr"/>
                      <a:r>
                        <a:rPr lang="en-US" b="1" dirty="0" smtClean="0"/>
                        <a:t>5</a:t>
                      </a:r>
                      <a:r>
                        <a:rPr lang="en-US" b="1" baseline="30000" dirty="0" smtClean="0"/>
                        <a:t>th</a:t>
                      </a:r>
                      <a:r>
                        <a:rPr lang="en-US" b="1" dirty="0" smtClean="0"/>
                        <a:t> </a:t>
                      </a:r>
                      <a:endParaRPr lang="en-US" b="1" dirty="0"/>
                    </a:p>
                  </a:txBody>
                  <a:tcPr/>
                </a:tc>
                <a:tc>
                  <a:txBody>
                    <a:bodyPr/>
                    <a:lstStyle/>
                    <a:p>
                      <a:pPr algn="ctr"/>
                      <a:r>
                        <a:rPr lang="en-US" b="1" dirty="0" smtClean="0"/>
                        <a:t>6</a:t>
                      </a:r>
                      <a:r>
                        <a:rPr lang="en-US" b="1" baseline="30000" dirty="0" smtClean="0"/>
                        <a:t>th</a:t>
                      </a:r>
                      <a:r>
                        <a:rPr lang="en-US" b="1" dirty="0" smtClean="0"/>
                        <a:t> </a:t>
                      </a:r>
                      <a:endParaRPr lang="en-US" b="1" dirty="0"/>
                    </a:p>
                  </a:txBody>
                  <a:tcPr/>
                </a:tc>
                <a:tc>
                  <a:txBody>
                    <a:bodyPr/>
                    <a:lstStyle/>
                    <a:p>
                      <a:pPr algn="ctr"/>
                      <a:r>
                        <a:rPr lang="en-US" b="1" dirty="0" smtClean="0"/>
                        <a:t>7</a:t>
                      </a:r>
                      <a:r>
                        <a:rPr lang="en-US" b="1" baseline="30000" dirty="0" smtClean="0"/>
                        <a:t>th</a:t>
                      </a:r>
                      <a:r>
                        <a:rPr lang="en-US" b="1" dirty="0" smtClean="0"/>
                        <a:t> </a:t>
                      </a:r>
                      <a:endParaRPr lang="en-US" b="1" dirty="0"/>
                    </a:p>
                  </a:txBody>
                  <a:tcPr>
                    <a:cell3D prstMaterial="dkEdge">
                      <a:bevel w="77470" h="12700" prst="softRound"/>
                      <a:lightRig rig="flood" dir="t"/>
                    </a:cell3D>
                    <a:solidFill>
                      <a:srgbClr val="FF99FF"/>
                    </a:solidFill>
                  </a:tcPr>
                </a:tc>
                <a:tc>
                  <a:txBody>
                    <a:bodyPr/>
                    <a:lstStyle/>
                    <a:p>
                      <a:pPr algn="ctr"/>
                      <a:endParaRPr lang="en-US" b="1" dirty="0"/>
                    </a:p>
                  </a:txBody>
                  <a:tcPr/>
                </a:tc>
              </a:tr>
              <a:tr h="330811">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r>
                        <a:rPr lang="en-US" b="1" dirty="0" smtClean="0"/>
                        <a:t>1</a:t>
                      </a:r>
                      <a:endParaRPr lang="en-US" b="1" dirty="0"/>
                    </a:p>
                  </a:txBody>
                  <a:tcPr>
                    <a:solidFill>
                      <a:schemeClr val="bg1"/>
                    </a:solidFill>
                  </a:tcPr>
                </a:tc>
                <a:tc>
                  <a:txBody>
                    <a:bodyPr/>
                    <a:lstStyle/>
                    <a:p>
                      <a:r>
                        <a:rPr lang="en-US" b="1" dirty="0" smtClean="0"/>
                        <a:t>2</a:t>
                      </a:r>
                      <a:endParaRPr lang="en-US" b="1" dirty="0"/>
                    </a:p>
                  </a:txBody>
                  <a:tcPr>
                    <a:solidFill>
                      <a:schemeClr val="bg1"/>
                    </a:solidFill>
                  </a:tcPr>
                </a:tc>
                <a:tc>
                  <a:txBody>
                    <a:bodyPr/>
                    <a:lstStyle/>
                    <a:p>
                      <a:r>
                        <a:rPr lang="en-US" b="1" dirty="0" smtClean="0"/>
                        <a:t>3</a:t>
                      </a:r>
                      <a:endParaRPr lang="en-US" b="1" dirty="0"/>
                    </a:p>
                  </a:txBody>
                  <a:tcPr>
                    <a:solidFill>
                      <a:schemeClr val="bg1"/>
                    </a:solidFill>
                  </a:tcPr>
                </a:tc>
                <a:tc>
                  <a:txBody>
                    <a:bodyPr/>
                    <a:lstStyle/>
                    <a:p>
                      <a:r>
                        <a:rPr lang="en-US" dirty="0" smtClean="0"/>
                        <a:t>4</a:t>
                      </a:r>
                      <a:endParaRPr lang="en-US" dirty="0"/>
                    </a:p>
                  </a:txBody>
                  <a:tcPr>
                    <a:solidFill>
                      <a:schemeClr val="bg1"/>
                    </a:solidFill>
                  </a:tcPr>
                </a:tc>
                <a:tc>
                  <a:txBody>
                    <a:bodyPr/>
                    <a:lstStyle/>
                    <a:p>
                      <a:r>
                        <a:rPr lang="en-US" b="1" dirty="0" smtClean="0"/>
                        <a:t>5</a:t>
                      </a:r>
                      <a:endParaRPr lang="en-US" sz="1400" b="1" dirty="0">
                        <a:solidFill>
                          <a:schemeClr val="tx2"/>
                        </a:solidFill>
                      </a:endParaRPr>
                    </a:p>
                  </a:txBody>
                  <a:tcPr>
                    <a:solidFill>
                      <a:schemeClr val="accent1">
                        <a:lumMod val="40000"/>
                        <a:lumOff val="60000"/>
                      </a:schemeClr>
                    </a:solidFill>
                  </a:tcPr>
                </a:tc>
                <a:tc>
                  <a:txBody>
                    <a:bodyPr/>
                    <a:lstStyle/>
                    <a:p>
                      <a:pPr algn="ctr"/>
                      <a:r>
                        <a:rPr lang="en-US" sz="1100" b="1" dirty="0" err="1" smtClean="0"/>
                        <a:t>Wk</a:t>
                      </a:r>
                      <a:r>
                        <a:rPr lang="en-US" sz="1100" b="1" dirty="0" smtClean="0"/>
                        <a:t> #3</a:t>
                      </a:r>
                    </a:p>
                  </a:txBody>
                  <a:tcPr>
                    <a:solidFill>
                      <a:schemeClr val="bg1"/>
                    </a:solidFill>
                  </a:tcPr>
                </a:tc>
              </a:tr>
              <a:tr h="330811">
                <a:tc>
                  <a:txBody>
                    <a:bodyPr/>
                    <a:lstStyle/>
                    <a:p>
                      <a:r>
                        <a:rPr lang="en-US" b="1" dirty="0" smtClean="0"/>
                        <a:t>6</a:t>
                      </a:r>
                      <a:endParaRPr lang="en-US" b="1" dirty="0"/>
                    </a:p>
                  </a:txBody>
                  <a:tcPr>
                    <a:solidFill>
                      <a:schemeClr val="bg1"/>
                    </a:solidFill>
                  </a:tcPr>
                </a:tc>
                <a:tc>
                  <a:txBody>
                    <a:bodyPr/>
                    <a:lstStyle/>
                    <a:p>
                      <a:r>
                        <a:rPr lang="en-US" b="1" dirty="0" smtClean="0"/>
                        <a:t>7</a:t>
                      </a:r>
                      <a:endParaRPr lang="en-US" b="1" dirty="0"/>
                    </a:p>
                  </a:txBody>
                  <a:tcPr>
                    <a:solidFill>
                      <a:schemeClr val="bg1"/>
                    </a:solidFill>
                  </a:tcPr>
                </a:tc>
                <a:tc>
                  <a:txBody>
                    <a:bodyPr/>
                    <a:lstStyle/>
                    <a:p>
                      <a:r>
                        <a:rPr lang="en-US" b="1" dirty="0" smtClean="0"/>
                        <a:t>8</a:t>
                      </a:r>
                      <a:endParaRPr lang="en-US" b="1" dirty="0"/>
                    </a:p>
                  </a:txBody>
                  <a:tcPr>
                    <a:solidFill>
                      <a:schemeClr val="bg1"/>
                    </a:solidFill>
                  </a:tcPr>
                </a:tc>
                <a:tc>
                  <a:txBody>
                    <a:bodyPr/>
                    <a:lstStyle/>
                    <a:p>
                      <a:r>
                        <a:rPr lang="en-US" b="1" dirty="0" smtClean="0"/>
                        <a:t>9</a:t>
                      </a:r>
                      <a:endParaRPr lang="en-US" b="1" dirty="0"/>
                    </a:p>
                  </a:txBody>
                  <a:tcPr>
                    <a:solidFill>
                      <a:schemeClr val="bg1"/>
                    </a:solidFill>
                  </a:tcPr>
                </a:tc>
                <a:tc>
                  <a:txBody>
                    <a:bodyPr/>
                    <a:lstStyle/>
                    <a:p>
                      <a:r>
                        <a:rPr lang="en-US" b="1" dirty="0" smtClean="0"/>
                        <a:t>10</a:t>
                      </a:r>
                      <a:endParaRPr lang="en-US" b="1" dirty="0"/>
                    </a:p>
                  </a:txBody>
                  <a:tcPr>
                    <a:solidFill>
                      <a:schemeClr val="bg1"/>
                    </a:solidFill>
                  </a:tcPr>
                </a:tc>
                <a:tc>
                  <a:txBody>
                    <a:bodyPr/>
                    <a:lstStyle/>
                    <a:p>
                      <a:r>
                        <a:rPr lang="en-US" b="1" dirty="0" smtClean="0"/>
                        <a:t>11</a:t>
                      </a:r>
                      <a:endParaRPr lang="en-US" b="1" dirty="0"/>
                    </a:p>
                  </a:txBody>
                  <a:tcPr>
                    <a:solidFill>
                      <a:schemeClr val="bg1"/>
                    </a:solidFill>
                  </a:tcPr>
                </a:tc>
                <a:tc>
                  <a:txBody>
                    <a:bodyPr/>
                    <a:lstStyle/>
                    <a:p>
                      <a:r>
                        <a:rPr lang="en-US" b="1" dirty="0" smtClean="0"/>
                        <a:t>12</a:t>
                      </a:r>
                      <a:endParaRPr lang="en-US" b="1" dirty="0"/>
                    </a:p>
                  </a:txBody>
                  <a:tcPr>
                    <a:solidFill>
                      <a:schemeClr val="accent1">
                        <a:lumMod val="40000"/>
                        <a:lumOff val="60000"/>
                      </a:schemeClr>
                    </a:solidFill>
                  </a:tcPr>
                </a:tc>
                <a:tc>
                  <a:txBody>
                    <a:bodyPr/>
                    <a:lstStyle/>
                    <a:p>
                      <a:pPr algn="ctr"/>
                      <a:r>
                        <a:rPr lang="en-US" sz="1100" b="1" dirty="0" err="1" smtClean="0"/>
                        <a:t>Wk</a:t>
                      </a:r>
                      <a:r>
                        <a:rPr lang="en-US" sz="1100" b="1" dirty="0" smtClean="0"/>
                        <a:t> #4</a:t>
                      </a:r>
                      <a:endParaRPr lang="en-US" sz="1100" b="1" dirty="0"/>
                    </a:p>
                  </a:txBody>
                  <a:tcPr>
                    <a:solidFill>
                      <a:schemeClr val="bg1"/>
                    </a:solidFill>
                  </a:tcPr>
                </a:tc>
              </a:tr>
              <a:tr h="330811">
                <a:tc>
                  <a:txBody>
                    <a:bodyPr/>
                    <a:lstStyle/>
                    <a:p>
                      <a:r>
                        <a:rPr lang="en-US" b="1" dirty="0" smtClean="0"/>
                        <a:t>13</a:t>
                      </a:r>
                      <a:endParaRPr lang="en-US" b="1" dirty="0"/>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14</a:t>
                      </a:r>
                      <a:endParaRPr lang="en-US" b="1" dirty="0">
                        <a:solidFill>
                          <a:schemeClr val="bg1"/>
                        </a:solidFill>
                      </a:endParaRPr>
                    </a:p>
                  </a:txBody>
                  <a:tcPr>
                    <a:solidFill>
                      <a:schemeClr val="bg1"/>
                    </a:solidFill>
                  </a:tcPr>
                </a:tc>
                <a:tc>
                  <a:txBody>
                    <a:bodyPr/>
                    <a:lstStyle/>
                    <a:p>
                      <a:r>
                        <a:rPr lang="en-US" b="1" dirty="0" smtClean="0"/>
                        <a:t>15</a:t>
                      </a:r>
                      <a:endParaRPr lang="en-US" b="1" dirty="0"/>
                    </a:p>
                  </a:txBody>
                  <a:tcPr>
                    <a:solidFill>
                      <a:schemeClr val="bg1"/>
                    </a:solidFill>
                  </a:tcPr>
                </a:tc>
                <a:tc>
                  <a:txBody>
                    <a:bodyPr/>
                    <a:lstStyle/>
                    <a:p>
                      <a:r>
                        <a:rPr lang="en-US" b="1" dirty="0" smtClean="0"/>
                        <a:t>16</a:t>
                      </a:r>
                      <a:endParaRPr lang="en-US" b="1" dirty="0"/>
                    </a:p>
                  </a:txBody>
                  <a:tcPr>
                    <a:solidFill>
                      <a:schemeClr val="bg1"/>
                    </a:solidFill>
                  </a:tcPr>
                </a:tc>
                <a:tc>
                  <a:txBody>
                    <a:bodyPr/>
                    <a:lstStyle/>
                    <a:p>
                      <a:r>
                        <a:rPr lang="en-US" b="1" dirty="0" smtClean="0"/>
                        <a:t>17</a:t>
                      </a:r>
                      <a:endParaRPr lang="en-US" b="1" dirty="0"/>
                    </a:p>
                  </a:txBody>
                  <a:tcPr>
                    <a:solidFill>
                      <a:schemeClr val="bg1"/>
                    </a:solidFill>
                  </a:tcPr>
                </a:tc>
                <a:tc>
                  <a:txBody>
                    <a:bodyPr/>
                    <a:lstStyle/>
                    <a:p>
                      <a:r>
                        <a:rPr lang="en-US" b="1" dirty="0" smtClean="0">
                          <a:solidFill>
                            <a:schemeClr val="tx1"/>
                          </a:solidFill>
                        </a:rPr>
                        <a:t>18</a:t>
                      </a:r>
                      <a:endParaRPr lang="en-US" b="1" dirty="0">
                        <a:solidFill>
                          <a:schemeClr val="tx1"/>
                        </a:solidFill>
                      </a:endParaRPr>
                    </a:p>
                  </a:txBody>
                  <a:tcPr>
                    <a:solidFill>
                      <a:schemeClr val="bg1"/>
                    </a:solidFill>
                  </a:tcPr>
                </a:tc>
                <a:tc>
                  <a:txBody>
                    <a:bodyPr/>
                    <a:lstStyle/>
                    <a:p>
                      <a:r>
                        <a:rPr lang="en-US" b="1" dirty="0" smtClean="0"/>
                        <a:t>19</a:t>
                      </a:r>
                      <a:endParaRPr lang="en-US" b="1" dirty="0"/>
                    </a:p>
                  </a:txBody>
                  <a:tcPr>
                    <a:solidFill>
                      <a:schemeClr val="accent1">
                        <a:lumMod val="40000"/>
                        <a:lumOff val="60000"/>
                      </a:schemeClr>
                    </a:solidFill>
                  </a:tcPr>
                </a:tc>
                <a:tc>
                  <a:txBody>
                    <a:bodyPr/>
                    <a:lstStyle/>
                    <a:p>
                      <a:pPr algn="ctr"/>
                      <a:r>
                        <a:rPr lang="en-US" sz="1100" b="1" dirty="0" err="1" smtClean="0"/>
                        <a:t>Wk</a:t>
                      </a:r>
                      <a:r>
                        <a:rPr lang="en-US" sz="1100" b="1" dirty="0" smtClean="0"/>
                        <a:t> #5</a:t>
                      </a:r>
                      <a:endParaRPr lang="en-US" sz="1100" b="1" dirty="0"/>
                    </a:p>
                  </a:txBody>
                  <a:tcPr>
                    <a:solidFill>
                      <a:schemeClr val="bg1"/>
                    </a:solidFill>
                  </a:tcPr>
                </a:tc>
              </a:tr>
              <a:tr h="330811">
                <a:tc>
                  <a:txBody>
                    <a:bodyPr/>
                    <a:lstStyle/>
                    <a:p>
                      <a:r>
                        <a:rPr lang="en-US" b="1" dirty="0" smtClean="0"/>
                        <a:t>20</a:t>
                      </a:r>
                      <a:endParaRPr lang="en-US" b="1" dirty="0"/>
                    </a:p>
                  </a:txBody>
                  <a:tcPr>
                    <a:solidFill>
                      <a:schemeClr val="bg1"/>
                    </a:solidFill>
                  </a:tcPr>
                </a:tc>
                <a:tc>
                  <a:txBody>
                    <a:bodyPr/>
                    <a:lstStyle/>
                    <a:p>
                      <a:r>
                        <a:rPr lang="en-US" b="1" dirty="0" smtClean="0"/>
                        <a:t>21</a:t>
                      </a:r>
                      <a:endParaRPr lang="en-US" b="1" dirty="0"/>
                    </a:p>
                  </a:txBody>
                  <a:tcPr>
                    <a:solidFill>
                      <a:schemeClr val="bg1"/>
                    </a:solidFill>
                  </a:tcPr>
                </a:tc>
                <a:tc>
                  <a:txBody>
                    <a:bodyPr/>
                    <a:lstStyle/>
                    <a:p>
                      <a:r>
                        <a:rPr lang="en-US" b="1" dirty="0" smtClean="0"/>
                        <a:t>22</a:t>
                      </a:r>
                      <a:endParaRPr lang="en-US" b="1" dirty="0"/>
                    </a:p>
                  </a:txBody>
                  <a:tcPr>
                    <a:solidFill>
                      <a:schemeClr val="bg1"/>
                    </a:solidFill>
                  </a:tcPr>
                </a:tc>
                <a:tc>
                  <a:txBody>
                    <a:bodyPr/>
                    <a:lstStyle/>
                    <a:p>
                      <a:r>
                        <a:rPr lang="en-US" b="1" dirty="0" smtClean="0"/>
                        <a:t>23</a:t>
                      </a:r>
                      <a:endParaRPr lang="en-US" b="1" dirty="0"/>
                    </a:p>
                  </a:txBody>
                  <a:tcPr>
                    <a:solidFill>
                      <a:schemeClr val="bg1"/>
                    </a:solidFill>
                  </a:tcPr>
                </a:tc>
                <a:tc>
                  <a:txBody>
                    <a:bodyPr/>
                    <a:lstStyle/>
                    <a:p>
                      <a:r>
                        <a:rPr lang="en-US" b="1" dirty="0" smtClean="0"/>
                        <a:t>24</a:t>
                      </a:r>
                      <a:endParaRPr lang="en-US" b="1" dirty="0"/>
                    </a:p>
                  </a:txBody>
                  <a:tcPr>
                    <a:solidFill>
                      <a:schemeClr val="bg1"/>
                    </a:solidFill>
                  </a:tcPr>
                </a:tc>
                <a:tc>
                  <a:txBody>
                    <a:bodyPr/>
                    <a:lstStyle/>
                    <a:p>
                      <a:r>
                        <a:rPr lang="en-US" b="1" dirty="0" smtClean="0"/>
                        <a:t>25</a:t>
                      </a:r>
                      <a:endParaRPr lang="en-US" b="1" dirty="0"/>
                    </a:p>
                  </a:txBody>
                  <a:tcPr>
                    <a:solidFill>
                      <a:schemeClr val="bg1"/>
                    </a:solidFill>
                  </a:tcPr>
                </a:tc>
                <a:tc>
                  <a:txBody>
                    <a:bodyPr/>
                    <a:lstStyle/>
                    <a:p>
                      <a:r>
                        <a:rPr lang="en-US" b="1" dirty="0" smtClean="0"/>
                        <a:t>26</a:t>
                      </a:r>
                      <a:endParaRPr lang="en-US" b="1" dirty="0"/>
                    </a:p>
                  </a:txBody>
                  <a:tcPr>
                    <a:solidFill>
                      <a:schemeClr val="accent1">
                        <a:lumMod val="40000"/>
                        <a:lumOff val="60000"/>
                      </a:schemeClr>
                    </a:solidFill>
                  </a:tcPr>
                </a:tc>
                <a:tc>
                  <a:txBody>
                    <a:bodyPr/>
                    <a:lstStyle/>
                    <a:p>
                      <a:pPr algn="ctr"/>
                      <a:r>
                        <a:rPr lang="en-US" sz="1100" b="1" dirty="0" err="1" smtClean="0"/>
                        <a:t>Wk</a:t>
                      </a:r>
                      <a:r>
                        <a:rPr lang="en-US" sz="1100" b="1" baseline="0" dirty="0" smtClean="0"/>
                        <a:t> #6</a:t>
                      </a:r>
                      <a:endParaRPr lang="en-US" sz="1100" b="1" dirty="0"/>
                    </a:p>
                  </a:txBody>
                  <a:tcPr>
                    <a:solidFill>
                      <a:schemeClr val="bg1"/>
                    </a:solidFill>
                  </a:tcPr>
                </a:tc>
              </a:tr>
              <a:tr h="330811">
                <a:tc>
                  <a:txBody>
                    <a:bodyPr/>
                    <a:lstStyle/>
                    <a:p>
                      <a:r>
                        <a:rPr lang="en-US" b="1" dirty="0" smtClean="0"/>
                        <a:t>27</a:t>
                      </a:r>
                      <a:endParaRPr lang="en-US" b="1" dirty="0"/>
                    </a:p>
                  </a:txBody>
                  <a:tcPr>
                    <a:solidFill>
                      <a:schemeClr val="bg1"/>
                    </a:solidFill>
                  </a:tcPr>
                </a:tc>
                <a:tc>
                  <a:txBody>
                    <a:bodyPr/>
                    <a:lstStyle/>
                    <a:p>
                      <a:r>
                        <a:rPr lang="en-US" b="1" dirty="0" smtClean="0"/>
                        <a:t>28</a:t>
                      </a:r>
                      <a:endParaRPr lang="en-US" b="1" dirty="0"/>
                    </a:p>
                  </a:txBody>
                  <a:tcPr>
                    <a:solidFill>
                      <a:schemeClr val="bg1"/>
                    </a:solidFill>
                  </a:tcPr>
                </a:tc>
                <a:tc>
                  <a:txBody>
                    <a:bodyPr/>
                    <a:lstStyle/>
                    <a:p>
                      <a:r>
                        <a:rPr lang="en-US" b="1" dirty="0" smtClean="0"/>
                        <a:t>29</a:t>
                      </a:r>
                      <a:endParaRPr lang="en-US" b="1" dirty="0"/>
                    </a:p>
                  </a:txBody>
                  <a:tcPr>
                    <a:solidFill>
                      <a:schemeClr val="bg1"/>
                    </a:solidFill>
                  </a:tcPr>
                </a:tc>
                <a:tc>
                  <a:txBody>
                    <a:bodyPr/>
                    <a:lstStyle/>
                    <a:p>
                      <a:r>
                        <a:rPr lang="en-US" b="1" dirty="0" smtClean="0"/>
                        <a:t>30</a:t>
                      </a:r>
                      <a:endParaRPr lang="en-US" b="1" dirty="0"/>
                    </a:p>
                  </a:txBody>
                  <a:tcPr>
                    <a:solidFill>
                      <a:schemeClr val="bg1"/>
                    </a:solidFill>
                  </a:tcPr>
                </a:tc>
                <a:tc>
                  <a:txBody>
                    <a:bodyPr/>
                    <a:lstStyle/>
                    <a:p>
                      <a:endParaRPr lang="en-US"/>
                    </a:p>
                  </a:txBody>
                  <a:tcPr>
                    <a:solidFill>
                      <a:schemeClr val="bg1"/>
                    </a:solidFill>
                  </a:tcPr>
                </a:tc>
                <a:tc>
                  <a:txBody>
                    <a:bodyPr/>
                    <a:lstStyle/>
                    <a:p>
                      <a:endParaRPr lang="en-US" dirty="0"/>
                    </a:p>
                  </a:txBody>
                  <a:tcPr>
                    <a:solidFill>
                      <a:schemeClr val="bg1"/>
                    </a:solidFill>
                  </a:tcPr>
                </a:tc>
                <a:tc>
                  <a:txBody>
                    <a:bodyPr/>
                    <a:lstStyle/>
                    <a:p>
                      <a:endParaRPr lang="en-US" b="1" dirty="0"/>
                    </a:p>
                  </a:txBody>
                  <a:tcPr>
                    <a:solidFill>
                      <a:schemeClr val="bg1"/>
                    </a:solidFill>
                  </a:tcPr>
                </a:tc>
                <a:tc>
                  <a:txBody>
                    <a:bodyPr/>
                    <a:lstStyle/>
                    <a:p>
                      <a:endParaRPr lang="en-US" sz="1100" b="1" dirty="0"/>
                    </a:p>
                  </a:txBody>
                  <a:tcPr>
                    <a:solidFill>
                      <a:schemeClr val="bg1"/>
                    </a:solidFill>
                  </a:tcPr>
                </a:tc>
              </a:tr>
            </a:tbl>
          </a:graphicData>
        </a:graphic>
      </p:graphicFrame>
      <p:sp>
        <p:nvSpPr>
          <p:cNvPr id="27" name="Rectangle 26"/>
          <p:cNvSpPr/>
          <p:nvPr/>
        </p:nvSpPr>
        <p:spPr>
          <a:xfrm>
            <a:off x="645956" y="3645024"/>
            <a:ext cx="4267200" cy="584775"/>
          </a:xfrm>
          <a:prstGeom prst="rect">
            <a:avLst/>
          </a:prstGeom>
          <a:noFill/>
        </p:spPr>
        <p:txBody>
          <a:bodyPr wrap="square" lIns="91440" tIns="45720" rIns="91440" bIns="45720">
            <a:spAutoFit/>
          </a:bodyPr>
          <a:lstStyle/>
          <a:p>
            <a:pPr algn="ctr"/>
            <a:r>
              <a:rPr lang="en-US" sz="3200" b="1" dirty="0">
                <a:ln w="1905"/>
                <a:solidFill>
                  <a:srgbClr val="00B050"/>
                </a:solidFill>
                <a:effectLst>
                  <a:glow rad="127000">
                    <a:srgbClr val="FFFFCC"/>
                  </a:glow>
                  <a:innerShdw blurRad="69850" dist="43180" dir="5400000">
                    <a:srgbClr val="000000">
                      <a:alpha val="65000"/>
                    </a:srgbClr>
                  </a:innerShdw>
                </a:effectLst>
                <a:latin typeface="Arial Rounded MT Bold" pitchFamily="34" charset="0"/>
              </a:rPr>
              <a:t>Joshua’s </a:t>
            </a:r>
            <a:r>
              <a:rPr lang="en-US" sz="3200" b="1" dirty="0" smtClean="0">
                <a:ln w="1905"/>
                <a:solidFill>
                  <a:srgbClr val="BA5306"/>
                </a:solidFill>
                <a:effectLst>
                  <a:glow rad="127000">
                    <a:srgbClr val="FFFFCC"/>
                  </a:glow>
                  <a:innerShdw blurRad="69850" dist="43180" dir="5400000">
                    <a:srgbClr val="000000">
                      <a:alpha val="65000"/>
                    </a:srgbClr>
                  </a:innerShdw>
                </a:effectLst>
                <a:latin typeface="Arial Rounded MT Bold" pitchFamily="34" charset="0"/>
              </a:rPr>
              <a:t>2</a:t>
            </a:r>
            <a:r>
              <a:rPr lang="en-US" sz="3200" b="1" baseline="30000" dirty="0" smtClean="0">
                <a:ln w="1905"/>
                <a:solidFill>
                  <a:srgbClr val="BA5306"/>
                </a:solidFill>
                <a:effectLst>
                  <a:glow rad="127000">
                    <a:srgbClr val="FFFFCC"/>
                  </a:glow>
                  <a:innerShdw blurRad="69850" dist="43180" dir="5400000">
                    <a:srgbClr val="000000">
                      <a:alpha val="65000"/>
                    </a:srgbClr>
                  </a:innerShdw>
                </a:effectLst>
                <a:latin typeface="Arial Rounded MT Bold" pitchFamily="34" charset="0"/>
              </a:rPr>
              <a:t>nd</a:t>
            </a:r>
            <a:r>
              <a:rPr lang="en-US" sz="3200" b="1" dirty="0" smtClean="0">
                <a:ln w="1905"/>
                <a:solidFill>
                  <a:srgbClr val="BA5306"/>
                </a:solidFill>
                <a:effectLst>
                  <a:glow rad="127000">
                    <a:srgbClr val="FFFFCC"/>
                  </a:glow>
                  <a:innerShdw blurRad="69850" dist="43180" dir="5400000">
                    <a:srgbClr val="000000">
                      <a:alpha val="65000"/>
                    </a:srgbClr>
                  </a:innerShdw>
                </a:effectLst>
                <a:latin typeface="Arial Rounded MT Bold" pitchFamily="34" charset="0"/>
              </a:rPr>
              <a:t> Month</a:t>
            </a:r>
            <a:endParaRPr lang="en-US" sz="3200" b="1" dirty="0">
              <a:ln w="1905"/>
              <a:solidFill>
                <a:srgbClr val="BA5306"/>
              </a:solidFill>
              <a:effectLst>
                <a:glow rad="127000">
                  <a:srgbClr val="FFFFCC"/>
                </a:glow>
                <a:innerShdw blurRad="69850" dist="43180" dir="5400000">
                  <a:srgbClr val="000000">
                    <a:alpha val="65000"/>
                  </a:srgbClr>
                </a:innerShdw>
              </a:effectLst>
              <a:latin typeface="Arial Rounded MT Bold" pitchFamily="34" charset="0"/>
            </a:endParaRPr>
          </a:p>
        </p:txBody>
      </p:sp>
      <p:pic>
        <p:nvPicPr>
          <p:cNvPr id="28" name="Picture 6" descr="C:\Users\Rae\Desktop\wheat 5 png.pn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3333" l="0" r="87582"/>
                    </a14:imgEffect>
                  </a14:imgLayer>
                </a14:imgProps>
              </a:ext>
              <a:ext uri="{28A0092B-C50C-407E-A947-70E740481C1C}">
                <a14:useLocalDpi xmlns:a14="http://schemas.microsoft.com/office/drawing/2010/main" val="0"/>
              </a:ext>
            </a:extLst>
          </a:blip>
          <a:srcRect/>
          <a:stretch>
            <a:fillRect/>
          </a:stretch>
        </p:blipFill>
        <p:spPr bwMode="auto">
          <a:xfrm>
            <a:off x="124316" y="1893870"/>
            <a:ext cx="571321" cy="1232261"/>
          </a:xfrm>
          <a:prstGeom prst="rect">
            <a:avLst/>
          </a:prstGeom>
          <a:noFill/>
          <a:effectLst>
            <a:glow rad="127000">
              <a:schemeClr val="bg1">
                <a:alpha val="74000"/>
              </a:schemeClr>
            </a:glow>
          </a:effectLst>
          <a:extLst>
            <a:ext uri="{909E8E84-426E-40DD-AFC4-6F175D3DCCD1}">
              <a14:hiddenFill xmlns:a14="http://schemas.microsoft.com/office/drawing/2010/main">
                <a:solidFill>
                  <a:srgbClr val="FFFFFF"/>
                </a:solidFill>
              </a14:hiddenFill>
            </a:ext>
          </a:extLst>
        </p:spPr>
      </p:pic>
      <p:sp>
        <p:nvSpPr>
          <p:cNvPr id="29" name="Rectangle 28"/>
          <p:cNvSpPr/>
          <p:nvPr/>
        </p:nvSpPr>
        <p:spPr>
          <a:xfrm>
            <a:off x="124316" y="76200"/>
            <a:ext cx="11793715" cy="584775"/>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200" b="1" spc="150" dirty="0" smtClean="0">
                <a:ln w="11430"/>
                <a:solidFill>
                  <a:srgbClr val="FFFF00"/>
                </a:solidFill>
                <a:effectLst>
                  <a:glow rad="127000">
                    <a:srgbClr val="0070C0"/>
                  </a:glow>
                  <a:outerShdw blurRad="25400" algn="tl" rotWithShape="0">
                    <a:srgbClr val="000000">
                      <a:alpha val="43000"/>
                    </a:srgbClr>
                  </a:outerShdw>
                </a:effectLst>
                <a:latin typeface="Arial Rounded MT Bold" pitchFamily="34" charset="0"/>
              </a:rPr>
              <a:t>Joshua’s </a:t>
            </a:r>
            <a:r>
              <a:rPr lang="en-US" sz="3200" b="1" cap="none" spc="150" dirty="0" smtClean="0">
                <a:ln w="11430"/>
                <a:solidFill>
                  <a:srgbClr val="FFFF00"/>
                </a:solidFill>
                <a:effectLst>
                  <a:glow rad="127000">
                    <a:srgbClr val="0070C0"/>
                  </a:glow>
                  <a:outerShdw blurRad="25400" algn="tl" rotWithShape="0">
                    <a:srgbClr val="000000">
                      <a:alpha val="43000"/>
                    </a:srgbClr>
                  </a:outerShdw>
                </a:effectLst>
                <a:latin typeface="Arial Rounded MT Bold" pitchFamily="34" charset="0"/>
              </a:rPr>
              <a:t> </a:t>
            </a:r>
            <a:r>
              <a:rPr lang="en-US" sz="3200" b="1" spc="150" dirty="0" smtClean="0">
                <a:ln w="11430">
                  <a:solidFill>
                    <a:srgbClr val="002060"/>
                  </a:solidFill>
                </a:ln>
                <a:solidFill>
                  <a:srgbClr val="00FF00"/>
                </a:solidFill>
                <a:effectLst>
                  <a:glow rad="127000">
                    <a:schemeClr val="bg1"/>
                  </a:glow>
                  <a:outerShdw blurRad="25400" algn="tl" rotWithShape="0">
                    <a:srgbClr val="000000">
                      <a:alpha val="43000"/>
                    </a:srgbClr>
                  </a:outerShdw>
                </a:effectLst>
                <a:latin typeface="Arial Rounded MT Bold" pitchFamily="34" charset="0"/>
              </a:rPr>
              <a:t>“Omer Count” </a:t>
            </a:r>
            <a:r>
              <a:rPr lang="en-US" sz="3200" b="1" cap="none" spc="150" dirty="0" smtClean="0">
                <a:ln w="11430"/>
                <a:solidFill>
                  <a:srgbClr val="FFFF00"/>
                </a:solidFill>
                <a:effectLst>
                  <a:glow rad="127000">
                    <a:srgbClr val="0070C0"/>
                  </a:glow>
                  <a:outerShdw blurRad="25400" algn="tl" rotWithShape="0">
                    <a:srgbClr val="000000">
                      <a:alpha val="43000"/>
                    </a:srgbClr>
                  </a:outerShdw>
                </a:effectLst>
                <a:latin typeface="Arial Rounded MT Bold" pitchFamily="34" charset="0"/>
              </a:rPr>
              <a:t> ~ </a:t>
            </a:r>
            <a:r>
              <a:rPr lang="en-US" sz="3200" b="1" spc="150" dirty="0" smtClean="0">
                <a:ln w="11430"/>
                <a:solidFill>
                  <a:srgbClr val="FFFF00"/>
                </a:solidFill>
                <a:effectLst>
                  <a:glow rad="127000">
                    <a:srgbClr val="0070C0"/>
                  </a:glow>
                  <a:outerShdw blurRad="25400" algn="tl" rotWithShape="0">
                    <a:srgbClr val="000000">
                      <a:alpha val="43000"/>
                    </a:srgbClr>
                  </a:outerShdw>
                </a:effectLst>
                <a:latin typeface="Arial Rounded MT Bold" pitchFamily="34" charset="0"/>
              </a:rPr>
              <a:t> Wave Sheaf to Pentecost</a:t>
            </a:r>
            <a:endParaRPr lang="en-US" sz="3200" b="1" cap="none" spc="150" dirty="0">
              <a:ln w="11430"/>
              <a:solidFill>
                <a:srgbClr val="FFFF00"/>
              </a:solidFill>
              <a:effectLst>
                <a:glow rad="127000">
                  <a:srgbClr val="0070C0"/>
                </a:glow>
                <a:outerShdw blurRad="25400" algn="tl" rotWithShape="0">
                  <a:srgbClr val="000000">
                    <a:alpha val="43000"/>
                  </a:srgbClr>
                </a:outerShdw>
              </a:effectLst>
              <a:latin typeface="Arial Rounded MT Bold" pitchFamily="34" charset="0"/>
            </a:endParaRPr>
          </a:p>
        </p:txBody>
      </p:sp>
      <p:sp>
        <p:nvSpPr>
          <p:cNvPr id="31" name="Rectangle 30"/>
          <p:cNvSpPr/>
          <p:nvPr/>
        </p:nvSpPr>
        <p:spPr>
          <a:xfrm>
            <a:off x="5158308" y="3789040"/>
            <a:ext cx="6804676" cy="3046988"/>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r>
              <a:rPr lang="en-US" sz="3200" b="1" dirty="0" smtClean="0">
                <a:ln w="1905">
                  <a:solidFill>
                    <a:schemeClr val="bg1"/>
                  </a:solidFill>
                </a:ln>
                <a:solidFill>
                  <a:schemeClr val="bg2">
                    <a:lumMod val="25000"/>
                  </a:schemeClr>
                </a:solidFill>
                <a:effectLst>
                  <a:innerShdw blurRad="69850" dist="43180" dir="5400000">
                    <a:srgbClr val="000000">
                      <a:alpha val="65000"/>
                    </a:srgbClr>
                  </a:innerShdw>
                </a:effectLst>
                <a:latin typeface="Comic Sans MS" pitchFamily="66" charset="0"/>
              </a:rPr>
              <a:t>According to the Torah Statutes from Leviticus and Deuteronomy, Joshua has fulfilled every requirement.  </a:t>
            </a:r>
            <a:r>
              <a:rPr lang="en-US" sz="3200" b="1" dirty="0" smtClean="0">
                <a:ln w="1905">
                  <a:solidFill>
                    <a:schemeClr val="bg1"/>
                  </a:solidFill>
                </a:ln>
                <a:solidFill>
                  <a:schemeClr val="accent6">
                    <a:lumMod val="75000"/>
                  </a:schemeClr>
                </a:solidFill>
                <a:effectLst>
                  <a:glow rad="139700">
                    <a:schemeClr val="accent2">
                      <a:satMod val="175000"/>
                      <a:alpha val="40000"/>
                    </a:schemeClr>
                  </a:glow>
                  <a:innerShdw blurRad="69850" dist="43180" dir="5400000">
                    <a:srgbClr val="000000">
                      <a:alpha val="65000"/>
                    </a:srgbClr>
                  </a:innerShdw>
                </a:effectLst>
                <a:latin typeface="Comic Sans MS" pitchFamily="66" charset="0"/>
              </a:rPr>
              <a:t>Note: The Torah Wave Sheaf will fluctuate on different “dates” of the month.</a:t>
            </a:r>
            <a:endParaRPr lang="en-US" sz="3200" b="1" dirty="0">
              <a:ln w="1905">
                <a:solidFill>
                  <a:schemeClr val="bg1"/>
                </a:solidFill>
              </a:ln>
              <a:solidFill>
                <a:schemeClr val="accent6">
                  <a:lumMod val="75000"/>
                </a:schemeClr>
              </a:solidFill>
              <a:effectLst>
                <a:glow rad="139700">
                  <a:schemeClr val="accent2">
                    <a:satMod val="175000"/>
                    <a:alpha val="40000"/>
                  </a:schemeClr>
                </a:glow>
                <a:innerShdw blurRad="69850" dist="43180" dir="5400000">
                  <a:srgbClr val="000000">
                    <a:alpha val="65000"/>
                  </a:srgbClr>
                </a:innerShdw>
              </a:effectLst>
              <a:latin typeface="Comic Sans MS" pitchFamily="66" charset="0"/>
            </a:endParaRPr>
          </a:p>
        </p:txBody>
      </p:sp>
      <p:graphicFrame>
        <p:nvGraphicFramePr>
          <p:cNvPr id="32" name="Table 31"/>
          <p:cNvGraphicFramePr>
            <a:graphicFrameLocks noGrp="1"/>
          </p:cNvGraphicFramePr>
          <p:nvPr>
            <p:extLst>
              <p:ext uri="{D42A27DB-BD31-4B8C-83A1-F6EECF244321}">
                <p14:modId xmlns:p14="http://schemas.microsoft.com/office/powerpoint/2010/main" val="515615703"/>
              </p:ext>
            </p:extLst>
          </p:nvPr>
        </p:nvGraphicFramePr>
        <p:xfrm>
          <a:off x="6546789" y="1214894"/>
          <a:ext cx="4261536" cy="2423160"/>
        </p:xfrm>
        <a:graphic>
          <a:graphicData uri="http://schemas.openxmlformats.org/drawingml/2006/table">
            <a:tbl>
              <a:tblPr firstRow="1" bandRow="1">
                <a:tableStyleId>{69C7853C-536D-4A76-A0AE-DD22124D55A5}</a:tableStyleId>
              </a:tblPr>
              <a:tblGrid>
                <a:gridCol w="532692"/>
                <a:gridCol w="538427"/>
                <a:gridCol w="526957"/>
                <a:gridCol w="532692"/>
                <a:gridCol w="532692"/>
                <a:gridCol w="532692"/>
                <a:gridCol w="532692"/>
                <a:gridCol w="532692"/>
              </a:tblGrid>
              <a:tr h="330811">
                <a:tc>
                  <a:txBody>
                    <a:bodyPr/>
                    <a:lstStyle/>
                    <a:p>
                      <a:pPr algn="ctr"/>
                      <a:r>
                        <a:rPr lang="en-US" b="1" dirty="0" smtClean="0"/>
                        <a:t>1</a:t>
                      </a:r>
                      <a:r>
                        <a:rPr lang="en-US" b="1" baseline="30000" dirty="0" smtClean="0"/>
                        <a:t>st</a:t>
                      </a:r>
                      <a:r>
                        <a:rPr lang="en-US" b="1" dirty="0" smtClean="0"/>
                        <a:t> </a:t>
                      </a:r>
                      <a:endParaRPr lang="en-US" b="1" dirty="0"/>
                    </a:p>
                  </a:txBody>
                  <a:tcPr/>
                </a:tc>
                <a:tc>
                  <a:txBody>
                    <a:bodyPr/>
                    <a:lstStyle/>
                    <a:p>
                      <a:pPr algn="ctr"/>
                      <a:r>
                        <a:rPr lang="en-US" b="1" dirty="0" smtClean="0"/>
                        <a:t>2</a:t>
                      </a:r>
                      <a:r>
                        <a:rPr lang="en-US" b="1" baseline="30000" dirty="0" smtClean="0"/>
                        <a:t>nd</a:t>
                      </a:r>
                      <a:r>
                        <a:rPr lang="en-US" b="1" dirty="0" smtClean="0"/>
                        <a:t> </a:t>
                      </a:r>
                      <a:endParaRPr lang="en-US" b="1" dirty="0"/>
                    </a:p>
                  </a:txBody>
                  <a:tcPr/>
                </a:tc>
                <a:tc>
                  <a:txBody>
                    <a:bodyPr/>
                    <a:lstStyle/>
                    <a:p>
                      <a:pPr algn="ctr"/>
                      <a:r>
                        <a:rPr lang="en-US" b="1" dirty="0" smtClean="0"/>
                        <a:t>3</a:t>
                      </a:r>
                      <a:r>
                        <a:rPr lang="en-US" b="1" baseline="30000" dirty="0" smtClean="0"/>
                        <a:t>rd</a:t>
                      </a:r>
                      <a:r>
                        <a:rPr lang="en-US" b="1" dirty="0" smtClean="0"/>
                        <a:t> </a:t>
                      </a:r>
                      <a:endParaRPr lang="en-US" b="1" dirty="0"/>
                    </a:p>
                  </a:txBody>
                  <a:tcPr/>
                </a:tc>
                <a:tc>
                  <a:txBody>
                    <a:bodyPr/>
                    <a:lstStyle/>
                    <a:p>
                      <a:pPr algn="ctr"/>
                      <a:r>
                        <a:rPr lang="en-US" b="1" dirty="0" smtClean="0"/>
                        <a:t>4</a:t>
                      </a:r>
                      <a:r>
                        <a:rPr lang="en-US" b="1" baseline="30000" dirty="0" smtClean="0"/>
                        <a:t>th</a:t>
                      </a:r>
                      <a:r>
                        <a:rPr lang="en-US" b="1" dirty="0" smtClean="0"/>
                        <a:t> </a:t>
                      </a:r>
                      <a:endParaRPr lang="en-US" b="1" dirty="0"/>
                    </a:p>
                  </a:txBody>
                  <a:tcPr/>
                </a:tc>
                <a:tc>
                  <a:txBody>
                    <a:bodyPr/>
                    <a:lstStyle/>
                    <a:p>
                      <a:pPr algn="ctr"/>
                      <a:r>
                        <a:rPr lang="en-US" b="1" dirty="0" smtClean="0"/>
                        <a:t>5</a:t>
                      </a:r>
                      <a:r>
                        <a:rPr lang="en-US" b="1" baseline="30000" dirty="0" smtClean="0"/>
                        <a:t>th</a:t>
                      </a:r>
                      <a:r>
                        <a:rPr lang="en-US" b="1" dirty="0" smtClean="0"/>
                        <a:t> </a:t>
                      </a:r>
                      <a:endParaRPr lang="en-US" b="1" dirty="0"/>
                    </a:p>
                  </a:txBody>
                  <a:tcPr/>
                </a:tc>
                <a:tc>
                  <a:txBody>
                    <a:bodyPr/>
                    <a:lstStyle/>
                    <a:p>
                      <a:pPr algn="ctr"/>
                      <a:r>
                        <a:rPr lang="en-US" b="1" dirty="0" smtClean="0"/>
                        <a:t>6</a:t>
                      </a:r>
                      <a:r>
                        <a:rPr lang="en-US" b="1" baseline="30000" dirty="0" smtClean="0"/>
                        <a:t>th</a:t>
                      </a:r>
                      <a:r>
                        <a:rPr lang="en-US" b="1" dirty="0" smtClean="0"/>
                        <a:t> </a:t>
                      </a:r>
                      <a:endParaRPr lang="en-US" b="1" dirty="0"/>
                    </a:p>
                  </a:txBody>
                  <a:tcPr/>
                </a:tc>
                <a:tc>
                  <a:txBody>
                    <a:bodyPr/>
                    <a:lstStyle/>
                    <a:p>
                      <a:pPr algn="ctr"/>
                      <a:r>
                        <a:rPr lang="en-US" b="1" dirty="0" smtClean="0"/>
                        <a:t>7</a:t>
                      </a:r>
                      <a:r>
                        <a:rPr lang="en-US" b="1" baseline="30000" dirty="0" smtClean="0"/>
                        <a:t>th</a:t>
                      </a:r>
                      <a:r>
                        <a:rPr lang="en-US" b="1" dirty="0" smtClean="0"/>
                        <a:t> </a:t>
                      </a:r>
                      <a:endParaRPr lang="en-US" b="1" dirty="0"/>
                    </a:p>
                  </a:txBody>
                  <a:tcPr>
                    <a:cell3D prstMaterial="dkEdge">
                      <a:bevel w="77470" h="12700" prst="softRound"/>
                      <a:lightRig rig="flood" dir="t"/>
                    </a:cell3D>
                    <a:solidFill>
                      <a:srgbClr val="FF99FF"/>
                    </a:solidFill>
                  </a:tcPr>
                </a:tc>
                <a:tc>
                  <a:txBody>
                    <a:bodyPr/>
                    <a:lstStyle/>
                    <a:p>
                      <a:pPr algn="ctr"/>
                      <a:endParaRPr lang="en-US" b="1" dirty="0"/>
                    </a:p>
                  </a:txBody>
                  <a:tcPr/>
                </a:tc>
              </a:tr>
              <a:tr h="330811">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r>
                        <a:rPr lang="en-US" b="1" dirty="0" smtClean="0"/>
                        <a:t>1</a:t>
                      </a:r>
                      <a:endParaRPr lang="en-US" b="1" dirty="0"/>
                    </a:p>
                  </a:txBody>
                  <a:tcPr>
                    <a:solidFill>
                      <a:schemeClr val="bg1"/>
                    </a:solidFill>
                  </a:tcPr>
                </a:tc>
                <a:tc>
                  <a:txBody>
                    <a:bodyPr/>
                    <a:lstStyle/>
                    <a:p>
                      <a:r>
                        <a:rPr lang="en-US" b="1" dirty="0" smtClean="0"/>
                        <a:t>2</a:t>
                      </a:r>
                      <a:endParaRPr lang="en-US" b="1" dirty="0"/>
                    </a:p>
                  </a:txBody>
                  <a:tcPr>
                    <a:solidFill>
                      <a:schemeClr val="bg1"/>
                    </a:solidFill>
                  </a:tcPr>
                </a:tc>
                <a:tc>
                  <a:txBody>
                    <a:bodyPr/>
                    <a:lstStyle/>
                    <a:p>
                      <a:r>
                        <a:rPr lang="en-US" b="1" dirty="0" smtClean="0"/>
                        <a:t>3</a:t>
                      </a:r>
                      <a:endParaRPr lang="en-US" b="1" dirty="0"/>
                    </a:p>
                  </a:txBody>
                  <a:tcPr>
                    <a:solidFill>
                      <a:schemeClr val="accent1">
                        <a:lumMod val="40000"/>
                        <a:lumOff val="60000"/>
                      </a:schemeClr>
                    </a:solidFill>
                  </a:tcPr>
                </a:tc>
                <a:tc>
                  <a:txBody>
                    <a:bodyPr/>
                    <a:lstStyle/>
                    <a:p>
                      <a:pPr algn="ctr"/>
                      <a:r>
                        <a:rPr lang="en-US" sz="1100" b="1" dirty="0" err="1" smtClean="0"/>
                        <a:t>Wk</a:t>
                      </a:r>
                      <a:r>
                        <a:rPr lang="en-US" sz="1100" b="1" dirty="0" smtClean="0"/>
                        <a:t> #7</a:t>
                      </a:r>
                      <a:endParaRPr lang="en-US" sz="1100" b="1" dirty="0"/>
                    </a:p>
                  </a:txBody>
                  <a:tcPr>
                    <a:solidFill>
                      <a:schemeClr val="bg1"/>
                    </a:solidFill>
                  </a:tcPr>
                </a:tc>
              </a:tr>
              <a:tr h="330811">
                <a:tc>
                  <a:txBody>
                    <a:bodyPr/>
                    <a:lstStyle/>
                    <a:p>
                      <a:r>
                        <a:rPr lang="en-US" b="1" dirty="0" smtClean="0">
                          <a:solidFill>
                            <a:schemeClr val="bg1"/>
                          </a:solidFill>
                        </a:rPr>
                        <a:t>4 </a:t>
                      </a:r>
                      <a:r>
                        <a:rPr lang="en-US" sz="1100" b="1" dirty="0" smtClean="0">
                          <a:solidFill>
                            <a:schemeClr val="bg1"/>
                          </a:solidFill>
                        </a:rPr>
                        <a:t/>
                      </a:r>
                      <a:br>
                        <a:rPr lang="en-US" sz="1100" b="1" dirty="0" smtClean="0">
                          <a:solidFill>
                            <a:schemeClr val="bg1"/>
                          </a:solidFill>
                        </a:rPr>
                      </a:br>
                      <a:r>
                        <a:rPr lang="en-US" sz="1100" b="1" dirty="0" smtClean="0">
                          <a:solidFill>
                            <a:schemeClr val="bg1"/>
                          </a:solidFill>
                        </a:rPr>
                        <a:t>50</a:t>
                      </a:r>
                      <a:r>
                        <a:rPr lang="en-US" sz="1100" b="1" baseline="30000" dirty="0" smtClean="0">
                          <a:solidFill>
                            <a:schemeClr val="bg1"/>
                          </a:solidFill>
                        </a:rPr>
                        <a:t>th</a:t>
                      </a:r>
                      <a:r>
                        <a:rPr lang="en-US" sz="1100" b="1" dirty="0" smtClean="0">
                          <a:solidFill>
                            <a:schemeClr val="bg1"/>
                          </a:solidFill>
                        </a:rPr>
                        <a:t> </a:t>
                      </a:r>
                      <a:endParaRPr lang="en-US" b="1" dirty="0">
                        <a:solidFill>
                          <a:schemeClr val="bg1"/>
                        </a:solidFill>
                      </a:endParaRPr>
                    </a:p>
                  </a:txBody>
                  <a:tcPr>
                    <a:cell3D prstMaterial="dkEdge">
                      <a:bevel w="77470" h="12700" prst="softRound"/>
                      <a:lightRig rig="flood" dir="t"/>
                    </a:cell3D>
                    <a:solidFill>
                      <a:srgbClr val="00B050"/>
                    </a:solidFill>
                  </a:tcPr>
                </a:tc>
                <a:tc>
                  <a:txBody>
                    <a:bodyPr/>
                    <a:lstStyle/>
                    <a:p>
                      <a:r>
                        <a:rPr lang="en-US" b="1" dirty="0" smtClean="0"/>
                        <a:t>5</a:t>
                      </a:r>
                      <a:endParaRPr lang="en-US" b="1" dirty="0"/>
                    </a:p>
                  </a:txBody>
                  <a:tcPr>
                    <a:solidFill>
                      <a:schemeClr val="bg1"/>
                    </a:solidFill>
                  </a:tcPr>
                </a:tc>
                <a:tc>
                  <a:txBody>
                    <a:bodyPr/>
                    <a:lstStyle/>
                    <a:p>
                      <a:r>
                        <a:rPr lang="en-US" b="1" dirty="0" smtClean="0"/>
                        <a:t>6</a:t>
                      </a:r>
                      <a:endParaRPr lang="en-US" b="1" dirty="0"/>
                    </a:p>
                  </a:txBody>
                  <a:tcPr>
                    <a:solidFill>
                      <a:schemeClr val="bg1"/>
                    </a:solidFill>
                  </a:tcPr>
                </a:tc>
                <a:tc>
                  <a:txBody>
                    <a:bodyPr/>
                    <a:lstStyle/>
                    <a:p>
                      <a:r>
                        <a:rPr lang="en-US" b="1" dirty="0" smtClean="0"/>
                        <a:t>7</a:t>
                      </a:r>
                      <a:endParaRPr lang="en-US" b="1" dirty="0"/>
                    </a:p>
                  </a:txBody>
                  <a:tcPr>
                    <a:solidFill>
                      <a:schemeClr val="bg1"/>
                    </a:solidFill>
                  </a:tcPr>
                </a:tc>
                <a:tc>
                  <a:txBody>
                    <a:bodyPr/>
                    <a:lstStyle/>
                    <a:p>
                      <a:r>
                        <a:rPr lang="en-US" b="1" dirty="0" smtClean="0"/>
                        <a:t>8</a:t>
                      </a:r>
                      <a:endParaRPr lang="en-US" b="1" dirty="0"/>
                    </a:p>
                  </a:txBody>
                  <a:tcPr>
                    <a:solidFill>
                      <a:schemeClr val="bg1"/>
                    </a:solidFill>
                  </a:tcPr>
                </a:tc>
                <a:tc>
                  <a:txBody>
                    <a:bodyPr/>
                    <a:lstStyle/>
                    <a:p>
                      <a:r>
                        <a:rPr lang="en-US" b="1" dirty="0" smtClean="0"/>
                        <a:t>9</a:t>
                      </a:r>
                      <a:endParaRPr lang="en-US" b="1" dirty="0"/>
                    </a:p>
                  </a:txBody>
                  <a:tcPr>
                    <a:solidFill>
                      <a:schemeClr val="bg1"/>
                    </a:solidFill>
                  </a:tcPr>
                </a:tc>
                <a:tc>
                  <a:txBody>
                    <a:bodyPr/>
                    <a:lstStyle/>
                    <a:p>
                      <a:r>
                        <a:rPr lang="en-US" b="1" dirty="0" smtClean="0"/>
                        <a:t>10</a:t>
                      </a:r>
                      <a:endParaRPr lang="en-US" b="1" dirty="0"/>
                    </a:p>
                  </a:txBody>
                  <a:tcPr>
                    <a:solidFill>
                      <a:schemeClr val="accent1">
                        <a:lumMod val="40000"/>
                        <a:lumOff val="60000"/>
                      </a:schemeClr>
                    </a:solidFill>
                  </a:tcPr>
                </a:tc>
                <a:tc>
                  <a:txBody>
                    <a:bodyPr/>
                    <a:lstStyle/>
                    <a:p>
                      <a:endParaRPr lang="en-US" sz="1100" b="1" dirty="0"/>
                    </a:p>
                  </a:txBody>
                  <a:tcPr>
                    <a:solidFill>
                      <a:schemeClr val="bg1"/>
                    </a:solidFill>
                  </a:tcPr>
                </a:tc>
              </a:tr>
              <a:tr h="330811">
                <a:tc>
                  <a:txBody>
                    <a:bodyPr/>
                    <a:lstStyle/>
                    <a:p>
                      <a:r>
                        <a:rPr lang="en-US" b="1" dirty="0" smtClean="0"/>
                        <a:t>11</a:t>
                      </a:r>
                      <a:endParaRPr lang="en-US" b="1" dirty="0"/>
                    </a:p>
                  </a:txBody>
                  <a:tcPr>
                    <a:solidFill>
                      <a:schemeClr val="bg1"/>
                    </a:solidFill>
                  </a:tcPr>
                </a:tc>
                <a:tc>
                  <a:txBody>
                    <a:bodyPr/>
                    <a:lstStyle/>
                    <a:p>
                      <a:r>
                        <a:rPr lang="en-US" b="1" dirty="0" smtClean="0"/>
                        <a:t>12</a:t>
                      </a:r>
                      <a:endParaRPr lang="en-US" b="1" dirty="0"/>
                    </a:p>
                  </a:txBody>
                  <a:tcPr>
                    <a:solidFill>
                      <a:schemeClr val="bg1"/>
                    </a:solidFill>
                  </a:tcPr>
                </a:tc>
                <a:tc>
                  <a:txBody>
                    <a:bodyPr/>
                    <a:lstStyle/>
                    <a:p>
                      <a:r>
                        <a:rPr lang="en-US" b="1" dirty="0" smtClean="0"/>
                        <a:t>13</a:t>
                      </a:r>
                      <a:endParaRPr lang="en-US" b="1" dirty="0"/>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14</a:t>
                      </a:r>
                      <a:endParaRPr lang="en-US" b="1" dirty="0">
                        <a:solidFill>
                          <a:schemeClr val="bg1"/>
                        </a:solidFill>
                      </a:endParaRPr>
                    </a:p>
                  </a:txBody>
                  <a:tcPr>
                    <a:solidFill>
                      <a:schemeClr val="bg1"/>
                    </a:solidFill>
                  </a:tcPr>
                </a:tc>
                <a:tc>
                  <a:txBody>
                    <a:bodyPr/>
                    <a:lstStyle/>
                    <a:p>
                      <a:r>
                        <a:rPr lang="en-US" b="1" dirty="0" smtClean="0"/>
                        <a:t>15</a:t>
                      </a:r>
                      <a:endParaRPr lang="en-US" b="1" dirty="0"/>
                    </a:p>
                  </a:txBody>
                  <a:tcPr>
                    <a:solidFill>
                      <a:schemeClr val="bg1"/>
                    </a:solidFill>
                  </a:tcPr>
                </a:tc>
                <a:tc>
                  <a:txBody>
                    <a:bodyPr/>
                    <a:lstStyle/>
                    <a:p>
                      <a:r>
                        <a:rPr lang="en-US" b="1" dirty="0" smtClean="0"/>
                        <a:t>16</a:t>
                      </a:r>
                      <a:endParaRPr lang="en-US" b="1" dirty="0"/>
                    </a:p>
                  </a:txBody>
                  <a:tcPr>
                    <a:solidFill>
                      <a:schemeClr val="bg1"/>
                    </a:solidFill>
                  </a:tcPr>
                </a:tc>
                <a:tc>
                  <a:txBody>
                    <a:bodyPr/>
                    <a:lstStyle/>
                    <a:p>
                      <a:r>
                        <a:rPr lang="en-US" b="1" dirty="0" smtClean="0"/>
                        <a:t>17</a:t>
                      </a:r>
                      <a:endParaRPr lang="en-US" b="1" dirty="0"/>
                    </a:p>
                  </a:txBody>
                  <a:tcPr>
                    <a:solidFill>
                      <a:schemeClr val="accent1">
                        <a:lumMod val="40000"/>
                        <a:lumOff val="60000"/>
                      </a:schemeClr>
                    </a:solidFill>
                  </a:tcPr>
                </a:tc>
                <a:tc>
                  <a:txBody>
                    <a:bodyPr/>
                    <a:lstStyle/>
                    <a:p>
                      <a:endParaRPr lang="en-US" sz="1100" b="1" dirty="0"/>
                    </a:p>
                  </a:txBody>
                  <a:tcPr>
                    <a:solidFill>
                      <a:schemeClr val="bg1"/>
                    </a:solidFill>
                  </a:tcPr>
                </a:tc>
              </a:tr>
              <a:tr h="330811">
                <a:tc>
                  <a:txBody>
                    <a:bodyPr/>
                    <a:lstStyle/>
                    <a:p>
                      <a:r>
                        <a:rPr lang="en-US" b="1" dirty="0" smtClean="0">
                          <a:solidFill>
                            <a:schemeClr val="tx1"/>
                          </a:solidFill>
                        </a:rPr>
                        <a:t>18</a:t>
                      </a:r>
                      <a:r>
                        <a:rPr lang="en-US" sz="900" b="1" dirty="0" smtClean="0">
                          <a:solidFill>
                            <a:schemeClr val="tx1"/>
                          </a:solidFill>
                        </a:rPr>
                        <a:t> </a:t>
                      </a:r>
                      <a:endParaRPr lang="en-US" b="1" dirty="0">
                        <a:solidFill>
                          <a:schemeClr val="tx1"/>
                        </a:solidFill>
                      </a:endParaRPr>
                    </a:p>
                  </a:txBody>
                  <a:tcPr>
                    <a:solidFill>
                      <a:schemeClr val="bg1"/>
                    </a:solidFill>
                  </a:tcPr>
                </a:tc>
                <a:tc>
                  <a:txBody>
                    <a:bodyPr/>
                    <a:lstStyle/>
                    <a:p>
                      <a:r>
                        <a:rPr lang="en-US" b="1" dirty="0" smtClean="0"/>
                        <a:t>19</a:t>
                      </a:r>
                      <a:endParaRPr lang="en-US" b="1" dirty="0"/>
                    </a:p>
                  </a:txBody>
                  <a:tcPr>
                    <a:solidFill>
                      <a:schemeClr val="bg1"/>
                    </a:solidFill>
                  </a:tcPr>
                </a:tc>
                <a:tc>
                  <a:txBody>
                    <a:bodyPr/>
                    <a:lstStyle/>
                    <a:p>
                      <a:r>
                        <a:rPr lang="en-US" b="1" dirty="0" smtClean="0"/>
                        <a:t>20</a:t>
                      </a:r>
                      <a:endParaRPr lang="en-US" b="1" dirty="0"/>
                    </a:p>
                  </a:txBody>
                  <a:tcPr>
                    <a:solidFill>
                      <a:schemeClr val="bg1"/>
                    </a:solidFill>
                  </a:tcPr>
                </a:tc>
                <a:tc>
                  <a:txBody>
                    <a:bodyPr/>
                    <a:lstStyle/>
                    <a:p>
                      <a:r>
                        <a:rPr lang="en-US" b="1" dirty="0" smtClean="0"/>
                        <a:t>21</a:t>
                      </a:r>
                      <a:endParaRPr lang="en-US" b="1" dirty="0"/>
                    </a:p>
                  </a:txBody>
                  <a:tcPr>
                    <a:solidFill>
                      <a:schemeClr val="bg1"/>
                    </a:solidFill>
                  </a:tcPr>
                </a:tc>
                <a:tc>
                  <a:txBody>
                    <a:bodyPr/>
                    <a:lstStyle/>
                    <a:p>
                      <a:r>
                        <a:rPr lang="en-US" b="1" dirty="0" smtClean="0"/>
                        <a:t>22</a:t>
                      </a:r>
                      <a:endParaRPr lang="en-US" b="1" dirty="0"/>
                    </a:p>
                  </a:txBody>
                  <a:tcPr>
                    <a:solidFill>
                      <a:schemeClr val="bg1"/>
                    </a:solidFill>
                  </a:tcPr>
                </a:tc>
                <a:tc>
                  <a:txBody>
                    <a:bodyPr/>
                    <a:lstStyle/>
                    <a:p>
                      <a:r>
                        <a:rPr lang="en-US" b="1" dirty="0" smtClean="0"/>
                        <a:t>23</a:t>
                      </a:r>
                      <a:endParaRPr lang="en-US" b="1" dirty="0"/>
                    </a:p>
                  </a:txBody>
                  <a:tcPr>
                    <a:solidFill>
                      <a:schemeClr val="bg1"/>
                    </a:solidFill>
                  </a:tcPr>
                </a:tc>
                <a:tc>
                  <a:txBody>
                    <a:bodyPr/>
                    <a:lstStyle/>
                    <a:p>
                      <a:r>
                        <a:rPr lang="en-US" b="1" dirty="0" smtClean="0"/>
                        <a:t>24</a:t>
                      </a:r>
                      <a:endParaRPr lang="en-US" b="1" dirty="0"/>
                    </a:p>
                  </a:txBody>
                  <a:tcPr>
                    <a:solidFill>
                      <a:schemeClr val="accent1">
                        <a:lumMod val="40000"/>
                        <a:lumOff val="60000"/>
                      </a:schemeClr>
                    </a:solidFill>
                  </a:tcPr>
                </a:tc>
                <a:tc>
                  <a:txBody>
                    <a:bodyPr/>
                    <a:lstStyle/>
                    <a:p>
                      <a:endParaRPr lang="en-US" sz="1100" b="1" dirty="0"/>
                    </a:p>
                  </a:txBody>
                  <a:tcPr>
                    <a:solidFill>
                      <a:schemeClr val="bg1"/>
                    </a:solidFill>
                  </a:tcPr>
                </a:tc>
              </a:tr>
              <a:tr h="330811">
                <a:tc>
                  <a:txBody>
                    <a:bodyPr/>
                    <a:lstStyle/>
                    <a:p>
                      <a:r>
                        <a:rPr lang="en-US" b="1" dirty="0" smtClean="0"/>
                        <a:t>25</a:t>
                      </a:r>
                      <a:endParaRPr lang="en-US" b="1" dirty="0"/>
                    </a:p>
                  </a:txBody>
                  <a:tcPr>
                    <a:solidFill>
                      <a:schemeClr val="bg1"/>
                    </a:solidFill>
                  </a:tcPr>
                </a:tc>
                <a:tc>
                  <a:txBody>
                    <a:bodyPr/>
                    <a:lstStyle/>
                    <a:p>
                      <a:r>
                        <a:rPr lang="en-US" b="1" dirty="0" smtClean="0"/>
                        <a:t>26</a:t>
                      </a:r>
                      <a:endParaRPr lang="en-US" b="1" dirty="0"/>
                    </a:p>
                  </a:txBody>
                  <a:tcPr>
                    <a:solidFill>
                      <a:schemeClr val="bg1"/>
                    </a:solidFill>
                  </a:tcPr>
                </a:tc>
                <a:tc>
                  <a:txBody>
                    <a:bodyPr/>
                    <a:lstStyle/>
                    <a:p>
                      <a:r>
                        <a:rPr lang="en-US" b="1" dirty="0" smtClean="0"/>
                        <a:t>27</a:t>
                      </a:r>
                      <a:endParaRPr lang="en-US" b="1" dirty="0"/>
                    </a:p>
                  </a:txBody>
                  <a:tcPr>
                    <a:solidFill>
                      <a:schemeClr val="bg1"/>
                    </a:solidFill>
                  </a:tcPr>
                </a:tc>
                <a:tc>
                  <a:txBody>
                    <a:bodyPr/>
                    <a:lstStyle/>
                    <a:p>
                      <a:r>
                        <a:rPr lang="en-US" b="1" dirty="0" smtClean="0"/>
                        <a:t>28</a:t>
                      </a:r>
                      <a:endParaRPr lang="en-US" b="1" dirty="0"/>
                    </a:p>
                  </a:txBody>
                  <a:tcPr>
                    <a:solidFill>
                      <a:schemeClr val="bg1"/>
                    </a:solidFill>
                  </a:tcPr>
                </a:tc>
                <a:tc>
                  <a:txBody>
                    <a:bodyPr/>
                    <a:lstStyle/>
                    <a:p>
                      <a:r>
                        <a:rPr lang="en-US" b="1" dirty="0" smtClean="0"/>
                        <a:t>29</a:t>
                      </a:r>
                      <a:endParaRPr lang="en-US" b="1" dirty="0"/>
                    </a:p>
                  </a:txBody>
                  <a:tcPr>
                    <a:solidFill>
                      <a:schemeClr val="bg1"/>
                    </a:solidFill>
                  </a:tcPr>
                </a:tc>
                <a:tc>
                  <a:txBody>
                    <a:bodyPr/>
                    <a:lstStyle/>
                    <a:p>
                      <a:r>
                        <a:rPr lang="en-US" b="1" dirty="0" smtClean="0"/>
                        <a:t>30</a:t>
                      </a:r>
                      <a:endParaRPr lang="en-US" b="1" dirty="0"/>
                    </a:p>
                  </a:txBody>
                  <a:tcPr>
                    <a:solidFill>
                      <a:schemeClr val="bg1"/>
                    </a:solidFill>
                  </a:tcPr>
                </a:tc>
                <a:tc>
                  <a:txBody>
                    <a:bodyPr/>
                    <a:lstStyle/>
                    <a:p>
                      <a:endParaRPr lang="en-US" b="1" dirty="0"/>
                    </a:p>
                  </a:txBody>
                  <a:tcPr>
                    <a:solidFill>
                      <a:schemeClr val="bg1"/>
                    </a:solidFill>
                  </a:tcPr>
                </a:tc>
                <a:tc>
                  <a:txBody>
                    <a:bodyPr/>
                    <a:lstStyle/>
                    <a:p>
                      <a:endParaRPr lang="en-US" sz="1100" b="1" dirty="0"/>
                    </a:p>
                  </a:txBody>
                  <a:tcPr>
                    <a:solidFill>
                      <a:schemeClr val="bg1"/>
                    </a:solidFill>
                  </a:tcPr>
                </a:tc>
              </a:tr>
            </a:tbl>
          </a:graphicData>
        </a:graphic>
      </p:graphicFrame>
      <p:sp>
        <p:nvSpPr>
          <p:cNvPr id="33" name="Rectangle 32"/>
          <p:cNvSpPr/>
          <p:nvPr/>
        </p:nvSpPr>
        <p:spPr>
          <a:xfrm>
            <a:off x="6541126" y="620688"/>
            <a:ext cx="4267200" cy="584775"/>
          </a:xfrm>
          <a:prstGeom prst="rect">
            <a:avLst/>
          </a:prstGeom>
          <a:noFill/>
        </p:spPr>
        <p:txBody>
          <a:bodyPr wrap="square" lIns="91440" tIns="45720" rIns="91440" bIns="45720">
            <a:spAutoFit/>
          </a:bodyPr>
          <a:lstStyle/>
          <a:p>
            <a:pPr algn="ctr"/>
            <a:r>
              <a:rPr lang="en-US" sz="3200" b="1" dirty="0">
                <a:ln w="1905"/>
                <a:solidFill>
                  <a:srgbClr val="00B050"/>
                </a:solidFill>
                <a:effectLst>
                  <a:glow rad="127000">
                    <a:srgbClr val="FFFFCC"/>
                  </a:glow>
                  <a:innerShdw blurRad="69850" dist="43180" dir="5400000">
                    <a:srgbClr val="000000">
                      <a:alpha val="65000"/>
                    </a:srgbClr>
                  </a:innerShdw>
                </a:effectLst>
                <a:latin typeface="Arial Rounded MT Bold" pitchFamily="34" charset="0"/>
              </a:rPr>
              <a:t>Joshua’s </a:t>
            </a:r>
            <a:r>
              <a:rPr lang="en-US" sz="3200" b="1" dirty="0" smtClean="0">
                <a:ln w="1905"/>
                <a:solidFill>
                  <a:srgbClr val="00B050"/>
                </a:solidFill>
                <a:effectLst>
                  <a:glow rad="127000">
                    <a:srgbClr val="FFFFCC"/>
                  </a:glow>
                  <a:innerShdw blurRad="69850" dist="43180" dir="5400000">
                    <a:srgbClr val="000000">
                      <a:alpha val="65000"/>
                    </a:srgbClr>
                  </a:innerShdw>
                </a:effectLst>
                <a:latin typeface="Arial Rounded MT Bold" pitchFamily="34" charset="0"/>
              </a:rPr>
              <a:t>3</a:t>
            </a:r>
            <a:r>
              <a:rPr lang="en-US" sz="3200" b="1" baseline="30000" dirty="0" smtClean="0">
                <a:ln w="1905"/>
                <a:solidFill>
                  <a:srgbClr val="00B050"/>
                </a:solidFill>
                <a:effectLst>
                  <a:glow rad="127000">
                    <a:srgbClr val="FFFFCC"/>
                  </a:glow>
                  <a:innerShdw blurRad="69850" dist="43180" dir="5400000">
                    <a:srgbClr val="000000">
                      <a:alpha val="65000"/>
                    </a:srgbClr>
                  </a:innerShdw>
                </a:effectLst>
                <a:latin typeface="Arial Rounded MT Bold" pitchFamily="34" charset="0"/>
              </a:rPr>
              <a:t>rd</a:t>
            </a:r>
            <a:r>
              <a:rPr lang="en-US" sz="3200" b="1" dirty="0" smtClean="0">
                <a:ln w="1905"/>
                <a:solidFill>
                  <a:srgbClr val="00B050"/>
                </a:solidFill>
                <a:effectLst>
                  <a:glow rad="127000">
                    <a:srgbClr val="FFFFCC"/>
                  </a:glow>
                  <a:innerShdw blurRad="69850" dist="43180" dir="5400000">
                    <a:srgbClr val="000000">
                      <a:alpha val="65000"/>
                    </a:srgbClr>
                  </a:innerShdw>
                </a:effectLst>
                <a:latin typeface="Arial Rounded MT Bold" pitchFamily="34" charset="0"/>
              </a:rPr>
              <a:t> Month</a:t>
            </a:r>
            <a:endPar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rgbClr val="FFFFCC"/>
                </a:glow>
                <a:innerShdw blurRad="69850" dist="43180" dir="5400000">
                  <a:srgbClr val="000000">
                    <a:alpha val="65000"/>
                  </a:srgbClr>
                </a:innerShdw>
              </a:effectLst>
              <a:latin typeface="Arial Rounded MT Bold" pitchFamily="34" charset="0"/>
            </a:endParaRPr>
          </a:p>
        </p:txBody>
      </p:sp>
      <p:pic>
        <p:nvPicPr>
          <p:cNvPr id="34" name="Picture 6" descr="C:\Users\Rae\Desktop\wheat 5 png.pn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3333" l="0" r="87582"/>
                    </a14:imgEffect>
                  </a14:imgLayer>
                </a14:imgProps>
              </a:ext>
              <a:ext uri="{28A0092B-C50C-407E-A947-70E740481C1C}">
                <a14:useLocalDpi xmlns:a14="http://schemas.microsoft.com/office/drawing/2010/main" val="0"/>
              </a:ext>
            </a:extLst>
          </a:blip>
          <a:srcRect/>
          <a:stretch>
            <a:fillRect/>
          </a:stretch>
        </p:blipFill>
        <p:spPr bwMode="auto">
          <a:xfrm>
            <a:off x="6080279" y="1556792"/>
            <a:ext cx="571321" cy="1232261"/>
          </a:xfrm>
          <a:prstGeom prst="rect">
            <a:avLst/>
          </a:prstGeom>
          <a:noFill/>
          <a:effectLst>
            <a:glow rad="127000">
              <a:schemeClr val="bg1">
                <a:alpha val="74000"/>
              </a:schemeClr>
            </a:glow>
          </a:effectLst>
          <a:extLst>
            <a:ext uri="{909E8E84-426E-40DD-AFC4-6F175D3DCCD1}">
              <a14:hiddenFill xmlns:a14="http://schemas.microsoft.com/office/drawing/2010/main">
                <a:solidFill>
                  <a:srgbClr val="FFFFFF"/>
                </a:solidFill>
              </a14:hiddenFill>
            </a:ext>
          </a:extLst>
        </p:spPr>
      </p:pic>
      <p:sp>
        <p:nvSpPr>
          <p:cNvPr id="35" name="Rectangle 34"/>
          <p:cNvSpPr/>
          <p:nvPr/>
        </p:nvSpPr>
        <p:spPr>
          <a:xfrm>
            <a:off x="3790156" y="1124743"/>
            <a:ext cx="576064" cy="360041"/>
          </a:xfrm>
          <a:prstGeom prst="rect">
            <a:avLst/>
          </a:prstGeom>
          <a:noFill/>
          <a:ln w="38100">
            <a:solidFill>
              <a:srgbClr val="FF99FF"/>
            </a:solidFill>
          </a:ln>
          <a:effectLst>
            <a:glow rad="63500">
              <a:srgbClr val="FFFF00"/>
            </a:glo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36" name="Rectangle 35"/>
          <p:cNvSpPr/>
          <p:nvPr/>
        </p:nvSpPr>
        <p:spPr>
          <a:xfrm>
            <a:off x="583635" y="2366350"/>
            <a:ext cx="576064" cy="503691"/>
          </a:xfrm>
          <a:prstGeom prst="rect">
            <a:avLst/>
          </a:prstGeom>
          <a:noFill/>
          <a:ln w="38100">
            <a:solidFill>
              <a:srgbClr val="00B0F0"/>
            </a:solidFill>
          </a:ln>
          <a:effectLst>
            <a:glow rad="63500">
              <a:srgbClr val="FFFF00"/>
            </a:glo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37" name="Curved Left Arrow 36"/>
          <p:cNvSpPr/>
          <p:nvPr/>
        </p:nvSpPr>
        <p:spPr>
          <a:xfrm>
            <a:off x="4366220" y="1205463"/>
            <a:ext cx="824460" cy="1054304"/>
          </a:xfrm>
          <a:prstGeom prst="curvedLeftArrow">
            <a:avLst>
              <a:gd name="adj1" fmla="val 19877"/>
              <a:gd name="adj2" fmla="val 50000"/>
              <a:gd name="adj3" fmla="val 30041"/>
            </a:avLst>
          </a:prstGeom>
          <a:solidFill>
            <a:srgbClr val="FF33CC"/>
          </a:solid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2" name="Rounded Rectangular Callout 1"/>
          <p:cNvSpPr/>
          <p:nvPr/>
        </p:nvSpPr>
        <p:spPr>
          <a:xfrm>
            <a:off x="10342884" y="1963246"/>
            <a:ext cx="1728192" cy="738007"/>
          </a:xfrm>
          <a:prstGeom prst="wedgeRoundRectCallout">
            <a:avLst>
              <a:gd name="adj1" fmla="val -248004"/>
              <a:gd name="adj2" fmla="val 161"/>
              <a:gd name="adj3" fmla="val 16667"/>
            </a:avLst>
          </a:prstGeom>
          <a:solidFill>
            <a:srgbClr val="FF99FF"/>
          </a:solidFill>
          <a:ln>
            <a:solidFill>
              <a:srgbClr val="7030A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b="1" dirty="0" smtClean="0">
                <a:ln>
                  <a:solidFill>
                    <a:srgbClr val="2932E7"/>
                  </a:solidFill>
                </a:ln>
                <a:solidFill>
                  <a:srgbClr val="FF3399"/>
                </a:solidFill>
                <a:effectLst>
                  <a:glow rad="419100">
                    <a:srgbClr val="FFFF00"/>
                  </a:glow>
                </a:effectLst>
              </a:rPr>
              <a:t>4</a:t>
            </a:r>
            <a:r>
              <a:rPr lang="en-CA" sz="2400" dirty="0" smtClean="0"/>
              <a:t> </a:t>
            </a:r>
            <a:r>
              <a:rPr lang="en-CA" sz="2400" dirty="0" smtClean="0">
                <a:solidFill>
                  <a:schemeClr val="tx2"/>
                </a:solidFill>
              </a:rPr>
              <a:t>Future Reference</a:t>
            </a:r>
            <a:endParaRPr lang="en-CA" sz="2400" dirty="0">
              <a:solidFill>
                <a:schemeClr val="tx2"/>
              </a:solidFill>
            </a:endParaRPr>
          </a:p>
        </p:txBody>
      </p:sp>
    </p:spTree>
    <p:extLst>
      <p:ext uri="{BB962C8B-B14F-4D97-AF65-F5344CB8AC3E}">
        <p14:creationId xmlns:p14="http://schemas.microsoft.com/office/powerpoint/2010/main" val="3261353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1250"/>
                                        <p:tgtEl>
                                          <p:spTgt spid="17"/>
                                        </p:tgtEl>
                                      </p:cBhvr>
                                    </p:animEffect>
                                  </p:childTnLst>
                                </p:cTn>
                              </p:par>
                            </p:childTnLst>
                          </p:cTn>
                        </p:par>
                        <p:par>
                          <p:cTn id="8" fill="hold">
                            <p:stCondLst>
                              <p:cond delay="1250"/>
                            </p:stCondLst>
                            <p:childTnLst>
                              <p:par>
                                <p:cTn id="9" presetID="21" presetClass="entr" presetSubtype="1" repeatCount="3000"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heel(1)">
                                      <p:cBhvr>
                                        <p:cTn id="11" dur="1000"/>
                                        <p:tgtEl>
                                          <p:spTgt spid="35"/>
                                        </p:tgtEl>
                                      </p:cBhvr>
                                    </p:animEffect>
                                  </p:childTnLst>
                                </p:cTn>
                              </p:par>
                            </p:childTnLst>
                          </p:cTn>
                        </p:par>
                        <p:par>
                          <p:cTn id="12" fill="hold">
                            <p:stCondLst>
                              <p:cond delay="4250"/>
                            </p:stCondLst>
                            <p:childTnLst>
                              <p:par>
                                <p:cTn id="13" presetID="22" presetClass="entr" presetSubtype="1" fill="hold" grpId="0"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up)">
                                      <p:cBhvr>
                                        <p:cTn id="15" dur="1500"/>
                                        <p:tgtEl>
                                          <p:spTgt spid="37"/>
                                        </p:tgtEl>
                                      </p:cBhvr>
                                    </p:animEffect>
                                  </p:childTnLst>
                                </p:cTn>
                              </p:par>
                            </p:childTnLst>
                          </p:cTn>
                        </p:par>
                        <p:par>
                          <p:cTn id="16" fill="hold">
                            <p:stCondLst>
                              <p:cond delay="5750"/>
                            </p:stCondLst>
                            <p:childTnLst>
                              <p:par>
                                <p:cTn id="17" presetID="21" presetClass="entr" presetSubtype="1" repeatCount="3000"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wheel(1)">
                                      <p:cBhvr>
                                        <p:cTn id="19" dur="1000"/>
                                        <p:tgtEl>
                                          <p:spTgt spid="3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barn(inVertical)">
                                      <p:cBhvr>
                                        <p:cTn id="24" dur="125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barn(inVertical)">
                                      <p:cBhvr>
                                        <p:cTn id="29" dur="1250"/>
                                        <p:tgtEl>
                                          <p:spTgt spid="32"/>
                                        </p:tgtEl>
                                      </p:cBhvr>
                                    </p:animEffect>
                                  </p:childTnLst>
                                </p:cTn>
                              </p:par>
                            </p:childTnLst>
                          </p:cTn>
                        </p:par>
                        <p:par>
                          <p:cTn id="30" fill="hold">
                            <p:stCondLst>
                              <p:cond delay="1250"/>
                            </p:stCondLst>
                            <p:childTnLst>
                              <p:par>
                                <p:cTn id="31" presetID="31" presetClass="entr" presetSubtype="0" fill="hold" grpId="0" nodeType="after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750" fill="hold"/>
                                        <p:tgtEl>
                                          <p:spTgt spid="2"/>
                                        </p:tgtEl>
                                        <p:attrNameLst>
                                          <p:attrName>ppt_w</p:attrName>
                                        </p:attrNameLst>
                                      </p:cBhvr>
                                      <p:tavLst>
                                        <p:tav tm="0">
                                          <p:val>
                                            <p:fltVal val="0"/>
                                          </p:val>
                                        </p:tav>
                                        <p:tav tm="100000">
                                          <p:val>
                                            <p:strVal val="#ppt_w"/>
                                          </p:val>
                                        </p:tav>
                                      </p:tavLst>
                                    </p:anim>
                                    <p:anim calcmode="lin" valueType="num">
                                      <p:cBhvr>
                                        <p:cTn id="34" dur="750" fill="hold"/>
                                        <p:tgtEl>
                                          <p:spTgt spid="2"/>
                                        </p:tgtEl>
                                        <p:attrNameLst>
                                          <p:attrName>ppt_h</p:attrName>
                                        </p:attrNameLst>
                                      </p:cBhvr>
                                      <p:tavLst>
                                        <p:tav tm="0">
                                          <p:val>
                                            <p:fltVal val="0"/>
                                          </p:val>
                                        </p:tav>
                                        <p:tav tm="100000">
                                          <p:val>
                                            <p:strVal val="#ppt_h"/>
                                          </p:val>
                                        </p:tav>
                                      </p:tavLst>
                                    </p:anim>
                                    <p:anim calcmode="lin" valueType="num">
                                      <p:cBhvr>
                                        <p:cTn id="35" dur="750" fill="hold"/>
                                        <p:tgtEl>
                                          <p:spTgt spid="2"/>
                                        </p:tgtEl>
                                        <p:attrNameLst>
                                          <p:attrName>style.rotation</p:attrName>
                                        </p:attrNameLst>
                                      </p:cBhvr>
                                      <p:tavLst>
                                        <p:tav tm="0">
                                          <p:val>
                                            <p:fltVal val="90"/>
                                          </p:val>
                                        </p:tav>
                                        <p:tav tm="100000">
                                          <p:val>
                                            <p:fltVal val="0"/>
                                          </p:val>
                                        </p:tav>
                                      </p:tavLst>
                                    </p:anim>
                                    <p:animEffect transition="in" filter="fade">
                                      <p:cBhvr>
                                        <p:cTn id="36" dur="75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31">
                                            <p:txEl>
                                              <p:pRg st="0" end="0"/>
                                            </p:txEl>
                                          </p:spTgt>
                                        </p:tgtEl>
                                        <p:attrNameLst>
                                          <p:attrName>style.visibility</p:attrName>
                                        </p:attrNameLst>
                                      </p:cBhvr>
                                      <p:to>
                                        <p:strVal val="visible"/>
                                      </p:to>
                                    </p:set>
                                    <p:animEffect transition="in" filter="wipe(up)">
                                      <p:cBhvr>
                                        <p:cTn id="41" dur="3000"/>
                                        <p:tgtEl>
                                          <p:spTgt spid="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2" grpId="0" animBg="1"/>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FF3399">
                <a:alpha val="6000"/>
              </a:srgbClr>
            </a:gs>
            <a:gs pos="48000">
              <a:srgbClr val="FF6633">
                <a:alpha val="30000"/>
              </a:srgbClr>
            </a:gs>
            <a:gs pos="91000">
              <a:srgbClr val="FFFF00">
                <a:alpha val="57000"/>
              </a:srgbClr>
            </a:gs>
            <a:gs pos="75000">
              <a:srgbClr val="01A78F">
                <a:alpha val="58000"/>
              </a:srgbClr>
            </a:gs>
            <a:gs pos="100000">
              <a:srgbClr val="3366FF"/>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1" name="Slide Number Placeholder 3"/>
          <p:cNvSpPr>
            <a:spLocks noGrp="1"/>
          </p:cNvSpPr>
          <p:nvPr>
            <p:ph type="sldNum" sz="quarter" idx="12"/>
          </p:nvPr>
        </p:nvSpPr>
        <p:spPr>
          <a:xfrm>
            <a:off x="11679137" y="6500692"/>
            <a:ext cx="477789" cy="365125"/>
          </a:xfrm>
        </p:spPr>
        <p:txBody>
          <a:bodyPr/>
          <a:lstStyle/>
          <a:p>
            <a:fld id="{81FEFA0A-2F20-4B60-98C6-5FFDA469AA1C}" type="slidenum">
              <a:rPr lang="en-US" smtClean="0">
                <a:solidFill>
                  <a:schemeClr val="tx2"/>
                </a:solidFill>
              </a:rPr>
              <a:pPr/>
              <a:t>62</a:t>
            </a:fld>
            <a:endParaRPr lang="en-US" dirty="0">
              <a:solidFill>
                <a:schemeClr val="tx2"/>
              </a:solidFill>
            </a:endParaRPr>
          </a:p>
        </p:txBody>
      </p:sp>
      <p:sp>
        <p:nvSpPr>
          <p:cNvPr id="12" name="Rectangle 11"/>
          <p:cNvSpPr/>
          <p:nvPr/>
        </p:nvSpPr>
        <p:spPr>
          <a:xfrm>
            <a:off x="405780" y="404664"/>
            <a:ext cx="11377264" cy="5976664"/>
          </a:xfrm>
          <a:prstGeom prst="rect">
            <a:avLst/>
          </a:prstGeom>
          <a:noFill/>
          <a:ln>
            <a:solidFill>
              <a:srgbClr val="9900CC"/>
            </a:solidFill>
          </a:ln>
          <a:effectLst>
            <a:glow rad="63500">
              <a:srgbClr val="CC0099"/>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82550" h="38100" prst="coolSlant"/>
            </a:sp3d>
          </a:bodyPr>
          <a:lstStyle/>
          <a:p>
            <a:pPr algn="ctr">
              <a:lnSpc>
                <a:spcPct val="150000"/>
              </a:lnSpc>
            </a:pPr>
            <a:r>
              <a:rPr lang="en-CA"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Torah’s Wave Sheaf was on “</a:t>
            </a:r>
            <a:r>
              <a:rPr lang="en-CA" sz="3200" b="1" u="sng" dirty="0" smtClean="0">
                <a:ln w="1905"/>
                <a:solidFill>
                  <a:srgbClr val="FF9933"/>
                </a:solidFill>
                <a:effectLst>
                  <a:innerShdw blurRad="69850" dist="43180" dir="5400000">
                    <a:srgbClr val="000000">
                      <a:alpha val="65000"/>
                    </a:srgbClr>
                  </a:innerShdw>
                </a:effectLst>
                <a:latin typeface="Comic Sans MS" pitchFamily="66" charset="0"/>
              </a:rPr>
              <a:t>the da</a:t>
            </a:r>
            <a:r>
              <a:rPr lang="en-CA" sz="3200" b="1" dirty="0" smtClean="0">
                <a:ln w="1905"/>
                <a:solidFill>
                  <a:srgbClr val="FF9933"/>
                </a:solidFill>
                <a:effectLst>
                  <a:innerShdw blurRad="69850" dist="43180" dir="5400000">
                    <a:srgbClr val="000000">
                      <a:alpha val="65000"/>
                    </a:srgbClr>
                  </a:innerShdw>
                </a:effectLst>
                <a:latin typeface="Comic Sans MS" pitchFamily="66" charset="0"/>
              </a:rPr>
              <a:t>y</a:t>
            </a:r>
            <a:r>
              <a:rPr lang="en-CA"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 after the </a:t>
            </a:r>
            <a:br>
              <a:rPr lang="en-CA"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br>
            <a:r>
              <a:rPr lang="en-CA"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H7676 Sabbath ~ whatever “date” that may be</a:t>
            </a:r>
            <a:r>
              <a:rPr lang="en-C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a:t>
            </a:r>
            <a:br>
              <a:rPr lang="en-C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br>
            <a:endParaRPr lang="en-C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ndParaRPr>
          </a:p>
          <a:p>
            <a:pPr algn="ctr">
              <a:lnSpc>
                <a:spcPct val="150000"/>
              </a:lnSpc>
            </a:pPr>
            <a:r>
              <a:rPr lang="en-CA" sz="3000" dirty="0" smtClean="0">
                <a:ln>
                  <a:solidFill>
                    <a:schemeClr val="tx2"/>
                  </a:solidFill>
                </a:ln>
                <a:solidFill>
                  <a:schemeClr val="tx1"/>
                </a:solidFill>
                <a:latin typeface="Comic Sans MS" pitchFamily="66" charset="0"/>
              </a:rPr>
              <a:t>        “Enoch” demands that </a:t>
            </a:r>
            <a:r>
              <a:rPr lang="en-CA" sz="3000" u="sng" dirty="0" smtClean="0">
                <a:ln>
                  <a:solidFill>
                    <a:schemeClr val="tx2"/>
                  </a:solidFill>
                </a:ln>
                <a:solidFill>
                  <a:schemeClr val="tx1"/>
                </a:solidFill>
                <a:latin typeface="Comic Sans MS" pitchFamily="66" charset="0"/>
              </a:rPr>
              <a:t>his</a:t>
            </a:r>
            <a:r>
              <a:rPr lang="en-CA" sz="3000" dirty="0" smtClean="0">
                <a:ln>
                  <a:solidFill>
                    <a:schemeClr val="tx2"/>
                  </a:solidFill>
                </a:ln>
                <a:solidFill>
                  <a:schemeClr val="tx1"/>
                </a:solidFill>
                <a:latin typeface="Comic Sans MS" pitchFamily="66" charset="0"/>
              </a:rPr>
              <a:t> wave sheaf ceremony </a:t>
            </a:r>
            <a:br>
              <a:rPr lang="en-CA" sz="3000" dirty="0" smtClean="0">
                <a:ln>
                  <a:solidFill>
                    <a:schemeClr val="tx2"/>
                  </a:solidFill>
                </a:ln>
                <a:solidFill>
                  <a:schemeClr val="tx1"/>
                </a:solidFill>
                <a:latin typeface="Comic Sans MS" pitchFamily="66" charset="0"/>
              </a:rPr>
            </a:br>
            <a:r>
              <a:rPr lang="en-CA" sz="3000" dirty="0" smtClean="0">
                <a:ln>
                  <a:solidFill>
                    <a:schemeClr val="tx2"/>
                  </a:solidFill>
                </a:ln>
                <a:solidFill>
                  <a:schemeClr val="tx1"/>
                </a:solidFill>
                <a:latin typeface="Comic Sans MS" pitchFamily="66" charset="0"/>
              </a:rPr>
              <a:t>      </a:t>
            </a:r>
            <a:r>
              <a:rPr lang="en-CA" sz="3000" dirty="0" smtClean="0">
                <a:ln>
                  <a:solidFill>
                    <a:schemeClr val="tx2"/>
                  </a:solidFill>
                </a:ln>
                <a:solidFill>
                  <a:schemeClr val="tx1"/>
                </a:solidFill>
                <a:latin typeface="Arial Black" panose="020B0A04020102020204" pitchFamily="34" charset="0"/>
              </a:rPr>
              <a:t>MUST BE </a:t>
            </a:r>
            <a:r>
              <a:rPr lang="en-CA" sz="3000" dirty="0" smtClean="0">
                <a:ln>
                  <a:solidFill>
                    <a:schemeClr val="tx2"/>
                  </a:solidFill>
                </a:ln>
                <a:solidFill>
                  <a:schemeClr val="tx1"/>
                </a:solidFill>
                <a:latin typeface="Comic Sans MS" pitchFamily="66" charset="0"/>
              </a:rPr>
              <a:t>on a </a:t>
            </a:r>
            <a:r>
              <a:rPr lang="en-CA" sz="3000" u="sng" dirty="0">
                <a:ln>
                  <a:solidFill>
                    <a:schemeClr val="tx2"/>
                  </a:solidFill>
                </a:ln>
                <a:solidFill>
                  <a:srgbClr val="FF33CC"/>
                </a:solidFill>
                <a:latin typeface="Arial Black" panose="020B0A04020102020204" pitchFamily="34" charset="0"/>
              </a:rPr>
              <a:t>c</a:t>
            </a:r>
            <a:r>
              <a:rPr lang="en-CA" sz="3000" u="sng" dirty="0" smtClean="0">
                <a:ln>
                  <a:solidFill>
                    <a:schemeClr val="tx2"/>
                  </a:solidFill>
                </a:ln>
                <a:solidFill>
                  <a:srgbClr val="FF33CC"/>
                </a:solidFill>
                <a:latin typeface="Arial Black" panose="020B0A04020102020204" pitchFamily="34" charset="0"/>
              </a:rPr>
              <a:t>ertain</a:t>
            </a:r>
            <a:r>
              <a:rPr lang="en-CA" sz="3000" dirty="0" smtClean="0">
                <a:ln>
                  <a:solidFill>
                    <a:schemeClr val="tx2"/>
                  </a:solidFill>
                </a:ln>
                <a:solidFill>
                  <a:srgbClr val="FF33CC"/>
                </a:solidFill>
                <a:latin typeface="Arial Black" panose="020B0A04020102020204" pitchFamily="34" charset="0"/>
              </a:rPr>
              <a:t> </a:t>
            </a:r>
            <a:r>
              <a:rPr lang="en-CA" sz="3000" dirty="0" smtClean="0">
                <a:ln w="28575">
                  <a:solidFill>
                    <a:srgbClr val="2932E7"/>
                  </a:solidFill>
                </a:ln>
                <a:solidFill>
                  <a:srgbClr val="FF33CC"/>
                </a:solidFill>
                <a:effectLst>
                  <a:glow rad="177800">
                    <a:srgbClr val="FFFF00"/>
                  </a:glow>
                </a:effectLst>
                <a:latin typeface="Arial Black" panose="020B0A04020102020204" pitchFamily="34" charset="0"/>
              </a:rPr>
              <a:t>DATE!</a:t>
            </a:r>
            <a:r>
              <a:rPr lang="en-CA" sz="3000" dirty="0" smtClean="0">
                <a:ln w="28575">
                  <a:solidFill>
                    <a:srgbClr val="2932E7"/>
                  </a:solidFill>
                </a:ln>
                <a:solidFill>
                  <a:schemeClr val="tx1"/>
                </a:solidFill>
                <a:latin typeface="Arial Black" panose="020B0A04020102020204" pitchFamily="34" charset="0"/>
              </a:rPr>
              <a:t> </a:t>
            </a:r>
            <a:r>
              <a:rPr lang="en-CA" sz="3200" dirty="0" smtClean="0">
                <a:ln>
                  <a:solidFill>
                    <a:schemeClr val="tx2"/>
                  </a:solidFill>
                </a:ln>
                <a:solidFill>
                  <a:schemeClr val="tx1"/>
                </a:solidFill>
                <a:latin typeface="Arial Black" panose="020B0A04020102020204" pitchFamily="34" charset="0"/>
              </a:rPr>
              <a:t/>
            </a:r>
            <a:br>
              <a:rPr lang="en-CA" sz="3200" dirty="0" smtClean="0">
                <a:ln>
                  <a:solidFill>
                    <a:schemeClr val="tx2"/>
                  </a:solidFill>
                </a:ln>
                <a:solidFill>
                  <a:schemeClr val="tx1"/>
                </a:solidFill>
                <a:latin typeface="Arial Black" panose="020B0A04020102020204" pitchFamily="34" charset="0"/>
              </a:rPr>
            </a:br>
            <a:endParaRPr lang="en-CA" sz="3200" dirty="0" smtClean="0">
              <a:ln>
                <a:solidFill>
                  <a:schemeClr val="tx2"/>
                </a:solidFill>
              </a:ln>
              <a:solidFill>
                <a:schemeClr val="tx1"/>
              </a:solidFill>
              <a:latin typeface="Arial Black" panose="020B0A04020102020204" pitchFamily="34" charset="0"/>
            </a:endParaRPr>
          </a:p>
          <a:p>
            <a:pPr algn="ctr">
              <a:lnSpc>
                <a:spcPct val="150000"/>
              </a:lnSpc>
            </a:pPr>
            <a:endParaRPr lang="en-CA" sz="3200" dirty="0">
              <a:ln>
                <a:solidFill>
                  <a:srgbClr val="FF3300"/>
                </a:solidFill>
              </a:ln>
              <a:solidFill>
                <a:srgbClr val="FF33CC"/>
              </a:solidFill>
              <a:latin typeface="Comic Sans MS" pitchFamily="66" charset="0"/>
            </a:endParaRPr>
          </a:p>
        </p:txBody>
      </p:sp>
      <p:cxnSp>
        <p:nvCxnSpPr>
          <p:cNvPr id="13" name="Straight Arrow Connector 12"/>
          <p:cNvCxnSpPr/>
          <p:nvPr/>
        </p:nvCxnSpPr>
        <p:spPr>
          <a:xfrm flipH="1">
            <a:off x="9334772" y="4149080"/>
            <a:ext cx="2304256" cy="0"/>
          </a:xfrm>
          <a:prstGeom prst="straightConnector1">
            <a:avLst/>
          </a:prstGeom>
          <a:ln w="136525">
            <a:solidFill>
              <a:srgbClr val="00FFFF"/>
            </a:solidFill>
            <a:headEnd type="none" w="med" len="med"/>
            <a:tailEnd type="arrow"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2061964" y="4797152"/>
            <a:ext cx="9649072" cy="142930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82550" h="38100" prst="coolSlant"/>
            </a:sp3d>
          </a:bodyPr>
          <a:lstStyle/>
          <a:p>
            <a:pPr lvl="0" algn="ctr">
              <a:lnSpc>
                <a:spcPts val="4100"/>
              </a:lnSpc>
            </a:pPr>
            <a:r>
              <a:rPr lang="en-CA" sz="3200" dirty="0">
                <a:ln>
                  <a:solidFill>
                    <a:srgbClr val="000000"/>
                  </a:solidFill>
                </a:ln>
                <a:solidFill>
                  <a:srgbClr val="164B4F"/>
                </a:solidFill>
                <a:latin typeface="Comic Sans MS" pitchFamily="66" charset="0"/>
              </a:rPr>
              <a:t>That </a:t>
            </a:r>
            <a:r>
              <a:rPr lang="en-CA" sz="3200" dirty="0">
                <a:ln>
                  <a:solidFill>
                    <a:srgbClr val="000000"/>
                  </a:solidFill>
                </a:ln>
                <a:solidFill>
                  <a:srgbClr val="FF33CC"/>
                </a:solidFill>
                <a:latin typeface="Arial Black" panose="020B0A04020102020204" pitchFamily="34" charset="0"/>
              </a:rPr>
              <a:t>DATE</a:t>
            </a:r>
            <a:r>
              <a:rPr lang="en-CA" sz="3200" dirty="0">
                <a:ln>
                  <a:solidFill>
                    <a:srgbClr val="000000"/>
                  </a:solidFill>
                </a:ln>
                <a:solidFill>
                  <a:srgbClr val="164B4F"/>
                </a:solidFill>
                <a:latin typeface="Comic Sans MS" pitchFamily="66" charset="0"/>
              </a:rPr>
              <a:t> </a:t>
            </a:r>
            <a:r>
              <a:rPr lang="en-CA" sz="3200" dirty="0" smtClean="0">
                <a:ln>
                  <a:solidFill>
                    <a:srgbClr val="000000"/>
                  </a:solidFill>
                </a:ln>
                <a:solidFill>
                  <a:srgbClr val="164B4F"/>
                </a:solidFill>
                <a:latin typeface="Comic Sans MS" pitchFamily="66" charset="0"/>
              </a:rPr>
              <a:t>will also place Pentecost on a </a:t>
            </a:r>
            <a:br>
              <a:rPr lang="en-CA" sz="3200" dirty="0" smtClean="0">
                <a:ln>
                  <a:solidFill>
                    <a:srgbClr val="000000"/>
                  </a:solidFill>
                </a:ln>
                <a:solidFill>
                  <a:srgbClr val="164B4F"/>
                </a:solidFill>
                <a:latin typeface="Comic Sans MS" pitchFamily="66" charset="0"/>
              </a:rPr>
            </a:br>
            <a:r>
              <a:rPr lang="en-CA" sz="3200" u="sng" dirty="0" smtClean="0">
                <a:ln>
                  <a:solidFill>
                    <a:schemeClr val="tx2"/>
                  </a:solidFill>
                </a:ln>
                <a:solidFill>
                  <a:srgbClr val="FF33CC"/>
                </a:solidFill>
                <a:latin typeface="Arial Black" panose="020B0A04020102020204" pitchFamily="34" charset="0"/>
              </a:rPr>
              <a:t>ver</a:t>
            </a:r>
            <a:r>
              <a:rPr lang="en-CA" sz="3200" dirty="0" smtClean="0">
                <a:ln>
                  <a:solidFill>
                    <a:schemeClr val="tx2"/>
                  </a:solidFill>
                </a:ln>
                <a:solidFill>
                  <a:srgbClr val="FF33CC"/>
                </a:solidFill>
                <a:latin typeface="Arial Black" panose="020B0A04020102020204" pitchFamily="34" charset="0"/>
              </a:rPr>
              <a:t>y</a:t>
            </a:r>
            <a:r>
              <a:rPr lang="en-CA" sz="3200" u="sng" dirty="0" smtClean="0">
                <a:ln>
                  <a:solidFill>
                    <a:schemeClr val="tx2"/>
                  </a:solidFill>
                </a:ln>
                <a:solidFill>
                  <a:srgbClr val="FF33CC"/>
                </a:solidFill>
                <a:latin typeface="Arial Black" panose="020B0A04020102020204" pitchFamily="34" charset="0"/>
              </a:rPr>
              <a:t> peculiar DATE</a:t>
            </a:r>
            <a:r>
              <a:rPr lang="en-CA" sz="3200" dirty="0" smtClean="0">
                <a:ln>
                  <a:solidFill>
                    <a:schemeClr val="tx2"/>
                  </a:solidFill>
                </a:ln>
                <a:solidFill>
                  <a:srgbClr val="FF33CC"/>
                </a:solidFill>
                <a:latin typeface="Arial Black" panose="020B0A04020102020204" pitchFamily="34" charset="0"/>
              </a:rPr>
              <a:t> </a:t>
            </a:r>
            <a:r>
              <a:rPr lang="en-CA" sz="3200" dirty="0" smtClean="0">
                <a:ln>
                  <a:solidFill>
                    <a:srgbClr val="000000"/>
                  </a:solidFill>
                </a:ln>
                <a:solidFill>
                  <a:srgbClr val="164B4F"/>
                </a:solidFill>
                <a:latin typeface="Comic Sans MS" pitchFamily="66" charset="0"/>
              </a:rPr>
              <a:t>in </a:t>
            </a:r>
            <a:r>
              <a:rPr lang="en-CA" sz="3200" dirty="0">
                <a:ln>
                  <a:solidFill>
                    <a:srgbClr val="000000"/>
                  </a:solidFill>
                </a:ln>
                <a:solidFill>
                  <a:srgbClr val="164B4F"/>
                </a:solidFill>
                <a:latin typeface="Comic Sans MS" pitchFamily="66" charset="0"/>
              </a:rPr>
              <a:t>the </a:t>
            </a:r>
            <a:r>
              <a:rPr lang="en-CA" sz="3200" dirty="0" smtClean="0">
                <a:ln>
                  <a:solidFill>
                    <a:srgbClr val="000000"/>
                  </a:solidFill>
                </a:ln>
                <a:solidFill>
                  <a:srgbClr val="164B4F"/>
                </a:solidFill>
                <a:latin typeface="Comic Sans MS" pitchFamily="66" charset="0"/>
              </a:rPr>
              <a:t>third </a:t>
            </a:r>
            <a:r>
              <a:rPr lang="en-CA" sz="3200" dirty="0">
                <a:ln>
                  <a:solidFill>
                    <a:srgbClr val="000000"/>
                  </a:solidFill>
                </a:ln>
                <a:solidFill>
                  <a:srgbClr val="164B4F"/>
                </a:solidFill>
                <a:latin typeface="Comic Sans MS" pitchFamily="66" charset="0"/>
              </a:rPr>
              <a:t>month.</a:t>
            </a:r>
          </a:p>
          <a:p>
            <a:pPr lvl="0" algn="ctr">
              <a:lnSpc>
                <a:spcPts val="4100"/>
              </a:lnSpc>
            </a:pPr>
            <a:r>
              <a:rPr lang="en-CA" sz="3200" dirty="0">
                <a:ln>
                  <a:solidFill>
                    <a:srgbClr val="000000"/>
                  </a:solidFill>
                </a:ln>
                <a:solidFill>
                  <a:srgbClr val="FF33CC"/>
                </a:solidFill>
                <a:latin typeface="Comic Sans MS" pitchFamily="66" charset="0"/>
              </a:rPr>
              <a:t>Lets see how it plays out!</a:t>
            </a:r>
            <a:endParaRPr lang="en-CA" sz="3200" dirty="0">
              <a:ln>
                <a:solidFill>
                  <a:srgbClr val="FF3300"/>
                </a:solidFill>
              </a:ln>
              <a:solidFill>
                <a:srgbClr val="FF33CC"/>
              </a:solidFill>
              <a:latin typeface="Comic Sans MS" pitchFamily="66" charset="0"/>
            </a:endParaRPr>
          </a:p>
        </p:txBody>
      </p:sp>
      <p:pic>
        <p:nvPicPr>
          <p:cNvPr id="15" name="Picture 3" descr="C:\Users\Rae\Desktop\BOOK OF ENOC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991" y="3430957"/>
            <a:ext cx="1754463" cy="237430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17" name="Rounded Rectangle 16"/>
          <p:cNvSpPr/>
          <p:nvPr/>
        </p:nvSpPr>
        <p:spPr>
          <a:xfrm>
            <a:off x="11513001" y="1859502"/>
            <a:ext cx="540085" cy="2415096"/>
          </a:xfrm>
          <a:prstGeom prst="roundRect">
            <a:avLst/>
          </a:prstGeom>
          <a:solidFill>
            <a:srgbClr val="BCFFDE"/>
          </a:solidFill>
          <a:ln w="57150">
            <a:solidFill>
              <a:srgbClr val="0070C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2400" dirty="0" smtClean="0">
                <a:ln w="28575">
                  <a:solidFill>
                    <a:srgbClr val="0000FF"/>
                  </a:solidFill>
                </a:ln>
                <a:solidFill>
                  <a:srgbClr val="00FF00"/>
                </a:solidFill>
                <a:latin typeface="Arial Rounded MT Bold" pitchFamily="34" charset="0"/>
              </a:rPr>
              <a:t>REV</a:t>
            </a:r>
            <a:br>
              <a:rPr lang="en-CA" sz="2400" dirty="0" smtClean="0">
                <a:ln w="28575">
                  <a:solidFill>
                    <a:srgbClr val="0000FF"/>
                  </a:solidFill>
                </a:ln>
                <a:solidFill>
                  <a:srgbClr val="00FF00"/>
                </a:solidFill>
                <a:latin typeface="Arial Rounded MT Bold" pitchFamily="34" charset="0"/>
              </a:rPr>
            </a:br>
            <a:r>
              <a:rPr lang="en-CA" sz="2400" dirty="0" smtClean="0">
                <a:ln w="28575">
                  <a:solidFill>
                    <a:srgbClr val="0000FF"/>
                  </a:solidFill>
                </a:ln>
                <a:solidFill>
                  <a:srgbClr val="00FF00"/>
                </a:solidFill>
                <a:latin typeface="Arial Rounded MT Bold" pitchFamily="34" charset="0"/>
              </a:rPr>
              <a:t>I</a:t>
            </a:r>
            <a:br>
              <a:rPr lang="en-CA" sz="2400" dirty="0" smtClean="0">
                <a:ln w="28575">
                  <a:solidFill>
                    <a:srgbClr val="0000FF"/>
                  </a:solidFill>
                </a:ln>
                <a:solidFill>
                  <a:srgbClr val="00FF00"/>
                </a:solidFill>
                <a:latin typeface="Arial Rounded MT Bold" pitchFamily="34" charset="0"/>
              </a:rPr>
            </a:br>
            <a:r>
              <a:rPr lang="en-CA" sz="2400" dirty="0" smtClean="0">
                <a:ln w="28575">
                  <a:solidFill>
                    <a:srgbClr val="0000FF"/>
                  </a:solidFill>
                </a:ln>
                <a:solidFill>
                  <a:srgbClr val="00FF00"/>
                </a:solidFill>
                <a:latin typeface="Arial Rounded MT Bold" pitchFamily="34" charset="0"/>
              </a:rPr>
              <a:t>EW</a:t>
            </a:r>
            <a:endParaRPr lang="en-CA" sz="2400" dirty="0">
              <a:ln w="28575">
                <a:solidFill>
                  <a:srgbClr val="0000FF"/>
                </a:solidFill>
              </a:ln>
              <a:solidFill>
                <a:srgbClr val="00FF00"/>
              </a:solidFill>
              <a:latin typeface="Arial Rounded MT Bold" pitchFamily="34" charset="0"/>
            </a:endParaRPr>
          </a:p>
        </p:txBody>
      </p:sp>
    </p:spTree>
    <p:extLst>
      <p:ext uri="{BB962C8B-B14F-4D97-AF65-F5344CB8AC3E}">
        <p14:creationId xmlns:p14="http://schemas.microsoft.com/office/powerpoint/2010/main" val="1007100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225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repeatCount="300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right)">
                                      <p:cBhvr>
                                        <p:cTn id="12" dur="500"/>
                                        <p:tgtEl>
                                          <p:spTgt spid="13"/>
                                        </p:tgtEl>
                                      </p:cBhvr>
                                    </p:animEffect>
                                  </p:childTnLst>
                                </p:cTn>
                              </p:par>
                            </p:childTnLst>
                          </p:cTn>
                        </p:par>
                        <p:par>
                          <p:cTn id="13" fill="hold">
                            <p:stCondLst>
                              <p:cond delay="1500"/>
                            </p:stCondLst>
                            <p:childTnLst>
                              <p:par>
                                <p:cTn id="14" presetID="22" presetClass="entr" presetSubtype="1"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1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flip="none" rotWithShape="1">
          <a:gsLst>
            <a:gs pos="95000">
              <a:srgbClr val="00B0F0">
                <a:alpha val="39000"/>
              </a:srgbClr>
            </a:gs>
            <a:gs pos="50000">
              <a:srgbClr val="CC00CC">
                <a:lumMod val="56000"/>
                <a:lumOff val="44000"/>
                <a:alpha val="83000"/>
              </a:srgbClr>
            </a:gs>
            <a:gs pos="9000">
              <a:srgbClr val="00FF00">
                <a:alpha val="75000"/>
              </a:srgb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708433" y="6597352"/>
            <a:ext cx="480392" cy="260648"/>
          </a:xfrm>
        </p:spPr>
        <p:txBody>
          <a:bodyPr/>
          <a:lstStyle/>
          <a:p>
            <a:fld id="{81FEFA0A-2F20-4B60-98C6-5FFDA469AA1C}" type="slidenum">
              <a:rPr lang="en-US" smtClean="0">
                <a:solidFill>
                  <a:schemeClr val="tx2"/>
                </a:solidFill>
              </a:rPr>
              <a:pPr/>
              <a:t>63</a:t>
            </a:fld>
            <a:endParaRPr lang="en-US" dirty="0">
              <a:solidFill>
                <a:schemeClr val="tx2"/>
              </a:solidFill>
            </a:endParaRPr>
          </a:p>
        </p:txBody>
      </p:sp>
      <p:sp>
        <p:nvSpPr>
          <p:cNvPr id="3" name="Rectangle 2"/>
          <p:cNvSpPr/>
          <p:nvPr/>
        </p:nvSpPr>
        <p:spPr>
          <a:xfrm>
            <a:off x="477788" y="1628800"/>
            <a:ext cx="11305256" cy="4392488"/>
          </a:xfrm>
          <a:prstGeom prst="rect">
            <a:avLst/>
          </a:prstGeom>
          <a:blipFill>
            <a:blip r:embed="rId2"/>
            <a:stretch>
              <a:fillRect/>
            </a:stretch>
          </a:blipFill>
          <a:ln w="76200">
            <a:solidFill>
              <a:srgbClr val="9933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8000" dirty="0" smtClean="0">
                <a:ln w="28575">
                  <a:solidFill>
                    <a:srgbClr val="663300"/>
                  </a:solidFill>
                </a:ln>
                <a:latin typeface="Comic Sans MS" pitchFamily="66" charset="0"/>
              </a:rPr>
              <a:t>  </a:t>
            </a:r>
            <a:r>
              <a:rPr lang="en-CA" sz="8000" dirty="0" smtClean="0">
                <a:ln w="28575">
                  <a:solidFill>
                    <a:srgbClr val="663300"/>
                  </a:solidFill>
                </a:ln>
                <a:solidFill>
                  <a:srgbClr val="993300"/>
                </a:solidFill>
                <a:effectLst>
                  <a:glow rad="88900">
                    <a:schemeClr val="bg1"/>
                  </a:glow>
                </a:effectLst>
                <a:latin typeface="Comic Sans MS" pitchFamily="66" charset="0"/>
              </a:rPr>
              <a:t>Counting </a:t>
            </a:r>
            <a:br>
              <a:rPr lang="en-CA" sz="8000" dirty="0" smtClean="0">
                <a:ln w="28575">
                  <a:solidFill>
                    <a:srgbClr val="663300"/>
                  </a:solidFill>
                </a:ln>
                <a:solidFill>
                  <a:srgbClr val="993300"/>
                </a:solidFill>
                <a:effectLst>
                  <a:glow rad="88900">
                    <a:schemeClr val="bg1"/>
                  </a:glow>
                </a:effectLst>
                <a:latin typeface="Comic Sans MS" pitchFamily="66" charset="0"/>
              </a:rPr>
            </a:br>
            <a:r>
              <a:rPr lang="en-CA" sz="8000" dirty="0" smtClean="0">
                <a:ln w="28575">
                  <a:solidFill>
                    <a:srgbClr val="663300"/>
                  </a:solidFill>
                </a:ln>
                <a:solidFill>
                  <a:srgbClr val="993300"/>
                </a:solidFill>
                <a:effectLst>
                  <a:glow rad="88900">
                    <a:schemeClr val="bg1"/>
                  </a:glow>
                </a:effectLst>
                <a:latin typeface="Comic Sans MS" pitchFamily="66" charset="0"/>
              </a:rPr>
              <a:t>  the Omer </a:t>
            </a:r>
            <a:br>
              <a:rPr lang="en-CA" sz="8000" dirty="0" smtClean="0">
                <a:ln w="28575">
                  <a:solidFill>
                    <a:srgbClr val="663300"/>
                  </a:solidFill>
                </a:ln>
                <a:solidFill>
                  <a:srgbClr val="993300"/>
                </a:solidFill>
                <a:effectLst>
                  <a:glow rad="88900">
                    <a:schemeClr val="bg1"/>
                  </a:glow>
                </a:effectLst>
                <a:latin typeface="Comic Sans MS" pitchFamily="66" charset="0"/>
              </a:rPr>
            </a:br>
            <a:r>
              <a:rPr lang="en-CA" sz="8000" dirty="0" smtClean="0">
                <a:ln w="28575">
                  <a:solidFill>
                    <a:srgbClr val="663300"/>
                  </a:solidFill>
                </a:ln>
                <a:solidFill>
                  <a:srgbClr val="993300"/>
                </a:solidFill>
                <a:effectLst>
                  <a:glow rad="88900">
                    <a:schemeClr val="bg1"/>
                  </a:glow>
                </a:effectLst>
                <a:latin typeface="Comic Sans MS" pitchFamily="66" charset="0"/>
              </a:rPr>
              <a:t>   with Enoch</a:t>
            </a:r>
            <a:r>
              <a:rPr lang="en-CA" sz="9600" dirty="0" smtClean="0">
                <a:ln w="28575">
                  <a:solidFill>
                    <a:srgbClr val="663300"/>
                  </a:solidFill>
                </a:ln>
                <a:solidFill>
                  <a:srgbClr val="993300"/>
                </a:solidFill>
                <a:effectLst>
                  <a:glow rad="88900">
                    <a:schemeClr val="bg1"/>
                  </a:glow>
                </a:effectLst>
                <a:latin typeface="Comic Sans MS" pitchFamily="66" charset="0"/>
              </a:rPr>
              <a:t>!</a:t>
            </a:r>
            <a:endParaRPr lang="en-CA" sz="9600" dirty="0">
              <a:ln w="28575">
                <a:solidFill>
                  <a:srgbClr val="663300"/>
                </a:solidFill>
              </a:ln>
              <a:solidFill>
                <a:srgbClr val="993300"/>
              </a:solidFill>
              <a:effectLst>
                <a:glow rad="88900">
                  <a:schemeClr val="bg1"/>
                </a:glow>
              </a:effectLst>
              <a:latin typeface="Comic Sans MS" pitchFamily="66" charset="0"/>
            </a:endParaRPr>
          </a:p>
        </p:txBody>
      </p:sp>
      <p:pic>
        <p:nvPicPr>
          <p:cNvPr id="8" name="Picture 3" descr="C:\Users\Rae\Desktop\BOOK OF ENOC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756" y="1142417"/>
            <a:ext cx="2160240" cy="292344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0" name="Picture 3" descr="C:\Users\Rae\Desktop\2.14 Joshua-Enoch - new 18 Feb 2019\Enoch art\barley &amp; wheat png.pn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318220" y="1119145"/>
            <a:ext cx="4128120" cy="4902143"/>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a:off x="2205980" y="354360"/>
            <a:ext cx="7776864" cy="914400"/>
          </a:xfrm>
          <a:prstGeom prst="ellipse">
            <a:avLst/>
          </a:prstGeom>
          <a:solidFill>
            <a:schemeClr val="tx2"/>
          </a:solidFill>
          <a:ln w="38100">
            <a:solidFill>
              <a:srgbClr val="00FF00"/>
            </a:solidFill>
          </a:ln>
          <a:effectLst>
            <a:glow rad="279400">
              <a:srgbClr val="FF99FF"/>
            </a:glo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82550" h="38100" prst="coolSlant"/>
            </a:sp3d>
          </a:bodyPr>
          <a:lstStyle/>
          <a:p>
            <a:pPr algn="ctr"/>
            <a:r>
              <a:rPr lang="en-US" sz="6000" b="1" dirty="0" smtClean="0"/>
              <a:t>Section #</a:t>
            </a:r>
            <a:r>
              <a:rPr lang="en-US" sz="6000" b="1" dirty="0" smtClean="0">
                <a:solidFill>
                  <a:srgbClr val="00FF00"/>
                </a:solidFill>
              </a:rPr>
              <a:t>9</a:t>
            </a:r>
            <a:r>
              <a:rPr lang="en-US" sz="4800" b="1" dirty="0" smtClean="0">
                <a:solidFill>
                  <a:srgbClr val="00FF00"/>
                </a:solidFill>
              </a:rPr>
              <a:t>.2</a:t>
            </a:r>
            <a:endParaRPr lang="en-CA" sz="6000" b="1" dirty="0">
              <a:solidFill>
                <a:srgbClr val="00FF00"/>
              </a:solidFill>
            </a:endParaRPr>
          </a:p>
        </p:txBody>
      </p:sp>
    </p:spTree>
    <p:extLst>
      <p:ext uri="{BB962C8B-B14F-4D97-AF65-F5344CB8AC3E}">
        <p14:creationId xmlns:p14="http://schemas.microsoft.com/office/powerpoint/2010/main" val="2761936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3399">
                <a:alpha val="47000"/>
              </a:srgbClr>
            </a:gs>
            <a:gs pos="22000">
              <a:srgbClr val="FF6633">
                <a:alpha val="43000"/>
              </a:srgbClr>
            </a:gs>
            <a:gs pos="47000">
              <a:srgbClr val="FFFF00">
                <a:alpha val="50000"/>
              </a:srgbClr>
            </a:gs>
            <a:gs pos="71000">
              <a:srgbClr val="01A78F">
                <a:alpha val="51000"/>
              </a:srgbClr>
            </a:gs>
            <a:gs pos="88000">
              <a:srgbClr val="9900CC">
                <a:alpha val="52000"/>
              </a:srgbClr>
            </a:gs>
          </a:gsLst>
          <a:lin ang="16200000" scaled="1"/>
          <a:tileRect/>
        </a:gradFill>
        <a:effectLst/>
      </p:bgPr>
    </p:bg>
    <p:spTree>
      <p:nvGrpSpPr>
        <p:cNvPr id="1" name=""/>
        <p:cNvGrpSpPr/>
        <p:nvPr/>
      </p:nvGrpSpPr>
      <p:grpSpPr>
        <a:xfrm>
          <a:off x="0" y="0"/>
          <a:ext cx="0" cy="0"/>
          <a:chOff x="0" y="0"/>
          <a:chExt cx="0" cy="0"/>
        </a:xfrm>
      </p:grpSpPr>
      <p:sp>
        <p:nvSpPr>
          <p:cNvPr id="15" name="Slide Number Placeholder 3"/>
          <p:cNvSpPr>
            <a:spLocks noGrp="1"/>
          </p:cNvSpPr>
          <p:nvPr>
            <p:ph type="sldNum" sz="quarter" idx="12"/>
          </p:nvPr>
        </p:nvSpPr>
        <p:spPr>
          <a:xfrm>
            <a:off x="11639028" y="6511325"/>
            <a:ext cx="549797" cy="365125"/>
          </a:xfrm>
        </p:spPr>
        <p:txBody>
          <a:bodyPr/>
          <a:lstStyle/>
          <a:p>
            <a:fld id="{81FEFA0A-2F20-4B60-98C6-5FFDA469AA1C}" type="slidenum">
              <a:rPr lang="en-US" smtClean="0">
                <a:solidFill>
                  <a:srgbClr val="000000"/>
                </a:solidFill>
              </a:rPr>
              <a:pPr/>
              <a:t>64</a:t>
            </a:fld>
            <a:endParaRPr lang="en-US" dirty="0">
              <a:solidFill>
                <a:srgbClr val="000000"/>
              </a:solidFill>
            </a:endParaRPr>
          </a:p>
        </p:txBody>
      </p:sp>
      <p:pic>
        <p:nvPicPr>
          <p:cNvPr id="16" name="Picture 2" descr="C:\Users\Rae\Desktop\Enoch-Zadok PPT &amp; Firstfruits festiv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772" y="463740"/>
            <a:ext cx="9822060" cy="61465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7" name="Oval Callout 16"/>
          <p:cNvSpPr/>
          <p:nvPr/>
        </p:nvSpPr>
        <p:spPr>
          <a:xfrm>
            <a:off x="8963601" y="1196752"/>
            <a:ext cx="3035467" cy="4680519"/>
          </a:xfrm>
          <a:prstGeom prst="wedgeEllipseCallout">
            <a:avLst>
              <a:gd name="adj1" fmla="val -127207"/>
              <a:gd name="adj2" fmla="val 15286"/>
            </a:avLst>
          </a:prstGeom>
          <a:solidFill>
            <a:schemeClr val="tx2"/>
          </a:solidFill>
          <a:ln w="28575">
            <a:solidFill>
              <a:srgbClr val="FFFF00"/>
            </a:solidFill>
          </a:ln>
          <a:effectLst>
            <a:glow rad="317500">
              <a:srgbClr val="FFCCCC"/>
            </a:glo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800" b="1" dirty="0" smtClean="0">
                <a:solidFill>
                  <a:srgbClr val="FF33CC"/>
                </a:solidFill>
              </a:rPr>
              <a:t>What timing effect will the </a:t>
            </a:r>
            <a:r>
              <a:rPr lang="en-CA" sz="2800" b="1" dirty="0" smtClean="0">
                <a:solidFill>
                  <a:srgbClr val="FFFF00"/>
                </a:solidFill>
              </a:rPr>
              <a:t>26</a:t>
            </a:r>
            <a:r>
              <a:rPr lang="en-CA" sz="2800" b="1" baseline="30000" dirty="0" smtClean="0">
                <a:solidFill>
                  <a:srgbClr val="FFFF00"/>
                </a:solidFill>
              </a:rPr>
              <a:t>th</a:t>
            </a:r>
            <a:r>
              <a:rPr lang="en-CA" sz="2800" b="1" dirty="0" smtClean="0">
                <a:solidFill>
                  <a:srgbClr val="FFFF00"/>
                </a:solidFill>
              </a:rPr>
              <a:t> DATE</a:t>
            </a:r>
            <a:r>
              <a:rPr lang="en-CA" sz="2800" b="1" dirty="0" smtClean="0">
                <a:solidFill>
                  <a:srgbClr val="FF33CC"/>
                </a:solidFill>
              </a:rPr>
              <a:t> have on </a:t>
            </a:r>
            <a:r>
              <a:rPr lang="en-CA" sz="2800" b="1" dirty="0" smtClean="0">
                <a:solidFill>
                  <a:srgbClr val="FF33CC"/>
                </a:solidFill>
                <a:effectLst>
                  <a:glow rad="63500">
                    <a:srgbClr val="FFFF00"/>
                  </a:glow>
                </a:effectLst>
              </a:rPr>
              <a:t>Shavuot placement?</a:t>
            </a:r>
            <a:endParaRPr lang="en-CA" sz="2800" b="1" dirty="0">
              <a:ln>
                <a:solidFill>
                  <a:sysClr val="windowText" lastClr="000000"/>
                </a:solidFill>
              </a:ln>
              <a:solidFill>
                <a:srgbClr val="FF33CC"/>
              </a:solidFill>
              <a:effectLst>
                <a:glow rad="63500">
                  <a:srgbClr val="FFFF00"/>
                </a:glow>
              </a:effectLst>
            </a:endParaRPr>
          </a:p>
        </p:txBody>
      </p:sp>
      <p:sp>
        <p:nvSpPr>
          <p:cNvPr id="22" name="Rectangle 21"/>
          <p:cNvSpPr/>
          <p:nvPr/>
        </p:nvSpPr>
        <p:spPr>
          <a:xfrm>
            <a:off x="3142084" y="4372031"/>
            <a:ext cx="4536504" cy="235385"/>
          </a:xfrm>
          <a:prstGeom prst="rect">
            <a:avLst/>
          </a:prstGeom>
          <a:noFill/>
          <a:ln w="31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23" name="Down Arrow Callout 22"/>
          <p:cNvSpPr/>
          <p:nvPr/>
        </p:nvSpPr>
        <p:spPr>
          <a:xfrm>
            <a:off x="5158308" y="332656"/>
            <a:ext cx="4392488" cy="1008112"/>
          </a:xfrm>
          <a:prstGeom prst="downArrowCallout">
            <a:avLst>
              <a:gd name="adj1" fmla="val 42785"/>
              <a:gd name="adj2" fmla="val 43674"/>
              <a:gd name="adj3" fmla="val 26778"/>
              <a:gd name="adj4" fmla="val 54306"/>
            </a:avLst>
          </a:prstGeom>
          <a:solidFill>
            <a:srgbClr val="FF33CC"/>
          </a:solidFill>
          <a:ln w="38100">
            <a:solidFill>
              <a:srgbClr val="0000FF"/>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4400" b="1" dirty="0" smtClean="0">
                <a:ln w="28575">
                  <a:solidFill>
                    <a:srgbClr val="99FF66"/>
                  </a:solidFill>
                </a:ln>
                <a:solidFill>
                  <a:srgbClr val="0000FF"/>
                </a:solidFill>
                <a:latin typeface="Comic Sans MS" pitchFamily="66" charset="0"/>
              </a:rPr>
              <a:t>The Evidence</a:t>
            </a:r>
            <a:endParaRPr lang="en-CA" sz="4400" b="1" dirty="0">
              <a:ln w="28575">
                <a:solidFill>
                  <a:srgbClr val="99FF66"/>
                </a:solidFill>
              </a:ln>
              <a:solidFill>
                <a:srgbClr val="0000FF"/>
              </a:solidFill>
              <a:latin typeface="Comic Sans MS" pitchFamily="66" charset="0"/>
            </a:endParaRPr>
          </a:p>
        </p:txBody>
      </p:sp>
      <p:sp>
        <p:nvSpPr>
          <p:cNvPr id="24" name="Rectangle 23"/>
          <p:cNvSpPr/>
          <p:nvPr/>
        </p:nvSpPr>
        <p:spPr>
          <a:xfrm>
            <a:off x="3094015" y="4254232"/>
            <a:ext cx="663414" cy="632544"/>
          </a:xfrm>
          <a:prstGeom prst="rect">
            <a:avLst/>
          </a:prstGeom>
          <a:noFill/>
          <a:ln w="38100">
            <a:solidFill>
              <a:srgbClr val="FFFF00"/>
            </a:solidFill>
          </a:ln>
          <a:effectLst>
            <a:glow rad="101600">
              <a:srgbClr val="7030A0"/>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prstClr val="white"/>
              </a:solidFill>
            </a:endParaRPr>
          </a:p>
        </p:txBody>
      </p:sp>
      <p:sp>
        <p:nvSpPr>
          <p:cNvPr id="25" name="Rectangle 24"/>
          <p:cNvSpPr/>
          <p:nvPr/>
        </p:nvSpPr>
        <p:spPr>
          <a:xfrm rot="20001776">
            <a:off x="116601" y="1029180"/>
            <a:ext cx="4451110" cy="914400"/>
          </a:xfrm>
          <a:prstGeom prst="rect">
            <a:avLst/>
          </a:prstGeom>
          <a:solidFill>
            <a:srgbClr val="7030A0"/>
          </a:solidFill>
          <a:ln w="57150">
            <a:solidFill>
              <a:srgbClr val="FFFFCC"/>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8000" dirty="0" smtClean="0">
                <a:ln>
                  <a:solidFill>
                    <a:srgbClr val="0000FF"/>
                  </a:solidFill>
                </a:ln>
                <a:solidFill>
                  <a:srgbClr val="FFCCFF"/>
                </a:solidFill>
                <a:latin typeface="Comic Sans MS" panose="030F0702030302020204" pitchFamily="66" charset="0"/>
              </a:rPr>
              <a:t>Review</a:t>
            </a:r>
            <a:r>
              <a:rPr lang="en-CA" sz="7200" dirty="0" smtClean="0">
                <a:ln>
                  <a:solidFill>
                    <a:srgbClr val="0000FF"/>
                  </a:solidFill>
                </a:ln>
                <a:solidFill>
                  <a:srgbClr val="FFCCFF"/>
                </a:solidFill>
                <a:latin typeface="Comic Sans MS" panose="030F0702030302020204" pitchFamily="66" charset="0"/>
              </a:rPr>
              <a:t>!</a:t>
            </a:r>
            <a:endParaRPr lang="en-CA" sz="7200" dirty="0">
              <a:ln>
                <a:solidFill>
                  <a:srgbClr val="0000FF"/>
                </a:solidFill>
              </a:ln>
              <a:solidFill>
                <a:srgbClr val="FFCCFF"/>
              </a:solidFill>
              <a:latin typeface="Comic Sans MS" panose="030F0702030302020204" pitchFamily="66" charset="0"/>
            </a:endParaRPr>
          </a:p>
        </p:txBody>
      </p:sp>
      <p:sp>
        <p:nvSpPr>
          <p:cNvPr id="26" name="Lightning Bolt 25"/>
          <p:cNvSpPr/>
          <p:nvPr/>
        </p:nvSpPr>
        <p:spPr>
          <a:xfrm>
            <a:off x="8636396" y="2622611"/>
            <a:ext cx="914400" cy="914400"/>
          </a:xfrm>
          <a:prstGeom prst="lightningBolt">
            <a:avLst/>
          </a:prstGeom>
          <a:solidFill>
            <a:srgbClr val="FF33CC"/>
          </a:solidFill>
          <a:ln w="38100">
            <a:solidFill>
              <a:srgbClr val="FFFF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cxnSp>
        <p:nvCxnSpPr>
          <p:cNvPr id="20" name="Straight Arrow Connector 19"/>
          <p:cNvCxnSpPr>
            <a:stCxn id="19" idx="3"/>
          </p:cNvCxnSpPr>
          <p:nvPr/>
        </p:nvCxnSpPr>
        <p:spPr>
          <a:xfrm flipV="1">
            <a:off x="2213653" y="4496894"/>
            <a:ext cx="901270" cy="80140"/>
          </a:xfrm>
          <a:prstGeom prst="straightConnector1">
            <a:avLst/>
          </a:prstGeom>
          <a:ln w="38100">
            <a:solidFill>
              <a:srgbClr val="FF0000"/>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1996567" y="3717032"/>
            <a:ext cx="1118356" cy="646966"/>
          </a:xfrm>
          <a:prstGeom prst="straightConnector1">
            <a:avLst/>
          </a:prstGeom>
          <a:ln w="38100">
            <a:solidFill>
              <a:srgbClr val="FF0000"/>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rot="19437947">
            <a:off x="628781" y="3217766"/>
            <a:ext cx="1628979" cy="798357"/>
          </a:xfrm>
          <a:prstGeom prst="rect">
            <a:avLst/>
          </a:prstGeom>
          <a:solidFill>
            <a:schemeClr val="tx2"/>
          </a:solidFill>
          <a:ln w="38100">
            <a:solidFill>
              <a:srgbClr val="FF33CC"/>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US" sz="2800" b="1" dirty="0" smtClean="0">
                <a:ln>
                  <a:solidFill>
                    <a:sysClr val="windowText" lastClr="000000"/>
                  </a:solidFill>
                </a:ln>
                <a:solidFill>
                  <a:srgbClr val="FF3300"/>
                </a:solidFill>
                <a:effectLst>
                  <a:glow rad="127000">
                    <a:srgbClr val="FFFF00"/>
                  </a:glow>
                </a:effectLst>
              </a:rPr>
              <a:t>Enoch</a:t>
            </a:r>
            <a:endParaRPr lang="en-CA" sz="2800" b="1" dirty="0">
              <a:ln>
                <a:solidFill>
                  <a:sysClr val="windowText" lastClr="000000"/>
                </a:solidFill>
              </a:ln>
              <a:solidFill>
                <a:srgbClr val="FF3300"/>
              </a:solidFill>
              <a:effectLst>
                <a:glow rad="127000">
                  <a:srgbClr val="FFFF00"/>
                </a:glow>
              </a:effectLst>
            </a:endParaRPr>
          </a:p>
        </p:txBody>
      </p:sp>
      <p:sp>
        <p:nvSpPr>
          <p:cNvPr id="19" name="Rectangle 18"/>
          <p:cNvSpPr/>
          <p:nvPr/>
        </p:nvSpPr>
        <p:spPr>
          <a:xfrm rot="19437947">
            <a:off x="711059" y="4666573"/>
            <a:ext cx="1661549" cy="798357"/>
          </a:xfrm>
          <a:prstGeom prst="rect">
            <a:avLst/>
          </a:prstGeom>
          <a:solidFill>
            <a:schemeClr val="tx2"/>
          </a:solidFill>
          <a:ln w="38100">
            <a:solidFill>
              <a:srgbClr val="FF33CC"/>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US" sz="2800" b="1" dirty="0" err="1" smtClean="0">
                <a:ln>
                  <a:solidFill>
                    <a:sysClr val="windowText" lastClr="000000"/>
                  </a:solidFill>
                </a:ln>
                <a:solidFill>
                  <a:srgbClr val="FF3300"/>
                </a:solidFill>
                <a:effectLst>
                  <a:glow rad="127000">
                    <a:srgbClr val="FFFF00"/>
                  </a:glow>
                </a:effectLst>
              </a:rPr>
              <a:t>Zadok</a:t>
            </a:r>
            <a:endParaRPr lang="en-CA" sz="2800" b="1" dirty="0">
              <a:ln>
                <a:solidFill>
                  <a:sysClr val="windowText" lastClr="000000"/>
                </a:solidFill>
              </a:ln>
              <a:solidFill>
                <a:srgbClr val="FF3300"/>
              </a:solidFill>
              <a:effectLst>
                <a:glow rad="127000">
                  <a:srgbClr val="FFFF00"/>
                </a:glow>
              </a:effectLst>
            </a:endParaRPr>
          </a:p>
        </p:txBody>
      </p:sp>
    </p:spTree>
    <p:extLst>
      <p:ext uri="{BB962C8B-B14F-4D97-AF65-F5344CB8AC3E}">
        <p14:creationId xmlns:p14="http://schemas.microsoft.com/office/powerpoint/2010/main" val="3781317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 presetClass="entr" presetSubtype="10" repeatCount="4000"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checkerboard(across)">
                                      <p:cBhvr>
                                        <p:cTn id="13" dur="500"/>
                                        <p:tgtEl>
                                          <p:spTgt spid="26"/>
                                        </p:tgtEl>
                                      </p:cBhvr>
                                    </p:animEffect>
                                  </p:childTnLst>
                                </p:cTn>
                              </p:par>
                              <p:par>
                                <p:cTn id="14" presetID="22" presetClass="entr" presetSubtype="8" repeatCount="4000" fill="hold" nodeType="withEffect">
                                  <p:stCondLst>
                                    <p:cond delay="3250"/>
                                  </p:stCondLst>
                                  <p:childTnLst>
                                    <p:set>
                                      <p:cBhvr>
                                        <p:cTn id="15" dur="1" fill="hold">
                                          <p:stCondLst>
                                            <p:cond delay="0"/>
                                          </p:stCondLst>
                                        </p:cTn>
                                        <p:tgtEl>
                                          <p:spTgt spid="21"/>
                                        </p:tgtEl>
                                        <p:attrNameLst>
                                          <p:attrName>style.visibility</p:attrName>
                                        </p:attrNameLst>
                                      </p:cBhvr>
                                      <p:to>
                                        <p:strVal val="visible"/>
                                      </p:to>
                                    </p:set>
                                    <p:animEffect transition="in" filter="wipe(left)">
                                      <p:cBhvr>
                                        <p:cTn id="16" dur="500"/>
                                        <p:tgtEl>
                                          <p:spTgt spid="21"/>
                                        </p:tgtEl>
                                      </p:cBhvr>
                                    </p:animEffect>
                                  </p:childTnLst>
                                </p:cTn>
                              </p:par>
                              <p:par>
                                <p:cTn id="17" presetID="22" presetClass="entr" presetSubtype="8" repeatCount="4000" fill="hold" nodeType="withEffect">
                                  <p:stCondLst>
                                    <p:cond delay="325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500"/>
                                        <p:tgtEl>
                                          <p:spTgt spid="20"/>
                                        </p:tgtEl>
                                      </p:cBhvr>
                                    </p:animEffect>
                                  </p:childTnLst>
                                </p:cTn>
                              </p:par>
                              <p:par>
                                <p:cTn id="20" presetID="47" presetClass="entr" presetSubtype="0" fill="hold" grpId="0" nodeType="withEffect">
                                  <p:stCondLst>
                                    <p:cond delay="225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225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childTnLst>
                          </p:cTn>
                        </p:par>
                        <p:par>
                          <p:cTn id="30" fill="hold">
                            <p:stCondLst>
                              <p:cond delay="6250"/>
                            </p:stCondLst>
                            <p:childTnLst>
                              <p:par>
                                <p:cTn id="31" presetID="21" presetClass="entr" presetSubtype="1" repeatCount="5000" fill="hold" grpId="0"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heel(1)">
                                      <p:cBhvr>
                                        <p:cTn id="3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4" grpId="0" animBg="1"/>
      <p:bldP spid="26" grpId="0" animBg="1"/>
      <p:bldP spid="18" grpId="0" animBg="1"/>
      <p:bldP spid="1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gradFill flip="none" rotWithShape="1">
          <a:gsLst>
            <a:gs pos="95000">
              <a:srgbClr val="00B0F0">
                <a:alpha val="39000"/>
              </a:srgbClr>
            </a:gs>
            <a:gs pos="50000">
              <a:srgbClr val="CC00CC">
                <a:lumMod val="56000"/>
                <a:lumOff val="44000"/>
                <a:alpha val="83000"/>
              </a:srgbClr>
            </a:gs>
            <a:gs pos="9000">
              <a:srgbClr val="00FF00">
                <a:alpha val="75000"/>
              </a:srgb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708433" y="6597352"/>
            <a:ext cx="480392" cy="260648"/>
          </a:xfrm>
        </p:spPr>
        <p:txBody>
          <a:bodyPr/>
          <a:lstStyle/>
          <a:p>
            <a:fld id="{81FEFA0A-2F20-4B60-98C6-5FFDA469AA1C}" type="slidenum">
              <a:rPr lang="en-US" smtClean="0">
                <a:solidFill>
                  <a:schemeClr val="tx2"/>
                </a:solidFill>
              </a:rPr>
              <a:pPr/>
              <a:t>65</a:t>
            </a:fld>
            <a:endParaRPr lang="en-US" dirty="0">
              <a:solidFill>
                <a:schemeClr val="tx2"/>
              </a:solidFill>
            </a:endParaRPr>
          </a:p>
        </p:txBody>
      </p:sp>
      <p:sp>
        <p:nvSpPr>
          <p:cNvPr id="18" name="Rectangle 17"/>
          <p:cNvSpPr/>
          <p:nvPr/>
        </p:nvSpPr>
        <p:spPr>
          <a:xfrm>
            <a:off x="358748" y="3789040"/>
            <a:ext cx="11496304" cy="2664296"/>
          </a:xfrm>
          <a:prstGeom prst="rect">
            <a:avLst/>
          </a:prstGeom>
          <a:solidFill>
            <a:schemeClr val="bg1">
              <a:lumMod val="85000"/>
            </a:schemeClr>
          </a:solidFill>
          <a:ln w="76200">
            <a:solidFill>
              <a:srgbClr val="00206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400" dirty="0" smtClean="0">
                <a:solidFill>
                  <a:srgbClr val="FF0000"/>
                </a:solidFill>
                <a:latin typeface="Verdana"/>
              </a:rPr>
              <a:t>Enoch/</a:t>
            </a:r>
            <a:r>
              <a:rPr lang="en-CA" sz="2400" dirty="0" err="1" smtClean="0">
                <a:solidFill>
                  <a:srgbClr val="FF0000"/>
                </a:solidFill>
                <a:latin typeface="Verdana"/>
              </a:rPr>
              <a:t>Zadokite</a:t>
            </a:r>
            <a:r>
              <a:rPr lang="en-CA" sz="2400" dirty="0" smtClean="0">
                <a:solidFill>
                  <a:srgbClr val="FF0000"/>
                </a:solidFill>
                <a:latin typeface="Verdana"/>
              </a:rPr>
              <a:t>/Qumran Calendars claim they hold the Truth. </a:t>
            </a:r>
            <a:br>
              <a:rPr lang="en-CA" sz="2400" dirty="0" smtClean="0">
                <a:solidFill>
                  <a:srgbClr val="FF0000"/>
                </a:solidFill>
                <a:latin typeface="Verdana"/>
              </a:rPr>
            </a:br>
            <a:r>
              <a:rPr lang="en-CA" sz="2400" dirty="0" smtClean="0">
                <a:solidFill>
                  <a:srgbClr val="FF0000"/>
                </a:solidFill>
                <a:latin typeface="Verdana"/>
              </a:rPr>
              <a:t>If this is so, then they should fulfill </a:t>
            </a:r>
            <a:r>
              <a:rPr lang="en-CA" sz="2400" b="1" dirty="0" smtClean="0">
                <a:solidFill>
                  <a:srgbClr val="0000FF"/>
                </a:solidFill>
                <a:latin typeface="Verdana"/>
              </a:rPr>
              <a:t>Yahuah’s</a:t>
            </a:r>
            <a:r>
              <a:rPr lang="en-CA" sz="2400" dirty="0" smtClean="0">
                <a:solidFill>
                  <a:srgbClr val="FF0000"/>
                </a:solidFill>
                <a:latin typeface="Verdana"/>
              </a:rPr>
              <a:t> requirements for </a:t>
            </a:r>
            <a:r>
              <a:rPr lang="en-CA" sz="2400" u="sng" dirty="0" smtClean="0">
                <a:solidFill>
                  <a:schemeClr val="tx2"/>
                </a:solidFill>
                <a:latin typeface="Arial Black" panose="020B0A04020102020204" pitchFamily="34" charset="0"/>
              </a:rPr>
              <a:t>ALL</a:t>
            </a:r>
            <a:r>
              <a:rPr lang="en-CA" sz="2400" dirty="0" smtClean="0">
                <a:solidFill>
                  <a:srgbClr val="FF0000"/>
                </a:solidFill>
                <a:latin typeface="Verdana"/>
              </a:rPr>
              <a:t> </a:t>
            </a:r>
            <a:br>
              <a:rPr lang="en-CA" sz="2400" dirty="0" smtClean="0">
                <a:solidFill>
                  <a:srgbClr val="FF0000"/>
                </a:solidFill>
                <a:latin typeface="Verdana"/>
              </a:rPr>
            </a:br>
            <a:r>
              <a:rPr lang="en-CA" sz="2400" dirty="0" smtClean="0">
                <a:solidFill>
                  <a:srgbClr val="FF0000"/>
                </a:solidFill>
                <a:latin typeface="Verdana"/>
              </a:rPr>
              <a:t>the dating of Passover, Wave Sheaf and Omer counting statutes. </a:t>
            </a:r>
            <a:endParaRPr lang="en-CA" sz="2400" dirty="0" smtClean="0">
              <a:solidFill>
                <a:srgbClr val="0000FF"/>
              </a:solidFill>
              <a:latin typeface="Verdana"/>
            </a:endParaRPr>
          </a:p>
          <a:p>
            <a:pPr algn="ctr"/>
            <a:endParaRPr lang="en-CA" sz="2400" dirty="0" smtClean="0">
              <a:solidFill>
                <a:srgbClr val="FF0000"/>
              </a:solidFill>
              <a:latin typeface="Verdana"/>
            </a:endParaRPr>
          </a:p>
          <a:p>
            <a:pPr algn="ctr"/>
            <a:r>
              <a:rPr lang="en-CA" sz="2400" b="1" dirty="0" smtClean="0">
                <a:solidFill>
                  <a:srgbClr val="FF0000"/>
                </a:solidFill>
                <a:latin typeface="Verdana"/>
              </a:rPr>
              <a:t>Next, an examination of Enoch’s testament will be challenged </a:t>
            </a:r>
            <a:br>
              <a:rPr lang="en-CA" sz="2400" b="1" dirty="0" smtClean="0">
                <a:solidFill>
                  <a:srgbClr val="FF0000"/>
                </a:solidFill>
                <a:latin typeface="Verdana"/>
              </a:rPr>
            </a:br>
            <a:r>
              <a:rPr lang="en-CA" sz="2400" b="1" dirty="0" smtClean="0">
                <a:solidFill>
                  <a:srgbClr val="FF0000"/>
                </a:solidFill>
                <a:latin typeface="Verdana"/>
              </a:rPr>
              <a:t>in comparison to </a:t>
            </a:r>
            <a:r>
              <a:rPr lang="en-CA" sz="2400" b="1" dirty="0" smtClean="0">
                <a:solidFill>
                  <a:srgbClr val="0000FF"/>
                </a:solidFill>
                <a:latin typeface="Verdana"/>
              </a:rPr>
              <a:t>Yahuah’s statutes</a:t>
            </a:r>
            <a:r>
              <a:rPr lang="en-CA" sz="2400" b="1" dirty="0" smtClean="0">
                <a:solidFill>
                  <a:srgbClr val="FF0000"/>
                </a:solidFill>
                <a:latin typeface="Verdana"/>
              </a:rPr>
              <a:t> to see what occurs.</a:t>
            </a:r>
            <a:endParaRPr lang="en-CA" sz="2800" b="1" dirty="0">
              <a:solidFill>
                <a:srgbClr val="FF0000"/>
              </a:solidFill>
            </a:endParaRPr>
          </a:p>
        </p:txBody>
      </p:sp>
      <p:sp>
        <p:nvSpPr>
          <p:cNvPr id="3" name="Rectangle 2"/>
          <p:cNvSpPr/>
          <p:nvPr/>
        </p:nvSpPr>
        <p:spPr>
          <a:xfrm>
            <a:off x="382630" y="315927"/>
            <a:ext cx="11493661" cy="1418456"/>
          </a:xfrm>
          <a:prstGeom prst="rect">
            <a:avLst/>
          </a:prstGeom>
          <a:solidFill>
            <a:srgbClr val="99FF66"/>
          </a:solidFill>
          <a:ln w="76200">
            <a:solidFill>
              <a:srgbClr val="9933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9600" dirty="0" smtClean="0">
                <a:ln w="28575">
                  <a:solidFill>
                    <a:srgbClr val="663300"/>
                  </a:solidFill>
                </a:ln>
                <a:latin typeface="Comic Sans MS" pitchFamily="66" charset="0"/>
              </a:rPr>
              <a:t>What about Enoch?</a:t>
            </a:r>
            <a:endParaRPr lang="en-CA" sz="9600" dirty="0">
              <a:ln w="28575">
                <a:solidFill>
                  <a:srgbClr val="663300"/>
                </a:solidFill>
              </a:ln>
              <a:latin typeface="Comic Sans MS" pitchFamily="66" charset="0"/>
            </a:endParaRPr>
          </a:p>
        </p:txBody>
      </p:sp>
      <p:sp>
        <p:nvSpPr>
          <p:cNvPr id="8" name="Rectangle 7"/>
          <p:cNvSpPr/>
          <p:nvPr/>
        </p:nvSpPr>
        <p:spPr>
          <a:xfrm>
            <a:off x="361391" y="1947249"/>
            <a:ext cx="11493661" cy="1639900"/>
          </a:xfrm>
          <a:prstGeom prst="rect">
            <a:avLst/>
          </a:prstGeom>
          <a:solidFill>
            <a:srgbClr val="002060"/>
          </a:solidFill>
          <a:ln w="76200">
            <a:solidFill>
              <a:srgbClr val="FFC0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4800" dirty="0" smtClean="0">
                <a:ln w="28575">
                  <a:solidFill>
                    <a:srgbClr val="663300"/>
                  </a:solidFill>
                </a:ln>
                <a:latin typeface="Cooper Black" pitchFamily="18" charset="0"/>
              </a:rPr>
              <a:t>Will Enoch’s Omer Count align with Yahuah’s Typology?  </a:t>
            </a:r>
            <a:r>
              <a:rPr lang="en-CA" sz="4800" dirty="0" smtClean="0">
                <a:ln w="28575">
                  <a:solidFill>
                    <a:srgbClr val="663300"/>
                  </a:solidFill>
                </a:ln>
                <a:solidFill>
                  <a:srgbClr val="CCFF99"/>
                </a:solidFill>
                <a:latin typeface="Cooper Black" pitchFamily="18" charset="0"/>
              </a:rPr>
              <a:t>We shall see!</a:t>
            </a:r>
            <a:endParaRPr lang="en-CA" sz="4800" dirty="0">
              <a:ln w="28575">
                <a:solidFill>
                  <a:srgbClr val="663300"/>
                </a:solidFill>
              </a:ln>
              <a:solidFill>
                <a:srgbClr val="CCFF99"/>
              </a:solidFill>
              <a:latin typeface="Cooper Black" pitchFamily="18" charset="0"/>
            </a:endParaRPr>
          </a:p>
        </p:txBody>
      </p:sp>
    </p:spTree>
    <p:extLst>
      <p:ext uri="{BB962C8B-B14F-4D97-AF65-F5344CB8AC3E}">
        <p14:creationId xmlns:p14="http://schemas.microsoft.com/office/powerpoint/2010/main" val="3975217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1053852" y="620688"/>
            <a:ext cx="8458201" cy="5735663"/>
          </a:xfrm>
        </p:spPr>
        <p:txBody>
          <a:bodyPr>
            <a:normAutofit fontScale="90000"/>
            <a:scene3d>
              <a:camera prst="orthographicFront"/>
              <a:lightRig rig="threePt" dir="t"/>
            </a:scene3d>
            <a:sp3d extrusionH="57150">
              <a:bevelT w="38100" h="38100" prst="angle"/>
            </a:sp3d>
          </a:bodyPr>
          <a:lstStyle/>
          <a:p>
            <a:pPr algn="ctr"/>
            <a:r>
              <a:rPr lang="en-CA" dirty="0" smtClean="0"/>
              <a:t>On the next slide, we must remember that the Enoch </a:t>
            </a:r>
            <a:r>
              <a:rPr lang="en-CA" dirty="0" smtClean="0">
                <a:solidFill>
                  <a:srgbClr val="FF0000"/>
                </a:solidFill>
              </a:rPr>
              <a:t>FIXED</a:t>
            </a:r>
            <a:r>
              <a:rPr lang="en-CA" dirty="0" smtClean="0"/>
              <a:t> calendar up for comparison, is the exact format that is declared to occur for </a:t>
            </a:r>
            <a:r>
              <a:rPr lang="en-CA" dirty="0" smtClean="0">
                <a:solidFill>
                  <a:srgbClr val="FF0000"/>
                </a:solidFill>
              </a:rPr>
              <a:t>EVERY</a:t>
            </a:r>
            <a:r>
              <a:rPr lang="en-CA" dirty="0" smtClean="0"/>
              <a:t> Biblical year </a:t>
            </a:r>
            <a:br>
              <a:rPr lang="en-CA" dirty="0" smtClean="0"/>
            </a:br>
            <a:r>
              <a:rPr lang="en-CA" dirty="0" smtClean="0">
                <a:ln>
                  <a:solidFill>
                    <a:srgbClr val="0000FF"/>
                  </a:solidFill>
                </a:ln>
                <a:effectLst>
                  <a:glow rad="127000">
                    <a:srgbClr val="FFFF00"/>
                  </a:glow>
                </a:effectLst>
              </a:rPr>
              <a:t>including that of Joshua.</a:t>
            </a:r>
            <a:br>
              <a:rPr lang="en-CA" dirty="0" smtClean="0">
                <a:ln>
                  <a:solidFill>
                    <a:srgbClr val="0000FF"/>
                  </a:solidFill>
                </a:ln>
                <a:effectLst>
                  <a:glow rad="127000">
                    <a:srgbClr val="FFFF00"/>
                  </a:glow>
                </a:effectLst>
              </a:rPr>
            </a:br>
            <a:r>
              <a:rPr lang="en-CA" dirty="0" smtClean="0">
                <a:ln>
                  <a:solidFill>
                    <a:srgbClr val="0000FF"/>
                  </a:solidFill>
                </a:ln>
                <a:effectLst>
                  <a:glow rad="127000">
                    <a:srgbClr val="FFFF00"/>
                  </a:glow>
                </a:effectLst>
              </a:rPr>
              <a:t/>
            </a:r>
            <a:br>
              <a:rPr lang="en-CA" dirty="0" smtClean="0">
                <a:ln>
                  <a:solidFill>
                    <a:srgbClr val="0000FF"/>
                  </a:solidFill>
                </a:ln>
                <a:effectLst>
                  <a:glow rad="127000">
                    <a:srgbClr val="FFFF00"/>
                  </a:glow>
                </a:effectLst>
              </a:rPr>
            </a:br>
            <a:r>
              <a:rPr lang="en-CA" dirty="0" smtClean="0">
                <a:ln>
                  <a:solidFill>
                    <a:srgbClr val="0000FF"/>
                  </a:solidFill>
                </a:ln>
                <a:effectLst>
                  <a:glow rad="127000">
                    <a:srgbClr val="FFFF00"/>
                  </a:glow>
                </a:effectLst>
              </a:rPr>
              <a:t> </a:t>
            </a:r>
            <a:r>
              <a:rPr lang="en-CA" b="1" dirty="0" smtClean="0">
                <a:ln>
                  <a:solidFill>
                    <a:srgbClr val="0000FF"/>
                  </a:solidFill>
                </a:ln>
                <a:solidFill>
                  <a:srgbClr val="FF99FF"/>
                </a:solidFill>
                <a:effectLst>
                  <a:glow rad="63500">
                    <a:srgbClr val="7030A0"/>
                  </a:glow>
                </a:effectLst>
              </a:rPr>
              <a:t>Will</a:t>
            </a:r>
            <a:r>
              <a:rPr lang="en-CA" dirty="0" smtClean="0">
                <a:ln>
                  <a:solidFill>
                    <a:srgbClr val="0000FF"/>
                  </a:solidFill>
                </a:ln>
                <a:solidFill>
                  <a:srgbClr val="FF99FF"/>
                </a:solidFill>
                <a:effectLst>
                  <a:glow rad="63500">
                    <a:srgbClr val="7030A0"/>
                  </a:glow>
                </a:effectLst>
              </a:rPr>
              <a:t> </a:t>
            </a:r>
            <a:r>
              <a:rPr lang="en-CA" b="1" dirty="0" smtClean="0">
                <a:ln>
                  <a:solidFill>
                    <a:srgbClr val="0000FF"/>
                  </a:solidFill>
                </a:ln>
                <a:solidFill>
                  <a:srgbClr val="FF99FF"/>
                </a:solidFill>
                <a:effectLst>
                  <a:glow rad="63500">
                    <a:srgbClr val="7030A0"/>
                  </a:glow>
                </a:effectLst>
              </a:rPr>
              <a:t>we find linear alignment?</a:t>
            </a:r>
            <a:r>
              <a:rPr lang="en-CA" b="1" dirty="0" smtClean="0">
                <a:solidFill>
                  <a:srgbClr val="FF99FF"/>
                </a:solidFill>
                <a:effectLst>
                  <a:glow rad="63500">
                    <a:srgbClr val="7030A0"/>
                  </a:glow>
                </a:effectLst>
              </a:rPr>
              <a:t>  </a:t>
            </a:r>
            <a:endParaRPr lang="en-CA" b="1" dirty="0">
              <a:solidFill>
                <a:srgbClr val="FF99FF"/>
              </a:solidFill>
              <a:effectLst>
                <a:glow rad="63500">
                  <a:srgbClr val="7030A0"/>
                </a:glow>
              </a:effectLst>
            </a:endParaRPr>
          </a:p>
        </p:txBody>
      </p:sp>
      <p:sp>
        <p:nvSpPr>
          <p:cNvPr id="6" name="Slide Number Placeholder 3"/>
          <p:cNvSpPr>
            <a:spLocks noGrp="1"/>
          </p:cNvSpPr>
          <p:nvPr>
            <p:ph type="sldNum" sz="quarter" idx="12"/>
          </p:nvPr>
        </p:nvSpPr>
        <p:spPr>
          <a:xfrm>
            <a:off x="9262764" y="6448251"/>
            <a:ext cx="2844059" cy="365125"/>
          </a:xfrm>
        </p:spPr>
        <p:txBody>
          <a:bodyPr/>
          <a:lstStyle/>
          <a:p>
            <a:fld id="{81FEFA0A-2F20-4B60-98C6-5FFDA469AA1C}" type="slidenum">
              <a:rPr lang="en-US" b="1" smtClean="0">
                <a:solidFill>
                  <a:schemeClr val="tx1"/>
                </a:solidFill>
              </a:rPr>
              <a:pPr/>
              <a:t>66</a:t>
            </a:fld>
            <a:endParaRPr lang="en-US" b="1" dirty="0">
              <a:solidFill>
                <a:schemeClr val="tx1"/>
              </a:solidFill>
            </a:endParaRPr>
          </a:p>
        </p:txBody>
      </p:sp>
      <p:cxnSp>
        <p:nvCxnSpPr>
          <p:cNvPr id="7" name="Straight Connector 6"/>
          <p:cNvCxnSpPr/>
          <p:nvPr/>
        </p:nvCxnSpPr>
        <p:spPr>
          <a:xfrm>
            <a:off x="2133972" y="5229200"/>
            <a:ext cx="6192688" cy="0"/>
          </a:xfrm>
          <a:prstGeom prst="line">
            <a:avLst/>
          </a:prstGeom>
          <a:ln w="76200">
            <a:solidFill>
              <a:srgbClr val="D60093"/>
            </a:solidFill>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pic>
        <p:nvPicPr>
          <p:cNvPr id="8" name="Picture 2" descr="F:\Art on Desktop - 1\All white man clip art\3d white people\png\3d gets it p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4772" y="1484784"/>
            <a:ext cx="3463470" cy="3960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6305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txBox="1">
            <a:spLocks/>
          </p:cNvSpPr>
          <p:nvPr/>
        </p:nvSpPr>
        <p:spPr>
          <a:xfrm>
            <a:off x="11679137" y="6500692"/>
            <a:ext cx="477789"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2">
                    <a:lumMod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FEFA0A-2F20-4B60-98C6-5FFDA469AA1C}" type="slidenum">
              <a:rPr lang="en-US" smtClean="0">
                <a:solidFill>
                  <a:schemeClr val="tx2"/>
                </a:solidFill>
              </a:rPr>
              <a:pPr/>
              <a:t>67</a:t>
            </a:fld>
            <a:endParaRPr lang="en-US" dirty="0">
              <a:solidFill>
                <a:schemeClr val="tx2"/>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163242221"/>
              </p:ext>
            </p:extLst>
          </p:nvPr>
        </p:nvGraphicFramePr>
        <p:xfrm>
          <a:off x="6663908" y="1332842"/>
          <a:ext cx="4261536" cy="2453640"/>
        </p:xfrm>
        <a:graphic>
          <a:graphicData uri="http://schemas.openxmlformats.org/drawingml/2006/table">
            <a:tbl>
              <a:tblPr firstRow="1" bandRow="1">
                <a:tableStyleId>{69C7853C-536D-4A76-A0AE-DD22124D55A5}</a:tableStyleId>
              </a:tblPr>
              <a:tblGrid>
                <a:gridCol w="532692"/>
                <a:gridCol w="532692"/>
                <a:gridCol w="532692"/>
                <a:gridCol w="532692"/>
                <a:gridCol w="532692"/>
                <a:gridCol w="532692"/>
                <a:gridCol w="532692"/>
                <a:gridCol w="532692"/>
              </a:tblGrid>
              <a:tr h="330811">
                <a:tc>
                  <a:txBody>
                    <a:bodyPr/>
                    <a:lstStyle/>
                    <a:p>
                      <a:pPr algn="ctr"/>
                      <a:r>
                        <a:rPr lang="en-US" b="1" dirty="0" smtClean="0"/>
                        <a:t>1</a:t>
                      </a:r>
                      <a:r>
                        <a:rPr lang="en-US" b="1" baseline="30000" dirty="0" smtClean="0"/>
                        <a:t>st</a:t>
                      </a:r>
                      <a:r>
                        <a:rPr lang="en-US" b="1" dirty="0" smtClean="0"/>
                        <a:t> </a:t>
                      </a:r>
                      <a:endParaRPr lang="en-US" b="1" dirty="0"/>
                    </a:p>
                  </a:txBody>
                  <a:tcPr/>
                </a:tc>
                <a:tc>
                  <a:txBody>
                    <a:bodyPr/>
                    <a:lstStyle/>
                    <a:p>
                      <a:pPr algn="ctr"/>
                      <a:r>
                        <a:rPr lang="en-US" b="1" dirty="0" smtClean="0"/>
                        <a:t>2</a:t>
                      </a:r>
                      <a:r>
                        <a:rPr lang="en-US" b="1" baseline="30000" dirty="0" smtClean="0"/>
                        <a:t>nd</a:t>
                      </a:r>
                      <a:r>
                        <a:rPr lang="en-US" b="1" dirty="0" smtClean="0"/>
                        <a:t> </a:t>
                      </a:r>
                      <a:endParaRPr lang="en-US" b="1" dirty="0"/>
                    </a:p>
                  </a:txBody>
                  <a:tcPr/>
                </a:tc>
                <a:tc>
                  <a:txBody>
                    <a:bodyPr/>
                    <a:lstStyle/>
                    <a:p>
                      <a:pPr algn="ctr"/>
                      <a:r>
                        <a:rPr lang="en-US" b="1" dirty="0" smtClean="0"/>
                        <a:t>3</a:t>
                      </a:r>
                      <a:r>
                        <a:rPr lang="en-US" b="1" baseline="30000" dirty="0" smtClean="0"/>
                        <a:t>rd</a:t>
                      </a:r>
                      <a:r>
                        <a:rPr lang="en-US" b="1" dirty="0" smtClean="0"/>
                        <a:t> </a:t>
                      </a:r>
                      <a:endParaRPr lang="en-US" b="1" dirty="0"/>
                    </a:p>
                  </a:txBody>
                  <a:tcPr/>
                </a:tc>
                <a:tc>
                  <a:txBody>
                    <a:bodyPr/>
                    <a:lstStyle/>
                    <a:p>
                      <a:pPr algn="ctr"/>
                      <a:r>
                        <a:rPr lang="en-US" b="1" dirty="0" smtClean="0"/>
                        <a:t>4</a:t>
                      </a:r>
                      <a:r>
                        <a:rPr lang="en-US" b="1" baseline="30000" dirty="0" smtClean="0"/>
                        <a:t>th</a:t>
                      </a:r>
                      <a:r>
                        <a:rPr lang="en-US" b="1" dirty="0" smtClean="0"/>
                        <a:t> </a:t>
                      </a:r>
                      <a:endParaRPr lang="en-US" b="1" dirty="0"/>
                    </a:p>
                  </a:txBody>
                  <a:tcPr/>
                </a:tc>
                <a:tc>
                  <a:txBody>
                    <a:bodyPr/>
                    <a:lstStyle/>
                    <a:p>
                      <a:pPr algn="ctr"/>
                      <a:r>
                        <a:rPr lang="en-US" b="1" dirty="0" smtClean="0"/>
                        <a:t>5</a:t>
                      </a:r>
                      <a:r>
                        <a:rPr lang="en-US" b="1" baseline="30000" dirty="0" smtClean="0"/>
                        <a:t>th</a:t>
                      </a:r>
                      <a:r>
                        <a:rPr lang="en-US" b="1" dirty="0" smtClean="0"/>
                        <a:t> </a:t>
                      </a:r>
                      <a:endParaRPr lang="en-US" b="1" dirty="0"/>
                    </a:p>
                  </a:txBody>
                  <a:tcPr/>
                </a:tc>
                <a:tc>
                  <a:txBody>
                    <a:bodyPr/>
                    <a:lstStyle/>
                    <a:p>
                      <a:pPr algn="ctr"/>
                      <a:r>
                        <a:rPr lang="en-US" b="1" dirty="0" smtClean="0"/>
                        <a:t>6</a:t>
                      </a:r>
                      <a:r>
                        <a:rPr lang="en-US" b="1" baseline="30000" dirty="0" smtClean="0"/>
                        <a:t>th</a:t>
                      </a:r>
                      <a:r>
                        <a:rPr lang="en-US" b="1" dirty="0" smtClean="0"/>
                        <a:t> </a:t>
                      </a:r>
                      <a:endParaRPr lang="en-US" b="1" dirty="0"/>
                    </a:p>
                  </a:txBody>
                  <a:tcPr/>
                </a:tc>
                <a:tc>
                  <a:txBody>
                    <a:bodyPr/>
                    <a:lstStyle/>
                    <a:p>
                      <a:pPr algn="ctr"/>
                      <a:r>
                        <a:rPr lang="en-US" b="1" dirty="0" smtClean="0"/>
                        <a:t>7</a:t>
                      </a:r>
                      <a:r>
                        <a:rPr lang="en-US" b="1" baseline="30000" dirty="0" smtClean="0"/>
                        <a:t>th</a:t>
                      </a:r>
                      <a:r>
                        <a:rPr lang="en-US" b="1" dirty="0" smtClean="0"/>
                        <a:t> </a:t>
                      </a:r>
                      <a:endParaRPr lang="en-US" b="1" dirty="0"/>
                    </a:p>
                  </a:txBody>
                  <a:tcPr>
                    <a:cell3D prstMaterial="dkEdge">
                      <a:bevel w="77470" h="12700" prst="softRound"/>
                      <a:lightRig rig="flood" dir="t"/>
                    </a:cell3D>
                    <a:solidFill>
                      <a:srgbClr val="FF99FF"/>
                    </a:solidFill>
                  </a:tcPr>
                </a:tc>
                <a:tc>
                  <a:txBody>
                    <a:bodyPr/>
                    <a:lstStyle/>
                    <a:p>
                      <a:pPr algn="ctr"/>
                      <a:endParaRPr lang="en-US" b="1" dirty="0"/>
                    </a:p>
                  </a:txBody>
                  <a:tcPr/>
                </a:tc>
              </a:tr>
              <a:tr h="330811">
                <a:tc>
                  <a:txBody>
                    <a:bodyPr/>
                    <a:lstStyle/>
                    <a:p>
                      <a:r>
                        <a:rPr lang="en-US" b="1" dirty="0" smtClean="0"/>
                        <a:t>1</a:t>
                      </a:r>
                      <a:endParaRPr lang="en-US" b="1" dirty="0"/>
                    </a:p>
                  </a:txBody>
                  <a:tcPr>
                    <a:solidFill>
                      <a:schemeClr val="bg1"/>
                    </a:solidFill>
                  </a:tcPr>
                </a:tc>
                <a:tc>
                  <a:txBody>
                    <a:bodyPr/>
                    <a:lstStyle/>
                    <a:p>
                      <a:r>
                        <a:rPr lang="en-US" b="1" dirty="0" smtClean="0"/>
                        <a:t>2</a:t>
                      </a:r>
                      <a:endParaRPr lang="en-US" b="1" dirty="0"/>
                    </a:p>
                  </a:txBody>
                  <a:tcPr>
                    <a:solidFill>
                      <a:schemeClr val="bg1"/>
                    </a:solidFill>
                  </a:tcPr>
                </a:tc>
                <a:tc>
                  <a:txBody>
                    <a:bodyPr/>
                    <a:lstStyle/>
                    <a:p>
                      <a:r>
                        <a:rPr lang="en-US" b="1" dirty="0" smtClean="0"/>
                        <a:t>3</a:t>
                      </a:r>
                      <a:endParaRPr lang="en-US" b="1" dirty="0"/>
                    </a:p>
                  </a:txBody>
                  <a:tcPr>
                    <a:solidFill>
                      <a:schemeClr val="bg1"/>
                    </a:solidFill>
                  </a:tcPr>
                </a:tc>
                <a:tc>
                  <a:txBody>
                    <a:bodyPr/>
                    <a:lstStyle/>
                    <a:p>
                      <a:r>
                        <a:rPr lang="en-US" b="1" dirty="0" smtClean="0"/>
                        <a:t>4</a:t>
                      </a:r>
                      <a:endParaRPr lang="en-US" b="1" dirty="0"/>
                    </a:p>
                  </a:txBody>
                  <a:tcPr>
                    <a:solidFill>
                      <a:schemeClr val="bg1"/>
                    </a:solidFill>
                  </a:tcPr>
                </a:tc>
                <a:tc>
                  <a:txBody>
                    <a:bodyPr/>
                    <a:lstStyle/>
                    <a:p>
                      <a:r>
                        <a:rPr lang="en-US" b="1" dirty="0" smtClean="0"/>
                        <a:t>5</a:t>
                      </a:r>
                      <a:endParaRPr lang="en-US" b="1" dirty="0"/>
                    </a:p>
                  </a:txBody>
                  <a:tcPr>
                    <a:solidFill>
                      <a:schemeClr val="bg1"/>
                    </a:solidFill>
                  </a:tcPr>
                </a:tc>
                <a:tc>
                  <a:txBody>
                    <a:bodyPr/>
                    <a:lstStyle/>
                    <a:p>
                      <a:r>
                        <a:rPr lang="en-US" b="1" dirty="0" smtClean="0"/>
                        <a:t>6</a:t>
                      </a:r>
                      <a:endParaRPr lang="en-US" b="1" dirty="0"/>
                    </a:p>
                  </a:txBody>
                  <a:tcPr>
                    <a:solidFill>
                      <a:schemeClr val="bg1"/>
                    </a:solidFill>
                  </a:tcPr>
                </a:tc>
                <a:tc>
                  <a:txBody>
                    <a:bodyPr/>
                    <a:lstStyle/>
                    <a:p>
                      <a:r>
                        <a:rPr lang="en-US" b="1" dirty="0" smtClean="0"/>
                        <a:t>7</a:t>
                      </a:r>
                      <a:endParaRPr lang="en-US" b="1" dirty="0"/>
                    </a:p>
                  </a:txBody>
                  <a:tcPr>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err="1" smtClean="0"/>
                        <a:t>Wk</a:t>
                      </a:r>
                      <a:r>
                        <a:rPr lang="en-US" sz="1100" b="1" baseline="0" dirty="0" smtClean="0"/>
                        <a:t> #6</a:t>
                      </a:r>
                      <a:endParaRPr lang="en-US" b="1" dirty="0"/>
                    </a:p>
                  </a:txBody>
                  <a:tcPr>
                    <a:solidFill>
                      <a:schemeClr val="bg1"/>
                    </a:solidFill>
                  </a:tcPr>
                </a:tc>
              </a:tr>
              <a:tr h="330811">
                <a:tc>
                  <a:txBody>
                    <a:bodyPr/>
                    <a:lstStyle/>
                    <a:p>
                      <a:r>
                        <a:rPr lang="en-US" b="1" dirty="0" smtClean="0"/>
                        <a:t>8</a:t>
                      </a:r>
                      <a:endParaRPr lang="en-US" b="1" dirty="0"/>
                    </a:p>
                  </a:txBody>
                  <a:tcPr>
                    <a:solidFill>
                      <a:schemeClr val="bg1"/>
                    </a:solidFill>
                  </a:tcPr>
                </a:tc>
                <a:tc>
                  <a:txBody>
                    <a:bodyPr/>
                    <a:lstStyle/>
                    <a:p>
                      <a:r>
                        <a:rPr lang="en-US" b="1" dirty="0" smtClean="0"/>
                        <a:t>9</a:t>
                      </a:r>
                      <a:endParaRPr lang="en-US" b="1" dirty="0"/>
                    </a:p>
                  </a:txBody>
                  <a:tcPr>
                    <a:solidFill>
                      <a:schemeClr val="bg1"/>
                    </a:solidFill>
                  </a:tcPr>
                </a:tc>
                <a:tc>
                  <a:txBody>
                    <a:bodyPr/>
                    <a:lstStyle/>
                    <a:p>
                      <a:r>
                        <a:rPr lang="en-US" b="1" dirty="0" smtClean="0"/>
                        <a:t>10</a:t>
                      </a:r>
                      <a:endParaRPr lang="en-US" b="1" dirty="0"/>
                    </a:p>
                  </a:txBody>
                  <a:tcPr>
                    <a:solidFill>
                      <a:schemeClr val="bg1"/>
                    </a:solidFill>
                  </a:tcPr>
                </a:tc>
                <a:tc>
                  <a:txBody>
                    <a:bodyPr/>
                    <a:lstStyle/>
                    <a:p>
                      <a:r>
                        <a:rPr lang="en-US" b="1" dirty="0" smtClean="0"/>
                        <a:t>11</a:t>
                      </a:r>
                      <a:endParaRPr lang="en-US" b="1" dirty="0"/>
                    </a:p>
                  </a:txBody>
                  <a:tcPr>
                    <a:solidFill>
                      <a:schemeClr val="bg1"/>
                    </a:solidFill>
                  </a:tcPr>
                </a:tc>
                <a:tc>
                  <a:txBody>
                    <a:bodyPr/>
                    <a:lstStyle/>
                    <a:p>
                      <a:r>
                        <a:rPr lang="en-US" b="1" dirty="0" smtClean="0"/>
                        <a:t>12</a:t>
                      </a:r>
                      <a:endParaRPr lang="en-US" b="1" dirty="0"/>
                    </a:p>
                  </a:txBody>
                  <a:tcPr>
                    <a:solidFill>
                      <a:schemeClr val="bg1"/>
                    </a:solidFill>
                  </a:tcPr>
                </a:tc>
                <a:tc>
                  <a:txBody>
                    <a:bodyPr/>
                    <a:lstStyle/>
                    <a:p>
                      <a:r>
                        <a:rPr lang="en-US" b="1" dirty="0" smtClean="0"/>
                        <a:t>13</a:t>
                      </a:r>
                      <a:endParaRPr lang="en-US" b="1" dirty="0"/>
                    </a:p>
                  </a:txBody>
                  <a:tcPr>
                    <a:solidFill>
                      <a:schemeClr val="bg1"/>
                    </a:solidFill>
                  </a:tcPr>
                </a:tc>
                <a:tc>
                  <a:txBody>
                    <a:bodyPr/>
                    <a:lstStyle/>
                    <a:p>
                      <a:r>
                        <a:rPr lang="en-US" b="1" dirty="0" smtClean="0">
                          <a:solidFill>
                            <a:srgbClr val="002060"/>
                          </a:solidFill>
                        </a:rPr>
                        <a:t>14 </a:t>
                      </a:r>
                      <a:endParaRPr lang="en-US" b="1" dirty="0">
                        <a:solidFill>
                          <a:srgbClr val="002060"/>
                        </a:solidFill>
                      </a:endParaRPr>
                    </a:p>
                  </a:txBody>
                  <a:tcPr>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err="1" smtClean="0"/>
                        <a:t>Wk</a:t>
                      </a:r>
                      <a:r>
                        <a:rPr lang="en-US" sz="1100" b="1" baseline="0" dirty="0" smtClean="0"/>
                        <a:t> #7</a:t>
                      </a:r>
                      <a:endParaRPr lang="en-US" sz="1100" b="1" dirty="0" smtClean="0"/>
                    </a:p>
                  </a:txBody>
                  <a:tcPr>
                    <a:solidFill>
                      <a:schemeClr val="bg1"/>
                    </a:solidFill>
                  </a:tcPr>
                </a:tc>
              </a:tr>
              <a:tr h="330811">
                <a:tc>
                  <a:txBody>
                    <a:bodyPr/>
                    <a:lstStyle/>
                    <a:p>
                      <a:r>
                        <a:rPr lang="en-US" b="1" dirty="0" smtClean="0">
                          <a:solidFill>
                            <a:schemeClr val="bg1"/>
                          </a:solidFill>
                        </a:rPr>
                        <a:t>15</a:t>
                      </a:r>
                      <a:r>
                        <a:rPr lang="en-US" sz="900" b="1" dirty="0" smtClean="0">
                          <a:solidFill>
                            <a:schemeClr val="bg1"/>
                          </a:solidFill>
                        </a:rPr>
                        <a:t> 50</a:t>
                      </a:r>
                      <a:r>
                        <a:rPr lang="en-US" sz="900" b="1" baseline="30000" dirty="0" smtClean="0">
                          <a:solidFill>
                            <a:schemeClr val="bg1"/>
                          </a:solidFill>
                        </a:rPr>
                        <a:t>th</a:t>
                      </a:r>
                      <a:r>
                        <a:rPr lang="en-US" sz="900" b="1" baseline="0" dirty="0" smtClean="0">
                          <a:solidFill>
                            <a:schemeClr val="bg1"/>
                          </a:solidFill>
                        </a:rPr>
                        <a:t> </a:t>
                      </a:r>
                      <a:endParaRPr lang="en-US" b="1" dirty="0">
                        <a:solidFill>
                          <a:schemeClr val="bg1"/>
                        </a:solidFill>
                      </a:endParaRPr>
                    </a:p>
                  </a:txBody>
                  <a:tcPr>
                    <a:cell3D prstMaterial="dkEdge">
                      <a:bevel/>
                      <a:lightRig rig="flood" dir="t"/>
                    </a:cell3D>
                    <a:solidFill>
                      <a:srgbClr val="00B050"/>
                    </a:solidFill>
                  </a:tcPr>
                </a:tc>
                <a:tc>
                  <a:txBody>
                    <a:bodyPr/>
                    <a:lstStyle/>
                    <a:p>
                      <a:r>
                        <a:rPr lang="en-US" b="1" dirty="0" smtClean="0"/>
                        <a:t>16</a:t>
                      </a:r>
                      <a:endParaRPr lang="en-US" b="1" dirty="0"/>
                    </a:p>
                  </a:txBody>
                  <a:tcPr>
                    <a:solidFill>
                      <a:schemeClr val="bg1"/>
                    </a:solidFill>
                  </a:tcPr>
                </a:tc>
                <a:tc>
                  <a:txBody>
                    <a:bodyPr/>
                    <a:lstStyle/>
                    <a:p>
                      <a:r>
                        <a:rPr lang="en-US" b="1" dirty="0" smtClean="0"/>
                        <a:t>17</a:t>
                      </a:r>
                      <a:endParaRPr lang="en-US" b="1" dirty="0"/>
                    </a:p>
                  </a:txBody>
                  <a:tcPr>
                    <a:solidFill>
                      <a:schemeClr val="bg1"/>
                    </a:solidFill>
                  </a:tcPr>
                </a:tc>
                <a:tc>
                  <a:txBody>
                    <a:bodyPr/>
                    <a:lstStyle/>
                    <a:p>
                      <a:r>
                        <a:rPr lang="en-US" b="1" dirty="0" smtClean="0"/>
                        <a:t>18</a:t>
                      </a:r>
                      <a:endParaRPr lang="en-US" b="1" dirty="0"/>
                    </a:p>
                  </a:txBody>
                  <a:tcPr>
                    <a:solidFill>
                      <a:schemeClr val="bg1"/>
                    </a:solidFill>
                  </a:tcPr>
                </a:tc>
                <a:tc>
                  <a:txBody>
                    <a:bodyPr/>
                    <a:lstStyle/>
                    <a:p>
                      <a:r>
                        <a:rPr lang="en-US" b="1" dirty="0" smtClean="0"/>
                        <a:t>19</a:t>
                      </a:r>
                      <a:endParaRPr lang="en-US" b="1" dirty="0"/>
                    </a:p>
                  </a:txBody>
                  <a:tcPr>
                    <a:solidFill>
                      <a:schemeClr val="bg1"/>
                    </a:solidFill>
                  </a:tcPr>
                </a:tc>
                <a:tc>
                  <a:txBody>
                    <a:bodyPr/>
                    <a:lstStyle/>
                    <a:p>
                      <a:r>
                        <a:rPr lang="en-US" b="1" dirty="0" smtClean="0"/>
                        <a:t>20</a:t>
                      </a:r>
                      <a:endParaRPr lang="en-US" b="1" dirty="0"/>
                    </a:p>
                  </a:txBody>
                  <a:tcPr>
                    <a:solidFill>
                      <a:schemeClr val="bg1"/>
                    </a:solidFill>
                  </a:tcPr>
                </a:tc>
                <a:tc>
                  <a:txBody>
                    <a:bodyPr/>
                    <a:lstStyle/>
                    <a:p>
                      <a:r>
                        <a:rPr lang="en-US" b="1" dirty="0" smtClean="0"/>
                        <a:t>21</a:t>
                      </a:r>
                      <a:endParaRPr lang="en-US" b="1" dirty="0"/>
                    </a:p>
                  </a:txBody>
                  <a:tcPr>
                    <a:solidFill>
                      <a:schemeClr val="accent1">
                        <a:lumMod val="40000"/>
                        <a:lumOff val="60000"/>
                      </a:schemeClr>
                    </a:solidFill>
                  </a:tcPr>
                </a:tc>
                <a:tc>
                  <a:txBody>
                    <a:bodyPr/>
                    <a:lstStyle/>
                    <a:p>
                      <a:pPr algn="ctr"/>
                      <a:endParaRPr lang="en-US" sz="1100" b="1" dirty="0"/>
                    </a:p>
                  </a:txBody>
                  <a:tcPr>
                    <a:solidFill>
                      <a:schemeClr val="bg1"/>
                    </a:solidFill>
                  </a:tcPr>
                </a:tc>
              </a:tr>
              <a:tr h="330811">
                <a:tc>
                  <a:txBody>
                    <a:bodyPr/>
                    <a:lstStyle/>
                    <a:p>
                      <a:r>
                        <a:rPr lang="en-US" b="1" dirty="0" smtClean="0"/>
                        <a:t>22</a:t>
                      </a:r>
                      <a:endParaRPr lang="en-US" b="1" dirty="0"/>
                    </a:p>
                  </a:txBody>
                  <a:tcPr>
                    <a:solidFill>
                      <a:schemeClr val="bg1"/>
                    </a:solidFill>
                  </a:tcPr>
                </a:tc>
                <a:tc>
                  <a:txBody>
                    <a:bodyPr/>
                    <a:lstStyle/>
                    <a:p>
                      <a:r>
                        <a:rPr lang="en-US" b="1" dirty="0" smtClean="0"/>
                        <a:t>23</a:t>
                      </a:r>
                      <a:endParaRPr lang="en-US" b="1" dirty="0"/>
                    </a:p>
                  </a:txBody>
                  <a:tcPr>
                    <a:solidFill>
                      <a:schemeClr val="bg1"/>
                    </a:solidFill>
                  </a:tcPr>
                </a:tc>
                <a:tc>
                  <a:txBody>
                    <a:bodyPr/>
                    <a:lstStyle/>
                    <a:p>
                      <a:r>
                        <a:rPr lang="en-US" b="1" dirty="0" smtClean="0"/>
                        <a:t>24</a:t>
                      </a:r>
                      <a:endParaRPr lang="en-US" b="1" dirty="0"/>
                    </a:p>
                  </a:txBody>
                  <a:tcPr>
                    <a:solidFill>
                      <a:schemeClr val="bg1"/>
                    </a:solidFill>
                  </a:tcPr>
                </a:tc>
                <a:tc>
                  <a:txBody>
                    <a:bodyPr/>
                    <a:lstStyle/>
                    <a:p>
                      <a:r>
                        <a:rPr lang="en-US" b="1" dirty="0" smtClean="0"/>
                        <a:t>25</a:t>
                      </a:r>
                      <a:endParaRPr lang="en-US" b="1" dirty="0"/>
                    </a:p>
                  </a:txBody>
                  <a:tcPr>
                    <a:solidFill>
                      <a:schemeClr val="bg1"/>
                    </a:solidFill>
                  </a:tcPr>
                </a:tc>
                <a:tc>
                  <a:txBody>
                    <a:bodyPr/>
                    <a:lstStyle/>
                    <a:p>
                      <a:r>
                        <a:rPr lang="en-US" b="1" dirty="0" smtClean="0"/>
                        <a:t>26</a:t>
                      </a:r>
                      <a:endParaRPr lang="en-US" b="1" dirty="0"/>
                    </a:p>
                  </a:txBody>
                  <a:tcPr>
                    <a:solidFill>
                      <a:schemeClr val="bg1"/>
                    </a:solidFill>
                  </a:tcPr>
                </a:tc>
                <a:tc>
                  <a:txBody>
                    <a:bodyPr/>
                    <a:lstStyle/>
                    <a:p>
                      <a:r>
                        <a:rPr lang="en-US" b="1" dirty="0" smtClean="0"/>
                        <a:t>27</a:t>
                      </a:r>
                      <a:endParaRPr lang="en-US" b="1" dirty="0"/>
                    </a:p>
                  </a:txBody>
                  <a:tcPr>
                    <a:solidFill>
                      <a:schemeClr val="bg1"/>
                    </a:solidFill>
                  </a:tcPr>
                </a:tc>
                <a:tc>
                  <a:txBody>
                    <a:bodyPr/>
                    <a:lstStyle/>
                    <a:p>
                      <a:r>
                        <a:rPr lang="en-US" b="1" dirty="0" smtClean="0"/>
                        <a:t>28</a:t>
                      </a:r>
                      <a:endParaRPr lang="en-US" b="1" dirty="0"/>
                    </a:p>
                  </a:txBody>
                  <a:tcPr>
                    <a:solidFill>
                      <a:schemeClr val="accent1">
                        <a:lumMod val="40000"/>
                        <a:lumOff val="60000"/>
                      </a:schemeClr>
                    </a:solidFill>
                  </a:tcPr>
                </a:tc>
                <a:tc>
                  <a:txBody>
                    <a:bodyPr/>
                    <a:lstStyle/>
                    <a:p>
                      <a:pPr algn="ctr"/>
                      <a:endParaRPr lang="en-US" b="1" dirty="0"/>
                    </a:p>
                  </a:txBody>
                  <a:tcPr>
                    <a:solidFill>
                      <a:schemeClr val="bg1"/>
                    </a:solidFill>
                  </a:tcPr>
                </a:tc>
              </a:tr>
              <a:tr h="330811">
                <a:tc>
                  <a:txBody>
                    <a:bodyPr/>
                    <a:lstStyle/>
                    <a:p>
                      <a:r>
                        <a:rPr lang="en-US" b="1" dirty="0" smtClean="0"/>
                        <a:t>29</a:t>
                      </a:r>
                      <a:endParaRPr lang="en-US" b="1" dirty="0"/>
                    </a:p>
                  </a:txBody>
                  <a:tcPr>
                    <a:solidFill>
                      <a:schemeClr val="bg1"/>
                    </a:solidFill>
                  </a:tcPr>
                </a:tc>
                <a:tc>
                  <a:txBody>
                    <a:bodyPr/>
                    <a:lstStyle/>
                    <a:p>
                      <a:r>
                        <a:rPr lang="en-US" b="1" dirty="0" smtClean="0"/>
                        <a:t>30</a:t>
                      </a:r>
                      <a:endParaRPr lang="en-US" b="1" dirty="0"/>
                    </a:p>
                  </a:txBody>
                  <a:tcPr>
                    <a:solidFill>
                      <a:schemeClr val="bg1"/>
                    </a:solidFill>
                  </a:tcPr>
                </a:tc>
                <a:tc>
                  <a:txBody>
                    <a:bodyPr/>
                    <a:lstStyle/>
                    <a:p>
                      <a:endParaRPr lang="en-US" b="1" dirty="0"/>
                    </a:p>
                  </a:txBody>
                  <a:tcPr>
                    <a:solidFill>
                      <a:schemeClr val="bg1"/>
                    </a:solidFill>
                  </a:tcPr>
                </a:tc>
                <a:tc>
                  <a:txBody>
                    <a:bodyPr/>
                    <a:lstStyle/>
                    <a:p>
                      <a:endParaRPr lang="en-US" b="1" dirty="0"/>
                    </a:p>
                  </a:txBody>
                  <a:tcPr>
                    <a:solidFill>
                      <a:schemeClr val="bg1"/>
                    </a:solidFill>
                  </a:tcPr>
                </a:tc>
                <a:tc>
                  <a:txBody>
                    <a:bodyPr/>
                    <a:lstStyle/>
                    <a:p>
                      <a:endParaRPr lang="en-US" b="1" dirty="0"/>
                    </a:p>
                  </a:txBody>
                  <a:tcPr>
                    <a:solidFill>
                      <a:schemeClr val="bg1"/>
                    </a:solidFill>
                  </a:tcPr>
                </a:tc>
                <a:tc>
                  <a:txBody>
                    <a:bodyPr/>
                    <a:lstStyle/>
                    <a:p>
                      <a:endParaRPr lang="en-US" b="1" dirty="0"/>
                    </a:p>
                  </a:txBody>
                  <a:tcPr>
                    <a:solidFill>
                      <a:schemeClr val="bg1"/>
                    </a:solidFill>
                  </a:tcPr>
                </a:tc>
                <a:tc>
                  <a:txBody>
                    <a:bodyPr/>
                    <a:lstStyle/>
                    <a:p>
                      <a:endParaRPr lang="en-US" b="1" dirty="0"/>
                    </a:p>
                  </a:txBody>
                  <a:tcPr>
                    <a:solidFill>
                      <a:schemeClr val="bg1"/>
                    </a:solidFill>
                  </a:tcPr>
                </a:tc>
                <a:tc>
                  <a:txBody>
                    <a:bodyPr/>
                    <a:lstStyle/>
                    <a:p>
                      <a:endParaRPr lang="en-US" sz="1100" b="1" dirty="0"/>
                    </a:p>
                  </a:txBody>
                  <a:tcPr>
                    <a:solidFill>
                      <a:schemeClr val="bg1"/>
                    </a:solidFill>
                  </a:tcPr>
                </a:tc>
              </a:tr>
            </a:tbl>
          </a:graphicData>
        </a:graphic>
      </p:graphicFrame>
      <p:sp>
        <p:nvSpPr>
          <p:cNvPr id="8" name="Rectangle 7"/>
          <p:cNvSpPr/>
          <p:nvPr/>
        </p:nvSpPr>
        <p:spPr>
          <a:xfrm>
            <a:off x="6663908" y="736339"/>
            <a:ext cx="4267200" cy="584775"/>
          </a:xfrm>
          <a:prstGeom prst="rect">
            <a:avLst/>
          </a:prstGeom>
          <a:noFill/>
        </p:spPr>
        <p:txBody>
          <a:bodyPr wrap="square" lIns="91440" tIns="45720" rIns="91440" bIns="45720">
            <a:spAutoFit/>
          </a:bodyPr>
          <a:lstStyle/>
          <a:p>
            <a:pPr algn="ctr"/>
            <a:r>
              <a:rPr lang="en-US" sz="3200" b="1" spc="150" dirty="0" smtClean="0">
                <a:ln w="11430"/>
                <a:solidFill>
                  <a:srgbClr val="5D2D2D"/>
                </a:solidFill>
                <a:effectLst>
                  <a:glow rad="88900">
                    <a:srgbClr val="FF9933">
                      <a:alpha val="90000"/>
                    </a:srgbClr>
                  </a:glow>
                  <a:outerShdw blurRad="25400" algn="tl" rotWithShape="0">
                    <a:srgbClr val="000000">
                      <a:alpha val="43000"/>
                    </a:srgbClr>
                  </a:outerShdw>
                </a:effectLst>
                <a:latin typeface="Arial Rounded MT Bold" pitchFamily="34" charset="0"/>
              </a:rPr>
              <a:t>Enoch’s </a:t>
            </a:r>
            <a:r>
              <a:rPr lang="en-US" sz="3200" b="1" dirty="0" smtClean="0">
                <a:ln w="1905"/>
                <a:solidFill>
                  <a:srgbClr val="00B050"/>
                </a:solidFill>
                <a:effectLst>
                  <a:glow rad="127000">
                    <a:srgbClr val="FFFFCC"/>
                  </a:glow>
                  <a:innerShdw blurRad="69850" dist="43180" dir="5400000">
                    <a:srgbClr val="000000">
                      <a:alpha val="65000"/>
                    </a:srgbClr>
                  </a:innerShdw>
                </a:effectLst>
                <a:latin typeface="Arial Rounded MT Bold" pitchFamily="34" charset="0"/>
              </a:rPr>
              <a:t> </a:t>
            </a:r>
            <a:r>
              <a:rPr lang="en-US" sz="3200" b="1" dirty="0" smtClean="0">
                <a:ln w="1905"/>
                <a:solidFill>
                  <a:srgbClr val="FF0000"/>
                </a:solidFill>
                <a:effectLst>
                  <a:glow rad="127000">
                    <a:srgbClr val="FFFFCC"/>
                  </a:glow>
                  <a:innerShdw blurRad="69850" dist="43180" dir="5400000">
                    <a:srgbClr val="000000">
                      <a:alpha val="65000"/>
                    </a:srgbClr>
                  </a:innerShdw>
                </a:effectLst>
                <a:latin typeface="Arial Rounded MT Bold" pitchFamily="34" charset="0"/>
              </a:rPr>
              <a:t>3</a:t>
            </a:r>
            <a:r>
              <a:rPr lang="en-US" sz="3200" b="1" baseline="30000" dirty="0" smtClean="0">
                <a:ln w="1905"/>
                <a:solidFill>
                  <a:srgbClr val="FF0000"/>
                </a:solidFill>
                <a:effectLst>
                  <a:glow rad="127000">
                    <a:srgbClr val="FFFFCC"/>
                  </a:glow>
                  <a:innerShdw blurRad="69850" dist="43180" dir="5400000">
                    <a:srgbClr val="000000">
                      <a:alpha val="65000"/>
                    </a:srgbClr>
                  </a:innerShdw>
                </a:effectLst>
                <a:latin typeface="Arial Rounded MT Bold" pitchFamily="34" charset="0"/>
              </a:rPr>
              <a:t>rd</a:t>
            </a:r>
            <a:r>
              <a:rPr lang="en-US" sz="3200" b="1" dirty="0" smtClean="0">
                <a:ln w="1905"/>
                <a:solidFill>
                  <a:srgbClr val="FF0000"/>
                </a:solidFill>
                <a:effectLst>
                  <a:glow rad="127000">
                    <a:srgbClr val="FFFFCC"/>
                  </a:glow>
                  <a:innerShdw blurRad="69850" dist="43180" dir="5400000">
                    <a:srgbClr val="000000">
                      <a:alpha val="65000"/>
                    </a:srgbClr>
                  </a:innerShdw>
                </a:effectLst>
                <a:latin typeface="Arial Rounded MT Bold" pitchFamily="34" charset="0"/>
              </a:rPr>
              <a:t> Month</a:t>
            </a:r>
            <a:endParaRPr lang="en-US" sz="3200" b="1" cap="none" spc="0" dirty="0">
              <a:ln w="1905"/>
              <a:solidFill>
                <a:srgbClr val="FF0000"/>
              </a:solidFill>
              <a:effectLst>
                <a:glow rad="127000">
                  <a:srgbClr val="FFFFCC"/>
                </a:glow>
                <a:innerShdw blurRad="69850" dist="43180" dir="5400000">
                  <a:srgbClr val="000000">
                    <a:alpha val="65000"/>
                  </a:srgbClr>
                </a:innerShdw>
              </a:effectLst>
              <a:latin typeface="Arial Rounded MT Bold" pitchFamily="34"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704858074"/>
              </p:ext>
            </p:extLst>
          </p:nvPr>
        </p:nvGraphicFramePr>
        <p:xfrm>
          <a:off x="651619" y="4167222"/>
          <a:ext cx="4261536" cy="2499360"/>
        </p:xfrm>
        <a:graphic>
          <a:graphicData uri="http://schemas.openxmlformats.org/drawingml/2006/table">
            <a:tbl>
              <a:tblPr firstRow="1" bandRow="1">
                <a:tableStyleId>{69C7853C-536D-4A76-A0AE-DD22124D55A5}</a:tableStyleId>
              </a:tblPr>
              <a:tblGrid>
                <a:gridCol w="532692"/>
                <a:gridCol w="532692"/>
                <a:gridCol w="532692"/>
                <a:gridCol w="532692"/>
                <a:gridCol w="532692"/>
                <a:gridCol w="532692"/>
                <a:gridCol w="532692"/>
                <a:gridCol w="532692"/>
              </a:tblGrid>
              <a:tr h="330811">
                <a:tc>
                  <a:txBody>
                    <a:bodyPr/>
                    <a:lstStyle/>
                    <a:p>
                      <a:pPr algn="ctr"/>
                      <a:r>
                        <a:rPr lang="en-US" b="1" dirty="0" smtClean="0"/>
                        <a:t>1</a:t>
                      </a:r>
                      <a:r>
                        <a:rPr lang="en-US" b="1" baseline="30000" dirty="0" smtClean="0"/>
                        <a:t>st</a:t>
                      </a:r>
                      <a:r>
                        <a:rPr lang="en-US" b="1" dirty="0" smtClean="0"/>
                        <a:t> </a:t>
                      </a:r>
                      <a:endParaRPr lang="en-US" b="1" dirty="0"/>
                    </a:p>
                  </a:txBody>
                  <a:tcPr/>
                </a:tc>
                <a:tc>
                  <a:txBody>
                    <a:bodyPr/>
                    <a:lstStyle/>
                    <a:p>
                      <a:pPr algn="ctr"/>
                      <a:r>
                        <a:rPr lang="en-US" b="1" dirty="0" smtClean="0"/>
                        <a:t>2</a:t>
                      </a:r>
                      <a:r>
                        <a:rPr lang="en-US" b="1" baseline="30000" dirty="0" smtClean="0"/>
                        <a:t>nd</a:t>
                      </a:r>
                      <a:r>
                        <a:rPr lang="en-US" b="1" dirty="0" smtClean="0"/>
                        <a:t> </a:t>
                      </a:r>
                      <a:endParaRPr lang="en-US" b="1" dirty="0"/>
                    </a:p>
                  </a:txBody>
                  <a:tcPr/>
                </a:tc>
                <a:tc>
                  <a:txBody>
                    <a:bodyPr/>
                    <a:lstStyle/>
                    <a:p>
                      <a:pPr algn="ctr"/>
                      <a:r>
                        <a:rPr lang="en-US" b="1" dirty="0" smtClean="0"/>
                        <a:t>3</a:t>
                      </a:r>
                      <a:r>
                        <a:rPr lang="en-US" b="1" baseline="30000" dirty="0" smtClean="0"/>
                        <a:t>rd</a:t>
                      </a:r>
                      <a:r>
                        <a:rPr lang="en-US" b="1" dirty="0" smtClean="0"/>
                        <a:t> </a:t>
                      </a:r>
                      <a:endParaRPr lang="en-US" b="1" dirty="0"/>
                    </a:p>
                  </a:txBody>
                  <a:tcPr/>
                </a:tc>
                <a:tc>
                  <a:txBody>
                    <a:bodyPr/>
                    <a:lstStyle/>
                    <a:p>
                      <a:pPr algn="ctr"/>
                      <a:r>
                        <a:rPr lang="en-US" b="1" dirty="0" smtClean="0"/>
                        <a:t>4</a:t>
                      </a:r>
                      <a:r>
                        <a:rPr lang="en-US" b="1" baseline="30000" dirty="0" smtClean="0"/>
                        <a:t>th</a:t>
                      </a:r>
                      <a:r>
                        <a:rPr lang="en-US" b="1" dirty="0" smtClean="0"/>
                        <a:t> </a:t>
                      </a:r>
                      <a:endParaRPr lang="en-US" b="1" dirty="0"/>
                    </a:p>
                  </a:txBody>
                  <a:tcPr/>
                </a:tc>
                <a:tc>
                  <a:txBody>
                    <a:bodyPr/>
                    <a:lstStyle/>
                    <a:p>
                      <a:pPr algn="ctr"/>
                      <a:r>
                        <a:rPr lang="en-US" b="1" dirty="0" smtClean="0"/>
                        <a:t>5</a:t>
                      </a:r>
                      <a:r>
                        <a:rPr lang="en-US" b="1" baseline="30000" dirty="0" smtClean="0"/>
                        <a:t>th</a:t>
                      </a:r>
                      <a:r>
                        <a:rPr lang="en-US" b="1" dirty="0" smtClean="0"/>
                        <a:t> </a:t>
                      </a:r>
                      <a:endParaRPr lang="en-US" b="1" dirty="0"/>
                    </a:p>
                  </a:txBody>
                  <a:tcPr/>
                </a:tc>
                <a:tc>
                  <a:txBody>
                    <a:bodyPr/>
                    <a:lstStyle/>
                    <a:p>
                      <a:pPr algn="ctr"/>
                      <a:r>
                        <a:rPr lang="en-US" b="1" dirty="0" smtClean="0"/>
                        <a:t>6</a:t>
                      </a:r>
                      <a:r>
                        <a:rPr lang="en-US" b="1" baseline="30000" dirty="0" smtClean="0"/>
                        <a:t>th</a:t>
                      </a:r>
                      <a:r>
                        <a:rPr lang="en-US" b="1" dirty="0" smtClean="0"/>
                        <a:t> </a:t>
                      </a:r>
                      <a:endParaRPr lang="en-US" b="1" dirty="0"/>
                    </a:p>
                  </a:txBody>
                  <a:tcPr/>
                </a:tc>
                <a:tc>
                  <a:txBody>
                    <a:bodyPr/>
                    <a:lstStyle/>
                    <a:p>
                      <a:pPr algn="ctr"/>
                      <a:r>
                        <a:rPr lang="en-US" b="1" dirty="0" smtClean="0"/>
                        <a:t>7</a:t>
                      </a:r>
                      <a:r>
                        <a:rPr lang="en-US" b="1" baseline="30000" dirty="0" smtClean="0"/>
                        <a:t>th</a:t>
                      </a:r>
                      <a:r>
                        <a:rPr lang="en-US" b="1" dirty="0" smtClean="0"/>
                        <a:t> </a:t>
                      </a:r>
                      <a:endParaRPr lang="en-US" b="1" dirty="0"/>
                    </a:p>
                  </a:txBody>
                  <a:tcPr>
                    <a:cell3D prstMaterial="dkEdge">
                      <a:bevel w="77470" h="12700" prst="softRound"/>
                      <a:lightRig rig="flood" dir="t"/>
                    </a:cell3D>
                    <a:solidFill>
                      <a:srgbClr val="FF99FF"/>
                    </a:solidFill>
                  </a:tcPr>
                </a:tc>
                <a:tc>
                  <a:txBody>
                    <a:bodyPr/>
                    <a:lstStyle/>
                    <a:p>
                      <a:pPr algn="ctr"/>
                      <a:endParaRPr lang="en-US" b="1" dirty="0"/>
                    </a:p>
                  </a:txBody>
                  <a:tcPr/>
                </a:tc>
              </a:tr>
              <a:tr h="330811">
                <a:tc>
                  <a:txBody>
                    <a:bodyPr/>
                    <a:lstStyle/>
                    <a:p>
                      <a:r>
                        <a:rPr lang="en-US" sz="1200" b="1" dirty="0" smtClean="0">
                          <a:solidFill>
                            <a:srgbClr val="164B4F"/>
                          </a:solidFill>
                        </a:rPr>
                        <a:t>26</a:t>
                      </a:r>
                      <a:endParaRPr lang="en-US" sz="1200" b="1" dirty="0">
                        <a:solidFill>
                          <a:srgbClr val="164B4F"/>
                        </a:solidFill>
                      </a:endParaRPr>
                    </a:p>
                  </a:txBody>
                  <a:tcPr>
                    <a:solidFill>
                      <a:schemeClr val="bg1"/>
                    </a:solidFill>
                  </a:tcPr>
                </a:tc>
                <a:tc>
                  <a:txBody>
                    <a:bodyPr/>
                    <a:lstStyle/>
                    <a:p>
                      <a:r>
                        <a:rPr lang="en-US" sz="1200" b="1" dirty="0" smtClean="0">
                          <a:solidFill>
                            <a:srgbClr val="164B4F"/>
                          </a:solidFill>
                        </a:rPr>
                        <a:t>27</a:t>
                      </a:r>
                      <a:endParaRPr lang="en-US" sz="1200" b="1" dirty="0">
                        <a:solidFill>
                          <a:srgbClr val="164B4F"/>
                        </a:solidFill>
                      </a:endParaRPr>
                    </a:p>
                  </a:txBody>
                  <a:tcPr>
                    <a:solidFill>
                      <a:schemeClr val="bg1"/>
                    </a:solidFill>
                  </a:tcPr>
                </a:tc>
                <a:tc>
                  <a:txBody>
                    <a:bodyPr/>
                    <a:lstStyle/>
                    <a:p>
                      <a:r>
                        <a:rPr lang="en-US" sz="1200" b="1" dirty="0" smtClean="0">
                          <a:solidFill>
                            <a:srgbClr val="164B4F"/>
                          </a:solidFill>
                        </a:rPr>
                        <a:t>28</a:t>
                      </a:r>
                      <a:endParaRPr lang="en-US" sz="1200" b="1" dirty="0">
                        <a:solidFill>
                          <a:srgbClr val="164B4F"/>
                        </a:solidFill>
                      </a:endParaRPr>
                    </a:p>
                  </a:txBody>
                  <a:tcPr>
                    <a:solidFill>
                      <a:schemeClr val="bg1"/>
                    </a:solidFill>
                  </a:tcPr>
                </a:tc>
                <a:tc>
                  <a:txBody>
                    <a:bodyPr/>
                    <a:lstStyle/>
                    <a:p>
                      <a:r>
                        <a:rPr lang="en-US" sz="1200" b="1" dirty="0" smtClean="0">
                          <a:solidFill>
                            <a:srgbClr val="164B4F"/>
                          </a:solidFill>
                        </a:rPr>
                        <a:t>29</a:t>
                      </a:r>
                      <a:endParaRPr lang="en-US" sz="1200" b="1" dirty="0">
                        <a:solidFill>
                          <a:srgbClr val="164B4F"/>
                        </a:solidFill>
                      </a:endParaRPr>
                    </a:p>
                  </a:txBody>
                  <a:tcPr>
                    <a:solidFill>
                      <a:schemeClr val="bg1"/>
                    </a:solidFill>
                  </a:tcPr>
                </a:tc>
                <a:tc>
                  <a:txBody>
                    <a:bodyPr/>
                    <a:lstStyle/>
                    <a:p>
                      <a:r>
                        <a:rPr lang="en-US" sz="1200" b="1" dirty="0" smtClean="0">
                          <a:solidFill>
                            <a:srgbClr val="164B4F"/>
                          </a:solidFill>
                        </a:rPr>
                        <a:t>30</a:t>
                      </a:r>
                      <a:endParaRPr lang="en-US" sz="1200" b="1" dirty="0">
                        <a:solidFill>
                          <a:srgbClr val="164B4F"/>
                        </a:solidFill>
                      </a:endParaRPr>
                    </a:p>
                  </a:txBody>
                  <a:tcPr>
                    <a:solidFill>
                      <a:schemeClr val="bg1"/>
                    </a:solidFill>
                  </a:tcPr>
                </a:tc>
                <a:tc>
                  <a:txBody>
                    <a:bodyPr/>
                    <a:lstStyle/>
                    <a:p>
                      <a:r>
                        <a:rPr lang="en-US" b="1" dirty="0" smtClean="0"/>
                        <a:t>1</a:t>
                      </a:r>
                      <a:endParaRPr lang="en-US" b="1" dirty="0"/>
                    </a:p>
                  </a:txBody>
                  <a:tcPr>
                    <a:solidFill>
                      <a:schemeClr val="bg1"/>
                    </a:solidFill>
                  </a:tcPr>
                </a:tc>
                <a:tc>
                  <a:txBody>
                    <a:bodyPr/>
                    <a:lstStyle/>
                    <a:p>
                      <a:r>
                        <a:rPr lang="en-US" b="1" dirty="0" smtClean="0"/>
                        <a:t>2</a:t>
                      </a:r>
                      <a:endParaRPr lang="en-US" b="1" dirty="0"/>
                    </a:p>
                  </a:txBody>
                  <a:tcPr>
                    <a:solidFill>
                      <a:schemeClr val="accent1">
                        <a:lumMod val="40000"/>
                        <a:lumOff val="60000"/>
                      </a:schemeClr>
                    </a:solidFill>
                  </a:tcPr>
                </a:tc>
                <a:tc>
                  <a:txBody>
                    <a:bodyPr/>
                    <a:lstStyle/>
                    <a:p>
                      <a:pPr algn="ctr"/>
                      <a:r>
                        <a:rPr lang="en-US" sz="1100" b="1" dirty="0" err="1" smtClean="0"/>
                        <a:t>Wk</a:t>
                      </a:r>
                      <a:r>
                        <a:rPr lang="en-US" sz="1100" b="1" dirty="0" smtClean="0"/>
                        <a:t> #1</a:t>
                      </a:r>
                    </a:p>
                  </a:txBody>
                  <a:tcPr>
                    <a:solidFill>
                      <a:schemeClr val="bg1"/>
                    </a:solidFill>
                  </a:tcPr>
                </a:tc>
              </a:tr>
              <a:tr h="330811">
                <a:tc>
                  <a:txBody>
                    <a:bodyPr/>
                    <a:lstStyle/>
                    <a:p>
                      <a:r>
                        <a:rPr lang="en-US" b="1" dirty="0" smtClean="0"/>
                        <a:t>3</a:t>
                      </a:r>
                      <a:endParaRPr lang="en-US" b="1" dirty="0"/>
                    </a:p>
                  </a:txBody>
                  <a:tcPr>
                    <a:solidFill>
                      <a:schemeClr val="bg1"/>
                    </a:solidFill>
                  </a:tcPr>
                </a:tc>
                <a:tc>
                  <a:txBody>
                    <a:bodyPr/>
                    <a:lstStyle/>
                    <a:p>
                      <a:r>
                        <a:rPr lang="en-US" b="1" dirty="0" smtClean="0"/>
                        <a:t>4</a:t>
                      </a:r>
                      <a:endParaRPr lang="en-US" b="1" dirty="0"/>
                    </a:p>
                  </a:txBody>
                  <a:tcPr>
                    <a:solidFill>
                      <a:schemeClr val="bg1"/>
                    </a:solidFill>
                  </a:tcPr>
                </a:tc>
                <a:tc>
                  <a:txBody>
                    <a:bodyPr/>
                    <a:lstStyle/>
                    <a:p>
                      <a:r>
                        <a:rPr lang="en-US" b="1" dirty="0" smtClean="0"/>
                        <a:t>5</a:t>
                      </a:r>
                      <a:endParaRPr lang="en-US" b="1" dirty="0"/>
                    </a:p>
                  </a:txBody>
                  <a:tcPr>
                    <a:solidFill>
                      <a:schemeClr val="bg1"/>
                    </a:solidFill>
                  </a:tcPr>
                </a:tc>
                <a:tc>
                  <a:txBody>
                    <a:bodyPr/>
                    <a:lstStyle/>
                    <a:p>
                      <a:r>
                        <a:rPr lang="en-US" b="1" dirty="0" smtClean="0"/>
                        <a:t>6</a:t>
                      </a:r>
                      <a:endParaRPr lang="en-US" b="1" dirty="0"/>
                    </a:p>
                  </a:txBody>
                  <a:tcPr>
                    <a:solidFill>
                      <a:schemeClr val="bg1"/>
                    </a:solidFill>
                  </a:tcPr>
                </a:tc>
                <a:tc>
                  <a:txBody>
                    <a:bodyPr/>
                    <a:lstStyle/>
                    <a:p>
                      <a:r>
                        <a:rPr lang="en-US" b="1" dirty="0" smtClean="0"/>
                        <a:t>7</a:t>
                      </a:r>
                      <a:endParaRPr lang="en-US" b="1" dirty="0"/>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8</a:t>
                      </a:r>
                      <a:endParaRPr lang="en-US" b="1" dirty="0"/>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9</a:t>
                      </a:r>
                    </a:p>
                  </a:txBody>
                  <a:tcPr>
                    <a:solidFill>
                      <a:schemeClr val="accent1">
                        <a:lumMod val="40000"/>
                        <a:lumOff val="60000"/>
                      </a:schemeClr>
                    </a:solidFill>
                  </a:tcPr>
                </a:tc>
                <a:tc>
                  <a:txBody>
                    <a:bodyPr/>
                    <a:lstStyle/>
                    <a:p>
                      <a:pPr algn="ctr"/>
                      <a:r>
                        <a:rPr lang="en-US" sz="1100" b="1" dirty="0" err="1" smtClean="0"/>
                        <a:t>Wk</a:t>
                      </a:r>
                      <a:r>
                        <a:rPr lang="en-US" sz="1100" b="1" dirty="0" smtClean="0"/>
                        <a:t> #2</a:t>
                      </a:r>
                      <a:endParaRPr lang="en-US" sz="1100" b="1" dirty="0"/>
                    </a:p>
                  </a:txBody>
                  <a:tcPr>
                    <a:solidFill>
                      <a:schemeClr val="bg1"/>
                    </a:solidFill>
                  </a:tcPr>
                </a:tc>
              </a:tr>
              <a:tr h="330811">
                <a:tc>
                  <a:txBody>
                    <a:bodyPr/>
                    <a:lstStyle/>
                    <a:p>
                      <a:r>
                        <a:rPr lang="en-US" b="1" dirty="0" smtClean="0"/>
                        <a:t>10</a:t>
                      </a:r>
                      <a:endParaRPr lang="en-US" b="1" dirty="0"/>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11</a:t>
                      </a:r>
                      <a:endParaRPr lang="en-US" b="1" dirty="0">
                        <a:solidFill>
                          <a:schemeClr val="bg1"/>
                        </a:solidFill>
                      </a:endParaRPr>
                    </a:p>
                  </a:txBody>
                  <a:tcPr>
                    <a:solidFill>
                      <a:schemeClr val="bg1"/>
                    </a:solidFill>
                  </a:tcPr>
                </a:tc>
                <a:tc>
                  <a:txBody>
                    <a:bodyPr/>
                    <a:lstStyle/>
                    <a:p>
                      <a:r>
                        <a:rPr lang="en-US" b="1" dirty="0" smtClean="0"/>
                        <a:t>12</a:t>
                      </a:r>
                      <a:endParaRPr lang="en-US" b="1" dirty="0"/>
                    </a:p>
                  </a:txBody>
                  <a:tcPr>
                    <a:solidFill>
                      <a:schemeClr val="bg1"/>
                    </a:solidFill>
                  </a:tcPr>
                </a:tc>
                <a:tc>
                  <a:txBody>
                    <a:bodyPr/>
                    <a:lstStyle/>
                    <a:p>
                      <a:r>
                        <a:rPr lang="en-US" b="1" dirty="0" smtClean="0"/>
                        <a:t>13</a:t>
                      </a:r>
                      <a:endParaRPr lang="en-US" b="1" dirty="0"/>
                    </a:p>
                  </a:txBody>
                  <a:tcPr>
                    <a:solidFill>
                      <a:schemeClr val="bg1"/>
                    </a:solidFill>
                  </a:tcPr>
                </a:tc>
                <a:tc>
                  <a:txBody>
                    <a:bodyPr/>
                    <a:lstStyle/>
                    <a:p>
                      <a:r>
                        <a:rPr lang="en-US" b="1" dirty="0" smtClean="0"/>
                        <a:t>14</a:t>
                      </a:r>
                      <a:endParaRPr lang="en-US" b="1" dirty="0"/>
                    </a:p>
                  </a:txBody>
                  <a:tcPr>
                    <a:solidFill>
                      <a:schemeClr val="bg1"/>
                    </a:solidFill>
                  </a:tcPr>
                </a:tc>
                <a:tc>
                  <a:txBody>
                    <a:bodyPr/>
                    <a:lstStyle/>
                    <a:p>
                      <a:r>
                        <a:rPr lang="en-US" b="1" dirty="0" smtClean="0">
                          <a:solidFill>
                            <a:schemeClr val="tx1"/>
                          </a:solidFill>
                        </a:rPr>
                        <a:t>15</a:t>
                      </a:r>
                      <a:endParaRPr lang="en-US" b="1" dirty="0">
                        <a:solidFill>
                          <a:schemeClr val="tx1"/>
                        </a:solidFill>
                      </a:endParaRP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16</a:t>
                      </a:r>
                    </a:p>
                  </a:txBody>
                  <a:tcPr>
                    <a:solidFill>
                      <a:schemeClr val="accent1">
                        <a:lumMod val="40000"/>
                        <a:lumOff val="60000"/>
                      </a:schemeClr>
                    </a:solidFill>
                  </a:tcPr>
                </a:tc>
                <a:tc>
                  <a:txBody>
                    <a:bodyPr/>
                    <a:lstStyle/>
                    <a:p>
                      <a:pPr algn="ctr"/>
                      <a:r>
                        <a:rPr lang="en-US" sz="1100" b="1" dirty="0" err="1" smtClean="0"/>
                        <a:t>Wk</a:t>
                      </a:r>
                      <a:r>
                        <a:rPr lang="en-US" sz="1100" b="1" dirty="0" smtClean="0"/>
                        <a:t> #3</a:t>
                      </a:r>
                      <a:endParaRPr lang="en-US" sz="1100" b="1" dirty="0"/>
                    </a:p>
                  </a:txBody>
                  <a:tcPr>
                    <a:solidFill>
                      <a:schemeClr val="bg1"/>
                    </a:solidFill>
                  </a:tcPr>
                </a:tc>
              </a:tr>
              <a:tr h="330811">
                <a:tc>
                  <a:txBody>
                    <a:bodyPr/>
                    <a:lstStyle/>
                    <a:p>
                      <a:r>
                        <a:rPr lang="en-US" b="1" dirty="0" smtClean="0"/>
                        <a:t>17</a:t>
                      </a:r>
                      <a:endParaRPr lang="en-US" b="1" dirty="0"/>
                    </a:p>
                  </a:txBody>
                  <a:tcPr>
                    <a:solidFill>
                      <a:schemeClr val="bg1"/>
                    </a:solidFill>
                  </a:tcPr>
                </a:tc>
                <a:tc>
                  <a:txBody>
                    <a:bodyPr/>
                    <a:lstStyle/>
                    <a:p>
                      <a:r>
                        <a:rPr lang="en-US" b="1" dirty="0" smtClean="0"/>
                        <a:t>18</a:t>
                      </a:r>
                      <a:endParaRPr lang="en-US" b="1" dirty="0"/>
                    </a:p>
                  </a:txBody>
                  <a:tcPr>
                    <a:solidFill>
                      <a:schemeClr val="bg1"/>
                    </a:solidFill>
                  </a:tcPr>
                </a:tc>
                <a:tc>
                  <a:txBody>
                    <a:bodyPr/>
                    <a:lstStyle/>
                    <a:p>
                      <a:r>
                        <a:rPr lang="en-US" b="1" dirty="0" smtClean="0"/>
                        <a:t>19</a:t>
                      </a:r>
                      <a:endParaRPr lang="en-US" b="1" dirty="0"/>
                    </a:p>
                  </a:txBody>
                  <a:tcPr>
                    <a:solidFill>
                      <a:schemeClr val="bg1"/>
                    </a:solidFill>
                  </a:tcPr>
                </a:tc>
                <a:tc>
                  <a:txBody>
                    <a:bodyPr/>
                    <a:lstStyle/>
                    <a:p>
                      <a:r>
                        <a:rPr lang="en-US" b="1" dirty="0" smtClean="0"/>
                        <a:t>20</a:t>
                      </a:r>
                      <a:endParaRPr lang="en-US" b="1" dirty="0"/>
                    </a:p>
                  </a:txBody>
                  <a:tcPr>
                    <a:solidFill>
                      <a:schemeClr val="bg1"/>
                    </a:solidFill>
                  </a:tcPr>
                </a:tc>
                <a:tc>
                  <a:txBody>
                    <a:bodyPr/>
                    <a:lstStyle/>
                    <a:p>
                      <a:r>
                        <a:rPr lang="en-US" b="1" dirty="0" smtClean="0"/>
                        <a:t>21</a:t>
                      </a:r>
                      <a:endParaRPr lang="en-US" b="1" dirty="0"/>
                    </a:p>
                  </a:txBody>
                  <a:tcPr>
                    <a:solidFill>
                      <a:schemeClr val="bg1"/>
                    </a:solidFill>
                  </a:tcPr>
                </a:tc>
                <a:tc>
                  <a:txBody>
                    <a:bodyPr/>
                    <a:lstStyle/>
                    <a:p>
                      <a:r>
                        <a:rPr lang="en-US" b="1" dirty="0" smtClean="0"/>
                        <a:t>22</a:t>
                      </a:r>
                      <a:endParaRPr lang="en-US" b="1" dirty="0"/>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23</a:t>
                      </a:r>
                      <a:endParaRPr lang="en-US" b="1" dirty="0"/>
                    </a:p>
                  </a:txBody>
                  <a:tcPr>
                    <a:solidFill>
                      <a:schemeClr val="accent1">
                        <a:lumMod val="40000"/>
                        <a:lumOff val="60000"/>
                      </a:schemeClr>
                    </a:solidFill>
                  </a:tcPr>
                </a:tc>
                <a:tc>
                  <a:txBody>
                    <a:bodyPr/>
                    <a:lstStyle/>
                    <a:p>
                      <a:pPr algn="ctr"/>
                      <a:r>
                        <a:rPr lang="en-US" sz="1100" b="1" dirty="0" err="1" smtClean="0"/>
                        <a:t>Wk</a:t>
                      </a:r>
                      <a:r>
                        <a:rPr lang="en-US" sz="1100" b="1" baseline="0" dirty="0" smtClean="0"/>
                        <a:t> #4</a:t>
                      </a:r>
                      <a:endParaRPr lang="en-US" sz="1100" b="1" dirty="0"/>
                    </a:p>
                  </a:txBody>
                  <a:tcPr>
                    <a:solidFill>
                      <a:schemeClr val="bg1"/>
                    </a:solidFill>
                  </a:tcPr>
                </a:tc>
              </a:tr>
              <a:tr h="330811">
                <a:tc>
                  <a:txBody>
                    <a:bodyPr/>
                    <a:lstStyle/>
                    <a:p>
                      <a:r>
                        <a:rPr lang="en-US" b="1" dirty="0" smtClean="0"/>
                        <a:t>24</a:t>
                      </a:r>
                      <a:endParaRPr lang="en-US" b="1" dirty="0"/>
                    </a:p>
                  </a:txBody>
                  <a:tcPr>
                    <a:solidFill>
                      <a:schemeClr val="bg1"/>
                    </a:solidFill>
                  </a:tcPr>
                </a:tc>
                <a:tc>
                  <a:txBody>
                    <a:bodyPr/>
                    <a:lstStyle/>
                    <a:p>
                      <a:r>
                        <a:rPr lang="en-US" b="1" dirty="0" smtClean="0"/>
                        <a:t>25</a:t>
                      </a:r>
                      <a:endParaRPr lang="en-US" b="1" dirty="0"/>
                    </a:p>
                  </a:txBody>
                  <a:tcPr>
                    <a:solidFill>
                      <a:schemeClr val="bg1"/>
                    </a:solidFill>
                  </a:tcPr>
                </a:tc>
                <a:tc>
                  <a:txBody>
                    <a:bodyPr/>
                    <a:lstStyle/>
                    <a:p>
                      <a:r>
                        <a:rPr lang="en-US" b="1" dirty="0" smtClean="0"/>
                        <a:t>26</a:t>
                      </a:r>
                      <a:endParaRPr lang="en-US" b="1" dirty="0"/>
                    </a:p>
                  </a:txBody>
                  <a:tcPr>
                    <a:solidFill>
                      <a:schemeClr val="bg1"/>
                    </a:solidFill>
                  </a:tcPr>
                </a:tc>
                <a:tc>
                  <a:txBody>
                    <a:bodyPr/>
                    <a:lstStyle/>
                    <a:p>
                      <a:r>
                        <a:rPr lang="en-US" b="1" dirty="0" smtClean="0"/>
                        <a:t>27</a:t>
                      </a:r>
                      <a:endParaRPr lang="en-US" b="1" dirty="0"/>
                    </a:p>
                  </a:txBody>
                  <a:tcPr>
                    <a:solidFill>
                      <a:schemeClr val="bg1"/>
                    </a:solidFill>
                  </a:tcPr>
                </a:tc>
                <a:tc>
                  <a:txBody>
                    <a:bodyPr/>
                    <a:lstStyle/>
                    <a:p>
                      <a:r>
                        <a:rPr lang="en-US" b="1" dirty="0" smtClean="0"/>
                        <a:t>28</a:t>
                      </a:r>
                      <a:endParaRPr lang="en-US" b="1" dirty="0"/>
                    </a:p>
                  </a:txBody>
                  <a:tcPr>
                    <a:solidFill>
                      <a:schemeClr val="bg1"/>
                    </a:solidFill>
                  </a:tcPr>
                </a:tc>
                <a:tc>
                  <a:txBody>
                    <a:bodyPr/>
                    <a:lstStyle/>
                    <a:p>
                      <a:r>
                        <a:rPr lang="en-US" b="1" dirty="0" smtClean="0"/>
                        <a:t>29</a:t>
                      </a:r>
                      <a:endParaRPr lang="en-US" b="1" dirty="0"/>
                    </a:p>
                  </a:txBody>
                  <a:tcPr>
                    <a:solidFill>
                      <a:schemeClr val="bg1"/>
                    </a:solidFill>
                  </a:tcPr>
                </a:tc>
                <a:tc>
                  <a:txBody>
                    <a:bodyPr/>
                    <a:lstStyle/>
                    <a:p>
                      <a:r>
                        <a:rPr lang="en-US" b="1" dirty="0" smtClean="0"/>
                        <a:t>30</a:t>
                      </a:r>
                      <a:endParaRPr lang="en-US" b="1" dirty="0"/>
                    </a:p>
                  </a:txBody>
                  <a:tcPr>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err="1" smtClean="0"/>
                        <a:t>Wk</a:t>
                      </a:r>
                      <a:r>
                        <a:rPr lang="en-US" sz="1100" b="1" baseline="0" dirty="0" smtClean="0"/>
                        <a:t> #5</a:t>
                      </a:r>
                      <a:endParaRPr lang="en-US" sz="1100" b="1" dirty="0" smtClean="0"/>
                    </a:p>
                  </a:txBody>
                  <a:tcPr>
                    <a:solidFill>
                      <a:schemeClr val="bg1"/>
                    </a:solidFill>
                  </a:tcPr>
                </a:tc>
              </a:tr>
            </a:tbl>
          </a:graphicData>
        </a:graphic>
      </p:graphicFrame>
      <p:sp>
        <p:nvSpPr>
          <p:cNvPr id="13" name="Rectangle 12"/>
          <p:cNvSpPr/>
          <p:nvPr/>
        </p:nvSpPr>
        <p:spPr>
          <a:xfrm>
            <a:off x="645956" y="3573016"/>
            <a:ext cx="4267200" cy="584775"/>
          </a:xfrm>
          <a:prstGeom prst="rect">
            <a:avLst/>
          </a:prstGeom>
          <a:noFill/>
        </p:spPr>
        <p:txBody>
          <a:bodyPr wrap="square" lIns="91440" tIns="45720" rIns="91440" bIns="45720">
            <a:spAutoFit/>
          </a:bodyPr>
          <a:lstStyle/>
          <a:p>
            <a:pPr algn="ctr"/>
            <a:r>
              <a:rPr lang="en-US" sz="3200" b="1" spc="150" dirty="0" smtClean="0">
                <a:ln w="11430"/>
                <a:solidFill>
                  <a:srgbClr val="5D2D2D"/>
                </a:solidFill>
                <a:effectLst>
                  <a:glow rad="88900">
                    <a:srgbClr val="FF9933">
                      <a:alpha val="90000"/>
                    </a:srgbClr>
                  </a:glow>
                  <a:outerShdw blurRad="25400" algn="tl" rotWithShape="0">
                    <a:srgbClr val="000000">
                      <a:alpha val="43000"/>
                    </a:srgbClr>
                  </a:outerShdw>
                </a:effectLst>
                <a:latin typeface="Arial Rounded MT Bold" pitchFamily="34" charset="0"/>
              </a:rPr>
              <a:t>Enoch’s </a:t>
            </a:r>
            <a:r>
              <a:rPr lang="en-US" sz="3200" b="1" dirty="0" smtClean="0">
                <a:ln w="1905"/>
                <a:solidFill>
                  <a:srgbClr val="00B050"/>
                </a:solidFill>
                <a:effectLst>
                  <a:glow rad="127000">
                    <a:srgbClr val="FFFFCC"/>
                  </a:glow>
                  <a:innerShdw blurRad="69850" dist="43180" dir="5400000">
                    <a:srgbClr val="000000">
                      <a:alpha val="65000"/>
                    </a:srgbClr>
                  </a:innerShdw>
                </a:effectLst>
                <a:latin typeface="Arial Rounded MT Bold" pitchFamily="34" charset="0"/>
              </a:rPr>
              <a:t> </a:t>
            </a:r>
            <a:r>
              <a:rPr lang="en-US" sz="3200" b="1" dirty="0" smtClean="0">
                <a:ln w="1905"/>
                <a:solidFill>
                  <a:srgbClr val="BA5306"/>
                </a:solidFill>
                <a:effectLst>
                  <a:glow rad="127000">
                    <a:srgbClr val="FFFFCC"/>
                  </a:glow>
                  <a:innerShdw blurRad="69850" dist="43180" dir="5400000">
                    <a:srgbClr val="000000">
                      <a:alpha val="65000"/>
                    </a:srgbClr>
                  </a:innerShdw>
                </a:effectLst>
                <a:latin typeface="Arial Rounded MT Bold" pitchFamily="34" charset="0"/>
              </a:rPr>
              <a:t>2</a:t>
            </a:r>
            <a:r>
              <a:rPr lang="en-US" sz="3200" b="1" baseline="30000" dirty="0" smtClean="0">
                <a:ln w="1905"/>
                <a:solidFill>
                  <a:srgbClr val="BA5306"/>
                </a:solidFill>
                <a:effectLst>
                  <a:glow rad="127000">
                    <a:srgbClr val="FFFFCC"/>
                  </a:glow>
                  <a:innerShdw blurRad="69850" dist="43180" dir="5400000">
                    <a:srgbClr val="000000">
                      <a:alpha val="65000"/>
                    </a:srgbClr>
                  </a:innerShdw>
                </a:effectLst>
                <a:latin typeface="Arial Rounded MT Bold" pitchFamily="34" charset="0"/>
              </a:rPr>
              <a:t>nd</a:t>
            </a:r>
            <a:r>
              <a:rPr lang="en-US" sz="3200" b="1" dirty="0" smtClean="0">
                <a:ln w="1905"/>
                <a:solidFill>
                  <a:srgbClr val="BA5306"/>
                </a:solidFill>
                <a:effectLst>
                  <a:glow rad="127000">
                    <a:srgbClr val="FFFFCC"/>
                  </a:glow>
                  <a:innerShdw blurRad="69850" dist="43180" dir="5400000">
                    <a:srgbClr val="000000">
                      <a:alpha val="65000"/>
                    </a:srgbClr>
                  </a:innerShdw>
                </a:effectLst>
                <a:latin typeface="Arial Rounded MT Bold" pitchFamily="34" charset="0"/>
              </a:rPr>
              <a:t> Month</a:t>
            </a:r>
            <a:endParaRPr lang="en-US" sz="3200" b="1" dirty="0">
              <a:ln w="1905"/>
              <a:solidFill>
                <a:srgbClr val="BA5306"/>
              </a:solidFill>
              <a:effectLst>
                <a:glow rad="127000">
                  <a:srgbClr val="FFFFCC"/>
                </a:glow>
                <a:innerShdw blurRad="69850" dist="43180" dir="5400000">
                  <a:srgbClr val="000000">
                    <a:alpha val="65000"/>
                  </a:srgbClr>
                </a:innerShdw>
              </a:effectLst>
              <a:latin typeface="Arial Rounded MT Bold" pitchFamily="34" charset="0"/>
            </a:endParaRPr>
          </a:p>
        </p:txBody>
      </p:sp>
      <p:sp>
        <p:nvSpPr>
          <p:cNvPr id="18" name="Rectangle 17"/>
          <p:cNvSpPr/>
          <p:nvPr/>
        </p:nvSpPr>
        <p:spPr>
          <a:xfrm>
            <a:off x="124316" y="76200"/>
            <a:ext cx="11793715" cy="584775"/>
          </a:xfrm>
          <a:prstGeom prst="rect">
            <a:avLst/>
          </a:prstGeom>
          <a:noFill/>
        </p:spPr>
        <p:txBody>
          <a:bodyPr wrap="square" lIns="91440" tIns="45720" rIns="91440" bIns="45720">
            <a:spAutoFit/>
            <a:scene3d>
              <a:camera prst="orthographicFront"/>
              <a:lightRig rig="soft" dir="t">
                <a:rot lat="0" lon="0" rev="10800000"/>
              </a:lightRig>
            </a:scene3d>
            <a:sp3d extrusionH="57150">
              <a:bevelT w="27940" h="12700" prst="angle"/>
              <a:contourClr>
                <a:srgbClr val="DDDDDD"/>
              </a:contourClr>
            </a:sp3d>
          </a:bodyPr>
          <a:lstStyle/>
          <a:p>
            <a:pPr algn="ctr"/>
            <a:r>
              <a:rPr lang="en-US" sz="3200" b="1" spc="150" dirty="0" smtClean="0">
                <a:ln w="11430"/>
                <a:solidFill>
                  <a:srgbClr val="5D2D2D"/>
                </a:solidFill>
                <a:effectLst>
                  <a:glow rad="88900">
                    <a:srgbClr val="FF9933">
                      <a:alpha val="90000"/>
                    </a:srgbClr>
                  </a:glow>
                  <a:outerShdw blurRad="25400" algn="tl" rotWithShape="0">
                    <a:srgbClr val="000000">
                      <a:alpha val="43000"/>
                    </a:srgbClr>
                  </a:outerShdw>
                </a:effectLst>
                <a:latin typeface="Arial Rounded MT Bold" pitchFamily="34" charset="0"/>
              </a:rPr>
              <a:t>Enoch’s </a:t>
            </a:r>
            <a:r>
              <a:rPr lang="en-US" sz="3200" b="1" cap="none" spc="150" dirty="0" smtClean="0">
                <a:ln w="11430"/>
                <a:solidFill>
                  <a:srgbClr val="FFFF00"/>
                </a:solidFill>
                <a:effectLst>
                  <a:glow rad="127000">
                    <a:srgbClr val="0070C0"/>
                  </a:glow>
                  <a:outerShdw blurRad="25400" algn="tl" rotWithShape="0">
                    <a:srgbClr val="000000">
                      <a:alpha val="43000"/>
                    </a:srgbClr>
                  </a:outerShdw>
                </a:effectLst>
                <a:latin typeface="Arial Rounded MT Bold" pitchFamily="34" charset="0"/>
              </a:rPr>
              <a:t> </a:t>
            </a:r>
            <a:r>
              <a:rPr lang="en-US" sz="3200" b="1" spc="150" dirty="0" smtClean="0">
                <a:ln w="11430">
                  <a:solidFill>
                    <a:srgbClr val="002060"/>
                  </a:solidFill>
                </a:ln>
                <a:solidFill>
                  <a:srgbClr val="00FF00"/>
                </a:solidFill>
                <a:effectLst>
                  <a:glow rad="127000">
                    <a:schemeClr val="bg1"/>
                  </a:glow>
                  <a:outerShdw blurRad="25400" algn="tl" rotWithShape="0">
                    <a:srgbClr val="000000">
                      <a:alpha val="43000"/>
                    </a:srgbClr>
                  </a:outerShdw>
                </a:effectLst>
                <a:latin typeface="Arial Rounded MT Bold" pitchFamily="34" charset="0"/>
              </a:rPr>
              <a:t>“Omer Count” </a:t>
            </a:r>
            <a:r>
              <a:rPr lang="en-US" sz="3200" b="1" cap="none" spc="150" dirty="0" smtClean="0">
                <a:ln w="11430"/>
                <a:solidFill>
                  <a:srgbClr val="FFFF00"/>
                </a:solidFill>
                <a:effectLst>
                  <a:glow rad="127000">
                    <a:srgbClr val="0070C0"/>
                  </a:glow>
                  <a:outerShdw blurRad="25400" algn="tl" rotWithShape="0">
                    <a:srgbClr val="000000">
                      <a:alpha val="43000"/>
                    </a:srgbClr>
                  </a:outerShdw>
                </a:effectLst>
                <a:latin typeface="Arial Rounded MT Bold" pitchFamily="34" charset="0"/>
              </a:rPr>
              <a:t> ~</a:t>
            </a:r>
            <a:r>
              <a:rPr lang="en-US" sz="3200" b="1" spc="150" dirty="0" smtClean="0">
                <a:ln w="11430"/>
                <a:solidFill>
                  <a:srgbClr val="FFFF00"/>
                </a:solidFill>
                <a:effectLst>
                  <a:glow rad="127000">
                    <a:srgbClr val="0070C0"/>
                  </a:glow>
                  <a:outerShdw blurRad="25400" algn="tl" rotWithShape="0">
                    <a:srgbClr val="000000">
                      <a:alpha val="43000"/>
                    </a:srgbClr>
                  </a:outerShdw>
                </a:effectLst>
                <a:latin typeface="Arial Rounded MT Bold" pitchFamily="34" charset="0"/>
              </a:rPr>
              <a:t>  Wave Sheaf to Pentecost</a:t>
            </a:r>
            <a:endParaRPr lang="en-US" sz="3200" b="1" cap="none" spc="150" dirty="0">
              <a:ln w="11430"/>
              <a:solidFill>
                <a:srgbClr val="FFFF00"/>
              </a:solidFill>
              <a:effectLst>
                <a:glow rad="127000">
                  <a:srgbClr val="0070C0"/>
                </a:glow>
                <a:outerShdw blurRad="25400" algn="tl" rotWithShape="0">
                  <a:srgbClr val="000000">
                    <a:alpha val="43000"/>
                  </a:srgbClr>
                </a:outerShdw>
              </a:effectLst>
              <a:latin typeface="Arial Rounded MT Bold" pitchFamily="34" charset="0"/>
            </a:endParaRPr>
          </a:p>
        </p:txBody>
      </p:sp>
      <p:graphicFrame>
        <p:nvGraphicFramePr>
          <p:cNvPr id="22" name="Table 21"/>
          <p:cNvGraphicFramePr>
            <a:graphicFrameLocks noGrp="1"/>
          </p:cNvGraphicFramePr>
          <p:nvPr>
            <p:extLst>
              <p:ext uri="{D42A27DB-BD31-4B8C-83A1-F6EECF244321}">
                <p14:modId xmlns:p14="http://schemas.microsoft.com/office/powerpoint/2010/main" val="2192952981"/>
              </p:ext>
            </p:extLst>
          </p:nvPr>
        </p:nvGraphicFramePr>
        <p:xfrm>
          <a:off x="651620" y="1313721"/>
          <a:ext cx="4261536" cy="2194560"/>
        </p:xfrm>
        <a:graphic>
          <a:graphicData uri="http://schemas.openxmlformats.org/drawingml/2006/table">
            <a:tbl>
              <a:tblPr firstRow="1" bandRow="1">
                <a:tableStyleId>{69C7853C-536D-4A76-A0AE-DD22124D55A5}</a:tableStyleId>
              </a:tblPr>
              <a:tblGrid>
                <a:gridCol w="532692"/>
                <a:gridCol w="538427"/>
                <a:gridCol w="526957"/>
                <a:gridCol w="532692"/>
                <a:gridCol w="532692"/>
                <a:gridCol w="532692"/>
                <a:gridCol w="532692"/>
                <a:gridCol w="532692"/>
              </a:tblGrid>
              <a:tr h="330811">
                <a:tc>
                  <a:txBody>
                    <a:bodyPr/>
                    <a:lstStyle/>
                    <a:p>
                      <a:pPr algn="ctr"/>
                      <a:r>
                        <a:rPr lang="en-US" b="1" dirty="0" smtClean="0"/>
                        <a:t>1</a:t>
                      </a:r>
                      <a:r>
                        <a:rPr lang="en-US" b="1" baseline="30000" dirty="0" smtClean="0"/>
                        <a:t>st</a:t>
                      </a:r>
                      <a:r>
                        <a:rPr lang="en-US" b="1" dirty="0" smtClean="0"/>
                        <a:t> </a:t>
                      </a:r>
                      <a:endParaRPr lang="en-US" b="1" dirty="0"/>
                    </a:p>
                  </a:txBody>
                  <a:tcPr/>
                </a:tc>
                <a:tc>
                  <a:txBody>
                    <a:bodyPr/>
                    <a:lstStyle/>
                    <a:p>
                      <a:pPr algn="ctr"/>
                      <a:r>
                        <a:rPr lang="en-US" b="1" dirty="0" smtClean="0"/>
                        <a:t>2</a:t>
                      </a:r>
                      <a:r>
                        <a:rPr lang="en-US" b="1" baseline="30000" dirty="0" smtClean="0"/>
                        <a:t>nd</a:t>
                      </a:r>
                      <a:r>
                        <a:rPr lang="en-US" b="1" dirty="0" smtClean="0"/>
                        <a:t> </a:t>
                      </a:r>
                      <a:endParaRPr lang="en-US" b="1" dirty="0"/>
                    </a:p>
                  </a:txBody>
                  <a:tcPr/>
                </a:tc>
                <a:tc>
                  <a:txBody>
                    <a:bodyPr/>
                    <a:lstStyle/>
                    <a:p>
                      <a:pPr algn="ctr"/>
                      <a:r>
                        <a:rPr lang="en-US" b="1" dirty="0" smtClean="0"/>
                        <a:t>3</a:t>
                      </a:r>
                      <a:r>
                        <a:rPr lang="en-US" b="1" baseline="30000" dirty="0" smtClean="0"/>
                        <a:t>rd</a:t>
                      </a:r>
                      <a:r>
                        <a:rPr lang="en-US" b="1" dirty="0" smtClean="0"/>
                        <a:t> </a:t>
                      </a:r>
                      <a:endParaRPr lang="en-US" b="1" dirty="0"/>
                    </a:p>
                  </a:txBody>
                  <a:tcPr>
                    <a:cell3D prstMaterial="dkEdge">
                      <a:bevel w="77470" h="12700" prst="softRound"/>
                      <a:lightRig rig="flood" dir="t"/>
                    </a:cell3D>
                    <a:solidFill>
                      <a:srgbClr val="FF3399"/>
                    </a:solidFill>
                  </a:tcPr>
                </a:tc>
                <a:tc>
                  <a:txBody>
                    <a:bodyPr/>
                    <a:lstStyle/>
                    <a:p>
                      <a:pPr algn="ctr"/>
                      <a:r>
                        <a:rPr lang="en-US" b="1" dirty="0" smtClean="0"/>
                        <a:t>4</a:t>
                      </a:r>
                      <a:r>
                        <a:rPr lang="en-US" b="1" baseline="30000" dirty="0" smtClean="0"/>
                        <a:t>th</a:t>
                      </a:r>
                      <a:r>
                        <a:rPr lang="en-US" b="1" dirty="0" smtClean="0"/>
                        <a:t> </a:t>
                      </a:r>
                      <a:endParaRPr lang="en-US" b="1" dirty="0"/>
                    </a:p>
                  </a:txBody>
                  <a:tcPr/>
                </a:tc>
                <a:tc>
                  <a:txBody>
                    <a:bodyPr/>
                    <a:lstStyle/>
                    <a:p>
                      <a:pPr algn="ctr"/>
                      <a:r>
                        <a:rPr lang="en-US" b="1" dirty="0" smtClean="0"/>
                        <a:t>5</a:t>
                      </a:r>
                      <a:r>
                        <a:rPr lang="en-US" b="1" baseline="30000" dirty="0" smtClean="0"/>
                        <a:t>th</a:t>
                      </a:r>
                      <a:r>
                        <a:rPr lang="en-US" b="1" dirty="0" smtClean="0"/>
                        <a:t> </a:t>
                      </a:r>
                      <a:endParaRPr lang="en-US" b="1" dirty="0"/>
                    </a:p>
                  </a:txBody>
                  <a:tcPr/>
                </a:tc>
                <a:tc>
                  <a:txBody>
                    <a:bodyPr/>
                    <a:lstStyle/>
                    <a:p>
                      <a:pPr algn="ctr"/>
                      <a:r>
                        <a:rPr lang="en-US" b="1" dirty="0" smtClean="0"/>
                        <a:t>6</a:t>
                      </a:r>
                      <a:r>
                        <a:rPr lang="en-US" b="1" baseline="30000" dirty="0" smtClean="0"/>
                        <a:t>th</a:t>
                      </a:r>
                      <a:r>
                        <a:rPr lang="en-US" b="1" dirty="0" smtClean="0"/>
                        <a:t> </a:t>
                      </a:r>
                      <a:endParaRPr lang="en-US" b="1" dirty="0"/>
                    </a:p>
                  </a:txBody>
                  <a:tcPr/>
                </a:tc>
                <a:tc>
                  <a:txBody>
                    <a:bodyPr/>
                    <a:lstStyle/>
                    <a:p>
                      <a:pPr algn="ctr"/>
                      <a:r>
                        <a:rPr lang="en-US" b="1" dirty="0" smtClean="0"/>
                        <a:t>7</a:t>
                      </a:r>
                      <a:r>
                        <a:rPr lang="en-US" b="1" baseline="30000" dirty="0" smtClean="0"/>
                        <a:t>th</a:t>
                      </a:r>
                      <a:r>
                        <a:rPr lang="en-US" b="1" dirty="0" smtClean="0"/>
                        <a:t> </a:t>
                      </a:r>
                      <a:endParaRPr lang="en-US" b="1" dirty="0"/>
                    </a:p>
                  </a:txBody>
                  <a:tcPr>
                    <a:cell3D prstMaterial="dkEdge">
                      <a:bevel w="77470" h="12700" prst="softRound"/>
                      <a:lightRig rig="flood" dir="t"/>
                    </a:cell3D>
                    <a:solidFill>
                      <a:srgbClr val="FF99FF"/>
                    </a:solidFill>
                  </a:tcPr>
                </a:tc>
                <a:tc>
                  <a:txBody>
                    <a:bodyPr/>
                    <a:lstStyle/>
                    <a:p>
                      <a:pPr algn="ctr"/>
                      <a:endParaRPr lang="en-US" b="1" dirty="0"/>
                    </a:p>
                  </a:txBody>
                  <a:tcPr/>
                </a:tc>
              </a:tr>
              <a:tr h="330811">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r>
                        <a:rPr lang="en-US" b="1" dirty="0" smtClean="0"/>
                        <a:t>1</a:t>
                      </a:r>
                      <a:endParaRPr lang="en-US" b="1" dirty="0"/>
                    </a:p>
                  </a:txBody>
                  <a:tcPr>
                    <a:solidFill>
                      <a:schemeClr val="bg1"/>
                    </a:solidFill>
                  </a:tcPr>
                </a:tc>
                <a:tc>
                  <a:txBody>
                    <a:bodyPr/>
                    <a:lstStyle/>
                    <a:p>
                      <a:r>
                        <a:rPr lang="en-US" b="1" dirty="0" smtClean="0"/>
                        <a:t>2</a:t>
                      </a:r>
                      <a:endParaRPr lang="en-US" b="1" dirty="0"/>
                    </a:p>
                  </a:txBody>
                  <a:tcPr>
                    <a:solidFill>
                      <a:schemeClr val="bg1"/>
                    </a:solidFill>
                  </a:tcPr>
                </a:tc>
                <a:tc>
                  <a:txBody>
                    <a:bodyPr/>
                    <a:lstStyle/>
                    <a:p>
                      <a:r>
                        <a:rPr lang="en-US" b="1" dirty="0" smtClean="0"/>
                        <a:t>3</a:t>
                      </a:r>
                      <a:endParaRPr lang="en-US" b="1" dirty="0"/>
                    </a:p>
                  </a:txBody>
                  <a:tcPr>
                    <a:solidFill>
                      <a:schemeClr val="bg1"/>
                    </a:solidFill>
                  </a:tcPr>
                </a:tc>
                <a:tc>
                  <a:txBody>
                    <a:bodyPr/>
                    <a:lstStyle/>
                    <a:p>
                      <a:r>
                        <a:rPr lang="en-US" b="1" dirty="0" smtClean="0"/>
                        <a:t>4</a:t>
                      </a:r>
                      <a:endParaRPr lang="en-US" b="1" dirty="0"/>
                    </a:p>
                  </a:txBody>
                  <a:tcPr>
                    <a:solidFill>
                      <a:schemeClr val="accent1">
                        <a:lumMod val="40000"/>
                        <a:lumOff val="60000"/>
                      </a:schemeClr>
                    </a:solidFill>
                  </a:tcPr>
                </a:tc>
                <a:tc>
                  <a:txBody>
                    <a:bodyPr/>
                    <a:lstStyle/>
                    <a:p>
                      <a:pPr algn="ctr"/>
                      <a:endParaRPr lang="en-US" sz="1100" b="1" dirty="0"/>
                    </a:p>
                  </a:txBody>
                  <a:tcPr>
                    <a:solidFill>
                      <a:schemeClr val="bg1"/>
                    </a:solidFill>
                  </a:tcPr>
                </a:tc>
              </a:tr>
              <a:tr h="3308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5</a:t>
                      </a:r>
                    </a:p>
                  </a:txBody>
                  <a:tcPr>
                    <a:solidFill>
                      <a:schemeClr val="bg1"/>
                    </a:solidFill>
                  </a:tcPr>
                </a:tc>
                <a:tc>
                  <a:txBody>
                    <a:bodyPr/>
                    <a:lstStyle/>
                    <a:p>
                      <a:r>
                        <a:rPr lang="en-US" b="1" dirty="0" smtClean="0"/>
                        <a:t>6</a:t>
                      </a:r>
                      <a:endParaRPr lang="en-US" b="1" dirty="0"/>
                    </a:p>
                  </a:txBody>
                  <a:tcPr>
                    <a:solidFill>
                      <a:schemeClr val="bg1"/>
                    </a:solidFill>
                  </a:tcPr>
                </a:tc>
                <a:tc>
                  <a:txBody>
                    <a:bodyPr/>
                    <a:lstStyle/>
                    <a:p>
                      <a:r>
                        <a:rPr lang="en-US" b="1" dirty="0" smtClean="0"/>
                        <a:t>7</a:t>
                      </a:r>
                      <a:endParaRPr lang="en-US" b="1" dirty="0"/>
                    </a:p>
                  </a:txBody>
                  <a:tcPr>
                    <a:solidFill>
                      <a:schemeClr val="bg1"/>
                    </a:solidFill>
                  </a:tcPr>
                </a:tc>
                <a:tc>
                  <a:txBody>
                    <a:bodyPr/>
                    <a:lstStyle/>
                    <a:p>
                      <a:r>
                        <a:rPr lang="en-US" b="1" dirty="0" smtClean="0"/>
                        <a:t>8</a:t>
                      </a:r>
                      <a:endParaRPr lang="en-US" b="1" dirty="0"/>
                    </a:p>
                  </a:txBody>
                  <a:tcPr>
                    <a:solidFill>
                      <a:schemeClr val="bg1"/>
                    </a:solidFill>
                  </a:tcPr>
                </a:tc>
                <a:tc>
                  <a:txBody>
                    <a:bodyPr/>
                    <a:lstStyle/>
                    <a:p>
                      <a:r>
                        <a:rPr lang="en-US" b="1" dirty="0" smtClean="0"/>
                        <a:t>9</a:t>
                      </a:r>
                      <a:endParaRPr lang="en-US" b="1" dirty="0"/>
                    </a:p>
                  </a:txBody>
                  <a:tcPr>
                    <a:solidFill>
                      <a:schemeClr val="bg1"/>
                    </a:solidFill>
                  </a:tcPr>
                </a:tc>
                <a:tc>
                  <a:txBody>
                    <a:bodyPr/>
                    <a:lstStyle/>
                    <a:p>
                      <a:r>
                        <a:rPr lang="en-US" b="1" dirty="0" smtClean="0"/>
                        <a:t>10</a:t>
                      </a:r>
                      <a:endParaRPr lang="en-US" b="1" dirty="0"/>
                    </a:p>
                  </a:txBody>
                  <a:tcPr>
                    <a:solidFill>
                      <a:schemeClr val="bg1"/>
                    </a:solidFill>
                  </a:tcPr>
                </a:tc>
                <a:tc>
                  <a:txBody>
                    <a:bodyPr/>
                    <a:lstStyle/>
                    <a:p>
                      <a:r>
                        <a:rPr lang="en-US" b="1" dirty="0" smtClean="0"/>
                        <a:t>11</a:t>
                      </a:r>
                      <a:endParaRPr lang="en-US" b="1" dirty="0"/>
                    </a:p>
                  </a:txBody>
                  <a:tcPr>
                    <a:solidFill>
                      <a:schemeClr val="accent1">
                        <a:lumMod val="40000"/>
                        <a:lumOff val="60000"/>
                      </a:schemeClr>
                    </a:solidFill>
                  </a:tcPr>
                </a:tc>
                <a:tc>
                  <a:txBody>
                    <a:bodyPr/>
                    <a:lstStyle/>
                    <a:p>
                      <a:endParaRPr lang="en-US" sz="1100" b="1" dirty="0"/>
                    </a:p>
                  </a:txBody>
                  <a:tcPr>
                    <a:solidFill>
                      <a:schemeClr val="bg1"/>
                    </a:solidFill>
                  </a:tcPr>
                </a:tc>
              </a:tr>
              <a:tr h="330811">
                <a:tc>
                  <a:txBody>
                    <a:bodyPr/>
                    <a:lstStyle/>
                    <a:p>
                      <a:r>
                        <a:rPr lang="en-US" b="1" dirty="0" smtClean="0"/>
                        <a:t>12</a:t>
                      </a:r>
                      <a:endParaRPr lang="en-US" b="1" dirty="0"/>
                    </a:p>
                  </a:txBody>
                  <a:tcPr>
                    <a:solidFill>
                      <a:schemeClr val="bg1"/>
                    </a:solidFill>
                  </a:tcPr>
                </a:tc>
                <a:tc>
                  <a:txBody>
                    <a:bodyPr/>
                    <a:lstStyle/>
                    <a:p>
                      <a:r>
                        <a:rPr lang="en-US" b="1" dirty="0" smtClean="0"/>
                        <a:t>13</a:t>
                      </a:r>
                      <a:endParaRPr lang="en-US" b="1" dirty="0"/>
                    </a:p>
                  </a:txBody>
                  <a:tcPr>
                    <a:solidFill>
                      <a:schemeClr val="bg1"/>
                    </a:solidFill>
                  </a:tcPr>
                </a:tc>
                <a:tc>
                  <a:txBody>
                    <a:bodyPr/>
                    <a:lstStyle/>
                    <a:p>
                      <a:r>
                        <a:rPr lang="en-US" b="1" dirty="0" smtClean="0">
                          <a:solidFill>
                            <a:schemeClr val="bg1"/>
                          </a:solidFill>
                        </a:rPr>
                        <a:t>14</a:t>
                      </a:r>
                      <a:endParaRPr lang="en-US" b="1" dirty="0">
                        <a:solidFill>
                          <a:schemeClr val="bg1"/>
                        </a:solidFill>
                      </a:endParaRPr>
                    </a:p>
                  </a:txBody>
                  <a:tcPr>
                    <a:cell3D prstMaterial="dkEdge">
                      <a:bevel w="77470" h="12700" prst="softRound"/>
                      <a:lightRig rig="flood" dir="t"/>
                    </a:cell3D>
                    <a:solidFill>
                      <a:srgbClr val="FF0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15</a:t>
                      </a:r>
                      <a:endParaRPr lang="en-US" b="1" dirty="0">
                        <a:solidFill>
                          <a:schemeClr val="bg1"/>
                        </a:solidFill>
                      </a:endParaRPr>
                    </a:p>
                  </a:txBody>
                  <a:tcPr>
                    <a:solidFill>
                      <a:srgbClr val="CCFF99"/>
                    </a:solidFill>
                  </a:tcPr>
                </a:tc>
                <a:tc>
                  <a:txBody>
                    <a:bodyPr/>
                    <a:lstStyle/>
                    <a:p>
                      <a:r>
                        <a:rPr lang="en-US" b="1" dirty="0" smtClean="0"/>
                        <a:t>16</a:t>
                      </a:r>
                      <a:endParaRPr lang="en-US" b="1" dirty="0"/>
                    </a:p>
                  </a:txBody>
                  <a:tcPr>
                    <a:solidFill>
                      <a:srgbClr val="CCFF99"/>
                    </a:solidFill>
                  </a:tcPr>
                </a:tc>
                <a:tc>
                  <a:txBody>
                    <a:bodyPr/>
                    <a:lstStyle/>
                    <a:p>
                      <a:r>
                        <a:rPr lang="en-US" b="1" dirty="0" smtClean="0"/>
                        <a:t>17</a:t>
                      </a:r>
                      <a:endParaRPr lang="en-US" b="1" dirty="0"/>
                    </a:p>
                  </a:txBody>
                  <a:tcPr>
                    <a:solidFill>
                      <a:srgbClr val="CCFF99"/>
                    </a:solidFill>
                  </a:tcPr>
                </a:tc>
                <a:tc>
                  <a:txBody>
                    <a:bodyPr/>
                    <a:lstStyle/>
                    <a:p>
                      <a:r>
                        <a:rPr lang="en-US" b="1" dirty="0" smtClean="0"/>
                        <a:t>18</a:t>
                      </a:r>
                      <a:endParaRPr lang="en-US" b="1" dirty="0"/>
                    </a:p>
                  </a:txBody>
                  <a:tcPr>
                    <a:gradFill flip="none" rotWithShape="1">
                      <a:gsLst>
                        <a:gs pos="47000">
                          <a:srgbClr val="CCFF99"/>
                        </a:gs>
                        <a:gs pos="61000">
                          <a:schemeClr val="bg2">
                            <a:lumMod val="75000"/>
                            <a:alpha val="78000"/>
                          </a:schemeClr>
                        </a:gs>
                      </a:gsLst>
                      <a:lin ang="2700000" scaled="1"/>
                      <a:tileRect/>
                    </a:gradFill>
                  </a:tcPr>
                </a:tc>
                <a:tc>
                  <a:txBody>
                    <a:bodyPr/>
                    <a:lstStyle/>
                    <a:p>
                      <a:endParaRPr lang="en-US" sz="1100" b="1" dirty="0"/>
                    </a:p>
                  </a:txBody>
                  <a:tcPr>
                    <a:solidFill>
                      <a:schemeClr val="bg1"/>
                    </a:solidFill>
                  </a:tcPr>
                </a:tc>
              </a:tr>
              <a:tr h="330811">
                <a:tc>
                  <a:txBody>
                    <a:bodyPr/>
                    <a:lstStyle/>
                    <a:p>
                      <a:r>
                        <a:rPr lang="en-US" b="1" dirty="0" smtClean="0">
                          <a:solidFill>
                            <a:schemeClr val="tx1"/>
                          </a:solidFill>
                        </a:rPr>
                        <a:t>19</a:t>
                      </a:r>
                      <a:endParaRPr lang="en-US" b="1" dirty="0">
                        <a:solidFill>
                          <a:schemeClr val="tx1"/>
                        </a:solidFill>
                      </a:endParaRPr>
                    </a:p>
                  </a:txBody>
                  <a:tcPr>
                    <a:solidFill>
                      <a:srgbClr val="CCFF99"/>
                    </a:solidFill>
                  </a:tcPr>
                </a:tc>
                <a:tc>
                  <a:txBody>
                    <a:bodyPr/>
                    <a:lstStyle/>
                    <a:p>
                      <a:r>
                        <a:rPr lang="en-US" b="1" dirty="0" smtClean="0"/>
                        <a:t>20</a:t>
                      </a:r>
                      <a:endParaRPr lang="en-US" b="1" dirty="0"/>
                    </a:p>
                  </a:txBody>
                  <a:tcPr>
                    <a:solidFill>
                      <a:srgbClr val="CCFF99"/>
                    </a:solidFill>
                  </a:tcPr>
                </a:tc>
                <a:tc>
                  <a:txBody>
                    <a:bodyPr/>
                    <a:lstStyle/>
                    <a:p>
                      <a:r>
                        <a:rPr lang="en-US" b="1" dirty="0" smtClean="0"/>
                        <a:t>21</a:t>
                      </a:r>
                      <a:endParaRPr lang="en-US" b="1" dirty="0"/>
                    </a:p>
                  </a:txBody>
                  <a:tcPr>
                    <a:solidFill>
                      <a:srgbClr val="CCFF99"/>
                    </a:solidFill>
                  </a:tcPr>
                </a:tc>
                <a:tc>
                  <a:txBody>
                    <a:bodyPr/>
                    <a:lstStyle/>
                    <a:p>
                      <a:r>
                        <a:rPr lang="en-US" b="1" dirty="0" smtClean="0"/>
                        <a:t>22</a:t>
                      </a:r>
                      <a:endParaRPr lang="en-US" b="1" dirty="0"/>
                    </a:p>
                  </a:txBody>
                  <a:tcPr>
                    <a:solidFill>
                      <a:schemeClr val="bg1"/>
                    </a:solidFill>
                  </a:tcPr>
                </a:tc>
                <a:tc>
                  <a:txBody>
                    <a:bodyPr/>
                    <a:lstStyle/>
                    <a:p>
                      <a:r>
                        <a:rPr lang="en-US" b="1" dirty="0" smtClean="0"/>
                        <a:t>23</a:t>
                      </a:r>
                      <a:endParaRPr lang="en-US" b="1" dirty="0"/>
                    </a:p>
                  </a:txBody>
                  <a:tcPr>
                    <a:solidFill>
                      <a:schemeClr val="bg1"/>
                    </a:solidFill>
                  </a:tcPr>
                </a:tc>
                <a:tc>
                  <a:txBody>
                    <a:bodyPr/>
                    <a:lstStyle/>
                    <a:p>
                      <a:r>
                        <a:rPr lang="en-US" b="1" dirty="0" smtClean="0"/>
                        <a:t>24</a:t>
                      </a:r>
                      <a:endParaRPr lang="en-US" b="1" dirty="0"/>
                    </a:p>
                  </a:txBody>
                  <a:tcPr>
                    <a:solidFill>
                      <a:schemeClr val="bg1"/>
                    </a:solidFill>
                  </a:tcPr>
                </a:tc>
                <a:tc>
                  <a:txBody>
                    <a:bodyPr/>
                    <a:lstStyle/>
                    <a:p>
                      <a:r>
                        <a:rPr lang="en-US" b="1" dirty="0" smtClean="0"/>
                        <a:t>25</a:t>
                      </a:r>
                      <a:endParaRPr lang="en-US" b="1" dirty="0"/>
                    </a:p>
                  </a:txBody>
                  <a:tcPr>
                    <a:solidFill>
                      <a:schemeClr val="accent1">
                        <a:lumMod val="40000"/>
                        <a:lumOff val="60000"/>
                      </a:schemeClr>
                    </a:solidFill>
                  </a:tcPr>
                </a:tc>
                <a:tc>
                  <a:txBody>
                    <a:bodyPr/>
                    <a:lstStyle/>
                    <a:p>
                      <a:endParaRPr lang="en-US" sz="1100" b="1" dirty="0"/>
                    </a:p>
                  </a:txBody>
                  <a:tcPr>
                    <a:solidFill>
                      <a:schemeClr val="bg1"/>
                    </a:solidFill>
                  </a:tcPr>
                </a:tc>
              </a:tr>
              <a:tr h="330811">
                <a:tc>
                  <a:txBody>
                    <a:bodyPr/>
                    <a:lstStyle/>
                    <a:p>
                      <a:r>
                        <a:rPr lang="en-US" b="1" dirty="0" smtClean="0"/>
                        <a:t>26</a:t>
                      </a:r>
                      <a:endParaRPr lang="en-US" b="1" dirty="0"/>
                    </a:p>
                  </a:txBody>
                  <a:tcPr>
                    <a:cell3D prstMaterial="dkEdge">
                      <a:bevel/>
                      <a:lightRig rig="flood" dir="t"/>
                    </a:cell3D>
                    <a:solidFill>
                      <a:srgbClr val="00B050"/>
                    </a:solidFill>
                  </a:tcPr>
                </a:tc>
                <a:tc>
                  <a:txBody>
                    <a:bodyPr/>
                    <a:lstStyle/>
                    <a:p>
                      <a:r>
                        <a:rPr lang="en-US" b="1" dirty="0" smtClean="0"/>
                        <a:t>27</a:t>
                      </a:r>
                      <a:endParaRPr lang="en-US" b="1" dirty="0"/>
                    </a:p>
                  </a:txBody>
                  <a:tcPr>
                    <a:solidFill>
                      <a:schemeClr val="bg1"/>
                    </a:solidFill>
                  </a:tcPr>
                </a:tc>
                <a:tc>
                  <a:txBody>
                    <a:bodyPr/>
                    <a:lstStyle/>
                    <a:p>
                      <a:r>
                        <a:rPr lang="en-US" b="1" dirty="0" smtClean="0"/>
                        <a:t>28</a:t>
                      </a:r>
                      <a:endParaRPr lang="en-US" b="1" dirty="0"/>
                    </a:p>
                  </a:txBody>
                  <a:tcPr>
                    <a:solidFill>
                      <a:schemeClr val="bg1"/>
                    </a:solidFill>
                  </a:tcPr>
                </a:tc>
                <a:tc>
                  <a:txBody>
                    <a:bodyPr/>
                    <a:lstStyle/>
                    <a:p>
                      <a:r>
                        <a:rPr lang="en-US" b="1" dirty="0" smtClean="0"/>
                        <a:t>29</a:t>
                      </a:r>
                      <a:endParaRPr lang="en-US" b="1" dirty="0"/>
                    </a:p>
                  </a:txBody>
                  <a:tcPr>
                    <a:solidFill>
                      <a:schemeClr val="bg1"/>
                    </a:solidFill>
                  </a:tcPr>
                </a:tc>
                <a:tc>
                  <a:txBody>
                    <a:bodyPr/>
                    <a:lstStyle/>
                    <a:p>
                      <a:r>
                        <a:rPr lang="en-US" b="1" dirty="0" smtClean="0"/>
                        <a:t>30</a:t>
                      </a:r>
                      <a:endParaRPr lang="en-US" b="1" dirty="0"/>
                    </a:p>
                  </a:txBody>
                  <a:tcPr>
                    <a:solidFill>
                      <a:schemeClr val="bg1"/>
                    </a:solidFill>
                  </a:tcPr>
                </a:tc>
                <a:tc>
                  <a:txBody>
                    <a:bodyPr/>
                    <a:lstStyle/>
                    <a:p>
                      <a:endParaRPr lang="en-US" b="1" dirty="0"/>
                    </a:p>
                  </a:txBody>
                  <a:tcPr>
                    <a:solidFill>
                      <a:schemeClr val="bg1"/>
                    </a:solidFill>
                  </a:tcPr>
                </a:tc>
                <a:tc>
                  <a:txBody>
                    <a:bodyPr/>
                    <a:lstStyle/>
                    <a:p>
                      <a:endParaRPr lang="en-US" b="1" dirty="0"/>
                    </a:p>
                  </a:txBody>
                  <a:tcPr>
                    <a:solidFill>
                      <a:schemeClr val="bg1"/>
                    </a:solidFill>
                  </a:tcPr>
                </a:tc>
                <a:tc>
                  <a:txBody>
                    <a:bodyPr/>
                    <a:lstStyle/>
                    <a:p>
                      <a:endParaRPr lang="en-US" sz="1100" b="1" dirty="0"/>
                    </a:p>
                  </a:txBody>
                  <a:tcPr>
                    <a:solidFill>
                      <a:schemeClr val="bg1"/>
                    </a:solidFill>
                  </a:tcPr>
                </a:tc>
              </a:tr>
            </a:tbl>
          </a:graphicData>
        </a:graphic>
      </p:graphicFrame>
      <p:sp>
        <p:nvSpPr>
          <p:cNvPr id="23" name="Rectangle 22"/>
          <p:cNvSpPr/>
          <p:nvPr/>
        </p:nvSpPr>
        <p:spPr>
          <a:xfrm>
            <a:off x="645957" y="719515"/>
            <a:ext cx="4267200" cy="584775"/>
          </a:xfrm>
          <a:prstGeom prst="rect">
            <a:avLst/>
          </a:prstGeom>
          <a:noFill/>
        </p:spPr>
        <p:txBody>
          <a:bodyPr wrap="square" lIns="91440" tIns="45720" rIns="91440" bIns="45720">
            <a:spAutoFit/>
          </a:bodyPr>
          <a:lstStyle/>
          <a:p>
            <a:pPr algn="ctr"/>
            <a:r>
              <a:rPr lang="en-US" sz="3200" b="1" spc="150" dirty="0" smtClean="0">
                <a:ln w="11430"/>
                <a:solidFill>
                  <a:srgbClr val="5D2D2D"/>
                </a:solidFill>
                <a:effectLst>
                  <a:glow rad="88900">
                    <a:srgbClr val="FF9933">
                      <a:alpha val="90000"/>
                    </a:srgbClr>
                  </a:glow>
                  <a:outerShdw blurRad="25400" algn="tl" rotWithShape="0">
                    <a:srgbClr val="000000">
                      <a:alpha val="43000"/>
                    </a:srgbClr>
                  </a:outerShdw>
                </a:effectLst>
                <a:latin typeface="Arial Rounded MT Bold" pitchFamily="34" charset="0"/>
              </a:rPr>
              <a:t>Enoch’s </a:t>
            </a:r>
            <a:r>
              <a:rPr lang="en-US" sz="3200" b="1" dirty="0" smtClean="0">
                <a:ln w="1905"/>
                <a:solidFill>
                  <a:srgbClr val="00B050"/>
                </a:solidFill>
                <a:effectLst>
                  <a:glow rad="127000">
                    <a:srgbClr val="FFFFCC"/>
                  </a:glow>
                  <a:innerShdw blurRad="69850" dist="43180" dir="5400000">
                    <a:srgbClr val="000000">
                      <a:alpha val="65000"/>
                    </a:srgbClr>
                  </a:innerShdw>
                </a:effectLst>
                <a:latin typeface="Arial Rounded MT Bold" pitchFamily="34" charset="0"/>
              </a:rPr>
              <a:t> 1</a:t>
            </a:r>
            <a:r>
              <a:rPr lang="en-US" sz="3200" b="1" baseline="30000" dirty="0" smtClean="0">
                <a:ln w="1905"/>
                <a:solidFill>
                  <a:srgbClr val="00B050"/>
                </a:solidFill>
                <a:effectLst>
                  <a:glow rad="127000">
                    <a:srgbClr val="FFFFCC"/>
                  </a:glow>
                  <a:innerShdw blurRad="69850" dist="43180" dir="5400000">
                    <a:srgbClr val="000000">
                      <a:alpha val="65000"/>
                    </a:srgbClr>
                  </a:innerShdw>
                </a:effectLst>
                <a:latin typeface="Arial Rounded MT Bold" pitchFamily="34" charset="0"/>
              </a:rPr>
              <a:t>st</a:t>
            </a:r>
            <a:r>
              <a:rPr lang="en-US" sz="3200" b="1" dirty="0" smtClean="0">
                <a:ln w="1905"/>
                <a:solidFill>
                  <a:srgbClr val="00B050"/>
                </a:solidFill>
                <a:effectLst>
                  <a:glow rad="127000">
                    <a:srgbClr val="FFFFCC"/>
                  </a:glow>
                  <a:innerShdw blurRad="69850" dist="43180" dir="5400000">
                    <a:srgbClr val="000000">
                      <a:alpha val="65000"/>
                    </a:srgbClr>
                  </a:innerShdw>
                </a:effectLst>
                <a:latin typeface="Arial Rounded MT Bold" pitchFamily="34" charset="0"/>
              </a:rPr>
              <a:t> Month</a:t>
            </a:r>
            <a:endPar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rgbClr val="FFFFCC"/>
                </a:glow>
                <a:innerShdw blurRad="69850" dist="43180" dir="5400000">
                  <a:srgbClr val="000000">
                    <a:alpha val="65000"/>
                  </a:srgbClr>
                </a:innerShdw>
              </a:effectLst>
              <a:latin typeface="Arial Rounded MT Bold" pitchFamily="34" charset="0"/>
            </a:endParaRPr>
          </a:p>
        </p:txBody>
      </p:sp>
      <p:sp>
        <p:nvSpPr>
          <p:cNvPr id="14" name="Rectangle 13"/>
          <p:cNvSpPr/>
          <p:nvPr/>
        </p:nvSpPr>
        <p:spPr>
          <a:xfrm>
            <a:off x="5180208" y="3838527"/>
            <a:ext cx="6552728" cy="3046988"/>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r>
              <a:rPr lang="en-US" sz="3200" b="1" dirty="0" smtClean="0">
                <a:ln w="1905">
                  <a:solidFill>
                    <a:schemeClr val="bg1"/>
                  </a:solidFill>
                </a:ln>
                <a:solidFill>
                  <a:srgbClr val="5D2D2D"/>
                </a:solidFill>
                <a:effectLst>
                  <a:innerShdw blurRad="69850" dist="43180" dir="5400000">
                    <a:srgbClr val="000000">
                      <a:alpha val="65000"/>
                    </a:srgbClr>
                  </a:innerShdw>
                </a:effectLst>
                <a:latin typeface="Comic Sans MS" pitchFamily="66" charset="0"/>
              </a:rPr>
              <a:t>On Enoch’s calendar, the “dates” and “days” of Sabbaths </a:t>
            </a:r>
            <a:br>
              <a:rPr lang="en-US" sz="3200" b="1" dirty="0" smtClean="0">
                <a:ln w="1905">
                  <a:solidFill>
                    <a:schemeClr val="bg1"/>
                  </a:solidFill>
                </a:ln>
                <a:solidFill>
                  <a:srgbClr val="5D2D2D"/>
                </a:solidFill>
                <a:effectLst>
                  <a:innerShdw blurRad="69850" dist="43180" dir="5400000">
                    <a:srgbClr val="000000">
                      <a:alpha val="65000"/>
                    </a:srgbClr>
                  </a:innerShdw>
                </a:effectLst>
                <a:latin typeface="Comic Sans MS" pitchFamily="66" charset="0"/>
              </a:rPr>
            </a:br>
            <a:r>
              <a:rPr lang="en-US" sz="3200" b="1" dirty="0" smtClean="0">
                <a:ln w="1905">
                  <a:solidFill>
                    <a:schemeClr val="bg1"/>
                  </a:solidFill>
                </a:ln>
                <a:solidFill>
                  <a:srgbClr val="5D2D2D"/>
                </a:solidFill>
                <a:effectLst>
                  <a:innerShdw blurRad="69850" dist="43180" dir="5400000">
                    <a:srgbClr val="000000">
                      <a:alpha val="65000"/>
                    </a:srgbClr>
                  </a:innerShdw>
                </a:effectLst>
                <a:latin typeface="Comic Sans MS" pitchFamily="66" charset="0"/>
              </a:rPr>
              <a:t>and feasts never change.  </a:t>
            </a:r>
            <a:br>
              <a:rPr lang="en-US" sz="3200" b="1" dirty="0" smtClean="0">
                <a:ln w="1905">
                  <a:solidFill>
                    <a:schemeClr val="bg1"/>
                  </a:solidFill>
                </a:ln>
                <a:solidFill>
                  <a:srgbClr val="5D2D2D"/>
                </a:solidFill>
                <a:effectLst>
                  <a:innerShdw blurRad="69850" dist="43180" dir="5400000">
                    <a:srgbClr val="000000">
                      <a:alpha val="65000"/>
                    </a:srgbClr>
                  </a:innerShdw>
                </a:effectLst>
                <a:latin typeface="Comic Sans MS" pitchFamily="66" charset="0"/>
              </a:rPr>
            </a:br>
            <a:r>
              <a:rPr lang="en-US" sz="3200" b="1" dirty="0" smtClean="0">
                <a:ln w="1905">
                  <a:solidFill>
                    <a:schemeClr val="bg1"/>
                  </a:solidFill>
                </a:ln>
                <a:solidFill>
                  <a:srgbClr val="5D2D2D"/>
                </a:solidFill>
                <a:effectLst>
                  <a:innerShdw blurRad="69850" dist="43180" dir="5400000">
                    <a:srgbClr val="000000">
                      <a:alpha val="65000"/>
                    </a:srgbClr>
                  </a:innerShdw>
                </a:effectLst>
                <a:latin typeface="Comic Sans MS" pitchFamily="66" charset="0"/>
              </a:rPr>
              <a:t>Enoch’s Pentecost is </a:t>
            </a:r>
            <a:r>
              <a:rPr lang="en-US" sz="3200" b="1" u="sng" dirty="0" smtClean="0">
                <a:ln w="1905">
                  <a:solidFill>
                    <a:schemeClr val="bg1"/>
                  </a:solidFill>
                </a:ln>
                <a:solidFill>
                  <a:srgbClr val="5D2D2D"/>
                </a:solidFill>
                <a:effectLst>
                  <a:innerShdw blurRad="69850" dist="43180" dir="5400000">
                    <a:srgbClr val="000000">
                      <a:alpha val="65000"/>
                    </a:srgbClr>
                  </a:innerShdw>
                </a:effectLst>
                <a:latin typeface="Comic Sans MS" pitchFamily="66" charset="0"/>
              </a:rPr>
              <a:t>alwa</a:t>
            </a:r>
            <a:r>
              <a:rPr lang="en-US" sz="3200" b="1" dirty="0" smtClean="0">
                <a:ln w="1905">
                  <a:solidFill>
                    <a:schemeClr val="bg1"/>
                  </a:solidFill>
                </a:ln>
                <a:solidFill>
                  <a:srgbClr val="5D2D2D"/>
                </a:solidFill>
                <a:effectLst>
                  <a:innerShdw blurRad="69850" dist="43180" dir="5400000">
                    <a:srgbClr val="000000">
                      <a:alpha val="65000"/>
                    </a:srgbClr>
                  </a:innerShdw>
                </a:effectLst>
                <a:latin typeface="Comic Sans MS" pitchFamily="66" charset="0"/>
              </a:rPr>
              <a:t>y</a:t>
            </a:r>
            <a:r>
              <a:rPr lang="en-US" sz="3200" b="1" u="sng" dirty="0" smtClean="0">
                <a:ln w="1905">
                  <a:solidFill>
                    <a:schemeClr val="bg1"/>
                  </a:solidFill>
                </a:ln>
                <a:solidFill>
                  <a:srgbClr val="5D2D2D"/>
                </a:solidFill>
                <a:effectLst>
                  <a:innerShdw blurRad="69850" dist="43180" dir="5400000">
                    <a:srgbClr val="000000">
                      <a:alpha val="65000"/>
                    </a:srgbClr>
                  </a:innerShdw>
                </a:effectLst>
                <a:latin typeface="Comic Sans MS" pitchFamily="66" charset="0"/>
              </a:rPr>
              <a:t>s on the 15</a:t>
            </a:r>
            <a:r>
              <a:rPr lang="en-US" sz="3200" b="1" u="sng" baseline="30000" dirty="0" smtClean="0">
                <a:ln w="1905">
                  <a:solidFill>
                    <a:schemeClr val="bg1"/>
                  </a:solidFill>
                </a:ln>
                <a:solidFill>
                  <a:srgbClr val="5D2D2D"/>
                </a:solidFill>
                <a:effectLst>
                  <a:innerShdw blurRad="69850" dist="43180" dir="5400000">
                    <a:srgbClr val="000000">
                      <a:alpha val="65000"/>
                    </a:srgbClr>
                  </a:innerShdw>
                </a:effectLst>
                <a:latin typeface="Comic Sans MS" pitchFamily="66" charset="0"/>
              </a:rPr>
              <a:t>th</a:t>
            </a:r>
            <a:r>
              <a:rPr lang="en-US" sz="3200" b="1" dirty="0" smtClean="0">
                <a:ln w="1905">
                  <a:solidFill>
                    <a:schemeClr val="bg1"/>
                  </a:solidFill>
                </a:ln>
                <a:solidFill>
                  <a:srgbClr val="5D2D2D"/>
                </a:solidFill>
                <a:effectLst>
                  <a:innerShdw blurRad="69850" dist="43180" dir="5400000">
                    <a:srgbClr val="000000">
                      <a:alpha val="65000"/>
                    </a:srgbClr>
                  </a:innerShdw>
                </a:effectLst>
                <a:latin typeface="Comic Sans MS" pitchFamily="66" charset="0"/>
              </a:rPr>
              <a:t> </a:t>
            </a:r>
            <a:r>
              <a:rPr lang="en-US" sz="3200" b="1" u="sng" dirty="0" smtClean="0">
                <a:ln w="1905">
                  <a:solidFill>
                    <a:schemeClr val="bg1"/>
                  </a:solidFill>
                </a:ln>
                <a:solidFill>
                  <a:srgbClr val="5D2D2D"/>
                </a:solidFill>
                <a:effectLst>
                  <a:glow rad="88900">
                    <a:srgbClr val="FFFF00"/>
                  </a:glow>
                  <a:innerShdw blurRad="69850" dist="43180" dir="5400000">
                    <a:srgbClr val="000000">
                      <a:alpha val="65000"/>
                    </a:srgbClr>
                  </a:innerShdw>
                </a:effectLst>
                <a:latin typeface="Arial Black" panose="020B0A04020102020204" pitchFamily="34" charset="0"/>
              </a:rPr>
              <a:t>date</a:t>
            </a:r>
            <a:r>
              <a:rPr lang="en-US" sz="3200" b="1" dirty="0" smtClean="0">
                <a:ln w="1905">
                  <a:solidFill>
                    <a:schemeClr val="bg1"/>
                  </a:solidFill>
                </a:ln>
                <a:solidFill>
                  <a:srgbClr val="5D2D2D"/>
                </a:solidFill>
                <a:effectLst>
                  <a:innerShdw blurRad="69850" dist="43180" dir="5400000">
                    <a:srgbClr val="000000">
                      <a:alpha val="65000"/>
                    </a:srgbClr>
                  </a:innerShdw>
                </a:effectLst>
                <a:latin typeface="Comic Sans MS" pitchFamily="66" charset="0"/>
              </a:rPr>
              <a:t> (&amp; day) </a:t>
            </a:r>
            <a:br>
              <a:rPr lang="en-US" sz="3200" b="1" dirty="0" smtClean="0">
                <a:ln w="1905">
                  <a:solidFill>
                    <a:schemeClr val="bg1"/>
                  </a:solidFill>
                </a:ln>
                <a:solidFill>
                  <a:srgbClr val="5D2D2D"/>
                </a:solidFill>
                <a:effectLst>
                  <a:innerShdw blurRad="69850" dist="43180" dir="5400000">
                    <a:srgbClr val="000000">
                      <a:alpha val="65000"/>
                    </a:srgbClr>
                  </a:innerShdw>
                </a:effectLst>
                <a:latin typeface="Comic Sans MS" pitchFamily="66" charset="0"/>
              </a:rPr>
            </a:br>
            <a:r>
              <a:rPr lang="en-US" sz="3200" b="1" u="sng" dirty="0" smtClean="0">
                <a:ln w="1905">
                  <a:solidFill>
                    <a:schemeClr val="bg1"/>
                  </a:solidFill>
                </a:ln>
                <a:solidFill>
                  <a:srgbClr val="5D2D2D"/>
                </a:solidFill>
                <a:effectLst>
                  <a:innerShdw blurRad="69850" dist="43180" dir="5400000">
                    <a:srgbClr val="000000">
                      <a:alpha val="65000"/>
                    </a:srgbClr>
                  </a:innerShdw>
                </a:effectLst>
                <a:latin typeface="Comic Sans MS" pitchFamily="66" charset="0"/>
              </a:rPr>
              <a:t>of the 3</a:t>
            </a:r>
            <a:r>
              <a:rPr lang="en-US" sz="3200" b="1" u="sng" baseline="30000" dirty="0" smtClean="0">
                <a:ln w="1905">
                  <a:solidFill>
                    <a:schemeClr val="bg1"/>
                  </a:solidFill>
                </a:ln>
                <a:solidFill>
                  <a:srgbClr val="5D2D2D"/>
                </a:solidFill>
                <a:effectLst>
                  <a:innerShdw blurRad="69850" dist="43180" dir="5400000">
                    <a:srgbClr val="000000">
                      <a:alpha val="65000"/>
                    </a:srgbClr>
                  </a:innerShdw>
                </a:effectLst>
                <a:latin typeface="Comic Sans MS" pitchFamily="66" charset="0"/>
              </a:rPr>
              <a:t>rd</a:t>
            </a:r>
            <a:r>
              <a:rPr lang="en-US" sz="3200" b="1" u="sng" dirty="0" smtClean="0">
                <a:ln w="1905">
                  <a:solidFill>
                    <a:schemeClr val="bg1"/>
                  </a:solidFill>
                </a:ln>
                <a:solidFill>
                  <a:srgbClr val="5D2D2D"/>
                </a:solidFill>
                <a:effectLst>
                  <a:innerShdw blurRad="69850" dist="43180" dir="5400000">
                    <a:srgbClr val="000000">
                      <a:alpha val="65000"/>
                    </a:srgbClr>
                  </a:innerShdw>
                </a:effectLst>
                <a:latin typeface="Comic Sans MS" pitchFamily="66" charset="0"/>
              </a:rPr>
              <a:t> month</a:t>
            </a:r>
            <a:r>
              <a:rPr lang="en-US" sz="3200" b="1" dirty="0" smtClean="0">
                <a:ln w="1905">
                  <a:solidFill>
                    <a:schemeClr val="bg1"/>
                  </a:solidFill>
                </a:ln>
                <a:solidFill>
                  <a:srgbClr val="5D2D2D"/>
                </a:solidFill>
                <a:effectLst>
                  <a:innerShdw blurRad="69850" dist="43180" dir="5400000">
                    <a:srgbClr val="000000">
                      <a:alpha val="65000"/>
                    </a:srgbClr>
                  </a:innerShdw>
                </a:effectLst>
                <a:latin typeface="Comic Sans MS" pitchFamily="66" charset="0"/>
              </a:rPr>
              <a:t>.  </a:t>
            </a:r>
            <a:endParaRPr lang="en-US" sz="2800" b="1" dirty="0">
              <a:ln w="1905">
                <a:solidFill>
                  <a:schemeClr val="bg1"/>
                </a:solidFill>
              </a:ln>
              <a:solidFill>
                <a:srgbClr val="5D2D2D"/>
              </a:solidFill>
              <a:effectLst>
                <a:innerShdw blurRad="69850" dist="43180" dir="5400000">
                  <a:srgbClr val="000000">
                    <a:alpha val="65000"/>
                  </a:srgbClr>
                </a:innerShdw>
              </a:effectLst>
              <a:latin typeface="Comic Sans MS" pitchFamily="66" charset="0"/>
            </a:endParaRPr>
          </a:p>
        </p:txBody>
      </p:sp>
      <p:cxnSp>
        <p:nvCxnSpPr>
          <p:cNvPr id="3" name="Straight Arrow Connector 2"/>
          <p:cNvCxnSpPr/>
          <p:nvPr/>
        </p:nvCxnSpPr>
        <p:spPr>
          <a:xfrm>
            <a:off x="2018531" y="1700808"/>
            <a:ext cx="0" cy="710193"/>
          </a:xfrm>
          <a:prstGeom prst="straightConnector1">
            <a:avLst/>
          </a:prstGeom>
          <a:ln w="57150">
            <a:solidFill>
              <a:srgbClr val="D60093"/>
            </a:solidFill>
            <a:tailEnd type="triangle"/>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6452080" y="1880287"/>
            <a:ext cx="323763" cy="676492"/>
          </a:xfrm>
          <a:prstGeom prst="straightConnector1">
            <a:avLst/>
          </a:prstGeom>
          <a:ln w="57150">
            <a:solidFill>
              <a:srgbClr val="FF0000"/>
            </a:solidFill>
            <a:tailEnd type="triangle"/>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77788" y="2420888"/>
            <a:ext cx="288032" cy="792088"/>
          </a:xfrm>
          <a:prstGeom prst="straightConnector1">
            <a:avLst/>
          </a:prstGeom>
          <a:ln w="57150">
            <a:solidFill>
              <a:srgbClr val="D60093"/>
            </a:solidFill>
            <a:tailEnd type="triangle"/>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pic>
        <p:nvPicPr>
          <p:cNvPr id="19"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flipH="1">
            <a:off x="4150196" y="1456658"/>
            <a:ext cx="1438855" cy="190868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3056" y="1279560"/>
            <a:ext cx="908788" cy="150136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507596" y="476673"/>
            <a:ext cx="1457081" cy="1741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C:\Users\Rae\Desktop\wheat 5 png.pn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3333" l="0" r="87582"/>
                    </a14:imgEffect>
                  </a14:imgLayer>
                </a14:imgProps>
              </a:ext>
              <a:ext uri="{28A0092B-C50C-407E-A947-70E740481C1C}">
                <a14:useLocalDpi xmlns:a14="http://schemas.microsoft.com/office/drawing/2010/main" val="0"/>
              </a:ext>
            </a:extLst>
          </a:blip>
          <a:srcRect/>
          <a:stretch>
            <a:fillRect/>
          </a:stretch>
        </p:blipFill>
        <p:spPr bwMode="auto">
          <a:xfrm>
            <a:off x="117460" y="2700795"/>
            <a:ext cx="571321" cy="1232261"/>
          </a:xfrm>
          <a:prstGeom prst="rect">
            <a:avLst/>
          </a:prstGeom>
          <a:noFill/>
          <a:effectLst>
            <a:glow rad="127000">
              <a:schemeClr val="bg1">
                <a:alpha val="74000"/>
              </a:schemeClr>
            </a:glow>
          </a:effectLst>
          <a:extLst>
            <a:ext uri="{909E8E84-426E-40DD-AFC4-6F175D3DCCD1}">
              <a14:hiddenFill xmlns:a14="http://schemas.microsoft.com/office/drawing/2010/main">
                <a:solidFill>
                  <a:srgbClr val="FFFFFF"/>
                </a:solidFill>
              </a14:hiddenFill>
            </a:ext>
          </a:extLst>
        </p:spPr>
      </p:pic>
      <p:pic>
        <p:nvPicPr>
          <p:cNvPr id="15" name="Picture 6" descr="C:\Users\Rae\Desktop\wheat 5 png.pn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3333" l="0" r="87582"/>
                    </a14:imgEffect>
                  </a14:imgLayer>
                </a14:imgProps>
              </a:ext>
              <a:ext uri="{28A0092B-C50C-407E-A947-70E740481C1C}">
                <a14:useLocalDpi xmlns:a14="http://schemas.microsoft.com/office/drawing/2010/main" val="0"/>
              </a:ext>
            </a:extLst>
          </a:blip>
          <a:srcRect/>
          <a:stretch>
            <a:fillRect/>
          </a:stretch>
        </p:blipFill>
        <p:spPr bwMode="auto">
          <a:xfrm>
            <a:off x="6166420" y="2124731"/>
            <a:ext cx="571321" cy="1232261"/>
          </a:xfrm>
          <a:prstGeom prst="rect">
            <a:avLst/>
          </a:prstGeom>
          <a:noFill/>
          <a:effectLst>
            <a:glow rad="127000">
              <a:schemeClr val="bg1">
                <a:alpha val="74000"/>
              </a:schemeClr>
            </a:glow>
          </a:effectLst>
          <a:extLst>
            <a:ext uri="{909E8E84-426E-40DD-AFC4-6F175D3DCCD1}">
              <a14:hiddenFill xmlns:a14="http://schemas.microsoft.com/office/drawing/2010/main">
                <a:solidFill>
                  <a:srgbClr val="FFFFFF"/>
                </a:solidFill>
              </a14:hiddenFill>
            </a:ext>
          </a:extLst>
        </p:spPr>
      </p:pic>
      <p:sp>
        <p:nvSpPr>
          <p:cNvPr id="25" name="Rounded Rectangular Callout 24"/>
          <p:cNvSpPr/>
          <p:nvPr/>
        </p:nvSpPr>
        <p:spPr>
          <a:xfrm>
            <a:off x="10342884" y="2700794"/>
            <a:ext cx="1728192" cy="1232261"/>
          </a:xfrm>
          <a:prstGeom prst="wedgeRoundRectCallout">
            <a:avLst>
              <a:gd name="adj1" fmla="val -235230"/>
              <a:gd name="adj2" fmla="val -37689"/>
              <a:gd name="adj3" fmla="val 16667"/>
            </a:avLst>
          </a:prstGeom>
          <a:solidFill>
            <a:srgbClr val="FF99FF"/>
          </a:solidFill>
          <a:ln>
            <a:solidFill>
              <a:srgbClr val="7030A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b="1" dirty="0" smtClean="0">
                <a:ln>
                  <a:solidFill>
                    <a:srgbClr val="2932E7"/>
                  </a:solidFill>
                </a:ln>
                <a:solidFill>
                  <a:srgbClr val="FF3399"/>
                </a:solidFill>
                <a:effectLst>
                  <a:glow rad="419100">
                    <a:srgbClr val="FFFF00"/>
                  </a:glow>
                </a:effectLst>
              </a:rPr>
              <a:t>11</a:t>
            </a:r>
            <a:r>
              <a:rPr lang="en-CA" sz="2400" dirty="0" smtClean="0"/>
              <a:t> </a:t>
            </a:r>
            <a:r>
              <a:rPr lang="en-CA" sz="2400" dirty="0" smtClean="0">
                <a:solidFill>
                  <a:schemeClr val="tx2"/>
                </a:solidFill>
              </a:rPr>
              <a:t>Days </a:t>
            </a:r>
            <a:r>
              <a:rPr lang="en-CA" sz="2400" dirty="0">
                <a:solidFill>
                  <a:schemeClr val="tx2"/>
                </a:solidFill>
              </a:rPr>
              <a:t>l</a:t>
            </a:r>
            <a:r>
              <a:rPr lang="en-CA" sz="2400" dirty="0" smtClean="0">
                <a:solidFill>
                  <a:schemeClr val="tx2"/>
                </a:solidFill>
              </a:rPr>
              <a:t>ater than Joshua!</a:t>
            </a:r>
            <a:endParaRPr lang="en-CA" sz="2400" dirty="0">
              <a:solidFill>
                <a:schemeClr val="tx2"/>
              </a:solidFill>
            </a:endParaRPr>
          </a:p>
        </p:txBody>
      </p:sp>
    </p:spTree>
    <p:extLst>
      <p:ext uri="{BB962C8B-B14F-4D97-AF65-F5344CB8AC3E}">
        <p14:creationId xmlns:p14="http://schemas.microsoft.com/office/powerpoint/2010/main" val="1980557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1250"/>
                                        <p:tgtEl>
                                          <p:spTgt spid="22"/>
                                        </p:tgtEl>
                                      </p:cBhvr>
                                    </p:animEffect>
                                  </p:childTnLst>
                                </p:cTn>
                              </p:par>
                            </p:childTnLst>
                          </p:cTn>
                        </p:par>
                        <p:par>
                          <p:cTn id="8" fill="hold">
                            <p:stCondLst>
                              <p:cond delay="1250"/>
                            </p:stCondLst>
                            <p:childTnLst>
                              <p:par>
                                <p:cTn id="9" presetID="22" presetClass="entr" presetSubtype="1" repeatCount="400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par>
                          <p:cTn id="12" fill="hold">
                            <p:stCondLst>
                              <p:cond delay="3250"/>
                            </p:stCondLst>
                            <p:childTnLst>
                              <p:par>
                                <p:cTn id="13" presetID="18" presetClass="entr" presetSubtype="12"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strips(downLeft)">
                                      <p:cBhvr>
                                        <p:cTn id="15" dur="10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repeatCount="400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up)">
                                      <p:cBhvr>
                                        <p:cTn id="20" dur="500"/>
                                        <p:tgtEl>
                                          <p:spTgt spid="17"/>
                                        </p:tgtEl>
                                      </p:cBhvr>
                                    </p:animEffect>
                                  </p:childTnLst>
                                </p:cTn>
                              </p:par>
                            </p:childTnLst>
                          </p:cTn>
                        </p:par>
                        <p:par>
                          <p:cTn id="21" fill="hold">
                            <p:stCondLst>
                              <p:cond delay="2000"/>
                            </p:stCondLst>
                            <p:childTnLst>
                              <p:par>
                                <p:cTn id="22" presetID="47" presetClass="entr" presetSubtype="0" fill="hold"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125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inVertical)">
                                      <p:cBhvr>
                                        <p:cTn id="36" dur="1250"/>
                                        <p:tgtEl>
                                          <p:spTgt spid="7"/>
                                        </p:tgtEl>
                                      </p:cBhvr>
                                    </p:animEffect>
                                  </p:childTnLst>
                                </p:cTn>
                              </p:par>
                            </p:childTnLst>
                          </p:cTn>
                        </p:par>
                        <p:par>
                          <p:cTn id="37" fill="hold">
                            <p:stCondLst>
                              <p:cond delay="1250"/>
                            </p:stCondLst>
                            <p:childTnLst>
                              <p:par>
                                <p:cTn id="38" presetID="22" presetClass="entr" presetSubtype="1"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up)">
                                      <p:cBhvr>
                                        <p:cTn id="40" dur="500"/>
                                        <p:tgtEl>
                                          <p:spTgt spid="16"/>
                                        </p:tgtEl>
                                      </p:cBhvr>
                                    </p:animEffect>
                                  </p:childTnLst>
                                </p:cTn>
                              </p:par>
                            </p:childTnLst>
                          </p:cTn>
                        </p:par>
                        <p:par>
                          <p:cTn id="41" fill="hold">
                            <p:stCondLst>
                              <p:cond delay="1750"/>
                            </p:stCondLst>
                            <p:childTnLst>
                              <p:par>
                                <p:cTn id="42" presetID="49" presetClass="entr" presetSubtype="0" repeatCount="3000" decel="100000" fill="hold" nodeType="after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p:cTn id="44" dur="500" fill="hold"/>
                                        <p:tgtEl>
                                          <p:spTgt spid="16"/>
                                        </p:tgtEl>
                                        <p:attrNameLst>
                                          <p:attrName>ppt_w</p:attrName>
                                        </p:attrNameLst>
                                      </p:cBhvr>
                                      <p:tavLst>
                                        <p:tav tm="0">
                                          <p:val>
                                            <p:fltVal val="0"/>
                                          </p:val>
                                        </p:tav>
                                        <p:tav tm="100000">
                                          <p:val>
                                            <p:strVal val="#ppt_w"/>
                                          </p:val>
                                        </p:tav>
                                      </p:tavLst>
                                    </p:anim>
                                    <p:anim calcmode="lin" valueType="num">
                                      <p:cBhvr>
                                        <p:cTn id="45" dur="500" fill="hold"/>
                                        <p:tgtEl>
                                          <p:spTgt spid="16"/>
                                        </p:tgtEl>
                                        <p:attrNameLst>
                                          <p:attrName>ppt_h</p:attrName>
                                        </p:attrNameLst>
                                      </p:cBhvr>
                                      <p:tavLst>
                                        <p:tav tm="0">
                                          <p:val>
                                            <p:fltVal val="0"/>
                                          </p:val>
                                        </p:tav>
                                        <p:tav tm="100000">
                                          <p:val>
                                            <p:strVal val="#ppt_h"/>
                                          </p:val>
                                        </p:tav>
                                      </p:tavLst>
                                    </p:anim>
                                    <p:anim calcmode="lin" valueType="num">
                                      <p:cBhvr>
                                        <p:cTn id="46" dur="500" fill="hold"/>
                                        <p:tgtEl>
                                          <p:spTgt spid="16"/>
                                        </p:tgtEl>
                                        <p:attrNameLst>
                                          <p:attrName>style.rotation</p:attrName>
                                        </p:attrNameLst>
                                      </p:cBhvr>
                                      <p:tavLst>
                                        <p:tav tm="0">
                                          <p:val>
                                            <p:fltVal val="360"/>
                                          </p:val>
                                        </p:tav>
                                        <p:tav tm="100000">
                                          <p:val>
                                            <p:fltVal val="0"/>
                                          </p:val>
                                        </p:tav>
                                      </p:tavLst>
                                    </p:anim>
                                    <p:animEffect transition="in" filter="fade">
                                      <p:cBhvr>
                                        <p:cTn id="47" dur="500"/>
                                        <p:tgtEl>
                                          <p:spTgt spid="16"/>
                                        </p:tgtEl>
                                      </p:cBhvr>
                                    </p:animEffect>
                                  </p:childTnLst>
                                </p:cTn>
                              </p:par>
                            </p:childTnLst>
                          </p:cTn>
                        </p:par>
                        <p:par>
                          <p:cTn id="48" fill="hold">
                            <p:stCondLst>
                              <p:cond delay="3250"/>
                            </p:stCondLst>
                            <p:childTnLst>
                              <p:par>
                                <p:cTn id="49" presetID="14" presetClass="entr" presetSubtype="10" fill="hold" nodeType="after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randombar(horizontal)">
                                      <p:cBhvr>
                                        <p:cTn id="51" dur="500"/>
                                        <p:tgtEl>
                                          <p:spTgt spid="21"/>
                                        </p:tgtEl>
                                      </p:cBhvr>
                                    </p:animEffect>
                                  </p:childTnLst>
                                </p:cTn>
                              </p:par>
                            </p:childTnLst>
                          </p:cTn>
                        </p:par>
                        <p:par>
                          <p:cTn id="52" fill="hold">
                            <p:stCondLst>
                              <p:cond delay="3750"/>
                            </p:stCondLst>
                            <p:childTnLst>
                              <p:par>
                                <p:cTn id="53" presetID="31" presetClass="entr" presetSubtype="0" fill="hold" grpId="0" nodeType="after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p:cTn id="55" dur="750" fill="hold"/>
                                        <p:tgtEl>
                                          <p:spTgt spid="25"/>
                                        </p:tgtEl>
                                        <p:attrNameLst>
                                          <p:attrName>ppt_w</p:attrName>
                                        </p:attrNameLst>
                                      </p:cBhvr>
                                      <p:tavLst>
                                        <p:tav tm="0">
                                          <p:val>
                                            <p:fltVal val="0"/>
                                          </p:val>
                                        </p:tav>
                                        <p:tav tm="100000">
                                          <p:val>
                                            <p:strVal val="#ppt_w"/>
                                          </p:val>
                                        </p:tav>
                                      </p:tavLst>
                                    </p:anim>
                                    <p:anim calcmode="lin" valueType="num">
                                      <p:cBhvr>
                                        <p:cTn id="56" dur="750" fill="hold"/>
                                        <p:tgtEl>
                                          <p:spTgt spid="25"/>
                                        </p:tgtEl>
                                        <p:attrNameLst>
                                          <p:attrName>ppt_h</p:attrName>
                                        </p:attrNameLst>
                                      </p:cBhvr>
                                      <p:tavLst>
                                        <p:tav tm="0">
                                          <p:val>
                                            <p:fltVal val="0"/>
                                          </p:val>
                                        </p:tav>
                                        <p:tav tm="100000">
                                          <p:val>
                                            <p:strVal val="#ppt_h"/>
                                          </p:val>
                                        </p:tav>
                                      </p:tavLst>
                                    </p:anim>
                                    <p:anim calcmode="lin" valueType="num">
                                      <p:cBhvr>
                                        <p:cTn id="57" dur="750" fill="hold"/>
                                        <p:tgtEl>
                                          <p:spTgt spid="25"/>
                                        </p:tgtEl>
                                        <p:attrNameLst>
                                          <p:attrName>style.rotation</p:attrName>
                                        </p:attrNameLst>
                                      </p:cBhvr>
                                      <p:tavLst>
                                        <p:tav tm="0">
                                          <p:val>
                                            <p:fltVal val="90"/>
                                          </p:val>
                                        </p:tav>
                                        <p:tav tm="100000">
                                          <p:val>
                                            <p:fltVal val="0"/>
                                          </p:val>
                                        </p:tav>
                                      </p:tavLst>
                                    </p:anim>
                                    <p:animEffect transition="in" filter="fade">
                                      <p:cBhvr>
                                        <p:cTn id="58" dur="750"/>
                                        <p:tgtEl>
                                          <p:spTgt spid="25"/>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nodeType="clickEffect">
                                  <p:stCondLst>
                                    <p:cond delay="0"/>
                                  </p:stCondLst>
                                  <p:childTnLst>
                                    <p:set>
                                      <p:cBhvr>
                                        <p:cTn id="62" dur="1" fill="hold">
                                          <p:stCondLst>
                                            <p:cond delay="0"/>
                                          </p:stCondLst>
                                        </p:cTn>
                                        <p:tgtEl>
                                          <p:spTgt spid="14">
                                            <p:txEl>
                                              <p:pRg st="0" end="0"/>
                                            </p:txEl>
                                          </p:spTgt>
                                        </p:tgtEl>
                                        <p:attrNameLst>
                                          <p:attrName>style.visibility</p:attrName>
                                        </p:attrNameLst>
                                      </p:cBhvr>
                                      <p:to>
                                        <p:strVal val="visible"/>
                                      </p:to>
                                    </p:set>
                                    <p:animEffect transition="in" filter="wipe(up)">
                                      <p:cBhvr>
                                        <p:cTn id="63" dur="30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3399">
                <a:alpha val="47000"/>
              </a:srgbClr>
            </a:gs>
            <a:gs pos="22000">
              <a:srgbClr val="FF6633">
                <a:alpha val="43000"/>
              </a:srgbClr>
            </a:gs>
            <a:gs pos="47000">
              <a:srgbClr val="FFFF00">
                <a:alpha val="50000"/>
              </a:srgbClr>
            </a:gs>
            <a:gs pos="71000">
              <a:srgbClr val="01A78F">
                <a:alpha val="51000"/>
              </a:srgbClr>
            </a:gs>
            <a:gs pos="88000">
              <a:srgbClr val="9900CC">
                <a:alpha val="52000"/>
              </a:srgbClr>
            </a:gs>
          </a:gsLst>
          <a:lin ang="16200000" scaled="1"/>
          <a:tileRect/>
        </a:gradFill>
        <a:effectLst/>
      </p:bgPr>
    </p:bg>
    <p:spTree>
      <p:nvGrpSpPr>
        <p:cNvPr id="1" name=""/>
        <p:cNvGrpSpPr/>
        <p:nvPr/>
      </p:nvGrpSpPr>
      <p:grpSpPr>
        <a:xfrm>
          <a:off x="0" y="0"/>
          <a:ext cx="0" cy="0"/>
          <a:chOff x="0" y="0"/>
          <a:chExt cx="0" cy="0"/>
        </a:xfrm>
      </p:grpSpPr>
      <p:sp>
        <p:nvSpPr>
          <p:cNvPr id="15" name="Slide Number Placeholder 3"/>
          <p:cNvSpPr>
            <a:spLocks noGrp="1"/>
          </p:cNvSpPr>
          <p:nvPr>
            <p:ph type="sldNum" sz="quarter" idx="12"/>
          </p:nvPr>
        </p:nvSpPr>
        <p:spPr>
          <a:xfrm>
            <a:off x="11639028" y="6511325"/>
            <a:ext cx="549797" cy="365125"/>
          </a:xfrm>
        </p:spPr>
        <p:txBody>
          <a:bodyPr/>
          <a:lstStyle/>
          <a:p>
            <a:fld id="{81FEFA0A-2F20-4B60-98C6-5FFDA469AA1C}" type="slidenum">
              <a:rPr lang="en-US" smtClean="0">
                <a:solidFill>
                  <a:srgbClr val="000000"/>
                </a:solidFill>
              </a:rPr>
              <a:pPr/>
              <a:t>68</a:t>
            </a:fld>
            <a:endParaRPr lang="en-US" dirty="0">
              <a:solidFill>
                <a:srgbClr val="000000"/>
              </a:solidFill>
            </a:endParaRPr>
          </a:p>
        </p:txBody>
      </p:sp>
      <p:pic>
        <p:nvPicPr>
          <p:cNvPr id="16" name="Picture 2" descr="C:\Users\Rae\Desktop\Enoch-Zadok PPT &amp; Firstfruits festiv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5000" y="378802"/>
            <a:ext cx="9822060" cy="61465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4" name="Rectangle 23"/>
          <p:cNvSpPr/>
          <p:nvPr/>
        </p:nvSpPr>
        <p:spPr>
          <a:xfrm>
            <a:off x="4865242" y="3472930"/>
            <a:ext cx="5232645" cy="2260328"/>
          </a:xfrm>
          <a:prstGeom prst="rect">
            <a:avLst/>
          </a:prstGeom>
          <a:noFill/>
          <a:ln w="38100">
            <a:solidFill>
              <a:srgbClr val="FFFF00"/>
            </a:solidFill>
          </a:ln>
          <a:effectLst>
            <a:glow rad="101600">
              <a:srgbClr val="7030A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prstClr val="white"/>
              </a:solidFill>
            </a:endParaRPr>
          </a:p>
        </p:txBody>
      </p:sp>
      <p:sp>
        <p:nvSpPr>
          <p:cNvPr id="17" name="Oval Callout 16"/>
          <p:cNvSpPr/>
          <p:nvPr/>
        </p:nvSpPr>
        <p:spPr>
          <a:xfrm>
            <a:off x="116417" y="319726"/>
            <a:ext cx="4464496" cy="6146542"/>
          </a:xfrm>
          <a:prstGeom prst="wedgeEllipseCallout">
            <a:avLst>
              <a:gd name="adj1" fmla="val 55889"/>
              <a:gd name="adj2" fmla="val 19166"/>
            </a:avLst>
          </a:prstGeom>
          <a:solidFill>
            <a:schemeClr val="tx2"/>
          </a:solidFill>
          <a:ln w="28575">
            <a:solidFill>
              <a:srgbClr val="FFFF00"/>
            </a:solidFill>
          </a:ln>
          <a:effectLst>
            <a:glow rad="317500">
              <a:srgbClr val="FFCCCC"/>
            </a:glo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800" b="1" dirty="0">
              <a:ln>
                <a:solidFill>
                  <a:sysClr val="windowText" lastClr="000000"/>
                </a:solidFill>
              </a:ln>
              <a:solidFill>
                <a:srgbClr val="FF33CC"/>
              </a:solidFill>
              <a:effectLst>
                <a:glow rad="63500">
                  <a:srgbClr val="FFFF00"/>
                </a:glow>
              </a:effectLst>
            </a:endParaRPr>
          </a:p>
        </p:txBody>
      </p:sp>
      <p:sp>
        <p:nvSpPr>
          <p:cNvPr id="32" name="Rectangle 31"/>
          <p:cNvSpPr/>
          <p:nvPr/>
        </p:nvSpPr>
        <p:spPr>
          <a:xfrm>
            <a:off x="477788" y="823782"/>
            <a:ext cx="3672408" cy="5509200"/>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r>
              <a:rPr lang="en-US" sz="2800" b="1" dirty="0" smtClean="0">
                <a:ln w="1905">
                  <a:solidFill>
                    <a:schemeClr val="bg1"/>
                  </a:solidFill>
                </a:ln>
                <a:solidFill>
                  <a:srgbClr val="FF99FF"/>
                </a:solidFill>
                <a:effectLst>
                  <a:innerShdw blurRad="69850" dist="43180" dir="5400000">
                    <a:srgbClr val="000000">
                      <a:alpha val="65000"/>
                    </a:srgbClr>
                  </a:innerShdw>
                </a:effectLst>
                <a:latin typeface="Comic Sans MS" pitchFamily="66" charset="0"/>
              </a:rPr>
              <a:t>Enoch’s </a:t>
            </a:r>
            <a:br>
              <a:rPr lang="en-US" sz="2800" b="1" dirty="0" smtClean="0">
                <a:ln w="1905">
                  <a:solidFill>
                    <a:schemeClr val="bg1"/>
                  </a:solidFill>
                </a:ln>
                <a:solidFill>
                  <a:srgbClr val="FF99FF"/>
                </a:solidFill>
                <a:effectLst>
                  <a:innerShdw blurRad="69850" dist="43180" dir="5400000">
                    <a:srgbClr val="000000">
                      <a:alpha val="65000"/>
                    </a:srgbClr>
                  </a:innerShdw>
                </a:effectLst>
                <a:latin typeface="Comic Sans MS" pitchFamily="66" charset="0"/>
              </a:rPr>
            </a:br>
            <a:r>
              <a:rPr lang="en-US" sz="2800" b="1" dirty="0" smtClean="0">
                <a:ln w="1905">
                  <a:solidFill>
                    <a:schemeClr val="bg1"/>
                  </a:solidFill>
                </a:ln>
                <a:solidFill>
                  <a:srgbClr val="FF99FF"/>
                </a:solidFill>
                <a:effectLst>
                  <a:innerShdw blurRad="69850" dist="43180" dir="5400000">
                    <a:srgbClr val="000000">
                      <a:alpha val="65000"/>
                    </a:srgbClr>
                  </a:innerShdw>
                </a:effectLst>
                <a:latin typeface="Comic Sans MS" pitchFamily="66" charset="0"/>
              </a:rPr>
              <a:t>First Fruits and Pentecost Festivals are </a:t>
            </a:r>
            <a:r>
              <a:rPr lang="en-US" sz="2800" b="1" u="sng" dirty="0" smtClean="0">
                <a:ln w="1905">
                  <a:solidFill>
                    <a:schemeClr val="bg1"/>
                  </a:solidFill>
                </a:ln>
                <a:solidFill>
                  <a:srgbClr val="FF99FF"/>
                </a:solidFill>
                <a:effectLst>
                  <a:innerShdw blurRad="69850" dist="43180" dir="5400000">
                    <a:srgbClr val="000000">
                      <a:alpha val="65000"/>
                    </a:srgbClr>
                  </a:innerShdw>
                </a:effectLst>
                <a:latin typeface="Comic Sans MS" pitchFamily="66" charset="0"/>
              </a:rPr>
              <a:t>alwa</a:t>
            </a:r>
            <a:r>
              <a:rPr lang="en-US" sz="2800" b="1" dirty="0" smtClean="0">
                <a:ln w="1905">
                  <a:solidFill>
                    <a:schemeClr val="bg1"/>
                  </a:solidFill>
                </a:ln>
                <a:solidFill>
                  <a:srgbClr val="FF99FF"/>
                </a:solidFill>
                <a:effectLst>
                  <a:innerShdw blurRad="69850" dist="43180" dir="5400000">
                    <a:srgbClr val="000000">
                      <a:alpha val="65000"/>
                    </a:srgbClr>
                  </a:innerShdw>
                </a:effectLst>
                <a:latin typeface="Comic Sans MS" pitchFamily="66" charset="0"/>
              </a:rPr>
              <a:t>y</a:t>
            </a:r>
            <a:r>
              <a:rPr lang="en-US" sz="2800" b="1" u="sng" dirty="0" smtClean="0">
                <a:ln w="1905">
                  <a:solidFill>
                    <a:schemeClr val="bg1"/>
                  </a:solidFill>
                </a:ln>
                <a:solidFill>
                  <a:srgbClr val="FF99FF"/>
                </a:solidFill>
                <a:effectLst>
                  <a:innerShdw blurRad="69850" dist="43180" dir="5400000">
                    <a:srgbClr val="000000">
                      <a:alpha val="65000"/>
                    </a:srgbClr>
                  </a:innerShdw>
                </a:effectLst>
                <a:latin typeface="Comic Sans MS" pitchFamily="66" charset="0"/>
              </a:rPr>
              <a:t>s on the </a:t>
            </a:r>
            <a:br>
              <a:rPr lang="en-US" sz="2800" b="1" u="sng" dirty="0" smtClean="0">
                <a:ln w="1905">
                  <a:solidFill>
                    <a:schemeClr val="bg1"/>
                  </a:solidFill>
                </a:ln>
                <a:solidFill>
                  <a:srgbClr val="FF99FF"/>
                </a:solidFill>
                <a:effectLst>
                  <a:innerShdw blurRad="69850" dist="43180" dir="5400000">
                    <a:srgbClr val="000000">
                      <a:alpha val="65000"/>
                    </a:srgbClr>
                  </a:innerShdw>
                </a:effectLst>
                <a:latin typeface="Comic Sans MS" pitchFamily="66" charset="0"/>
              </a:rPr>
            </a:br>
            <a:r>
              <a:rPr lang="en-US" sz="2800" b="1" u="sng" dirty="0" smtClean="0">
                <a:ln w="1905">
                  <a:solidFill>
                    <a:schemeClr val="bg1"/>
                  </a:solidFill>
                </a:ln>
                <a:solidFill>
                  <a:srgbClr val="FF99FF"/>
                </a:solidFill>
                <a:effectLst>
                  <a:innerShdw blurRad="69850" dist="43180" dir="5400000">
                    <a:srgbClr val="000000">
                      <a:alpha val="65000"/>
                    </a:srgbClr>
                  </a:innerShdw>
                </a:effectLst>
                <a:latin typeface="Comic Sans MS" pitchFamily="66" charset="0"/>
              </a:rPr>
              <a:t>same </a:t>
            </a:r>
            <a:r>
              <a:rPr lang="en-US" sz="2800" b="1" u="sng" dirty="0" smtClean="0">
                <a:ln w="1905">
                  <a:solidFill>
                    <a:srgbClr val="2932E7"/>
                  </a:solidFill>
                </a:ln>
                <a:solidFill>
                  <a:srgbClr val="FF99FF"/>
                </a:solidFill>
                <a:effectLst>
                  <a:glow rad="101600">
                    <a:srgbClr val="FFFF00"/>
                  </a:glow>
                  <a:innerShdw blurRad="69850" dist="43180" dir="5400000">
                    <a:srgbClr val="000000">
                      <a:alpha val="65000"/>
                    </a:srgbClr>
                  </a:innerShdw>
                </a:effectLst>
                <a:latin typeface="Arial Black" panose="020B0A04020102020204" pitchFamily="34" charset="0"/>
              </a:rPr>
              <a:t>date</a:t>
            </a:r>
            <a:r>
              <a:rPr lang="en-US" sz="2800" b="1" u="sng" dirty="0" smtClean="0">
                <a:ln w="1905">
                  <a:solidFill>
                    <a:schemeClr val="bg1"/>
                  </a:solidFill>
                </a:ln>
                <a:solidFill>
                  <a:srgbClr val="FF99FF"/>
                </a:solidFill>
                <a:effectLst>
                  <a:innerShdw blurRad="69850" dist="43180" dir="5400000">
                    <a:srgbClr val="000000">
                      <a:alpha val="65000"/>
                    </a:srgbClr>
                  </a:innerShdw>
                </a:effectLst>
                <a:latin typeface="Comic Sans MS" pitchFamily="66" charset="0"/>
              </a:rPr>
              <a:t> of </a:t>
            </a:r>
            <a:br>
              <a:rPr lang="en-US" sz="2800" b="1" u="sng" dirty="0" smtClean="0">
                <a:ln w="1905">
                  <a:solidFill>
                    <a:schemeClr val="bg1"/>
                  </a:solidFill>
                </a:ln>
                <a:solidFill>
                  <a:srgbClr val="FF99FF"/>
                </a:solidFill>
                <a:effectLst>
                  <a:innerShdw blurRad="69850" dist="43180" dir="5400000">
                    <a:srgbClr val="000000">
                      <a:alpha val="65000"/>
                    </a:srgbClr>
                  </a:innerShdw>
                </a:effectLst>
                <a:latin typeface="Comic Sans MS" pitchFamily="66" charset="0"/>
              </a:rPr>
            </a:br>
            <a:r>
              <a:rPr lang="en-US" sz="2800" b="1" u="sng" dirty="0" smtClean="0">
                <a:ln w="1905">
                  <a:solidFill>
                    <a:schemeClr val="bg1"/>
                  </a:solidFill>
                </a:ln>
                <a:solidFill>
                  <a:srgbClr val="FF99FF"/>
                </a:solidFill>
                <a:effectLst>
                  <a:innerShdw blurRad="69850" dist="43180" dir="5400000">
                    <a:srgbClr val="000000">
                      <a:alpha val="65000"/>
                    </a:srgbClr>
                  </a:innerShdw>
                </a:effectLst>
                <a:latin typeface="Comic Sans MS" pitchFamily="66" charset="0"/>
              </a:rPr>
              <a:t>their months</a:t>
            </a:r>
            <a:r>
              <a:rPr lang="en-US" sz="2800" b="1" dirty="0">
                <a:ln w="1905">
                  <a:solidFill>
                    <a:schemeClr val="bg1"/>
                  </a:solidFill>
                </a:ln>
                <a:solidFill>
                  <a:srgbClr val="FF99FF"/>
                </a:solidFill>
                <a:effectLst>
                  <a:innerShdw blurRad="69850" dist="43180" dir="5400000">
                    <a:srgbClr val="000000">
                      <a:alpha val="65000"/>
                    </a:srgbClr>
                  </a:innerShdw>
                </a:effectLst>
                <a:latin typeface="Comic Sans MS" pitchFamily="66" charset="0"/>
              </a:rPr>
              <a:t>.</a:t>
            </a:r>
            <a:br>
              <a:rPr lang="en-US" sz="2800" b="1" dirty="0">
                <a:ln w="1905">
                  <a:solidFill>
                    <a:schemeClr val="bg1"/>
                  </a:solidFill>
                </a:ln>
                <a:solidFill>
                  <a:srgbClr val="FF99FF"/>
                </a:solidFill>
                <a:effectLst>
                  <a:innerShdw blurRad="69850" dist="43180" dir="5400000">
                    <a:srgbClr val="000000">
                      <a:alpha val="65000"/>
                    </a:srgbClr>
                  </a:innerShdw>
                </a:effectLst>
                <a:latin typeface="Comic Sans MS" pitchFamily="66" charset="0"/>
              </a:rPr>
            </a:br>
            <a:endParaRPr lang="en-US" sz="1600" b="1" dirty="0" smtClean="0">
              <a:ln w="1905">
                <a:solidFill>
                  <a:schemeClr val="bg1"/>
                </a:solidFill>
              </a:ln>
              <a:solidFill>
                <a:srgbClr val="FF99FF"/>
              </a:solidFill>
              <a:effectLst>
                <a:innerShdw blurRad="69850" dist="43180" dir="5400000">
                  <a:srgbClr val="000000">
                    <a:alpha val="65000"/>
                  </a:srgbClr>
                </a:innerShdw>
              </a:effectLst>
              <a:latin typeface="Comic Sans MS" pitchFamily="66" charset="0"/>
            </a:endParaRPr>
          </a:p>
          <a:p>
            <a:pPr algn="ctr"/>
            <a:r>
              <a:rPr lang="en-US" sz="2800" b="1" dirty="0" smtClean="0">
                <a:ln w="1905">
                  <a:solidFill>
                    <a:schemeClr val="bg1"/>
                  </a:solidFill>
                </a:ln>
                <a:solidFill>
                  <a:srgbClr val="FF99FF"/>
                </a:solidFill>
                <a:effectLst>
                  <a:innerShdw blurRad="69850" dist="43180" dir="5400000">
                    <a:srgbClr val="000000">
                      <a:alpha val="65000"/>
                    </a:srgbClr>
                  </a:innerShdw>
                </a:effectLst>
                <a:latin typeface="Comic Sans MS" pitchFamily="66" charset="0"/>
              </a:rPr>
              <a:t>Watch for 2 </a:t>
            </a:r>
            <a:r>
              <a:rPr lang="en-US" sz="2800" b="1" dirty="0">
                <a:ln w="1905">
                  <a:solidFill>
                    <a:schemeClr val="bg1"/>
                  </a:solidFill>
                </a:ln>
                <a:solidFill>
                  <a:srgbClr val="FF99FF"/>
                </a:solidFill>
                <a:effectLst>
                  <a:innerShdw blurRad="69850" dist="43180" dir="5400000">
                    <a:srgbClr val="000000">
                      <a:alpha val="65000"/>
                    </a:srgbClr>
                  </a:innerShdw>
                </a:effectLst>
                <a:latin typeface="Comic Sans MS" pitchFamily="66" charset="0"/>
              </a:rPr>
              <a:t>distinct </a:t>
            </a:r>
            <a:r>
              <a:rPr lang="en-US" sz="2800" b="1" dirty="0" smtClean="0">
                <a:ln w="1905">
                  <a:solidFill>
                    <a:schemeClr val="bg1"/>
                  </a:solidFill>
                </a:ln>
                <a:solidFill>
                  <a:srgbClr val="FF99FF"/>
                </a:solidFill>
                <a:effectLst>
                  <a:innerShdw blurRad="69850" dist="43180" dir="5400000">
                    <a:srgbClr val="000000">
                      <a:alpha val="65000"/>
                    </a:srgbClr>
                  </a:innerShdw>
                </a:effectLst>
                <a:latin typeface="Comic Sans MS" pitchFamily="66" charset="0"/>
              </a:rPr>
              <a:t>reasons </a:t>
            </a:r>
            <a:br>
              <a:rPr lang="en-US" sz="2800" b="1" dirty="0" smtClean="0">
                <a:ln w="1905">
                  <a:solidFill>
                    <a:schemeClr val="bg1"/>
                  </a:solidFill>
                </a:ln>
                <a:solidFill>
                  <a:srgbClr val="FF99FF"/>
                </a:solidFill>
                <a:effectLst>
                  <a:innerShdw blurRad="69850" dist="43180" dir="5400000">
                    <a:srgbClr val="000000">
                      <a:alpha val="65000"/>
                    </a:srgbClr>
                  </a:innerShdw>
                </a:effectLst>
                <a:latin typeface="Comic Sans MS" pitchFamily="66" charset="0"/>
              </a:rPr>
            </a:br>
            <a:r>
              <a:rPr lang="en-US" sz="2800" b="1" dirty="0" smtClean="0">
                <a:ln w="1905">
                  <a:solidFill>
                    <a:schemeClr val="bg1"/>
                  </a:solidFill>
                </a:ln>
                <a:solidFill>
                  <a:srgbClr val="FF99FF"/>
                </a:solidFill>
                <a:effectLst>
                  <a:innerShdw blurRad="69850" dist="43180" dir="5400000">
                    <a:srgbClr val="000000">
                      <a:alpha val="65000"/>
                    </a:srgbClr>
                  </a:innerShdw>
                </a:effectLst>
                <a:latin typeface="Comic Sans MS" pitchFamily="66" charset="0"/>
              </a:rPr>
              <a:t>for this “</a:t>
            </a:r>
            <a:r>
              <a:rPr lang="en-US" sz="2800" b="1" dirty="0" smtClean="0">
                <a:ln w="1905">
                  <a:solidFill>
                    <a:schemeClr val="bg1"/>
                  </a:solidFill>
                </a:ln>
                <a:solidFill>
                  <a:srgbClr val="BCFFDE"/>
                </a:solidFill>
                <a:effectLst>
                  <a:innerShdw blurRad="69850" dist="43180" dir="5400000">
                    <a:srgbClr val="000000">
                      <a:alpha val="65000"/>
                    </a:srgbClr>
                  </a:innerShdw>
                </a:effectLst>
                <a:latin typeface="Comic Sans MS" pitchFamily="66" charset="0"/>
              </a:rPr>
              <a:t>rule</a:t>
            </a:r>
            <a:r>
              <a:rPr lang="en-US" sz="2800" b="1" dirty="0" smtClean="0">
                <a:ln w="1905">
                  <a:solidFill>
                    <a:schemeClr val="bg1"/>
                  </a:solidFill>
                </a:ln>
                <a:solidFill>
                  <a:srgbClr val="FF99FF"/>
                </a:solidFill>
                <a:effectLst>
                  <a:innerShdw blurRad="69850" dist="43180" dir="5400000">
                    <a:srgbClr val="000000">
                      <a:alpha val="65000"/>
                    </a:srgbClr>
                  </a:innerShdw>
                </a:effectLst>
                <a:latin typeface="Comic Sans MS" pitchFamily="66" charset="0"/>
              </a:rPr>
              <a:t>” forth-coming </a:t>
            </a:r>
            <a:br>
              <a:rPr lang="en-US" sz="2800" b="1" dirty="0" smtClean="0">
                <a:ln w="1905">
                  <a:solidFill>
                    <a:schemeClr val="bg1"/>
                  </a:solidFill>
                </a:ln>
                <a:solidFill>
                  <a:srgbClr val="FF99FF"/>
                </a:solidFill>
                <a:effectLst>
                  <a:innerShdw blurRad="69850" dist="43180" dir="5400000">
                    <a:srgbClr val="000000">
                      <a:alpha val="65000"/>
                    </a:srgbClr>
                  </a:innerShdw>
                </a:effectLst>
                <a:latin typeface="Comic Sans MS" pitchFamily="66" charset="0"/>
              </a:rPr>
            </a:br>
            <a:r>
              <a:rPr lang="en-US" sz="2800" b="1" dirty="0" smtClean="0">
                <a:ln w="1905">
                  <a:solidFill>
                    <a:schemeClr val="bg1"/>
                  </a:solidFill>
                </a:ln>
                <a:solidFill>
                  <a:srgbClr val="FF99FF"/>
                </a:solidFill>
                <a:effectLst>
                  <a:innerShdw blurRad="69850" dist="43180" dir="5400000">
                    <a:srgbClr val="000000">
                      <a:alpha val="65000"/>
                    </a:srgbClr>
                  </a:innerShdw>
                </a:effectLst>
                <a:latin typeface="Comic Sans MS" pitchFamily="66" charset="0"/>
              </a:rPr>
              <a:t>in </a:t>
            </a:r>
            <a:r>
              <a:rPr lang="en-US" sz="2800" b="1" dirty="0" smtClean="0">
                <a:ln w="1905">
                  <a:solidFill>
                    <a:schemeClr val="bg1"/>
                  </a:solidFill>
                </a:ln>
                <a:solidFill>
                  <a:srgbClr val="FFFF00"/>
                </a:solidFill>
                <a:effectLst>
                  <a:innerShdw blurRad="69850" dist="43180" dir="5400000">
                    <a:srgbClr val="000000">
                      <a:alpha val="65000"/>
                    </a:srgbClr>
                  </a:innerShdw>
                </a:effectLst>
                <a:latin typeface="Comic Sans MS" pitchFamily="66" charset="0"/>
              </a:rPr>
              <a:t>Part 4!</a:t>
            </a:r>
            <a:r>
              <a:rPr lang="en-US" sz="2800" b="1" dirty="0">
                <a:ln w="1905">
                  <a:solidFill>
                    <a:schemeClr val="bg1"/>
                  </a:solidFill>
                </a:ln>
                <a:solidFill>
                  <a:srgbClr val="FF99FF"/>
                </a:solidFill>
                <a:effectLst>
                  <a:innerShdw blurRad="69850" dist="43180" dir="5400000">
                    <a:srgbClr val="000000">
                      <a:alpha val="65000"/>
                    </a:srgbClr>
                  </a:innerShdw>
                </a:effectLst>
                <a:latin typeface="Comic Sans MS" pitchFamily="66" charset="0"/>
              </a:rPr>
              <a:t/>
            </a:r>
            <a:br>
              <a:rPr lang="en-US" sz="2800" b="1" dirty="0">
                <a:ln w="1905">
                  <a:solidFill>
                    <a:schemeClr val="bg1"/>
                  </a:solidFill>
                </a:ln>
                <a:solidFill>
                  <a:srgbClr val="FF99FF"/>
                </a:solidFill>
                <a:effectLst>
                  <a:innerShdw blurRad="69850" dist="43180" dir="5400000">
                    <a:srgbClr val="000000">
                      <a:alpha val="65000"/>
                    </a:srgbClr>
                  </a:innerShdw>
                </a:effectLst>
                <a:latin typeface="Comic Sans MS" pitchFamily="66" charset="0"/>
              </a:rPr>
            </a:br>
            <a:r>
              <a:rPr lang="en-US" sz="2800" b="1" dirty="0">
                <a:ln w="1905">
                  <a:solidFill>
                    <a:schemeClr val="bg1"/>
                  </a:solidFill>
                </a:ln>
                <a:solidFill>
                  <a:srgbClr val="FF99FF"/>
                </a:solidFill>
                <a:effectLst>
                  <a:innerShdw blurRad="69850" dist="43180" dir="5400000">
                    <a:srgbClr val="000000">
                      <a:alpha val="65000"/>
                    </a:srgbClr>
                  </a:innerShdw>
                </a:effectLst>
                <a:latin typeface="Comic Sans MS" pitchFamily="66" charset="0"/>
              </a:rPr>
              <a:t>  </a:t>
            </a:r>
            <a:endParaRPr lang="en-US" sz="2400" b="1" dirty="0">
              <a:ln w="1905">
                <a:solidFill>
                  <a:schemeClr val="bg1"/>
                </a:solidFill>
              </a:ln>
              <a:solidFill>
                <a:srgbClr val="FF99FF"/>
              </a:solidFill>
              <a:effectLst>
                <a:innerShdw blurRad="69850" dist="43180" dir="5400000">
                  <a:srgbClr val="000000">
                    <a:alpha val="65000"/>
                  </a:srgbClr>
                </a:innerShdw>
              </a:effectLst>
              <a:latin typeface="Comic Sans MS" pitchFamily="66" charset="0"/>
            </a:endParaRPr>
          </a:p>
        </p:txBody>
      </p:sp>
      <p:sp>
        <p:nvSpPr>
          <p:cNvPr id="26" name="Lightning Bolt 25"/>
          <p:cNvSpPr/>
          <p:nvPr/>
        </p:nvSpPr>
        <p:spPr>
          <a:xfrm>
            <a:off x="116417" y="3115818"/>
            <a:ext cx="914400" cy="914400"/>
          </a:xfrm>
          <a:prstGeom prst="lightningBolt">
            <a:avLst/>
          </a:prstGeom>
          <a:solidFill>
            <a:srgbClr val="FF33CC"/>
          </a:solidFill>
          <a:ln w="38100">
            <a:solidFill>
              <a:srgbClr val="FFFF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Tree>
    <p:extLst>
      <p:ext uri="{BB962C8B-B14F-4D97-AF65-F5344CB8AC3E}">
        <p14:creationId xmlns:p14="http://schemas.microsoft.com/office/powerpoint/2010/main" val="2462729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wipe(up)">
                                      <p:cBhvr>
                                        <p:cTn id="7" dur="3000"/>
                                        <p:tgtEl>
                                          <p:spTgt spid="32">
                                            <p:txEl>
                                              <p:pRg st="0" end="0"/>
                                            </p:txEl>
                                          </p:spTgt>
                                        </p:tgtEl>
                                      </p:cBhvr>
                                    </p:animEffect>
                                  </p:childTnLst>
                                </p:cTn>
                              </p:par>
                              <p:par>
                                <p:cTn id="8" presetID="21" presetClass="entr" presetSubtype="1" repeatCount="500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heel(1)">
                                      <p:cBhvr>
                                        <p:cTn id="10" dur="10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32">
                                            <p:txEl>
                                              <p:pRg st="1" end="1"/>
                                            </p:txEl>
                                          </p:spTgt>
                                        </p:tgtEl>
                                        <p:attrNameLst>
                                          <p:attrName>style.visibility</p:attrName>
                                        </p:attrNameLst>
                                      </p:cBhvr>
                                      <p:to>
                                        <p:strVal val="visible"/>
                                      </p:to>
                                    </p:set>
                                    <p:animEffect transition="in" filter="wipe(up)">
                                      <p:cBhvr>
                                        <p:cTn id="15" dur="3000"/>
                                        <p:tgtEl>
                                          <p:spTgt spid="32">
                                            <p:txEl>
                                              <p:pRg st="1" end="1"/>
                                            </p:txEl>
                                          </p:spTgt>
                                        </p:tgtEl>
                                      </p:cBhvr>
                                    </p:animEffect>
                                  </p:childTnLst>
                                </p:cTn>
                              </p:par>
                              <p:par>
                                <p:cTn id="16" presetID="5" presetClass="entr" presetSubtype="10" repeatCount="400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checkerboard(across)">
                                      <p:cBhvr>
                                        <p:cTn id="18"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3399">
                <a:alpha val="6000"/>
              </a:srgbClr>
            </a:gs>
            <a:gs pos="48000">
              <a:srgbClr val="FF6633">
                <a:alpha val="30000"/>
              </a:srgbClr>
            </a:gs>
            <a:gs pos="91000">
              <a:srgbClr val="FFFF00">
                <a:alpha val="57000"/>
              </a:srgbClr>
            </a:gs>
            <a:gs pos="75000">
              <a:srgbClr val="01A78F">
                <a:alpha val="58000"/>
              </a:srgbClr>
            </a:gs>
            <a:gs pos="100000">
              <a:srgbClr val="3366FF"/>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1030" name="Picture 6" descr="C:\Users\Rae\Desktop\lunar sabbath exposed edit.png"/>
          <p:cNvPicPr>
            <a:picLocks noChangeAspect="1" noChangeArrowheads="1"/>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4222204" y="3140968"/>
            <a:ext cx="6781914" cy="3075682"/>
          </a:xfrm>
          <a:prstGeom prst="roundRect">
            <a:avLst>
              <a:gd name="adj" fmla="val 16667"/>
            </a:avLst>
          </a:prstGeom>
          <a:ln w="57150">
            <a:solidFill>
              <a:schemeClr val="accent6">
                <a:lumMod val="75000"/>
              </a:schemeClr>
            </a:solid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a:xfrm>
            <a:off x="11639028" y="6511325"/>
            <a:ext cx="549797" cy="365125"/>
          </a:xfrm>
        </p:spPr>
        <p:txBody>
          <a:bodyPr/>
          <a:lstStyle/>
          <a:p>
            <a:fld id="{81FEFA0A-2F20-4B60-98C6-5FFDA469AA1C}" type="slidenum">
              <a:rPr lang="en-US" smtClean="0">
                <a:solidFill>
                  <a:schemeClr val="tx2"/>
                </a:solidFill>
              </a:rPr>
              <a:pPr/>
              <a:t>69</a:t>
            </a:fld>
            <a:endParaRPr lang="en-US" dirty="0">
              <a:solidFill>
                <a:schemeClr val="tx2"/>
              </a:solidFill>
            </a:endParaRPr>
          </a:p>
        </p:txBody>
      </p:sp>
      <p:sp>
        <p:nvSpPr>
          <p:cNvPr id="2" name="Oval 1"/>
          <p:cNvSpPr/>
          <p:nvPr/>
        </p:nvSpPr>
        <p:spPr>
          <a:xfrm>
            <a:off x="909836" y="620688"/>
            <a:ext cx="7776864" cy="914400"/>
          </a:xfrm>
          <a:prstGeom prst="ellipse">
            <a:avLst/>
          </a:prstGeom>
          <a:solidFill>
            <a:schemeClr val="tx2"/>
          </a:solidFill>
          <a:effectLst>
            <a:glow rad="279400">
              <a:srgbClr val="FFFF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82550" h="38100" prst="coolSlant"/>
            </a:sp3d>
          </a:bodyPr>
          <a:lstStyle/>
          <a:p>
            <a:pPr algn="ctr"/>
            <a:r>
              <a:rPr lang="en-US" sz="6000" b="1" dirty="0" smtClean="0"/>
              <a:t>Section #</a:t>
            </a:r>
            <a:r>
              <a:rPr lang="en-US" sz="6000" b="1" dirty="0" smtClean="0">
                <a:solidFill>
                  <a:srgbClr val="00FF00"/>
                </a:solidFill>
              </a:rPr>
              <a:t>10</a:t>
            </a:r>
            <a:endParaRPr lang="en-CA" sz="6000" b="1" dirty="0">
              <a:solidFill>
                <a:srgbClr val="00FF00"/>
              </a:solidFill>
            </a:endParaRPr>
          </a:p>
        </p:txBody>
      </p:sp>
      <p:grpSp>
        <p:nvGrpSpPr>
          <p:cNvPr id="8" name="Group 7"/>
          <p:cNvGrpSpPr/>
          <p:nvPr/>
        </p:nvGrpSpPr>
        <p:grpSpPr>
          <a:xfrm>
            <a:off x="477788" y="2293563"/>
            <a:ext cx="4694653" cy="3869183"/>
            <a:chOff x="477788" y="2293563"/>
            <a:chExt cx="4694653" cy="3869183"/>
          </a:xfrm>
        </p:grpSpPr>
        <p:pic>
          <p:nvPicPr>
            <p:cNvPr id="1027" name="Picture 3" descr="C:\Users\Rae\Desktop\bunny trail sign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940" y="2293563"/>
              <a:ext cx="4381501" cy="328612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028" name="Picture 4" descr="C:\Users\Rae\Desktop\bunny p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7788" y="3140968"/>
              <a:ext cx="3021778" cy="3021778"/>
            </a:xfrm>
            <a:prstGeom prst="rect">
              <a:avLst/>
            </a:prstGeom>
            <a:noFill/>
            <a:extLst>
              <a:ext uri="{909E8E84-426E-40DD-AFC4-6F175D3DCCD1}">
                <a14:hiddenFill xmlns:a14="http://schemas.microsoft.com/office/drawing/2010/main">
                  <a:solidFill>
                    <a:srgbClr val="FFFFFF"/>
                  </a:solidFill>
                </a14:hiddenFill>
              </a:ext>
            </a:extLst>
          </p:spPr>
        </p:pic>
      </p:grpSp>
      <p:pic>
        <p:nvPicPr>
          <p:cNvPr id="1031" name="Picture 7" descr="C:\Users\Rae\Desktop\clock face hug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75809" y="620688"/>
            <a:ext cx="4219203" cy="3168352"/>
          </a:xfrm>
          <a:prstGeom prst="roundRect">
            <a:avLst>
              <a:gd name="adj" fmla="val 11111"/>
            </a:avLst>
          </a:prstGeom>
          <a:ln w="190500" cap="rnd">
            <a:solidFill>
              <a:schemeClr val="bg1">
                <a:lumMod val="50000"/>
              </a:schemeClr>
            </a:solidFill>
            <a:prstDash val="solid"/>
          </a:ln>
          <a:effectLst>
            <a:outerShdw blurRad="50800" dist="38100" dir="5400000" algn="t" rotWithShape="0">
              <a:prstClr val="black">
                <a:alpha val="40000"/>
              </a:prstClr>
            </a:outerShdw>
          </a:effectLst>
          <a:scene3d>
            <a:camera prst="perspectiveFront" fov="5400000"/>
            <a:lightRig rig="threePt" dir="t">
              <a:rot lat="0" lon="0" rev="19200000"/>
            </a:lightRig>
          </a:scene3d>
          <a:sp3d extrusionH="25400">
            <a:bevelT w="304800" h="152400" prst="softRound"/>
            <a:extrusionClr>
              <a:srgbClr val="FFFFFF"/>
            </a:extrusionClr>
          </a:sp3d>
          <a:extLst>
            <a:ext uri="{909E8E84-426E-40DD-AFC4-6F175D3DCCD1}">
              <a14:hiddenFill xmlns:a14="http://schemas.microsoft.com/office/drawing/2010/main">
                <a:solidFill>
                  <a:srgbClr val="FFFFFF"/>
                </a:solidFill>
              </a14:hiddenFill>
            </a:ext>
          </a:extLst>
        </p:spPr>
      </p:pic>
      <p:sp>
        <p:nvSpPr>
          <p:cNvPr id="9" name="Rectangle 8"/>
          <p:cNvSpPr/>
          <p:nvPr/>
        </p:nvSpPr>
        <p:spPr>
          <a:xfrm>
            <a:off x="2724086" y="5542215"/>
            <a:ext cx="1124027" cy="923330"/>
          </a:xfrm>
          <a:prstGeom prst="rect">
            <a:avLst/>
          </a:prstGeom>
          <a:noFill/>
        </p:spPr>
        <p:txBody>
          <a:bodyPr wrap="none" lIns="91440" tIns="45720" rIns="91440" bIns="45720">
            <a:spAutoFit/>
          </a:bodyPr>
          <a:lstStyle/>
          <a:p>
            <a:pPr algn="ctr"/>
            <a:r>
              <a:rPr lang="en-US" sz="5400" b="1" cap="none" spc="0" dirty="0" smtClean="0">
                <a:ln w="1905"/>
                <a:solidFill>
                  <a:schemeClr val="accent1">
                    <a:lumMod val="75000"/>
                  </a:schemeClr>
                </a:solidFill>
                <a:effectLst>
                  <a:innerShdw blurRad="69850" dist="43180" dir="5400000">
                    <a:srgbClr val="000000">
                      <a:alpha val="65000"/>
                    </a:srgbClr>
                  </a:innerShdw>
                </a:effectLst>
                <a:latin typeface="Rockwell Extra Bold" pitchFamily="18" charset="0"/>
              </a:rPr>
              <a:t>#1</a:t>
            </a:r>
            <a:endParaRPr lang="en-US" sz="5400" b="1" cap="none" spc="0" dirty="0">
              <a:ln w="1905"/>
              <a:solidFill>
                <a:schemeClr val="accent1">
                  <a:lumMod val="75000"/>
                </a:schemeClr>
              </a:solidFill>
              <a:effectLst>
                <a:innerShdw blurRad="69850" dist="43180" dir="5400000">
                  <a:srgbClr val="000000">
                    <a:alpha val="65000"/>
                  </a:srgbClr>
                </a:innerShdw>
              </a:effectLst>
              <a:latin typeface="Rockwell Extra Bold" pitchFamily="18" charset="0"/>
            </a:endParaRPr>
          </a:p>
        </p:txBody>
      </p:sp>
    </p:spTree>
    <p:extLst>
      <p:ext uri="{BB962C8B-B14F-4D97-AF65-F5344CB8AC3E}">
        <p14:creationId xmlns:p14="http://schemas.microsoft.com/office/powerpoint/2010/main" val="1946430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afterEffect">
                                  <p:stCondLst>
                                    <p:cond delay="0"/>
                                  </p:stCondLst>
                                  <p:childTnLst>
                                    <p:set>
                                      <p:cBhvr>
                                        <p:cTn id="6" dur="1" fill="hold">
                                          <p:stCondLst>
                                            <p:cond delay="0"/>
                                          </p:stCondLst>
                                        </p:cTn>
                                        <p:tgtEl>
                                          <p:spTgt spid="1031"/>
                                        </p:tgtEl>
                                        <p:attrNameLst>
                                          <p:attrName>style.visibility</p:attrName>
                                        </p:attrNameLst>
                                      </p:cBhvr>
                                      <p:to>
                                        <p:strVal val="visible"/>
                                      </p:to>
                                    </p:set>
                                    <p:animEffect transition="in" filter="wheel(8)">
                                      <p:cBhvr>
                                        <p:cTn id="7" dur="1250"/>
                                        <p:tgtEl>
                                          <p:spTgt spid="1031"/>
                                        </p:tgtEl>
                                      </p:cBhvr>
                                    </p:animEffect>
                                  </p:childTnLst>
                                </p:cTn>
                              </p:par>
                              <p:par>
                                <p:cTn id="8" presetID="26" presetClass="entr" presetSubtype="0" fill="hold" nodeType="withEffect">
                                  <p:stCondLst>
                                    <p:cond delay="75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80">
                                          <p:stCondLst>
                                            <p:cond delay="0"/>
                                          </p:stCondLst>
                                        </p:cTn>
                                        <p:tgtEl>
                                          <p:spTgt spid="8"/>
                                        </p:tgtEl>
                                      </p:cBhvr>
                                    </p:animEffect>
                                    <p:anim calcmode="lin" valueType="num">
                                      <p:cBhvr>
                                        <p:cTn id="11"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6" dur="26">
                                          <p:stCondLst>
                                            <p:cond delay="650"/>
                                          </p:stCondLst>
                                        </p:cTn>
                                        <p:tgtEl>
                                          <p:spTgt spid="8"/>
                                        </p:tgtEl>
                                      </p:cBhvr>
                                      <p:to x="100000" y="60000"/>
                                    </p:animScale>
                                    <p:animScale>
                                      <p:cBhvr>
                                        <p:cTn id="17" dur="166" decel="50000">
                                          <p:stCondLst>
                                            <p:cond delay="676"/>
                                          </p:stCondLst>
                                        </p:cTn>
                                        <p:tgtEl>
                                          <p:spTgt spid="8"/>
                                        </p:tgtEl>
                                      </p:cBhvr>
                                      <p:to x="100000" y="100000"/>
                                    </p:animScale>
                                    <p:animScale>
                                      <p:cBhvr>
                                        <p:cTn id="18" dur="26">
                                          <p:stCondLst>
                                            <p:cond delay="1312"/>
                                          </p:stCondLst>
                                        </p:cTn>
                                        <p:tgtEl>
                                          <p:spTgt spid="8"/>
                                        </p:tgtEl>
                                      </p:cBhvr>
                                      <p:to x="100000" y="80000"/>
                                    </p:animScale>
                                    <p:animScale>
                                      <p:cBhvr>
                                        <p:cTn id="19" dur="166" decel="50000">
                                          <p:stCondLst>
                                            <p:cond delay="1338"/>
                                          </p:stCondLst>
                                        </p:cTn>
                                        <p:tgtEl>
                                          <p:spTgt spid="8"/>
                                        </p:tgtEl>
                                      </p:cBhvr>
                                      <p:to x="100000" y="100000"/>
                                    </p:animScale>
                                    <p:animScale>
                                      <p:cBhvr>
                                        <p:cTn id="20" dur="26">
                                          <p:stCondLst>
                                            <p:cond delay="1642"/>
                                          </p:stCondLst>
                                        </p:cTn>
                                        <p:tgtEl>
                                          <p:spTgt spid="8"/>
                                        </p:tgtEl>
                                      </p:cBhvr>
                                      <p:to x="100000" y="90000"/>
                                    </p:animScale>
                                    <p:animScale>
                                      <p:cBhvr>
                                        <p:cTn id="21" dur="166" decel="50000">
                                          <p:stCondLst>
                                            <p:cond delay="1668"/>
                                          </p:stCondLst>
                                        </p:cTn>
                                        <p:tgtEl>
                                          <p:spTgt spid="8"/>
                                        </p:tgtEl>
                                      </p:cBhvr>
                                      <p:to x="100000" y="100000"/>
                                    </p:animScale>
                                    <p:animScale>
                                      <p:cBhvr>
                                        <p:cTn id="22" dur="26">
                                          <p:stCondLst>
                                            <p:cond delay="1808"/>
                                          </p:stCondLst>
                                        </p:cTn>
                                        <p:tgtEl>
                                          <p:spTgt spid="8"/>
                                        </p:tgtEl>
                                      </p:cBhvr>
                                      <p:to x="100000" y="95000"/>
                                    </p:animScale>
                                    <p:animScale>
                                      <p:cBhvr>
                                        <p:cTn id="23" dur="166" decel="50000">
                                          <p:stCondLst>
                                            <p:cond delay="1834"/>
                                          </p:stCondLst>
                                        </p:cTn>
                                        <p:tgtEl>
                                          <p:spTgt spid="8"/>
                                        </p:tgtEl>
                                      </p:cBhvr>
                                      <p:to x="100000" y="100000"/>
                                    </p:animScale>
                                  </p:childTnLst>
                                </p:cTn>
                              </p:par>
                              <p:par>
                                <p:cTn id="24" presetID="2" presetClass="entr" presetSubtype="8" fill="hold" grpId="0" nodeType="withEffect">
                                  <p:stCondLst>
                                    <p:cond delay="75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1250" fill="hold"/>
                                        <p:tgtEl>
                                          <p:spTgt spid="9"/>
                                        </p:tgtEl>
                                        <p:attrNameLst>
                                          <p:attrName>ppt_x</p:attrName>
                                        </p:attrNameLst>
                                      </p:cBhvr>
                                      <p:tavLst>
                                        <p:tav tm="0">
                                          <p:val>
                                            <p:strVal val="0-#ppt_w/2"/>
                                          </p:val>
                                        </p:tav>
                                        <p:tav tm="100000">
                                          <p:val>
                                            <p:strVal val="#ppt_x"/>
                                          </p:val>
                                        </p:tav>
                                      </p:tavLst>
                                    </p:anim>
                                    <p:anim calcmode="lin" valueType="num">
                                      <p:cBhvr additive="base">
                                        <p:cTn id="27" dur="1250" fill="hold"/>
                                        <p:tgtEl>
                                          <p:spTgt spid="9"/>
                                        </p:tgtEl>
                                        <p:attrNameLst>
                                          <p:attrName>ppt_y</p:attrName>
                                        </p:attrNameLst>
                                      </p:cBhvr>
                                      <p:tavLst>
                                        <p:tav tm="0">
                                          <p:val>
                                            <p:strVal val="#ppt_y"/>
                                          </p:val>
                                        </p:tav>
                                        <p:tav tm="100000">
                                          <p:val>
                                            <p:strVal val="#ppt_y"/>
                                          </p:val>
                                        </p:tav>
                                      </p:tavLst>
                                    </p:anim>
                                  </p:childTnLst>
                                </p:cTn>
                              </p:par>
                            </p:childTnLst>
                          </p:cTn>
                        </p:par>
                        <p:par>
                          <p:cTn id="28" fill="hold">
                            <p:stCondLst>
                              <p:cond delay="2750"/>
                            </p:stCondLst>
                            <p:childTnLst>
                              <p:par>
                                <p:cTn id="29" presetID="22" presetClass="entr" presetSubtype="8" fill="hold" nodeType="afterEffect">
                                  <p:stCondLst>
                                    <p:cond delay="0"/>
                                  </p:stCondLst>
                                  <p:childTnLst>
                                    <p:set>
                                      <p:cBhvr>
                                        <p:cTn id="30" dur="1" fill="hold">
                                          <p:stCondLst>
                                            <p:cond delay="0"/>
                                          </p:stCondLst>
                                        </p:cTn>
                                        <p:tgtEl>
                                          <p:spTgt spid="1030"/>
                                        </p:tgtEl>
                                        <p:attrNameLst>
                                          <p:attrName>style.visibility</p:attrName>
                                        </p:attrNameLst>
                                      </p:cBhvr>
                                      <p:to>
                                        <p:strVal val="visible"/>
                                      </p:to>
                                    </p:set>
                                    <p:animEffect transition="in" filter="wipe(left)">
                                      <p:cBhvr>
                                        <p:cTn id="31" dur="275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44000">
              <a:srgbClr val="FFFF00"/>
            </a:gs>
            <a:gs pos="24000">
              <a:srgbClr val="6600FF">
                <a:alpha val="42000"/>
              </a:srgbClr>
            </a:gs>
            <a:gs pos="79000">
              <a:schemeClr val="accent6">
                <a:lumMod val="40000"/>
                <a:lumOff val="60000"/>
              </a:schemeClr>
            </a:gs>
          </a:gsLst>
          <a:lin ang="16200000" scaled="1"/>
          <a:tileRect/>
        </a:gradFill>
        <a:effectLst/>
      </p:bgPr>
    </p:bg>
    <p:spTree>
      <p:nvGrpSpPr>
        <p:cNvPr id="1" name=""/>
        <p:cNvGrpSpPr/>
        <p:nvPr/>
      </p:nvGrpSpPr>
      <p:grpSpPr>
        <a:xfrm>
          <a:off x="0" y="0"/>
          <a:ext cx="0" cy="0"/>
          <a:chOff x="0" y="0"/>
          <a:chExt cx="0" cy="0"/>
        </a:xfrm>
      </p:grpSpPr>
      <p:sp>
        <p:nvSpPr>
          <p:cNvPr id="22" name="Slide Number Placeholder 1"/>
          <p:cNvSpPr>
            <a:spLocks noGrp="1"/>
          </p:cNvSpPr>
          <p:nvPr>
            <p:ph type="sldNum" sz="quarter" idx="12"/>
          </p:nvPr>
        </p:nvSpPr>
        <p:spPr>
          <a:xfrm>
            <a:off x="11708433" y="6597352"/>
            <a:ext cx="480392" cy="260648"/>
          </a:xfrm>
        </p:spPr>
        <p:txBody>
          <a:bodyPr/>
          <a:lstStyle/>
          <a:p>
            <a:fld id="{81FEFA0A-2F20-4B60-98C6-5FFDA469AA1C}" type="slidenum">
              <a:rPr lang="en-US" smtClean="0">
                <a:solidFill>
                  <a:srgbClr val="000000"/>
                </a:solidFill>
              </a:rPr>
              <a:pPr/>
              <a:t>7</a:t>
            </a:fld>
            <a:endParaRPr lang="en-US" dirty="0">
              <a:solidFill>
                <a:srgbClr val="000000"/>
              </a:solidFill>
            </a:endParaRPr>
          </a:p>
        </p:txBody>
      </p:sp>
      <p:sp>
        <p:nvSpPr>
          <p:cNvPr id="23" name="Snip Diagonal Corner Rectangle 22"/>
          <p:cNvSpPr/>
          <p:nvPr/>
        </p:nvSpPr>
        <p:spPr>
          <a:xfrm>
            <a:off x="1371651" y="332656"/>
            <a:ext cx="8323161" cy="699003"/>
          </a:xfrm>
          <a:prstGeom prst="snip2DiagRect">
            <a:avLst/>
          </a:prstGeom>
          <a:solidFill>
            <a:srgbClr val="FFFF66"/>
          </a:solidFill>
          <a:ln w="38100">
            <a:solidFill>
              <a:srgbClr val="00FFFF"/>
            </a:solidFill>
          </a:ln>
          <a:effectLst>
            <a:glow rad="127000">
              <a:srgbClr val="CC0099"/>
            </a:glo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82550" h="38100" prst="coolSlant"/>
            </a:sp3d>
          </a:bodyPr>
          <a:lstStyle/>
          <a:p>
            <a:pPr algn="ctr">
              <a:lnSpc>
                <a:spcPct val="150000"/>
              </a:lnSpc>
            </a:pPr>
            <a:r>
              <a:rPr lang="en-CA" sz="4400" b="1" i="1" dirty="0" smtClean="0">
                <a:solidFill>
                  <a:srgbClr val="C00000"/>
                </a:solidFill>
                <a:latin typeface="Comic Sans MS" pitchFamily="66" charset="0"/>
              </a:rPr>
              <a:t>YES! ~ Even MORE Serious:</a:t>
            </a:r>
            <a:endParaRPr lang="en-CA" sz="4400" b="1" dirty="0">
              <a:solidFill>
                <a:srgbClr val="9900CC"/>
              </a:solidFill>
            </a:endParaRPr>
          </a:p>
        </p:txBody>
      </p:sp>
      <p:sp>
        <p:nvSpPr>
          <p:cNvPr id="46" name="TextBox 45"/>
          <p:cNvSpPr txBox="1"/>
          <p:nvPr/>
        </p:nvSpPr>
        <p:spPr>
          <a:xfrm>
            <a:off x="379818" y="1348016"/>
            <a:ext cx="10075869" cy="1569660"/>
          </a:xfrm>
          <a:prstGeom prst="rect">
            <a:avLst/>
          </a:prstGeom>
          <a:solidFill>
            <a:srgbClr val="8F0040"/>
          </a:solidFill>
          <a:scene3d>
            <a:camera prst="orthographicFront"/>
            <a:lightRig rig="threePt" dir="t"/>
          </a:scene3d>
          <a:sp3d>
            <a:bevelT/>
          </a:sp3d>
        </p:spPr>
        <p:txBody>
          <a:bodyPr wrap="square" rtlCol="0">
            <a:spAutoFit/>
            <a:sp3d extrusionH="57150">
              <a:bevelT h="25400" prst="softRound"/>
            </a:sp3d>
          </a:bodyPr>
          <a:lstStyle/>
          <a:p>
            <a:pPr algn="ctr"/>
            <a:r>
              <a:rPr lang="en-US" sz="3200" b="1" dirty="0" smtClean="0">
                <a:solidFill>
                  <a:schemeClr val="accent2">
                    <a:lumMod val="40000"/>
                    <a:lumOff val="60000"/>
                  </a:schemeClr>
                </a:solidFill>
                <a:effectLst>
                  <a:glow rad="101600">
                    <a:srgbClr val="002060"/>
                  </a:glow>
                </a:effectLst>
                <a:latin typeface="Comic Sans MS" pitchFamily="66" charset="0"/>
              </a:rPr>
              <a:t>Even though Enoch’s 1</a:t>
            </a:r>
            <a:r>
              <a:rPr lang="en-US" sz="3200" b="1" baseline="30000" dirty="0" smtClean="0">
                <a:solidFill>
                  <a:schemeClr val="accent2">
                    <a:lumMod val="40000"/>
                    <a:lumOff val="60000"/>
                  </a:schemeClr>
                </a:solidFill>
                <a:effectLst>
                  <a:glow rad="101600">
                    <a:srgbClr val="002060"/>
                  </a:glow>
                </a:effectLst>
                <a:latin typeface="Comic Sans MS" pitchFamily="66" charset="0"/>
              </a:rPr>
              <a:t>st</a:t>
            </a:r>
            <a:r>
              <a:rPr lang="en-US" sz="3200" b="1" dirty="0" smtClean="0">
                <a:solidFill>
                  <a:schemeClr val="accent2">
                    <a:lumMod val="40000"/>
                    <a:lumOff val="60000"/>
                  </a:schemeClr>
                </a:solidFill>
                <a:effectLst>
                  <a:glow rad="101600">
                    <a:srgbClr val="002060"/>
                  </a:glow>
                </a:effectLst>
                <a:latin typeface="Comic Sans MS" pitchFamily="66" charset="0"/>
              </a:rPr>
              <a:t> cycle of the week is the correct day for </a:t>
            </a:r>
            <a:r>
              <a:rPr lang="en-US" sz="3200" b="1" u="sng" dirty="0" smtClean="0">
                <a:solidFill>
                  <a:schemeClr val="accent2">
                    <a:lumMod val="40000"/>
                    <a:lumOff val="60000"/>
                  </a:schemeClr>
                </a:solidFill>
                <a:effectLst>
                  <a:glow rad="101600">
                    <a:srgbClr val="002060"/>
                  </a:glow>
                </a:effectLst>
                <a:latin typeface="Comic Sans MS" pitchFamily="66" charset="0"/>
              </a:rPr>
              <a:t>a</a:t>
            </a:r>
            <a:r>
              <a:rPr lang="en-US" sz="3200" b="1" dirty="0" smtClean="0">
                <a:solidFill>
                  <a:schemeClr val="accent2">
                    <a:lumMod val="40000"/>
                    <a:lumOff val="60000"/>
                  </a:schemeClr>
                </a:solidFill>
                <a:effectLst>
                  <a:glow rad="101600">
                    <a:srgbClr val="002060"/>
                  </a:glow>
                </a:effectLst>
                <a:latin typeface="Comic Sans MS" pitchFamily="66" charset="0"/>
              </a:rPr>
              <a:t> </a:t>
            </a:r>
            <a:r>
              <a:rPr lang="en-US" sz="3200" b="1" dirty="0" smtClean="0">
                <a:ln>
                  <a:solidFill>
                    <a:srgbClr val="2932E7"/>
                  </a:solidFill>
                </a:ln>
                <a:solidFill>
                  <a:srgbClr val="FF99FF"/>
                </a:solidFill>
                <a:effectLst>
                  <a:glow rad="101600">
                    <a:srgbClr val="BCFFDE"/>
                  </a:glow>
                </a:effectLst>
                <a:latin typeface="Comic Sans MS" pitchFamily="66" charset="0"/>
              </a:rPr>
              <a:t>Wave Sheaf </a:t>
            </a:r>
            <a:r>
              <a:rPr lang="en-US" sz="3200" b="1" dirty="0" smtClean="0">
                <a:solidFill>
                  <a:schemeClr val="accent2">
                    <a:lumMod val="40000"/>
                    <a:lumOff val="60000"/>
                  </a:schemeClr>
                </a:solidFill>
                <a:effectLst>
                  <a:glow rad="101600">
                    <a:srgbClr val="002060"/>
                  </a:glow>
                </a:effectLst>
                <a:latin typeface="Comic Sans MS" pitchFamily="66" charset="0"/>
              </a:rPr>
              <a:t>– it’s just </a:t>
            </a:r>
            <a:r>
              <a:rPr lang="en-US" sz="3200" b="1" dirty="0">
                <a:solidFill>
                  <a:schemeClr val="accent2">
                    <a:lumMod val="40000"/>
                    <a:lumOff val="60000"/>
                  </a:schemeClr>
                </a:solidFill>
                <a:effectLst>
                  <a:glow rad="101600">
                    <a:srgbClr val="002060"/>
                  </a:glow>
                </a:effectLst>
                <a:latin typeface="Comic Sans MS" pitchFamily="66" charset="0"/>
              </a:rPr>
              <a:t>that </a:t>
            </a:r>
            <a:r>
              <a:rPr lang="en-US" sz="3200" b="1" dirty="0">
                <a:ln>
                  <a:solidFill>
                    <a:sysClr val="windowText" lastClr="000000"/>
                  </a:solidFill>
                </a:ln>
                <a:solidFill>
                  <a:schemeClr val="accent2">
                    <a:lumMod val="40000"/>
                    <a:lumOff val="60000"/>
                  </a:schemeClr>
                </a:solidFill>
                <a:effectLst>
                  <a:glow rad="101600">
                    <a:srgbClr val="FFC000"/>
                  </a:glow>
                </a:effectLst>
                <a:latin typeface="Comic Sans MS" pitchFamily="66" charset="0"/>
              </a:rPr>
              <a:t>Enoch is </a:t>
            </a:r>
            <a:r>
              <a:rPr lang="en-US" sz="3200" b="1" dirty="0" smtClean="0">
                <a:ln>
                  <a:solidFill>
                    <a:sysClr val="windowText" lastClr="000000"/>
                  </a:solidFill>
                </a:ln>
                <a:solidFill>
                  <a:schemeClr val="accent2">
                    <a:lumMod val="40000"/>
                    <a:lumOff val="60000"/>
                  </a:schemeClr>
                </a:solidFill>
                <a:effectLst>
                  <a:glow rad="101600">
                    <a:srgbClr val="FFC000"/>
                  </a:glow>
                </a:effectLst>
                <a:latin typeface="Comic Sans MS" pitchFamily="66" charset="0"/>
              </a:rPr>
              <a:t>a </a:t>
            </a:r>
            <a:r>
              <a:rPr lang="en-US" sz="3200" b="1" dirty="0">
                <a:ln>
                  <a:solidFill>
                    <a:sysClr val="windowText" lastClr="000000"/>
                  </a:solidFill>
                </a:ln>
                <a:solidFill>
                  <a:schemeClr val="accent2">
                    <a:lumMod val="40000"/>
                    <a:lumOff val="60000"/>
                  </a:schemeClr>
                </a:solidFill>
                <a:effectLst>
                  <a:glow rad="101600">
                    <a:srgbClr val="FFC000"/>
                  </a:glow>
                </a:effectLst>
                <a:latin typeface="Comic Sans MS" pitchFamily="66" charset="0"/>
              </a:rPr>
              <a:t>week late </a:t>
            </a:r>
            <a:r>
              <a:rPr lang="en-US" sz="3200" b="1" dirty="0">
                <a:solidFill>
                  <a:schemeClr val="accent2">
                    <a:lumMod val="40000"/>
                    <a:lumOff val="60000"/>
                  </a:schemeClr>
                </a:solidFill>
                <a:effectLst>
                  <a:glow rad="101600">
                    <a:srgbClr val="002060"/>
                  </a:glow>
                </a:effectLst>
                <a:latin typeface="Comic Sans MS" pitchFamily="66" charset="0"/>
              </a:rPr>
              <a:t>for </a:t>
            </a:r>
            <a:r>
              <a:rPr lang="en-US" sz="3200" b="1" dirty="0" smtClean="0">
                <a:solidFill>
                  <a:schemeClr val="accent2">
                    <a:lumMod val="40000"/>
                    <a:lumOff val="60000"/>
                  </a:schemeClr>
                </a:solidFill>
                <a:effectLst>
                  <a:glow rad="101600">
                    <a:srgbClr val="002060"/>
                  </a:glow>
                </a:effectLst>
                <a:latin typeface="Comic Sans MS" pitchFamily="66" charset="0"/>
              </a:rPr>
              <a:t>the anti-type event!</a:t>
            </a:r>
            <a:endParaRPr lang="en-US" sz="3200" b="1" dirty="0">
              <a:solidFill>
                <a:schemeClr val="accent2">
                  <a:lumMod val="40000"/>
                  <a:lumOff val="60000"/>
                </a:schemeClr>
              </a:solidFill>
              <a:effectLst>
                <a:glow rad="101600">
                  <a:srgbClr val="002060"/>
                </a:glow>
              </a:effectLst>
              <a:latin typeface="Comic Sans MS" pitchFamily="66" charset="0"/>
            </a:endParaRPr>
          </a:p>
        </p:txBody>
      </p:sp>
      <p:pic>
        <p:nvPicPr>
          <p:cNvPr id="47" name="Picture 3" descr="C:\Users\Rae\Desktop\SKELETON BONE STRUCTURE.pn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588" b="94830" l="3686" r="83784"/>
                    </a14:imgEffect>
                  </a14:imgLayer>
                </a14:imgProps>
              </a:ext>
              <a:ext uri="{28A0092B-C50C-407E-A947-70E740481C1C}">
                <a14:useLocalDpi xmlns:a14="http://schemas.microsoft.com/office/drawing/2010/main" val="0"/>
              </a:ext>
            </a:extLst>
          </a:blip>
          <a:srcRect/>
          <a:stretch>
            <a:fillRect/>
          </a:stretch>
        </p:blipFill>
        <p:spPr bwMode="auto">
          <a:xfrm>
            <a:off x="9262764" y="446723"/>
            <a:ext cx="3600400" cy="6717918"/>
          </a:xfrm>
          <a:prstGeom prst="rect">
            <a:avLst/>
          </a:prstGeom>
          <a:noFill/>
          <a:extLst>
            <a:ext uri="{909E8E84-426E-40DD-AFC4-6F175D3DCCD1}">
              <a14:hiddenFill xmlns:a14="http://schemas.microsoft.com/office/drawing/2010/main">
                <a:solidFill>
                  <a:srgbClr val="FFFFFF"/>
                </a:solidFill>
              </a14:hiddenFill>
            </a:ext>
          </a:extLst>
        </p:spPr>
      </p:pic>
      <p:sp>
        <p:nvSpPr>
          <p:cNvPr id="28" name="Rounded Rectangle 27"/>
          <p:cNvSpPr/>
          <p:nvPr/>
        </p:nvSpPr>
        <p:spPr>
          <a:xfrm>
            <a:off x="2731740" y="4893296"/>
            <a:ext cx="4082752" cy="914400"/>
          </a:xfrm>
          <a:prstGeom prst="roundRect">
            <a:avLst/>
          </a:prstGeom>
          <a:solidFill>
            <a:srgbClr val="FFFF00"/>
          </a:solidFill>
          <a:ln w="76200">
            <a:solidFill>
              <a:srgbClr val="7030A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r>
              <a:rPr lang="en-CA" sz="6000" b="1" i="1" dirty="0" smtClean="0">
                <a:ln w="19050">
                  <a:solidFill>
                    <a:srgbClr val="0000FF"/>
                  </a:solidFill>
                </a:ln>
                <a:solidFill>
                  <a:srgbClr val="CCFF99"/>
                </a:solidFill>
                <a:latin typeface="Comic Sans MS" panose="030F0702030302020204" pitchFamily="66" charset="0"/>
              </a:rPr>
              <a:t>Eh-</a:t>
            </a:r>
            <a:r>
              <a:rPr lang="en-CA" sz="6000" b="1" i="1" dirty="0" err="1" smtClean="0">
                <a:ln w="19050">
                  <a:solidFill>
                    <a:srgbClr val="0000FF"/>
                  </a:solidFill>
                </a:ln>
                <a:solidFill>
                  <a:srgbClr val="CCFF99"/>
                </a:solidFill>
                <a:latin typeface="Comic Sans MS" panose="030F0702030302020204" pitchFamily="66" charset="0"/>
              </a:rPr>
              <a:t>Tzem</a:t>
            </a:r>
            <a:endParaRPr lang="en-CA" sz="6000" b="1" i="1" dirty="0">
              <a:ln w="19050">
                <a:solidFill>
                  <a:srgbClr val="0000FF"/>
                </a:solidFill>
              </a:ln>
              <a:solidFill>
                <a:srgbClr val="CCFF99"/>
              </a:solidFill>
              <a:latin typeface="Comic Sans MS" panose="030F0702030302020204" pitchFamily="66" charset="0"/>
            </a:endParaRPr>
          </a:p>
        </p:txBody>
      </p:sp>
      <p:sp>
        <p:nvSpPr>
          <p:cNvPr id="36" name="Oval 35"/>
          <p:cNvSpPr/>
          <p:nvPr/>
        </p:nvSpPr>
        <p:spPr>
          <a:xfrm>
            <a:off x="297883" y="392597"/>
            <a:ext cx="683960" cy="578102"/>
          </a:xfrm>
          <a:prstGeom prst="ellipse">
            <a:avLst/>
          </a:prstGeom>
          <a:solidFill>
            <a:srgbClr val="FFFF66"/>
          </a:solidFill>
          <a:ln w="57150">
            <a:solidFill>
              <a:schemeClr val="accent1">
                <a:lumMod val="60000"/>
                <a:lumOff val="40000"/>
              </a:schemeClr>
            </a:solidFill>
          </a:ln>
          <a:effectLst>
            <a:glow rad="127000">
              <a:srgbClr val="D60093"/>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US" sz="3200" b="1" dirty="0" smtClean="0">
                <a:ln>
                  <a:solidFill>
                    <a:srgbClr val="C00000"/>
                  </a:solidFill>
                </a:ln>
                <a:solidFill>
                  <a:srgbClr val="C00000"/>
                </a:solidFill>
                <a:latin typeface="Comic Sans MS" pitchFamily="66" charset="0"/>
              </a:rPr>
              <a:t>5</a:t>
            </a:r>
            <a:endParaRPr lang="en-CA" sz="3200" b="1" dirty="0">
              <a:ln>
                <a:solidFill>
                  <a:srgbClr val="C00000"/>
                </a:solidFill>
              </a:ln>
              <a:solidFill>
                <a:srgbClr val="C00000"/>
              </a:solidFill>
              <a:latin typeface="Comic Sans MS" pitchFamily="66" charset="0"/>
            </a:endParaRPr>
          </a:p>
        </p:txBody>
      </p:sp>
      <p:sp>
        <p:nvSpPr>
          <p:cNvPr id="37" name="Explosion 2 36"/>
          <p:cNvSpPr/>
          <p:nvPr/>
        </p:nvSpPr>
        <p:spPr>
          <a:xfrm rot="20966731">
            <a:off x="-448461" y="4261985"/>
            <a:ext cx="3912773" cy="2755117"/>
          </a:xfrm>
          <a:prstGeom prst="irregularSeal2">
            <a:avLst/>
          </a:prstGeom>
          <a:solidFill>
            <a:srgbClr val="BCFFDE"/>
          </a:solidFill>
          <a:ln>
            <a:solidFill>
              <a:schemeClr val="bg2">
                <a:lumMod val="25000"/>
              </a:schemeClr>
            </a:solidFill>
          </a:ln>
          <a:effectLst>
            <a:glow rad="228600">
              <a:schemeClr val="accent3">
                <a:satMod val="175000"/>
                <a:alpha val="40000"/>
              </a:schemeClr>
            </a:glo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6600" b="1" u="sng" dirty="0" smtClean="0">
                <a:ln>
                  <a:solidFill>
                    <a:sysClr val="windowText" lastClr="000000"/>
                  </a:solidFill>
                </a:ln>
                <a:solidFill>
                  <a:srgbClr val="00FF00"/>
                </a:solidFill>
                <a:effectLst>
                  <a:glow rad="127000">
                    <a:srgbClr val="FFFF00"/>
                  </a:glow>
                </a:effectLst>
                <a:latin typeface="MV Boli" pitchFamily="2" charset="0"/>
                <a:cs typeface="MV Boli" pitchFamily="2" charset="0"/>
              </a:rPr>
              <a:t>The</a:t>
            </a:r>
            <a:endParaRPr lang="en-CA" sz="6600" b="1" u="sng" dirty="0">
              <a:ln>
                <a:solidFill>
                  <a:sysClr val="windowText" lastClr="000000"/>
                </a:solidFill>
              </a:ln>
              <a:solidFill>
                <a:srgbClr val="00FF00"/>
              </a:solidFill>
              <a:effectLst>
                <a:glow rad="127000">
                  <a:srgbClr val="FFFF00"/>
                </a:glow>
              </a:effectLst>
              <a:latin typeface="MV Boli" pitchFamily="2" charset="0"/>
              <a:cs typeface="MV Boli" pitchFamily="2"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6114" t="6687" r="15851" b="1050"/>
          <a:stretch/>
        </p:blipFill>
        <p:spPr>
          <a:xfrm>
            <a:off x="7102524" y="3031742"/>
            <a:ext cx="3019232" cy="3695933"/>
          </a:xfrm>
          <a:prstGeom prst="rect">
            <a:avLst/>
          </a:prstGeom>
          <a:ln w="38100">
            <a:solidFill>
              <a:schemeClr val="tx1"/>
            </a:solidFill>
          </a:ln>
          <a:effectLst>
            <a:glow rad="127000">
              <a:schemeClr val="accent1">
                <a:alpha val="95000"/>
              </a:schemeClr>
            </a:glow>
            <a:softEdge rad="266700"/>
          </a:effectLst>
        </p:spPr>
      </p:pic>
      <p:sp>
        <p:nvSpPr>
          <p:cNvPr id="34" name="Notched Right Arrow 33"/>
          <p:cNvSpPr/>
          <p:nvPr/>
        </p:nvSpPr>
        <p:spPr>
          <a:xfrm rot="21106550">
            <a:off x="6339400" y="4921695"/>
            <a:ext cx="1523311" cy="706240"/>
          </a:xfrm>
          <a:prstGeom prst="notchedRightArrow">
            <a:avLst>
              <a:gd name="adj1" fmla="val 38670"/>
              <a:gd name="adj2" fmla="val 67959"/>
            </a:avLst>
          </a:prstGeom>
          <a:solidFill>
            <a:srgbClr val="CCFF99"/>
          </a:solidFill>
          <a:ln>
            <a:solidFill>
              <a:srgbClr val="0000FF"/>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3" name="TextBox 2"/>
          <p:cNvSpPr txBox="1"/>
          <p:nvPr/>
        </p:nvSpPr>
        <p:spPr>
          <a:xfrm>
            <a:off x="2985492" y="6000293"/>
            <a:ext cx="7658000" cy="878702"/>
          </a:xfrm>
          <a:prstGeom prst="rect">
            <a:avLst/>
          </a:prstGeom>
          <a:noFill/>
        </p:spPr>
        <p:txBody>
          <a:bodyPr wrap="square" rtlCol="0">
            <a:spAutoFit/>
            <a:scene3d>
              <a:camera prst="orthographicFront"/>
              <a:lightRig rig="threePt" dir="t"/>
            </a:scene3d>
            <a:sp3d extrusionH="57150">
              <a:bevelT w="38100" h="38100" prst="angle"/>
            </a:sp3d>
          </a:bodyPr>
          <a:lstStyle/>
          <a:p>
            <a:pPr>
              <a:lnSpc>
                <a:spcPct val="90000"/>
              </a:lnSpc>
            </a:pPr>
            <a:r>
              <a:rPr lang="en-US" sz="2800" b="1" dirty="0" smtClean="0">
                <a:solidFill>
                  <a:srgbClr val="8F0040"/>
                </a:solidFill>
                <a:latin typeface="MV Boli" pitchFamily="2" charset="0"/>
                <a:cs typeface="MV Boli" pitchFamily="2" charset="0"/>
              </a:rPr>
              <a:t>Will there be more counterfeit witnesses exposing these Dead Sea Scroll calendars?</a:t>
            </a:r>
            <a:endParaRPr lang="en-US" sz="2800" b="1" dirty="0">
              <a:solidFill>
                <a:srgbClr val="8F0040"/>
              </a:solidFill>
              <a:latin typeface="MV Boli" pitchFamily="2" charset="0"/>
              <a:cs typeface="MV Boli" pitchFamily="2" charset="0"/>
            </a:endParaRPr>
          </a:p>
        </p:txBody>
      </p:sp>
      <p:pic>
        <p:nvPicPr>
          <p:cNvPr id="29" name="Picture 2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4115" b="84211" l="17176" r="83206"/>
                    </a14:imgEffect>
                  </a14:imgLayer>
                </a14:imgProps>
              </a:ext>
              <a:ext uri="{28A0092B-C50C-407E-A947-70E740481C1C}">
                <a14:useLocalDpi xmlns:a14="http://schemas.microsoft.com/office/drawing/2010/main" val="0"/>
              </a:ext>
            </a:extLst>
          </a:blip>
          <a:srcRect l="19106" t="15826" r="17289" b="15828"/>
          <a:stretch/>
        </p:blipFill>
        <p:spPr>
          <a:xfrm>
            <a:off x="7757378" y="4335086"/>
            <a:ext cx="2051227" cy="1758210"/>
          </a:xfrm>
          <a:prstGeom prst="rect">
            <a:avLst/>
          </a:prstGeom>
          <a:ln w="19050">
            <a:solidFill>
              <a:schemeClr val="tx1"/>
            </a:solidFill>
          </a:ln>
          <a:effectLst>
            <a:softEdge rad="12700"/>
          </a:effectLst>
        </p:spPr>
      </p:pic>
      <p:sp>
        <p:nvSpPr>
          <p:cNvPr id="48" name="TextBox 47"/>
          <p:cNvSpPr txBox="1"/>
          <p:nvPr/>
        </p:nvSpPr>
        <p:spPr>
          <a:xfrm>
            <a:off x="103221" y="3140968"/>
            <a:ext cx="10455687" cy="1200329"/>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n-US" sz="3600" b="1" dirty="0" smtClean="0">
                <a:effectLst>
                  <a:glow rad="127000">
                    <a:schemeClr val="accent2">
                      <a:lumMod val="60000"/>
                      <a:lumOff val="40000"/>
                    </a:schemeClr>
                  </a:glow>
                </a:effectLst>
                <a:latin typeface="MV Boli" pitchFamily="2" charset="0"/>
                <a:cs typeface="MV Boli" pitchFamily="2" charset="0"/>
              </a:rPr>
              <a:t>Enoch </a:t>
            </a:r>
            <a:r>
              <a:rPr lang="en-US" sz="3600" b="1" dirty="0" smtClean="0">
                <a:ln>
                  <a:solidFill>
                    <a:schemeClr val="tx2"/>
                  </a:solidFill>
                </a:ln>
                <a:solidFill>
                  <a:srgbClr val="FF0000"/>
                </a:solidFill>
                <a:effectLst>
                  <a:glow rad="127000">
                    <a:srgbClr val="FF99FF"/>
                  </a:glow>
                </a:effectLst>
                <a:latin typeface="MV Boli" pitchFamily="2" charset="0"/>
                <a:cs typeface="MV Boli" pitchFamily="2" charset="0"/>
              </a:rPr>
              <a:t>misplaces</a:t>
            </a:r>
            <a:r>
              <a:rPr lang="en-US" sz="3600" b="1" dirty="0" smtClean="0">
                <a:effectLst>
                  <a:glow rad="127000">
                    <a:schemeClr val="accent2">
                      <a:lumMod val="60000"/>
                      <a:lumOff val="40000"/>
                    </a:schemeClr>
                  </a:glow>
                </a:effectLst>
                <a:latin typeface="MV Boli" pitchFamily="2" charset="0"/>
                <a:cs typeface="MV Boli" pitchFamily="2" charset="0"/>
              </a:rPr>
              <a:t> the very “essence &amp; substance” of the Skeletal Structure of our Salvation!</a:t>
            </a:r>
            <a:endParaRPr lang="en-US" sz="3600" b="1" dirty="0">
              <a:effectLst>
                <a:glow rad="127000">
                  <a:schemeClr val="accent2">
                    <a:lumMod val="60000"/>
                    <a:lumOff val="40000"/>
                  </a:schemeClr>
                </a:glow>
              </a:effectLst>
              <a:latin typeface="MV Boli" pitchFamily="2" charset="0"/>
              <a:cs typeface="MV Boli" pitchFamily="2" charset="0"/>
            </a:endParaRPr>
          </a:p>
        </p:txBody>
      </p:sp>
      <p:sp>
        <p:nvSpPr>
          <p:cNvPr id="4" name="Rounded Rectangle 3"/>
          <p:cNvSpPr/>
          <p:nvPr/>
        </p:nvSpPr>
        <p:spPr>
          <a:xfrm>
            <a:off x="3683541" y="4423802"/>
            <a:ext cx="1708166" cy="356924"/>
          </a:xfrm>
          <a:prstGeom prst="roundRect">
            <a:avLst>
              <a:gd name="adj" fmla="val 50000"/>
            </a:avLst>
          </a:prstGeom>
          <a:gradFill>
            <a:gsLst>
              <a:gs pos="52000">
                <a:srgbClr val="FFFF00">
                  <a:lumMod val="89000"/>
                  <a:lumOff val="11000"/>
                </a:srgbClr>
              </a:gs>
              <a:gs pos="2000">
                <a:srgbClr val="6600FF"/>
              </a:gs>
              <a:gs pos="97000">
                <a:schemeClr val="accent6">
                  <a:lumMod val="40000"/>
                  <a:lumOff val="60000"/>
                </a:schemeClr>
              </a:gs>
            </a:gsLst>
            <a:lin ang="16200000" scaled="1"/>
          </a:gradFill>
          <a:ln>
            <a:solidFill>
              <a:schemeClr val="tx2"/>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b="1" i="1" dirty="0" smtClean="0">
                <a:ln>
                  <a:solidFill>
                    <a:srgbClr val="D60093"/>
                  </a:solidFill>
                </a:ln>
                <a:solidFill>
                  <a:srgbClr val="00FFFF"/>
                </a:solidFill>
                <a:latin typeface="Comic Sans MS" panose="030F0702030302020204" pitchFamily="66" charset="0"/>
              </a:rPr>
              <a:t>Mo-</a:t>
            </a:r>
            <a:r>
              <a:rPr lang="en-CA" sz="2400" b="1" i="1" dirty="0" err="1" smtClean="0">
                <a:ln>
                  <a:solidFill>
                    <a:srgbClr val="D60093"/>
                  </a:solidFill>
                </a:ln>
                <a:solidFill>
                  <a:srgbClr val="00FFFF"/>
                </a:solidFill>
                <a:latin typeface="Comic Sans MS" panose="030F0702030302020204" pitchFamily="66" charset="0"/>
              </a:rPr>
              <a:t>edim</a:t>
            </a:r>
            <a:endParaRPr lang="en-CA" sz="2400" b="1" i="1" dirty="0">
              <a:ln>
                <a:solidFill>
                  <a:srgbClr val="D60093"/>
                </a:solidFill>
              </a:ln>
              <a:solidFill>
                <a:srgbClr val="00FFFF"/>
              </a:solidFill>
              <a:latin typeface="Comic Sans MS" panose="030F0702030302020204" pitchFamily="66" charset="0"/>
            </a:endParaRPr>
          </a:p>
        </p:txBody>
      </p:sp>
      <p:sp>
        <p:nvSpPr>
          <p:cNvPr id="5" name="Right Brace 4"/>
          <p:cNvSpPr/>
          <p:nvPr/>
        </p:nvSpPr>
        <p:spPr>
          <a:xfrm rot="5400000">
            <a:off x="4061390" y="2397824"/>
            <a:ext cx="353773" cy="3856286"/>
          </a:xfrm>
          <a:prstGeom prst="rightBrace">
            <a:avLst>
              <a:gd name="adj1" fmla="val 64342"/>
              <a:gd name="adj2" fmla="val 44646"/>
            </a:avLst>
          </a:prstGeom>
          <a:solidFill>
            <a:srgbClr val="BCFFDE"/>
          </a:solidFill>
          <a:ln w="12700">
            <a:solidFill>
              <a:srgbClr val="00FF00"/>
            </a:solidFill>
          </a:ln>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Tree>
    <p:extLst>
      <p:ext uri="{BB962C8B-B14F-4D97-AF65-F5344CB8AC3E}">
        <p14:creationId xmlns:p14="http://schemas.microsoft.com/office/powerpoint/2010/main" val="250573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1000"/>
                                  </p:stCondLst>
                                  <p:childTnLst>
                                    <p:set>
                                      <p:cBhvr>
                                        <p:cTn id="6" dur="1" fill="hold">
                                          <p:stCondLst>
                                            <p:cond delay="0"/>
                                          </p:stCondLst>
                                        </p:cTn>
                                        <p:tgtEl>
                                          <p:spTgt spid="23"/>
                                        </p:tgtEl>
                                        <p:attrNameLst>
                                          <p:attrName>style.visibility</p:attrName>
                                        </p:attrNameLst>
                                      </p:cBhvr>
                                      <p:to>
                                        <p:strVal val="visible"/>
                                      </p:to>
                                    </p:set>
                                    <p:animEffect transition="in" filter="wedge">
                                      <p:cBhvr>
                                        <p:cTn id="7" dur="1250"/>
                                        <p:tgtEl>
                                          <p:spTgt spid="23"/>
                                        </p:tgtEl>
                                      </p:cBhvr>
                                    </p:animEffect>
                                  </p:childTnLst>
                                </p:cTn>
                              </p:par>
                            </p:childTnLst>
                          </p:cTn>
                        </p:par>
                        <p:par>
                          <p:cTn id="8" fill="hold">
                            <p:stCondLst>
                              <p:cond delay="2250"/>
                            </p:stCondLst>
                            <p:childTnLst>
                              <p:par>
                                <p:cTn id="9" presetID="16" presetClass="entr" presetSubtype="21" fill="hold" nodeType="afterEffect">
                                  <p:stCondLst>
                                    <p:cond delay="0"/>
                                  </p:stCondLst>
                                  <p:childTnLst>
                                    <p:set>
                                      <p:cBhvr>
                                        <p:cTn id="10" dur="1" fill="hold">
                                          <p:stCondLst>
                                            <p:cond delay="0"/>
                                          </p:stCondLst>
                                        </p:cTn>
                                        <p:tgtEl>
                                          <p:spTgt spid="46">
                                            <p:txEl>
                                              <p:pRg st="0" end="0"/>
                                            </p:txEl>
                                          </p:spTgt>
                                        </p:tgtEl>
                                        <p:attrNameLst>
                                          <p:attrName>style.visibility</p:attrName>
                                        </p:attrNameLst>
                                      </p:cBhvr>
                                      <p:to>
                                        <p:strVal val="visible"/>
                                      </p:to>
                                    </p:set>
                                    <p:animEffect transition="in" filter="barn(inVertical)">
                                      <p:cBhvr>
                                        <p:cTn id="11" dur="2000"/>
                                        <p:tgtEl>
                                          <p:spTgt spid="46">
                                            <p:txEl>
                                              <p:pRg st="0" end="0"/>
                                            </p:txEl>
                                          </p:spTgt>
                                        </p:tgtEl>
                                      </p:cBhvr>
                                    </p:animEffect>
                                  </p:childTnLst>
                                </p:cTn>
                              </p:par>
                            </p:childTnLst>
                          </p:cTn>
                        </p:par>
                        <p:par>
                          <p:cTn id="12" fill="hold">
                            <p:stCondLst>
                              <p:cond delay="4250"/>
                            </p:stCondLst>
                            <p:childTnLst>
                              <p:par>
                                <p:cTn id="13" presetID="9" presetClass="entr" presetSubtype="0" fill="hold" nodeType="afterEffect">
                                  <p:stCondLst>
                                    <p:cond delay="150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1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wipe(up)">
                                      <p:cBhvr>
                                        <p:cTn id="20" dur="2000"/>
                                        <p:tgtEl>
                                          <p:spTgt spid="48"/>
                                        </p:tgtEl>
                                      </p:cBhvr>
                                    </p:animEffect>
                                  </p:childTnLst>
                                </p:cTn>
                              </p:par>
                            </p:childTnLst>
                          </p:cTn>
                        </p:par>
                        <p:par>
                          <p:cTn id="21" fill="hold">
                            <p:stCondLst>
                              <p:cond delay="2000"/>
                            </p:stCondLst>
                            <p:childTnLst>
                              <p:par>
                                <p:cTn id="22" presetID="22" presetClass="entr" presetSubtype="1" fill="hold" nodeType="after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wipe(up)">
                                      <p:cBhvr>
                                        <p:cTn id="24" dur="3000"/>
                                        <p:tgtEl>
                                          <p:spTgt spid="47"/>
                                        </p:tgtEl>
                                      </p:cBhvr>
                                    </p:animEffect>
                                  </p:childTnLst>
                                </p:cTn>
                              </p:par>
                            </p:childTnLst>
                          </p:cTn>
                        </p:par>
                        <p:par>
                          <p:cTn id="25" fill="hold">
                            <p:stCondLst>
                              <p:cond delay="5000"/>
                            </p:stCondLst>
                            <p:childTnLst>
                              <p:par>
                                <p:cTn id="26" presetID="22" presetClass="entr" presetSubtype="1"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up)">
                                      <p:cBhvr>
                                        <p:cTn id="28" dur="500"/>
                                        <p:tgtEl>
                                          <p:spTgt spid="5"/>
                                        </p:tgtEl>
                                      </p:cBhvr>
                                    </p:animEffect>
                                  </p:childTnLst>
                                </p:cTn>
                              </p:par>
                            </p:childTnLst>
                          </p:cTn>
                        </p:par>
                        <p:par>
                          <p:cTn id="29" fill="hold">
                            <p:stCondLst>
                              <p:cond delay="5500"/>
                            </p:stCondLst>
                            <p:childTnLst>
                              <p:par>
                                <p:cTn id="30" presetID="20" presetClass="entr" presetSubtype="0"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edge">
                                      <p:cBhvr>
                                        <p:cTn id="32" dur="10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additive="base">
                                        <p:cTn id="37" dur="1000" fill="hold"/>
                                        <p:tgtEl>
                                          <p:spTgt spid="37"/>
                                        </p:tgtEl>
                                        <p:attrNameLst>
                                          <p:attrName>ppt_x</p:attrName>
                                        </p:attrNameLst>
                                      </p:cBhvr>
                                      <p:tavLst>
                                        <p:tav tm="0">
                                          <p:val>
                                            <p:strVal val="0-#ppt_w/2"/>
                                          </p:val>
                                        </p:tav>
                                        <p:tav tm="100000">
                                          <p:val>
                                            <p:strVal val="#ppt_x"/>
                                          </p:val>
                                        </p:tav>
                                      </p:tavLst>
                                    </p:anim>
                                    <p:anim calcmode="lin" valueType="num">
                                      <p:cBhvr additive="base">
                                        <p:cTn id="38" dur="1000" fill="hold"/>
                                        <p:tgtEl>
                                          <p:spTgt spid="37"/>
                                        </p:tgtEl>
                                        <p:attrNameLst>
                                          <p:attrName>ppt_y</p:attrName>
                                        </p:attrNameLst>
                                      </p:cBhvr>
                                      <p:tavLst>
                                        <p:tav tm="0">
                                          <p:val>
                                            <p:strVal val="0-#ppt_h/2"/>
                                          </p:val>
                                        </p:tav>
                                        <p:tav tm="100000">
                                          <p:val>
                                            <p:strVal val="#ppt_y"/>
                                          </p:val>
                                        </p:tav>
                                      </p:tavLst>
                                    </p:anim>
                                  </p:childTnLst>
                                </p:cTn>
                              </p:par>
                            </p:childTnLst>
                          </p:cTn>
                        </p:par>
                        <p:par>
                          <p:cTn id="39" fill="hold">
                            <p:stCondLst>
                              <p:cond delay="1000"/>
                            </p:stCondLst>
                            <p:childTnLst>
                              <p:par>
                                <p:cTn id="40" presetID="8" presetClass="emph" presetSubtype="0" fill="hold" grpId="1" nodeType="afterEffect">
                                  <p:stCondLst>
                                    <p:cond delay="0"/>
                                  </p:stCondLst>
                                  <p:childTnLst>
                                    <p:animRot by="21600000">
                                      <p:cBhvr>
                                        <p:cTn id="41" dur="1500" fill="hold"/>
                                        <p:tgtEl>
                                          <p:spTgt spid="37"/>
                                        </p:tgtEl>
                                        <p:attrNameLst>
                                          <p:attrName>r</p:attrName>
                                        </p:attrNameLst>
                                      </p:cBhvr>
                                    </p:animRot>
                                  </p:childTnLst>
                                </p:cTn>
                              </p:par>
                              <p:par>
                                <p:cTn id="42" presetID="5" presetClass="entr" presetSubtype="10"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checkerboard(across)">
                                      <p:cBhvr>
                                        <p:cTn id="44" dur="1250"/>
                                        <p:tgtEl>
                                          <p:spTgt spid="28"/>
                                        </p:tgtEl>
                                      </p:cBhvr>
                                    </p:animEffect>
                                  </p:childTnLst>
                                </p:cTn>
                              </p:par>
                            </p:childTnLst>
                          </p:cTn>
                        </p:par>
                        <p:par>
                          <p:cTn id="45" fill="hold">
                            <p:stCondLst>
                              <p:cond delay="2500"/>
                            </p:stCondLst>
                            <p:childTnLst>
                              <p:par>
                                <p:cTn id="46" presetID="31" presetClass="entr" presetSubtype="0" fill="hold" grpId="0" nodeType="afterEffect">
                                  <p:stCondLst>
                                    <p:cond delay="0"/>
                                  </p:stCondLst>
                                  <p:childTnLst>
                                    <p:set>
                                      <p:cBhvr>
                                        <p:cTn id="47" dur="1" fill="hold">
                                          <p:stCondLst>
                                            <p:cond delay="0"/>
                                          </p:stCondLst>
                                        </p:cTn>
                                        <p:tgtEl>
                                          <p:spTgt spid="34"/>
                                        </p:tgtEl>
                                        <p:attrNameLst>
                                          <p:attrName>style.visibility</p:attrName>
                                        </p:attrNameLst>
                                      </p:cBhvr>
                                      <p:to>
                                        <p:strVal val="visible"/>
                                      </p:to>
                                    </p:set>
                                    <p:anim calcmode="lin" valueType="num">
                                      <p:cBhvr>
                                        <p:cTn id="48" dur="1000" fill="hold"/>
                                        <p:tgtEl>
                                          <p:spTgt spid="34"/>
                                        </p:tgtEl>
                                        <p:attrNameLst>
                                          <p:attrName>ppt_w</p:attrName>
                                        </p:attrNameLst>
                                      </p:cBhvr>
                                      <p:tavLst>
                                        <p:tav tm="0">
                                          <p:val>
                                            <p:fltVal val="0"/>
                                          </p:val>
                                        </p:tav>
                                        <p:tav tm="100000">
                                          <p:val>
                                            <p:strVal val="#ppt_w"/>
                                          </p:val>
                                        </p:tav>
                                      </p:tavLst>
                                    </p:anim>
                                    <p:anim calcmode="lin" valueType="num">
                                      <p:cBhvr>
                                        <p:cTn id="49" dur="1000" fill="hold"/>
                                        <p:tgtEl>
                                          <p:spTgt spid="34"/>
                                        </p:tgtEl>
                                        <p:attrNameLst>
                                          <p:attrName>ppt_h</p:attrName>
                                        </p:attrNameLst>
                                      </p:cBhvr>
                                      <p:tavLst>
                                        <p:tav tm="0">
                                          <p:val>
                                            <p:fltVal val="0"/>
                                          </p:val>
                                        </p:tav>
                                        <p:tav tm="100000">
                                          <p:val>
                                            <p:strVal val="#ppt_h"/>
                                          </p:val>
                                        </p:tav>
                                      </p:tavLst>
                                    </p:anim>
                                    <p:anim calcmode="lin" valueType="num">
                                      <p:cBhvr>
                                        <p:cTn id="50" dur="1000" fill="hold"/>
                                        <p:tgtEl>
                                          <p:spTgt spid="34"/>
                                        </p:tgtEl>
                                        <p:attrNameLst>
                                          <p:attrName>style.rotation</p:attrName>
                                        </p:attrNameLst>
                                      </p:cBhvr>
                                      <p:tavLst>
                                        <p:tav tm="0">
                                          <p:val>
                                            <p:fltVal val="90"/>
                                          </p:val>
                                        </p:tav>
                                        <p:tav tm="100000">
                                          <p:val>
                                            <p:fltVal val="0"/>
                                          </p:val>
                                        </p:tav>
                                      </p:tavLst>
                                    </p:anim>
                                    <p:animEffect transition="in" filter="fade">
                                      <p:cBhvr>
                                        <p:cTn id="51" dur="1000"/>
                                        <p:tgtEl>
                                          <p:spTgt spid="34"/>
                                        </p:tgtEl>
                                      </p:cBhvr>
                                    </p:animEffect>
                                  </p:childTnLst>
                                </p:cTn>
                              </p:par>
                            </p:childTnLst>
                          </p:cTn>
                        </p:par>
                        <p:par>
                          <p:cTn id="52" fill="hold">
                            <p:stCondLst>
                              <p:cond delay="3500"/>
                            </p:stCondLst>
                            <p:childTnLst>
                              <p:par>
                                <p:cTn id="53" presetID="8" presetClass="entr" presetSubtype="16" fill="hold"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diamond(in)">
                                      <p:cBhvr>
                                        <p:cTn id="55" dur="1250"/>
                                        <p:tgtEl>
                                          <p:spTgt spid="29"/>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1000"/>
                                        <p:tgtEl>
                                          <p:spTgt spid="3"/>
                                        </p:tgtEl>
                                      </p:cBhvr>
                                    </p:animEffect>
                                    <p:anim calcmode="lin" valueType="num">
                                      <p:cBhvr>
                                        <p:cTn id="61" dur="1000" fill="hold"/>
                                        <p:tgtEl>
                                          <p:spTgt spid="3"/>
                                        </p:tgtEl>
                                        <p:attrNameLst>
                                          <p:attrName>ppt_x</p:attrName>
                                        </p:attrNameLst>
                                      </p:cBhvr>
                                      <p:tavLst>
                                        <p:tav tm="0">
                                          <p:val>
                                            <p:strVal val="#ppt_x"/>
                                          </p:val>
                                        </p:tav>
                                        <p:tav tm="100000">
                                          <p:val>
                                            <p:strVal val="#ppt_x"/>
                                          </p:val>
                                        </p:tav>
                                      </p:tavLst>
                                    </p:anim>
                                    <p:anim calcmode="lin" valueType="num">
                                      <p:cBhvr>
                                        <p:cTn id="6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8" grpId="0" animBg="1"/>
      <p:bldP spid="37" grpId="0" animBg="1"/>
      <p:bldP spid="37" grpId="1" animBg="1"/>
      <p:bldP spid="34" grpId="0" animBg="1"/>
      <p:bldP spid="3" grpId="0"/>
      <p:bldP spid="48" grpId="0"/>
      <p:bldP spid="4" grpId="0" animBg="1"/>
      <p:bldP spid="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bg>
      <p:bgPr>
        <a:gradFill>
          <a:gsLst>
            <a:gs pos="95000">
              <a:srgbClr val="00B050"/>
            </a:gs>
            <a:gs pos="50000">
              <a:srgbClr val="CC00CC">
                <a:alpha val="53000"/>
              </a:srgbClr>
            </a:gs>
            <a:gs pos="9000">
              <a:srgbClr val="FFFF00"/>
            </a:gs>
          </a:gsLst>
          <a:lin ang="5400000" scaled="0"/>
        </a:gradFill>
        <a:effectLst/>
      </p:bgPr>
    </p:bg>
    <p:spTree>
      <p:nvGrpSpPr>
        <p:cNvPr id="1" name=""/>
        <p:cNvGrpSpPr/>
        <p:nvPr/>
      </p:nvGrpSpPr>
      <p:grpSpPr>
        <a:xfrm>
          <a:off x="0" y="0"/>
          <a:ext cx="0" cy="0"/>
          <a:chOff x="0" y="0"/>
          <a:chExt cx="0" cy="0"/>
        </a:xfrm>
      </p:grpSpPr>
      <p:grpSp>
        <p:nvGrpSpPr>
          <p:cNvPr id="5" name="Group 4"/>
          <p:cNvGrpSpPr/>
          <p:nvPr/>
        </p:nvGrpSpPr>
        <p:grpSpPr>
          <a:xfrm>
            <a:off x="6619981" y="3717032"/>
            <a:ext cx="2873653" cy="3140968"/>
            <a:chOff x="6619981" y="3717032"/>
            <a:chExt cx="2873653" cy="3140968"/>
          </a:xfrm>
        </p:grpSpPr>
        <p:sp>
          <p:nvSpPr>
            <p:cNvPr id="2" name="Oval 1"/>
            <p:cNvSpPr/>
            <p:nvPr/>
          </p:nvSpPr>
          <p:spPr>
            <a:xfrm>
              <a:off x="7102524" y="3997424"/>
              <a:ext cx="1584176" cy="1440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6" name="Picture 13" descr="C:\Users\Rae\Desktop\Art on Desktop\white man clip art\yellow-blue smiley faces\smiley face - no way.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619981" y="3717032"/>
              <a:ext cx="2873653" cy="3140968"/>
            </a:xfrm>
            <a:prstGeom prst="rect">
              <a:avLst/>
            </a:prstGeom>
            <a:noFill/>
            <a:ln>
              <a:noFill/>
            </a:ln>
            <a:effectLst/>
            <a:extLst>
              <a:ext uri="{909E8E84-426E-40DD-AFC4-6F175D3DCCD1}">
                <a14:hiddenFill xmlns:a14="http://schemas.microsoft.com/office/drawing/2010/main">
                  <a:solidFill>
                    <a:srgbClr val="FFFFFF"/>
                  </a:solidFill>
                </a14:hiddenFill>
              </a:ext>
            </a:extLst>
          </p:spPr>
        </p:pic>
      </p:grpSp>
      <p:sp>
        <p:nvSpPr>
          <p:cNvPr id="3" name="Text Placeholder 2"/>
          <p:cNvSpPr>
            <a:spLocks noGrp="1"/>
          </p:cNvSpPr>
          <p:nvPr>
            <p:ph type="body" idx="1"/>
          </p:nvPr>
        </p:nvSpPr>
        <p:spPr>
          <a:xfrm>
            <a:off x="-242292" y="624219"/>
            <a:ext cx="7056784" cy="6117149"/>
          </a:xfrm>
        </p:spPr>
        <p:txBody>
          <a:bodyPr>
            <a:normAutofit fontScale="92500" lnSpcReduction="20000"/>
            <a:scene3d>
              <a:camera prst="orthographicFront"/>
              <a:lightRig rig="threePt" dir="t"/>
            </a:scene3d>
            <a:sp3d extrusionH="57150">
              <a:bevelT w="38100" h="38100"/>
            </a:sp3d>
          </a:bodyPr>
          <a:lstStyle/>
          <a:p>
            <a:pPr algn="ctr">
              <a:lnSpc>
                <a:spcPct val="110000"/>
              </a:lnSpc>
            </a:pPr>
            <a:r>
              <a:rPr lang="en-CA" sz="4800" dirty="0">
                <a:ln>
                  <a:solidFill>
                    <a:schemeClr val="tx2"/>
                  </a:solidFill>
                </a:ln>
                <a:latin typeface="Arial Rounded MT Bold" pitchFamily="34" charset="0"/>
              </a:rPr>
              <a:t>W</a:t>
            </a:r>
            <a:r>
              <a:rPr lang="en-CA" sz="4800" dirty="0" smtClean="0">
                <a:ln>
                  <a:solidFill>
                    <a:schemeClr val="tx2"/>
                  </a:solidFill>
                </a:ln>
                <a:latin typeface="Arial Rounded MT Bold" pitchFamily="34" charset="0"/>
              </a:rPr>
              <a:t>hilst we are </a:t>
            </a:r>
            <a:br>
              <a:rPr lang="en-CA" sz="4800" dirty="0" smtClean="0">
                <a:ln>
                  <a:solidFill>
                    <a:schemeClr val="tx2"/>
                  </a:solidFill>
                </a:ln>
                <a:latin typeface="Arial Rounded MT Bold" pitchFamily="34" charset="0"/>
              </a:rPr>
            </a:br>
            <a:r>
              <a:rPr lang="en-CA" sz="4800" dirty="0" smtClean="0">
                <a:ln>
                  <a:solidFill>
                    <a:schemeClr val="tx2"/>
                  </a:solidFill>
                </a:ln>
                <a:latin typeface="Arial Rounded MT Bold" pitchFamily="34" charset="0"/>
              </a:rPr>
              <a:t>viewing Joshua’s </a:t>
            </a:r>
            <a:br>
              <a:rPr lang="en-CA" sz="4800" dirty="0" smtClean="0">
                <a:ln>
                  <a:solidFill>
                    <a:schemeClr val="tx2"/>
                  </a:solidFill>
                </a:ln>
                <a:latin typeface="Arial Rounded MT Bold" pitchFamily="34" charset="0"/>
              </a:rPr>
            </a:br>
            <a:r>
              <a:rPr lang="en-CA" sz="4800" dirty="0" smtClean="0">
                <a:ln>
                  <a:solidFill>
                    <a:schemeClr val="tx2"/>
                  </a:solidFill>
                </a:ln>
                <a:latin typeface="Arial Rounded MT Bold" pitchFamily="34" charset="0"/>
              </a:rPr>
              <a:t>7</a:t>
            </a:r>
            <a:r>
              <a:rPr lang="en-CA" sz="4800" baseline="30000" dirty="0" smtClean="0">
                <a:ln>
                  <a:solidFill>
                    <a:schemeClr val="tx2"/>
                  </a:solidFill>
                </a:ln>
                <a:latin typeface="Arial Rounded MT Bold" pitchFamily="34" charset="0"/>
              </a:rPr>
              <a:t>th</a:t>
            </a:r>
            <a:r>
              <a:rPr lang="en-CA" sz="4800" dirty="0" smtClean="0">
                <a:ln>
                  <a:solidFill>
                    <a:schemeClr val="tx2"/>
                  </a:solidFill>
                </a:ln>
                <a:latin typeface="Arial Rounded MT Bold" pitchFamily="34" charset="0"/>
              </a:rPr>
              <a:t> Day Sabbath </a:t>
            </a:r>
            <a:br>
              <a:rPr lang="en-CA" sz="4800" dirty="0" smtClean="0">
                <a:ln>
                  <a:solidFill>
                    <a:schemeClr val="tx2"/>
                  </a:solidFill>
                </a:ln>
                <a:latin typeface="Arial Rounded MT Bold" pitchFamily="34" charset="0"/>
              </a:rPr>
            </a:br>
            <a:r>
              <a:rPr lang="en-CA" sz="4800" dirty="0" smtClean="0">
                <a:ln>
                  <a:solidFill>
                    <a:schemeClr val="tx2"/>
                  </a:solidFill>
                </a:ln>
                <a:latin typeface="Arial Rounded MT Bold" pitchFamily="34" charset="0"/>
              </a:rPr>
              <a:t>of Abib </a:t>
            </a:r>
            <a:r>
              <a:rPr lang="en-CA" sz="5200" b="1" dirty="0" smtClean="0">
                <a:ln>
                  <a:solidFill>
                    <a:schemeClr val="tx2"/>
                  </a:solidFill>
                </a:ln>
                <a:solidFill>
                  <a:srgbClr val="00FFFF"/>
                </a:solidFill>
                <a:latin typeface="Arial Rounded MT Bold" pitchFamily="34" charset="0"/>
              </a:rPr>
              <a:t>14</a:t>
            </a:r>
            <a:r>
              <a:rPr lang="en-CA" sz="4800" b="1" dirty="0" smtClean="0">
                <a:ln>
                  <a:solidFill>
                    <a:schemeClr val="tx2"/>
                  </a:solidFill>
                </a:ln>
                <a:solidFill>
                  <a:srgbClr val="00FFFF"/>
                </a:solidFill>
                <a:latin typeface="Arial Rounded MT Bold" pitchFamily="34" charset="0"/>
              </a:rPr>
              <a:t>, </a:t>
            </a:r>
            <a:br>
              <a:rPr lang="en-CA" sz="4800" b="1" dirty="0" smtClean="0">
                <a:ln>
                  <a:solidFill>
                    <a:schemeClr val="tx2"/>
                  </a:solidFill>
                </a:ln>
                <a:solidFill>
                  <a:srgbClr val="00FFFF"/>
                </a:solidFill>
                <a:latin typeface="Arial Rounded MT Bold" pitchFamily="34" charset="0"/>
              </a:rPr>
            </a:br>
            <a:r>
              <a:rPr lang="en-CA" sz="4800" dirty="0" smtClean="0">
                <a:ln>
                  <a:solidFill>
                    <a:schemeClr val="tx2"/>
                  </a:solidFill>
                </a:ln>
                <a:latin typeface="Arial Rounded MT Bold" pitchFamily="34" charset="0"/>
              </a:rPr>
              <a:t>can we </a:t>
            </a:r>
            <a:br>
              <a:rPr lang="en-CA" sz="4800" dirty="0" smtClean="0">
                <a:ln>
                  <a:solidFill>
                    <a:schemeClr val="tx2"/>
                  </a:solidFill>
                </a:ln>
                <a:latin typeface="Arial Rounded MT Bold" pitchFamily="34" charset="0"/>
              </a:rPr>
            </a:br>
            <a:r>
              <a:rPr lang="en-CA" sz="4800" dirty="0" smtClean="0">
                <a:ln>
                  <a:solidFill>
                    <a:schemeClr val="tx2"/>
                  </a:solidFill>
                </a:ln>
                <a:latin typeface="Arial Rounded MT Bold" pitchFamily="34" charset="0"/>
              </a:rPr>
              <a:t>allow ourselves </a:t>
            </a:r>
            <a:br>
              <a:rPr lang="en-CA" sz="4800" dirty="0" smtClean="0">
                <a:ln>
                  <a:solidFill>
                    <a:schemeClr val="tx2"/>
                  </a:solidFill>
                </a:ln>
                <a:latin typeface="Arial Rounded MT Bold" pitchFamily="34" charset="0"/>
              </a:rPr>
            </a:br>
            <a:r>
              <a:rPr lang="en-CA" sz="4800" dirty="0" smtClean="0">
                <a:ln>
                  <a:solidFill>
                    <a:schemeClr val="tx2"/>
                  </a:solidFill>
                </a:ln>
                <a:latin typeface="Arial Rounded MT Bold" pitchFamily="34" charset="0"/>
              </a:rPr>
              <a:t>a </a:t>
            </a:r>
            <a:r>
              <a:rPr lang="en-CA" sz="4800" u="sng" dirty="0" smtClean="0">
                <a:ln>
                  <a:solidFill>
                    <a:schemeClr val="tx2"/>
                  </a:solidFill>
                </a:ln>
                <a:latin typeface="Arial Rounded MT Bold" pitchFamily="34" charset="0"/>
              </a:rPr>
              <a:t>brief </a:t>
            </a:r>
            <a:r>
              <a:rPr lang="en-CA" sz="4800" dirty="0" smtClean="0">
                <a:ln>
                  <a:solidFill>
                    <a:schemeClr val="tx2"/>
                  </a:solidFill>
                </a:ln>
                <a:latin typeface="Arial Rounded MT Bold" pitchFamily="34" charset="0"/>
              </a:rPr>
              <a:t>p</a:t>
            </a:r>
            <a:r>
              <a:rPr lang="en-CA" sz="4800" u="sng" dirty="0" smtClean="0">
                <a:ln>
                  <a:solidFill>
                    <a:schemeClr val="tx2"/>
                  </a:solidFill>
                </a:ln>
                <a:latin typeface="Arial Rounded MT Bold" pitchFamily="34" charset="0"/>
              </a:rPr>
              <a:t>eek</a:t>
            </a:r>
            <a:r>
              <a:rPr lang="en-CA" sz="4800" dirty="0" smtClean="0">
                <a:ln>
                  <a:solidFill>
                    <a:schemeClr val="tx2"/>
                  </a:solidFill>
                </a:ln>
                <a:latin typeface="Arial Rounded MT Bold" pitchFamily="34" charset="0"/>
              </a:rPr>
              <a:t> at the </a:t>
            </a:r>
            <a:br>
              <a:rPr lang="en-CA" sz="4800" dirty="0" smtClean="0">
                <a:ln>
                  <a:solidFill>
                    <a:schemeClr val="tx2"/>
                  </a:solidFill>
                </a:ln>
                <a:latin typeface="Arial Rounded MT Bold" pitchFamily="34" charset="0"/>
              </a:rPr>
            </a:br>
            <a:r>
              <a:rPr lang="en-CA" sz="4800" dirty="0" smtClean="0">
                <a:ln>
                  <a:solidFill>
                    <a:schemeClr val="tx2"/>
                  </a:solidFill>
                </a:ln>
                <a:latin typeface="Arial Rounded MT Bold" pitchFamily="34" charset="0"/>
              </a:rPr>
              <a:t>lunar Sabbath requirements? </a:t>
            </a:r>
            <a:endParaRPr lang="en-CA" sz="4800" dirty="0">
              <a:ln>
                <a:solidFill>
                  <a:schemeClr val="tx2"/>
                </a:solidFill>
              </a:ln>
              <a:latin typeface="Arial Rounded MT Bold" pitchFamily="34" charset="0"/>
            </a:endParaRPr>
          </a:p>
        </p:txBody>
      </p:sp>
      <p:sp>
        <p:nvSpPr>
          <p:cNvPr id="4" name="Slide Number Placeholder 3"/>
          <p:cNvSpPr>
            <a:spLocks noGrp="1"/>
          </p:cNvSpPr>
          <p:nvPr>
            <p:ph type="sldNum" sz="quarter" idx="12"/>
          </p:nvPr>
        </p:nvSpPr>
        <p:spPr>
          <a:xfrm>
            <a:off x="9118748" y="6381328"/>
            <a:ext cx="2844059" cy="365125"/>
          </a:xfrm>
        </p:spPr>
        <p:txBody>
          <a:bodyPr/>
          <a:lstStyle/>
          <a:p>
            <a:fld id="{81FEFA0A-2F20-4B60-98C6-5FFDA469AA1C}" type="slidenum">
              <a:rPr lang="en-US" smtClean="0"/>
              <a:pPr/>
              <a:t>70</a:t>
            </a:fld>
            <a:endParaRPr lang="en-US" dirty="0"/>
          </a:p>
        </p:txBody>
      </p:sp>
      <p:pic>
        <p:nvPicPr>
          <p:cNvPr id="3074" name="Picture 2" descr="C:\Users\Rae\Desktop\lunar sabbat illusi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4452" y="480203"/>
            <a:ext cx="5299349" cy="2876789"/>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8101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gradFill flip="none" rotWithShape="1">
          <a:gsLst>
            <a:gs pos="95000">
              <a:srgbClr val="00B050"/>
            </a:gs>
            <a:gs pos="50000">
              <a:srgbClr val="CC00CC">
                <a:alpha val="53000"/>
              </a:srgbClr>
            </a:gs>
            <a:gs pos="9000">
              <a:srgbClr val="FFFF00"/>
            </a:gs>
          </a:gsLst>
          <a:lin ang="8100000" scaled="1"/>
          <a:tileRect/>
        </a:gra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9756" y="260648"/>
            <a:ext cx="5904656" cy="6360523"/>
          </a:xfrm>
        </p:spPr>
        <p:txBody>
          <a:bodyPr>
            <a:normAutofit fontScale="70000" lnSpcReduction="20000"/>
            <a:scene3d>
              <a:camera prst="orthographicFront"/>
              <a:lightRig rig="threePt" dir="t"/>
            </a:scene3d>
            <a:sp3d extrusionH="57150">
              <a:bevelT w="38100" h="38100"/>
            </a:sp3d>
          </a:bodyPr>
          <a:lstStyle/>
          <a:p>
            <a:pPr marL="685800" indent="-685800">
              <a:lnSpc>
                <a:spcPct val="110000"/>
              </a:lnSpc>
              <a:buFont typeface="Arial" pitchFamily="34" charset="0"/>
              <a:buChar char="•"/>
            </a:pPr>
            <a:r>
              <a:rPr lang="en-CA" sz="4800" dirty="0" smtClean="0">
                <a:ln>
                  <a:solidFill>
                    <a:schemeClr val="tx2"/>
                  </a:solidFill>
                </a:ln>
                <a:latin typeface="Arial Rounded MT Bold" pitchFamily="34" charset="0"/>
              </a:rPr>
              <a:t>The most common method for reckoning the lunar weekly Sabbath is to begin the count from the New Moon day, which is not considered a Sabbath.</a:t>
            </a:r>
          </a:p>
          <a:p>
            <a:pPr marL="685800" indent="-685800">
              <a:lnSpc>
                <a:spcPct val="110000"/>
              </a:lnSpc>
              <a:buFont typeface="Arial" pitchFamily="34" charset="0"/>
              <a:buChar char="•"/>
            </a:pPr>
            <a:r>
              <a:rPr lang="en-CA" sz="4800" dirty="0" smtClean="0">
                <a:ln>
                  <a:solidFill>
                    <a:schemeClr val="tx2"/>
                  </a:solidFill>
                </a:ln>
                <a:latin typeface="Arial Rounded MT Bold" pitchFamily="34" charset="0"/>
              </a:rPr>
              <a:t>Each ¼ phase that follows, marks the weekly Sabbath, no matter which cycle of the week the crescent moon shows up.</a:t>
            </a:r>
            <a:endParaRPr lang="en-CA" sz="4800" dirty="0">
              <a:ln>
                <a:solidFill>
                  <a:schemeClr val="tx2"/>
                </a:solidFill>
              </a:ln>
              <a:latin typeface="Arial Rounded MT Bold" pitchFamily="34" charset="0"/>
            </a:endParaRPr>
          </a:p>
        </p:txBody>
      </p:sp>
      <p:sp>
        <p:nvSpPr>
          <p:cNvPr id="4" name="Slide Number Placeholder 3"/>
          <p:cNvSpPr>
            <a:spLocks noGrp="1"/>
          </p:cNvSpPr>
          <p:nvPr>
            <p:ph type="sldNum" sz="quarter" idx="12"/>
          </p:nvPr>
        </p:nvSpPr>
        <p:spPr>
          <a:xfrm>
            <a:off x="9118748" y="6381328"/>
            <a:ext cx="2844059" cy="365125"/>
          </a:xfrm>
        </p:spPr>
        <p:txBody>
          <a:bodyPr/>
          <a:lstStyle/>
          <a:p>
            <a:fld id="{81FEFA0A-2F20-4B60-98C6-5FFDA469AA1C}" type="slidenum">
              <a:rPr lang="en-US" smtClean="0"/>
              <a:pPr/>
              <a:t>71</a:t>
            </a:fld>
            <a:endParaRPr lang="en-US" dirty="0"/>
          </a:p>
        </p:txBody>
      </p:sp>
      <p:pic>
        <p:nvPicPr>
          <p:cNvPr id="8" name="Picture 2" descr="C:\Users\Rae\Desktop\moon sabbath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4492" y="332656"/>
            <a:ext cx="4832351" cy="3467100"/>
          </a:xfrm>
          <a:prstGeom prst="rect">
            <a:avLst/>
          </a:prstGeom>
          <a:noFill/>
          <a:ln w="57150">
            <a:solidFill>
              <a:srgbClr val="0070C0"/>
            </a:solid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9838828" y="3429000"/>
            <a:ext cx="2513613" cy="2510984"/>
            <a:chOff x="6619981" y="3717032"/>
            <a:chExt cx="2873653" cy="3140968"/>
          </a:xfrm>
        </p:grpSpPr>
        <p:sp>
          <p:nvSpPr>
            <p:cNvPr id="2" name="Oval 1"/>
            <p:cNvSpPr/>
            <p:nvPr/>
          </p:nvSpPr>
          <p:spPr>
            <a:xfrm>
              <a:off x="7102524" y="3997424"/>
              <a:ext cx="1584176" cy="1440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6" name="Picture 13" descr="C:\Users\Rae\Desktop\Art on Desktop\white man clip art\yellow-blue smiley faces\smiley face - no way.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619981" y="3717032"/>
              <a:ext cx="2873653" cy="3140968"/>
            </a:xfrm>
            <a:prstGeom prst="rect">
              <a:avLst/>
            </a:prstGeom>
            <a:noFill/>
            <a:ln>
              <a:noFill/>
            </a:ln>
            <a:effectLst/>
            <a:extLst>
              <a:ext uri="{909E8E84-426E-40DD-AFC4-6F175D3DCCD1}">
                <a14:hiddenFill xmlns:a14="http://schemas.microsoft.com/office/drawing/2010/main">
                  <a:solidFill>
                    <a:srgbClr val="FFFFFF"/>
                  </a:solidFill>
                </a14:hiddenFill>
              </a:ext>
            </a:extLst>
          </p:spPr>
        </p:pic>
      </p:grpSp>
      <p:sp>
        <p:nvSpPr>
          <p:cNvPr id="7" name="TextBox 6"/>
          <p:cNvSpPr txBox="1"/>
          <p:nvPr/>
        </p:nvSpPr>
        <p:spPr>
          <a:xfrm>
            <a:off x="5878388" y="4013376"/>
            <a:ext cx="4392488" cy="2336024"/>
          </a:xfrm>
          <a:prstGeom prst="rect">
            <a:avLst/>
          </a:prstGeom>
          <a:noFill/>
        </p:spPr>
        <p:txBody>
          <a:bodyPr wrap="square" rtlCol="0">
            <a:spAutoFit/>
          </a:bodyPr>
          <a:lstStyle/>
          <a:p>
            <a:pPr>
              <a:lnSpc>
                <a:spcPct val="90000"/>
              </a:lnSpc>
            </a:pPr>
            <a:r>
              <a:rPr lang="en-US" spc="3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One belief is: </a:t>
            </a:r>
            <a:br>
              <a:rPr lang="en-US" spc="3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pc="3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 moon phases will always mark the weekly Sabbath </a:t>
            </a:r>
            <a:br>
              <a:rPr lang="en-US" spc="3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pc="3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AND the worship feast days.</a:t>
            </a:r>
          </a:p>
          <a:p>
            <a:pPr marL="285750" indent="-285750">
              <a:lnSpc>
                <a:spcPct val="90000"/>
              </a:lnSpc>
              <a:buFont typeface="Arial" pitchFamily="34" charset="0"/>
              <a:buChar char="•"/>
            </a:pPr>
            <a:r>
              <a:rPr lang="en-US" spc="3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Also, you never need </a:t>
            </a:r>
            <a:br>
              <a:rPr lang="en-US" spc="3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pc="3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to rely on a Gregorian calendar to know which </a:t>
            </a:r>
            <a:br>
              <a:rPr lang="en-US" spc="3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pc="3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day is the moon’s weekly Sabbath.</a:t>
            </a:r>
            <a:endParaRPr lang="en-US" spc="3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Rectangle 8"/>
          <p:cNvSpPr/>
          <p:nvPr/>
        </p:nvSpPr>
        <p:spPr>
          <a:xfrm>
            <a:off x="6923783" y="393089"/>
            <a:ext cx="4647659" cy="259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130825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22" presetClass="exit" presetSubtype="4" fill="hold" grpId="0" nodeType="withEffect">
                                  <p:stCondLst>
                                    <p:cond delay="1000"/>
                                  </p:stCondLst>
                                  <p:childTnLst>
                                    <p:animEffect transition="out" filter="wipe(down)">
                                      <p:cBhvr>
                                        <p:cTn id="11" dur="5500"/>
                                        <p:tgtEl>
                                          <p:spTgt spid="9"/>
                                        </p:tgtEl>
                                      </p:cBhvr>
                                    </p:animEffect>
                                    <p:set>
                                      <p:cBhvr>
                                        <p:cTn id="12" dur="1" fill="hold">
                                          <p:stCondLst>
                                            <p:cond delay="5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327501" y="6492875"/>
            <a:ext cx="2844059" cy="365125"/>
          </a:xfrm>
        </p:spPr>
        <p:txBody>
          <a:bodyPr/>
          <a:lstStyle/>
          <a:p>
            <a:fld id="{81FEFA0A-2F20-4B60-98C6-5FFDA469AA1C}" type="slidenum">
              <a:rPr lang="en-US" smtClean="0">
                <a:solidFill>
                  <a:schemeClr val="bg1"/>
                </a:solidFill>
              </a:rPr>
              <a:pPr/>
              <a:t>72</a:t>
            </a:fld>
            <a:endParaRPr lang="en-US" dirty="0">
              <a:solidFill>
                <a:schemeClr val="bg1"/>
              </a:solidFill>
            </a:endParaRPr>
          </a:p>
        </p:txBody>
      </p:sp>
      <p:sp>
        <p:nvSpPr>
          <p:cNvPr id="3" name="Rectangle 2"/>
          <p:cNvSpPr/>
          <p:nvPr/>
        </p:nvSpPr>
        <p:spPr>
          <a:xfrm>
            <a:off x="405780" y="404664"/>
            <a:ext cx="5328592" cy="4104456"/>
          </a:xfrm>
          <a:prstGeom prst="rect">
            <a:avLst/>
          </a:prstGeom>
          <a:solidFill>
            <a:srgbClr val="7030A0"/>
          </a:solidFill>
          <a:ln/>
        </p:spPr>
        <p:style>
          <a:lnRef idx="0">
            <a:schemeClr val="dk1"/>
          </a:lnRef>
          <a:fillRef idx="3">
            <a:schemeClr val="dk1"/>
          </a:fillRef>
          <a:effectRef idx="3">
            <a:schemeClr val="dk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algn="ctr"/>
            <a:r>
              <a:rPr lang="en-US" sz="3600" b="1" spc="150" dirty="0" smtClean="0">
                <a:ln w="11430"/>
                <a:solidFill>
                  <a:srgbClr val="F8F8F8"/>
                </a:solidFill>
                <a:effectLst>
                  <a:outerShdw blurRad="25400" algn="tl" rotWithShape="0">
                    <a:srgbClr val="000000">
                      <a:alpha val="43000"/>
                    </a:srgbClr>
                  </a:outerShdw>
                </a:effectLst>
                <a:latin typeface="Aharoni" pitchFamily="2" charset="-79"/>
                <a:cs typeface="Aharoni" pitchFamily="2" charset="-79"/>
              </a:rPr>
              <a:t>Sometimes the lunar phases align with </a:t>
            </a:r>
            <a:br>
              <a:rPr lang="en-US" sz="3600" b="1" spc="150" dirty="0" smtClean="0">
                <a:ln w="11430"/>
                <a:solidFill>
                  <a:srgbClr val="F8F8F8"/>
                </a:solidFill>
                <a:effectLst>
                  <a:outerShdw blurRad="25400" algn="tl" rotWithShape="0">
                    <a:srgbClr val="000000">
                      <a:alpha val="43000"/>
                    </a:srgbClr>
                  </a:outerShdw>
                </a:effectLst>
                <a:latin typeface="Aharoni" pitchFamily="2" charset="-79"/>
                <a:cs typeface="Aharoni" pitchFamily="2" charset="-79"/>
              </a:rPr>
            </a:br>
            <a:r>
              <a:rPr lang="en-US" sz="3600" b="1" spc="150" dirty="0" smtClean="0">
                <a:ln w="11430"/>
                <a:solidFill>
                  <a:srgbClr val="F8F8F8"/>
                </a:solidFill>
                <a:effectLst>
                  <a:outerShdw blurRad="25400" algn="tl" rotWithShape="0">
                    <a:srgbClr val="000000">
                      <a:alpha val="43000"/>
                    </a:srgbClr>
                  </a:outerShdw>
                </a:effectLst>
                <a:latin typeface="Aharoni" pitchFamily="2" charset="-79"/>
                <a:cs typeface="Aharoni" pitchFamily="2" charset="-79"/>
              </a:rPr>
              <a:t>the weekly </a:t>
            </a:r>
            <a:br>
              <a:rPr lang="en-US" sz="3600" b="1" spc="150" dirty="0" smtClean="0">
                <a:ln w="11430"/>
                <a:solidFill>
                  <a:srgbClr val="F8F8F8"/>
                </a:solidFill>
                <a:effectLst>
                  <a:outerShdw blurRad="25400" algn="tl" rotWithShape="0">
                    <a:srgbClr val="000000">
                      <a:alpha val="43000"/>
                    </a:srgbClr>
                  </a:outerShdw>
                </a:effectLst>
                <a:latin typeface="Aharoni" pitchFamily="2" charset="-79"/>
                <a:cs typeface="Aharoni" pitchFamily="2" charset="-79"/>
              </a:rPr>
            </a:br>
            <a:r>
              <a:rPr lang="en-US" sz="3600" b="1" spc="150" dirty="0" smtClean="0">
                <a:ln w="11430"/>
                <a:solidFill>
                  <a:srgbClr val="F8F8F8"/>
                </a:solidFill>
                <a:effectLst>
                  <a:outerShdw blurRad="25400" algn="tl" rotWithShape="0">
                    <a:srgbClr val="000000">
                      <a:alpha val="43000"/>
                    </a:srgbClr>
                  </a:outerShdw>
                </a:effectLst>
                <a:latin typeface="Aharoni" pitchFamily="2" charset="-79"/>
                <a:cs typeface="Aharoni" pitchFamily="2" charset="-79"/>
              </a:rPr>
              <a:t>[</a:t>
            </a:r>
            <a:r>
              <a:rPr lang="en-US" sz="2400" b="1" spc="150" dirty="0" smtClean="0">
                <a:ln w="11430"/>
                <a:solidFill>
                  <a:srgbClr val="F8F8F8"/>
                </a:solidFill>
                <a:effectLst>
                  <a:outerShdw blurRad="25400" algn="tl" rotWithShape="0">
                    <a:srgbClr val="000000">
                      <a:alpha val="43000"/>
                    </a:srgbClr>
                  </a:outerShdw>
                </a:effectLst>
                <a:latin typeface="Aharoni" pitchFamily="2" charset="-79"/>
                <a:cs typeface="Aharoni" pitchFamily="2" charset="-79"/>
              </a:rPr>
              <a:t>Saturday</a:t>
            </a:r>
            <a:r>
              <a:rPr lang="en-US" sz="3600" b="1" spc="150" dirty="0" smtClean="0">
                <a:ln w="11430"/>
                <a:solidFill>
                  <a:srgbClr val="F8F8F8"/>
                </a:solidFill>
                <a:effectLst>
                  <a:outerShdw blurRad="25400" algn="tl" rotWithShape="0">
                    <a:srgbClr val="000000">
                      <a:alpha val="43000"/>
                    </a:srgbClr>
                  </a:outerShdw>
                </a:effectLst>
                <a:latin typeface="Aharoni" pitchFamily="2" charset="-79"/>
                <a:cs typeface="Aharoni" pitchFamily="2" charset="-79"/>
              </a:rPr>
              <a:t>] Sabbath </a:t>
            </a:r>
            <a:br>
              <a:rPr lang="en-US" sz="3600" b="1" spc="150" dirty="0" smtClean="0">
                <a:ln w="11430"/>
                <a:solidFill>
                  <a:srgbClr val="F8F8F8"/>
                </a:solidFill>
                <a:effectLst>
                  <a:outerShdw blurRad="25400" algn="tl" rotWithShape="0">
                    <a:srgbClr val="000000">
                      <a:alpha val="43000"/>
                    </a:srgbClr>
                  </a:outerShdw>
                </a:effectLst>
                <a:latin typeface="Aharoni" pitchFamily="2" charset="-79"/>
                <a:cs typeface="Aharoni" pitchFamily="2" charset="-79"/>
              </a:rPr>
            </a:br>
            <a:r>
              <a:rPr lang="en-US" sz="3600" b="1" spc="150" dirty="0" smtClean="0">
                <a:ln w="11430"/>
                <a:solidFill>
                  <a:srgbClr val="F8F8F8"/>
                </a:solidFill>
                <a:effectLst>
                  <a:outerShdw blurRad="25400" algn="tl" rotWithShape="0">
                    <a:srgbClr val="000000">
                      <a:alpha val="43000"/>
                    </a:srgbClr>
                  </a:outerShdw>
                </a:effectLst>
                <a:latin typeface="Aharoni" pitchFamily="2" charset="-79"/>
                <a:cs typeface="Aharoni" pitchFamily="2" charset="-79"/>
              </a:rPr>
              <a:t>found on the Gregorian Calendar.</a:t>
            </a:r>
            <a:endParaRPr lang="en-US" sz="3600" b="1" spc="150" dirty="0">
              <a:ln w="11430"/>
              <a:solidFill>
                <a:srgbClr val="F8F8F8"/>
              </a:solidFill>
              <a:effectLst>
                <a:outerShdw blurRad="25400" algn="tl" rotWithShape="0">
                  <a:srgbClr val="000000">
                    <a:alpha val="43000"/>
                  </a:srgbClr>
                </a:outerShdw>
              </a:effectLst>
              <a:latin typeface="Aharoni" pitchFamily="2" charset="-79"/>
              <a:cs typeface="Aharoni" pitchFamily="2" charset="-79"/>
            </a:endParaRPr>
          </a:p>
        </p:txBody>
      </p:sp>
    </p:spTree>
    <p:extLst>
      <p:ext uri="{BB962C8B-B14F-4D97-AF65-F5344CB8AC3E}">
        <p14:creationId xmlns:p14="http://schemas.microsoft.com/office/powerpoint/2010/main" val="1954251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75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557908" y="3861048"/>
            <a:ext cx="3632751"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smtClean="0">
                <a:solidFill>
                  <a:srgbClr val="99FF99"/>
                </a:solidFill>
              </a:rPr>
              <a:t>#s 1 </a:t>
            </a:r>
            <a:r>
              <a:rPr lang="en-CA" sz="2000" dirty="0" smtClean="0">
                <a:solidFill>
                  <a:srgbClr val="FF3399"/>
                </a:solidFill>
              </a:rPr>
              <a:t>&amp;</a:t>
            </a:r>
            <a:r>
              <a:rPr lang="en-CA" sz="2000" dirty="0" smtClean="0">
                <a:solidFill>
                  <a:srgbClr val="99FF99"/>
                </a:solidFill>
              </a:rPr>
              <a:t> 30 are not counted </a:t>
            </a:r>
            <a:br>
              <a:rPr lang="en-CA" sz="2000" dirty="0" smtClean="0">
                <a:solidFill>
                  <a:srgbClr val="99FF99"/>
                </a:solidFill>
              </a:rPr>
            </a:br>
            <a:r>
              <a:rPr lang="en-CA" sz="2000" dirty="0" smtClean="0">
                <a:solidFill>
                  <a:srgbClr val="99FF99"/>
                </a:solidFill>
              </a:rPr>
              <a:t>within the weekly 7 count!</a:t>
            </a:r>
            <a:endParaRPr lang="en-CA" sz="2000" dirty="0">
              <a:solidFill>
                <a:srgbClr val="99FF99"/>
              </a:solidFill>
            </a:endParaRPr>
          </a:p>
        </p:txBody>
      </p:sp>
      <p:sp>
        <p:nvSpPr>
          <p:cNvPr id="2" name="Slide Number Placeholder 1"/>
          <p:cNvSpPr>
            <a:spLocks noGrp="1"/>
          </p:cNvSpPr>
          <p:nvPr>
            <p:ph type="sldNum" sz="quarter" idx="12"/>
          </p:nvPr>
        </p:nvSpPr>
        <p:spPr>
          <a:xfrm>
            <a:off x="9327501" y="6492875"/>
            <a:ext cx="2844059" cy="365125"/>
          </a:xfrm>
        </p:spPr>
        <p:txBody>
          <a:bodyPr/>
          <a:lstStyle/>
          <a:p>
            <a:fld id="{81FEFA0A-2F20-4B60-98C6-5FFDA469AA1C}" type="slidenum">
              <a:rPr lang="en-US" smtClean="0">
                <a:solidFill>
                  <a:prstClr val="white"/>
                </a:solidFill>
              </a:rPr>
              <a:pPr/>
              <a:t>73</a:t>
            </a:fld>
            <a:endParaRPr lang="en-US" dirty="0">
              <a:solidFill>
                <a:prstClr val="white"/>
              </a:solidFill>
            </a:endParaRPr>
          </a:p>
        </p:txBody>
      </p:sp>
      <p:sp>
        <p:nvSpPr>
          <p:cNvPr id="3" name="Rectangle 2"/>
          <p:cNvSpPr/>
          <p:nvPr/>
        </p:nvSpPr>
        <p:spPr>
          <a:xfrm>
            <a:off x="405780" y="404664"/>
            <a:ext cx="5328592" cy="4104456"/>
          </a:xfrm>
          <a:prstGeom prst="rect">
            <a:avLst/>
          </a:prstGeom>
          <a:solidFill>
            <a:srgbClr val="7030A0"/>
          </a:solidFill>
          <a:ln/>
        </p:spPr>
        <p:style>
          <a:lnRef idx="0">
            <a:schemeClr val="dk1"/>
          </a:lnRef>
          <a:fillRef idx="3">
            <a:schemeClr val="dk1"/>
          </a:fillRef>
          <a:effectRef idx="3">
            <a:schemeClr val="dk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algn="ctr">
              <a:lnSpc>
                <a:spcPct val="150000"/>
              </a:lnSpc>
            </a:pPr>
            <a:r>
              <a:rPr lang="en-US" sz="3600" b="1" spc="150" dirty="0" smtClean="0">
                <a:ln w="11430"/>
                <a:solidFill>
                  <a:srgbClr val="F8F8F8"/>
                </a:solidFill>
                <a:effectLst>
                  <a:outerShdw blurRad="25400" algn="tl" rotWithShape="0">
                    <a:srgbClr val="000000">
                      <a:alpha val="43000"/>
                    </a:srgbClr>
                  </a:outerShdw>
                </a:effectLst>
                <a:latin typeface="Aharoni" pitchFamily="2" charset="-79"/>
                <a:cs typeface="Aharoni" pitchFamily="2" charset="-79"/>
              </a:rPr>
              <a:t>Example:  </a:t>
            </a:r>
            <a:br>
              <a:rPr lang="en-US" sz="3600" b="1" spc="150" dirty="0" smtClean="0">
                <a:ln w="11430"/>
                <a:solidFill>
                  <a:srgbClr val="F8F8F8"/>
                </a:solidFill>
                <a:effectLst>
                  <a:outerShdw blurRad="25400" algn="tl" rotWithShape="0">
                    <a:srgbClr val="000000">
                      <a:alpha val="43000"/>
                    </a:srgbClr>
                  </a:outerShdw>
                </a:effectLst>
                <a:latin typeface="Aharoni" pitchFamily="2" charset="-79"/>
                <a:cs typeface="Aharoni" pitchFamily="2" charset="-79"/>
              </a:rPr>
            </a:br>
            <a:r>
              <a:rPr lang="en-US" sz="3600" b="1" spc="150" dirty="0" smtClean="0">
                <a:ln w="11430"/>
                <a:solidFill>
                  <a:srgbClr val="F8F8F8"/>
                </a:solidFill>
                <a:effectLst>
                  <a:outerShdw blurRad="25400" algn="tl" rotWithShape="0">
                    <a:srgbClr val="000000">
                      <a:alpha val="43000"/>
                    </a:srgbClr>
                  </a:outerShdw>
                </a:effectLst>
                <a:latin typeface="Aharoni" pitchFamily="2" charset="-79"/>
                <a:cs typeface="Aharoni" pitchFamily="2" charset="-79"/>
              </a:rPr>
              <a:t>The following lunar-phases mark the weekly Sabbaths on 8</a:t>
            </a:r>
            <a:r>
              <a:rPr lang="en-US" sz="3600" b="1" spc="150" baseline="30000" dirty="0" smtClean="0">
                <a:ln w="11430"/>
                <a:solidFill>
                  <a:srgbClr val="F8F8F8"/>
                </a:solidFill>
                <a:effectLst>
                  <a:outerShdw blurRad="25400" algn="tl" rotWithShape="0">
                    <a:srgbClr val="000000">
                      <a:alpha val="43000"/>
                    </a:srgbClr>
                  </a:outerShdw>
                </a:effectLst>
                <a:latin typeface="Aharoni" pitchFamily="2" charset="-79"/>
                <a:cs typeface="Aharoni" pitchFamily="2" charset="-79"/>
              </a:rPr>
              <a:t>th</a:t>
            </a:r>
            <a:r>
              <a:rPr lang="en-US" sz="3600" b="1" spc="150" dirty="0" smtClean="0">
                <a:ln w="11430"/>
                <a:solidFill>
                  <a:srgbClr val="F8F8F8"/>
                </a:solidFill>
                <a:effectLst>
                  <a:outerShdw blurRad="25400" algn="tl" rotWithShape="0">
                    <a:srgbClr val="000000">
                      <a:alpha val="43000"/>
                    </a:srgbClr>
                  </a:outerShdw>
                </a:effectLst>
                <a:latin typeface="Aharoni" pitchFamily="2" charset="-79"/>
                <a:cs typeface="Aharoni" pitchFamily="2" charset="-79"/>
              </a:rPr>
              <a:t>, 15</a:t>
            </a:r>
            <a:r>
              <a:rPr lang="en-US" sz="3600" b="1" spc="150" baseline="30000" dirty="0" smtClean="0">
                <a:ln w="11430"/>
                <a:solidFill>
                  <a:srgbClr val="F8F8F8"/>
                </a:solidFill>
                <a:effectLst>
                  <a:outerShdw blurRad="25400" algn="tl" rotWithShape="0">
                    <a:srgbClr val="000000">
                      <a:alpha val="43000"/>
                    </a:srgbClr>
                  </a:outerShdw>
                </a:effectLst>
                <a:latin typeface="Aharoni" pitchFamily="2" charset="-79"/>
                <a:cs typeface="Aharoni" pitchFamily="2" charset="-79"/>
              </a:rPr>
              <a:t>th</a:t>
            </a:r>
            <a:r>
              <a:rPr lang="en-US" sz="3600" b="1" spc="150" dirty="0" smtClean="0">
                <a:ln w="11430"/>
                <a:solidFill>
                  <a:srgbClr val="F8F8F8"/>
                </a:solidFill>
                <a:effectLst>
                  <a:outerShdw blurRad="25400" algn="tl" rotWithShape="0">
                    <a:srgbClr val="000000">
                      <a:alpha val="43000"/>
                    </a:srgbClr>
                  </a:outerShdw>
                </a:effectLst>
                <a:latin typeface="Aharoni" pitchFamily="2" charset="-79"/>
                <a:cs typeface="Aharoni" pitchFamily="2" charset="-79"/>
              </a:rPr>
              <a:t>, 22</a:t>
            </a:r>
            <a:r>
              <a:rPr lang="en-US" sz="3600" b="1" spc="150" baseline="30000" dirty="0" smtClean="0">
                <a:ln w="11430"/>
                <a:solidFill>
                  <a:srgbClr val="F8F8F8"/>
                </a:solidFill>
                <a:effectLst>
                  <a:outerShdw blurRad="25400" algn="tl" rotWithShape="0">
                    <a:srgbClr val="000000">
                      <a:alpha val="43000"/>
                    </a:srgbClr>
                  </a:outerShdw>
                </a:effectLst>
                <a:latin typeface="Aharoni" pitchFamily="2" charset="-79"/>
                <a:cs typeface="Aharoni" pitchFamily="2" charset="-79"/>
              </a:rPr>
              <a:t>nd</a:t>
            </a:r>
            <a:r>
              <a:rPr lang="en-US" sz="3600" b="1" spc="150" dirty="0" smtClean="0">
                <a:ln w="11430"/>
                <a:solidFill>
                  <a:srgbClr val="F8F8F8"/>
                </a:solidFill>
                <a:effectLst>
                  <a:outerShdw blurRad="25400" algn="tl" rotWithShape="0">
                    <a:srgbClr val="000000">
                      <a:alpha val="43000"/>
                    </a:srgbClr>
                  </a:outerShdw>
                </a:effectLst>
                <a:latin typeface="Aharoni" pitchFamily="2" charset="-79"/>
                <a:cs typeface="Aharoni" pitchFamily="2" charset="-79"/>
              </a:rPr>
              <a:t> &amp; 29</a:t>
            </a:r>
            <a:r>
              <a:rPr lang="en-US" sz="3600" b="1" spc="150" baseline="30000" dirty="0" smtClean="0">
                <a:ln w="11430"/>
                <a:solidFill>
                  <a:srgbClr val="F8F8F8"/>
                </a:solidFill>
                <a:effectLst>
                  <a:outerShdw blurRad="25400" algn="tl" rotWithShape="0">
                    <a:srgbClr val="000000">
                      <a:alpha val="43000"/>
                    </a:srgbClr>
                  </a:outerShdw>
                </a:effectLst>
                <a:latin typeface="Aharoni" pitchFamily="2" charset="-79"/>
                <a:cs typeface="Aharoni" pitchFamily="2" charset="-79"/>
              </a:rPr>
              <a:t>th</a:t>
            </a:r>
            <a:r>
              <a:rPr lang="en-US" sz="3600" b="1" spc="150" dirty="0" smtClean="0">
                <a:ln w="11430"/>
                <a:solidFill>
                  <a:srgbClr val="F8F8F8"/>
                </a:solidFill>
                <a:effectLst>
                  <a:outerShdw blurRad="25400" algn="tl" rotWithShape="0">
                    <a:srgbClr val="000000">
                      <a:alpha val="43000"/>
                    </a:srgbClr>
                  </a:outerShdw>
                </a:effectLst>
                <a:latin typeface="Aharoni" pitchFamily="2" charset="-79"/>
                <a:cs typeface="Aharoni" pitchFamily="2" charset="-79"/>
              </a:rPr>
              <a:t>. </a:t>
            </a:r>
            <a:endParaRPr lang="en-US" sz="3600" b="1" spc="150" dirty="0">
              <a:ln w="11430"/>
              <a:solidFill>
                <a:srgbClr val="F8F8F8"/>
              </a:solidFill>
              <a:effectLst>
                <a:outerShdw blurRad="25400" algn="tl" rotWithShape="0">
                  <a:srgbClr val="000000">
                    <a:alpha val="43000"/>
                  </a:srgbClr>
                </a:outerShdw>
              </a:effectLst>
              <a:latin typeface="Aharoni" pitchFamily="2" charset="-79"/>
              <a:cs typeface="Aharoni" pitchFamily="2" charset="-79"/>
            </a:endParaRPr>
          </a:p>
        </p:txBody>
      </p:sp>
      <p:cxnSp>
        <p:nvCxnSpPr>
          <p:cNvPr id="5" name="Straight Arrow Connector 4"/>
          <p:cNvCxnSpPr/>
          <p:nvPr/>
        </p:nvCxnSpPr>
        <p:spPr>
          <a:xfrm flipH="1">
            <a:off x="5518348" y="1556792"/>
            <a:ext cx="360040" cy="288032"/>
          </a:xfrm>
          <a:prstGeom prst="straightConnector1">
            <a:avLst/>
          </a:prstGeom>
          <a:ln w="57150">
            <a:tailEnd type="triangle"/>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5554736" y="2117151"/>
            <a:ext cx="360040" cy="288032"/>
          </a:xfrm>
          <a:prstGeom prst="straightConnector1">
            <a:avLst/>
          </a:prstGeom>
          <a:ln w="57150">
            <a:tailEnd type="triangle"/>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5554736" y="2677510"/>
            <a:ext cx="360040" cy="288032"/>
          </a:xfrm>
          <a:prstGeom prst="straightConnector1">
            <a:avLst/>
          </a:prstGeom>
          <a:ln w="57150">
            <a:tailEnd type="triangle"/>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5554736" y="3237869"/>
            <a:ext cx="360040" cy="288032"/>
          </a:xfrm>
          <a:prstGeom prst="straightConnector1">
            <a:avLst/>
          </a:prstGeom>
          <a:ln w="57150">
            <a:tailEnd type="triangle"/>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9117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3"/>
                                        </p:tgtEl>
                                        <p:attrNameLst>
                                          <p:attrName>ppt_w</p:attrName>
                                        </p:attrNameLst>
                                      </p:cBhvr>
                                      <p:tavLst>
                                        <p:tav tm="0">
                                          <p:val>
                                            <p:strVal val="ppt_w"/>
                                          </p:val>
                                        </p:tav>
                                        <p:tav tm="100000">
                                          <p:val>
                                            <p:fltVal val="0"/>
                                          </p:val>
                                        </p:tav>
                                      </p:tavLst>
                                    </p:anim>
                                    <p:anim calcmode="lin" valueType="num">
                                      <p:cBhvr>
                                        <p:cTn id="7" dur="1000"/>
                                        <p:tgtEl>
                                          <p:spTgt spid="3"/>
                                        </p:tgtEl>
                                        <p:attrNameLst>
                                          <p:attrName>ppt_h</p:attrName>
                                        </p:attrNameLst>
                                      </p:cBhvr>
                                      <p:tavLst>
                                        <p:tav tm="0">
                                          <p:val>
                                            <p:strVal val="ppt_h"/>
                                          </p:val>
                                        </p:tav>
                                        <p:tav tm="100000">
                                          <p:val>
                                            <p:fltVal val="0"/>
                                          </p:val>
                                        </p:tav>
                                      </p:tavLst>
                                    </p:anim>
                                    <p:anim calcmode="lin" valueType="num">
                                      <p:cBhvr>
                                        <p:cTn id="8" dur="1000"/>
                                        <p:tgtEl>
                                          <p:spTgt spid="3"/>
                                        </p:tgtEl>
                                        <p:attrNameLst>
                                          <p:attrName>style.rotation</p:attrName>
                                        </p:attrNameLst>
                                      </p:cBhvr>
                                      <p:tavLst>
                                        <p:tav tm="0">
                                          <p:val>
                                            <p:fltVal val="0"/>
                                          </p:val>
                                        </p:tav>
                                        <p:tav tm="100000">
                                          <p:val>
                                            <p:fltVal val="90"/>
                                          </p:val>
                                        </p:tav>
                                      </p:tavLst>
                                    </p:anim>
                                    <p:animEffect transition="out" filter="fade">
                                      <p:cBhvr>
                                        <p:cTn id="9" dur="1000"/>
                                        <p:tgtEl>
                                          <p:spTgt spid="3"/>
                                        </p:tgtEl>
                                      </p:cBhvr>
                                    </p:animEffect>
                                    <p:set>
                                      <p:cBhvr>
                                        <p:cTn id="10" dur="1" fill="hold">
                                          <p:stCondLst>
                                            <p:cond delay="999"/>
                                          </p:stCondLst>
                                        </p:cTn>
                                        <p:tgtEl>
                                          <p:spTgt spid="3"/>
                                        </p:tgtEl>
                                        <p:attrNameLst>
                                          <p:attrName>style.visibility</p:attrName>
                                        </p:attrNameLst>
                                      </p:cBhvr>
                                      <p:to>
                                        <p:strVal val="hidden"/>
                                      </p:to>
                                    </p:set>
                                  </p:childTnLst>
                                </p:cTn>
                              </p:par>
                            </p:childTnLst>
                          </p:cTn>
                        </p:par>
                        <p:par>
                          <p:cTn id="11" fill="hold">
                            <p:stCondLst>
                              <p:cond delay="1000"/>
                            </p:stCondLst>
                            <p:childTnLst>
                              <p:par>
                                <p:cTn id="12" presetID="9"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dissolve">
                                      <p:cBhvr>
                                        <p:cTn id="14" dur="500"/>
                                        <p:tgtEl>
                                          <p:spTgt spid="5"/>
                                        </p:tgtEl>
                                      </p:cBhvr>
                                    </p:animEffect>
                                  </p:childTnLst>
                                </p:cTn>
                              </p:par>
                            </p:childTnLst>
                          </p:cTn>
                        </p:par>
                        <p:par>
                          <p:cTn id="15" fill="hold">
                            <p:stCondLst>
                              <p:cond delay="1500"/>
                            </p:stCondLst>
                            <p:childTnLst>
                              <p:par>
                                <p:cTn id="16" presetID="9"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childTnLst>
                          </p:cTn>
                        </p:par>
                        <p:par>
                          <p:cTn id="19" fill="hold">
                            <p:stCondLst>
                              <p:cond delay="2000"/>
                            </p:stCondLst>
                            <p:childTnLst>
                              <p:par>
                                <p:cTn id="20" presetID="9"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par>
                          <p:cTn id="23" fill="hold">
                            <p:stCondLst>
                              <p:cond delay="2500"/>
                            </p:stCondLst>
                            <p:childTnLst>
                              <p:par>
                                <p:cTn id="24" presetID="9"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dissolve">
                                      <p:cBhvr>
                                        <p:cTn id="26" dur="500"/>
                                        <p:tgtEl>
                                          <p:spTgt spid="8"/>
                                        </p:tgtEl>
                                      </p:cBhvr>
                                    </p:animEffect>
                                  </p:childTnLst>
                                </p:cTn>
                              </p:par>
                            </p:childTnLst>
                          </p:cTn>
                        </p:par>
                        <p:par>
                          <p:cTn id="27" fill="hold">
                            <p:stCondLst>
                              <p:cond delay="3000"/>
                            </p:stCondLst>
                            <p:childTnLst>
                              <p:par>
                                <p:cTn id="28" presetID="22" presetClass="entr" presetSubtype="1" fill="hold" grpId="0" nodeType="afterEffect">
                                  <p:stCondLst>
                                    <p:cond delay="1000"/>
                                  </p:stCondLst>
                                  <p:childTnLst>
                                    <p:set>
                                      <p:cBhvr>
                                        <p:cTn id="29" dur="1" fill="hold">
                                          <p:stCondLst>
                                            <p:cond delay="0"/>
                                          </p:stCondLst>
                                        </p:cTn>
                                        <p:tgtEl>
                                          <p:spTgt spid="4"/>
                                        </p:tgtEl>
                                        <p:attrNameLst>
                                          <p:attrName>style.visibility</p:attrName>
                                        </p:attrNameLst>
                                      </p:cBhvr>
                                      <p:to>
                                        <p:strVal val="visible"/>
                                      </p:to>
                                    </p:set>
                                    <p:animEffect transition="in" filter="wipe(up)">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gradFill>
          <a:gsLst>
            <a:gs pos="13000">
              <a:schemeClr val="tx2">
                <a:lumMod val="95000"/>
                <a:lumOff val="5000"/>
              </a:schemeClr>
            </a:gs>
            <a:gs pos="39999">
              <a:srgbClr val="0A128C"/>
            </a:gs>
            <a:gs pos="86000">
              <a:schemeClr val="tx2">
                <a:lumMod val="85000"/>
                <a:lumOff val="15000"/>
              </a:schemeClr>
            </a:gs>
          </a:gsLst>
          <a:lin ang="8100000" scaled="0"/>
        </a:gradFill>
        <a:effectLst/>
      </p:bgPr>
    </p:bg>
    <p:spTree>
      <p:nvGrpSpPr>
        <p:cNvPr id="1" name=""/>
        <p:cNvGrpSpPr/>
        <p:nvPr/>
      </p:nvGrpSpPr>
      <p:grpSpPr>
        <a:xfrm>
          <a:off x="0" y="0"/>
          <a:ext cx="0" cy="0"/>
          <a:chOff x="0" y="0"/>
          <a:chExt cx="0" cy="0"/>
        </a:xfrm>
      </p:grpSpPr>
      <p:sp>
        <p:nvSpPr>
          <p:cNvPr id="10" name="Slide Number Placeholder 1"/>
          <p:cNvSpPr>
            <a:spLocks noGrp="1"/>
          </p:cNvSpPr>
          <p:nvPr>
            <p:ph type="sldNum" sz="quarter" idx="12"/>
          </p:nvPr>
        </p:nvSpPr>
        <p:spPr>
          <a:xfrm>
            <a:off x="9327110" y="6492875"/>
            <a:ext cx="2844059" cy="365125"/>
          </a:xfrm>
        </p:spPr>
        <p:txBody>
          <a:bodyPr/>
          <a:lstStyle/>
          <a:p>
            <a:fld id="{81FEFA0A-2F20-4B60-98C6-5FFDA469AA1C}" type="slidenum">
              <a:rPr lang="en-US" smtClean="0">
                <a:solidFill>
                  <a:schemeClr val="bg1"/>
                </a:solidFill>
              </a:rPr>
              <a:pPr/>
              <a:t>74</a:t>
            </a:fld>
            <a:endParaRPr lang="en-US" dirty="0">
              <a:solidFill>
                <a:schemeClr val="bg1"/>
              </a:solidFill>
            </a:endParaRPr>
          </a:p>
        </p:txBody>
      </p:sp>
      <p:pic>
        <p:nvPicPr>
          <p:cNvPr id="13" name="Picture 6" descr="C:\Users\Rae\Desktop\moon see-through bkg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780" y="201883"/>
            <a:ext cx="5434335" cy="397124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4" name="Rectangle 13"/>
          <p:cNvSpPr/>
          <p:nvPr/>
        </p:nvSpPr>
        <p:spPr>
          <a:xfrm>
            <a:off x="5230316" y="260648"/>
            <a:ext cx="6624735" cy="4401205"/>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4000" b="1" cap="none" spc="150" dirty="0" smtClean="0">
                <a:ln w="11430"/>
                <a:solidFill>
                  <a:srgbClr val="F8F8F8"/>
                </a:solidFill>
                <a:effectLst>
                  <a:outerShdw blurRad="25400" algn="tl" rotWithShape="0">
                    <a:srgbClr val="000000">
                      <a:alpha val="43000"/>
                    </a:srgbClr>
                  </a:outerShdw>
                </a:effectLst>
                <a:latin typeface="Aharoni" pitchFamily="2" charset="-79"/>
                <a:cs typeface="Aharoni" pitchFamily="2" charset="-79"/>
              </a:rPr>
              <a:t>Let’s test the lunar Sabbath concept using the calendar year </a:t>
            </a:r>
            <a:br>
              <a:rPr lang="en-US" sz="4000" b="1" cap="none" spc="150" dirty="0" smtClean="0">
                <a:ln w="11430"/>
                <a:solidFill>
                  <a:srgbClr val="F8F8F8"/>
                </a:solidFill>
                <a:effectLst>
                  <a:outerShdw blurRad="25400" algn="tl" rotWithShape="0">
                    <a:srgbClr val="000000">
                      <a:alpha val="43000"/>
                    </a:srgbClr>
                  </a:outerShdw>
                </a:effectLst>
                <a:latin typeface="Aharoni" pitchFamily="2" charset="-79"/>
                <a:cs typeface="Aharoni" pitchFamily="2" charset="-79"/>
              </a:rPr>
            </a:br>
            <a:r>
              <a:rPr lang="en-US" sz="4000" b="1" cap="none" spc="150" dirty="0" smtClean="0">
                <a:ln w="11430"/>
                <a:solidFill>
                  <a:srgbClr val="F8F8F8"/>
                </a:solidFill>
                <a:effectLst>
                  <a:outerShdw blurRad="25400" algn="tl" rotWithShape="0">
                    <a:srgbClr val="000000">
                      <a:alpha val="43000"/>
                    </a:srgbClr>
                  </a:outerShdw>
                </a:effectLst>
                <a:latin typeface="Aharoni" pitchFamily="2" charset="-79"/>
                <a:cs typeface="Aharoni" pitchFamily="2" charset="-79"/>
              </a:rPr>
              <a:t>of Joshua. </a:t>
            </a:r>
          </a:p>
          <a:p>
            <a:pPr algn="ctr"/>
            <a:r>
              <a:rPr lang="en-US" sz="4000" b="1" spc="150" dirty="0" smtClean="0">
                <a:ln w="11430"/>
                <a:solidFill>
                  <a:srgbClr val="C00000"/>
                </a:solidFill>
                <a:effectLst>
                  <a:outerShdw blurRad="25400" algn="tl" rotWithShape="0">
                    <a:srgbClr val="000000">
                      <a:alpha val="43000"/>
                    </a:srgbClr>
                  </a:outerShdw>
                </a:effectLst>
                <a:latin typeface="Aharoni" pitchFamily="2" charset="-79"/>
                <a:cs typeface="Aharoni" pitchFamily="2" charset="-79"/>
              </a:rPr>
              <a:t>WILL</a:t>
            </a:r>
            <a:r>
              <a:rPr lang="en-US" sz="4000" b="1" cap="none" spc="150" dirty="0" smtClean="0">
                <a:ln w="11430"/>
                <a:solidFill>
                  <a:srgbClr val="F8F8F8"/>
                </a:solidFill>
                <a:effectLst>
                  <a:outerShdw blurRad="25400" algn="tl" rotWithShape="0">
                    <a:srgbClr val="000000">
                      <a:alpha val="43000"/>
                    </a:srgbClr>
                  </a:outerShdw>
                </a:effectLst>
                <a:latin typeface="Aharoni" pitchFamily="2" charset="-79"/>
                <a:cs typeface="Aharoni" pitchFamily="2" charset="-79"/>
              </a:rPr>
              <a:t> the lunar sabbaths align with the Sabbath in the year of Joshua?</a:t>
            </a:r>
            <a:endParaRPr lang="en-US" sz="4000" b="1" cap="none" spc="150" dirty="0">
              <a:ln w="11430"/>
              <a:solidFill>
                <a:srgbClr val="F8F8F8"/>
              </a:solidFill>
              <a:effectLst>
                <a:outerShdw blurRad="25400" algn="tl" rotWithShape="0">
                  <a:srgbClr val="000000">
                    <a:alpha val="43000"/>
                  </a:srgbClr>
                </a:outerShdw>
              </a:effectLst>
              <a:latin typeface="Aharoni" pitchFamily="2" charset="-79"/>
              <a:cs typeface="Aharoni" pitchFamily="2" charset="-79"/>
            </a:endParaRPr>
          </a:p>
        </p:txBody>
      </p:sp>
      <p:sp>
        <p:nvSpPr>
          <p:cNvPr id="15" name="Rectangle 14"/>
          <p:cNvSpPr/>
          <p:nvPr/>
        </p:nvSpPr>
        <p:spPr>
          <a:xfrm>
            <a:off x="300380" y="4653136"/>
            <a:ext cx="11554672" cy="2154436"/>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38100">
                  <a:solidFill>
                    <a:schemeClr val="bg1"/>
                  </a:solidFill>
                </a:ln>
                <a:solidFill>
                  <a:srgbClr val="CCFF99"/>
                </a:solidFill>
                <a:effectLst>
                  <a:outerShdw blurRad="25400" algn="tl" rotWithShape="0">
                    <a:srgbClr val="000000">
                      <a:alpha val="43000"/>
                    </a:srgbClr>
                  </a:outerShdw>
                </a:effectLst>
                <a:latin typeface="Aharoni" pitchFamily="2" charset="-79"/>
                <a:cs typeface="Aharoni" pitchFamily="2" charset="-79"/>
              </a:rPr>
              <a:t>Will Joshua agree to some aspect of the lunar calendar</a:t>
            </a:r>
            <a:r>
              <a:rPr lang="en-US" sz="8000" b="1" cap="none" spc="150" dirty="0" smtClean="0">
                <a:ln w="38100">
                  <a:solidFill>
                    <a:schemeClr val="bg1"/>
                  </a:solidFill>
                </a:ln>
                <a:solidFill>
                  <a:srgbClr val="CCFF99"/>
                </a:solidFill>
                <a:effectLst>
                  <a:outerShdw blurRad="25400" algn="tl" rotWithShape="0">
                    <a:srgbClr val="000000">
                      <a:alpha val="43000"/>
                    </a:srgbClr>
                  </a:outerShdw>
                </a:effectLst>
                <a:latin typeface="Aharoni" pitchFamily="2" charset="-79"/>
                <a:cs typeface="Aharoni" pitchFamily="2" charset="-79"/>
              </a:rPr>
              <a:t>?</a:t>
            </a:r>
            <a:endParaRPr lang="en-US" sz="5400" b="1" cap="none" spc="150" dirty="0">
              <a:ln w="38100">
                <a:solidFill>
                  <a:schemeClr val="bg1"/>
                </a:solidFill>
              </a:ln>
              <a:solidFill>
                <a:srgbClr val="CCFF99"/>
              </a:solidFill>
              <a:effectLst>
                <a:outerShdw blurRad="25400" algn="tl" rotWithShape="0">
                  <a:srgbClr val="000000">
                    <a:alpha val="43000"/>
                  </a:srgbClr>
                </a:outerShdw>
              </a:effectLst>
              <a:latin typeface="Aharoni" pitchFamily="2" charset="-79"/>
              <a:cs typeface="Aharoni" pitchFamily="2" charset="-79"/>
            </a:endParaRPr>
          </a:p>
        </p:txBody>
      </p:sp>
      <p:pic>
        <p:nvPicPr>
          <p:cNvPr id="16" name="Picture 11" descr="C:\Users\Rae\Desktop\Art on Desktop\white man clip art\yellow-blue smiley faces\Smiley Decision Questions p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756" y="2704879"/>
            <a:ext cx="1960245" cy="2206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2663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3"/>
          <p:cNvSpPr txBox="1">
            <a:spLocks/>
          </p:cNvSpPr>
          <p:nvPr/>
        </p:nvSpPr>
        <p:spPr>
          <a:xfrm>
            <a:off x="11679137" y="6520259"/>
            <a:ext cx="477789"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2">
                    <a:lumMod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FEFA0A-2F20-4B60-98C6-5FFDA469AA1C}" type="slidenum">
              <a:rPr lang="en-US" smtClean="0">
                <a:solidFill>
                  <a:schemeClr val="tx2"/>
                </a:solidFill>
              </a:rPr>
              <a:pPr/>
              <a:t>75</a:t>
            </a:fld>
            <a:endParaRPr lang="en-US" dirty="0">
              <a:solidFill>
                <a:schemeClr val="tx2"/>
              </a:solidFill>
            </a:endParaRPr>
          </a:p>
        </p:txBody>
      </p:sp>
      <p:graphicFrame>
        <p:nvGraphicFramePr>
          <p:cNvPr id="15" name="Table 14"/>
          <p:cNvGraphicFramePr>
            <a:graphicFrameLocks noGrp="1"/>
          </p:cNvGraphicFramePr>
          <p:nvPr>
            <p:extLst>
              <p:ext uri="{D42A27DB-BD31-4B8C-83A1-F6EECF244321}">
                <p14:modId xmlns:p14="http://schemas.microsoft.com/office/powerpoint/2010/main" val="3863109715"/>
              </p:ext>
            </p:extLst>
          </p:nvPr>
        </p:nvGraphicFramePr>
        <p:xfrm>
          <a:off x="736094" y="623100"/>
          <a:ext cx="4952983" cy="3798933"/>
        </p:xfrm>
        <a:graphic>
          <a:graphicData uri="http://schemas.openxmlformats.org/drawingml/2006/table">
            <a:tbl>
              <a:tblPr firstRow="1" bandRow="1">
                <a:tableStyleId>{69C7853C-536D-4A76-A0AE-DD22124D55A5}</a:tableStyleId>
              </a:tblPr>
              <a:tblGrid>
                <a:gridCol w="707569"/>
                <a:gridCol w="707569"/>
                <a:gridCol w="707569"/>
                <a:gridCol w="707569"/>
                <a:gridCol w="707569"/>
                <a:gridCol w="707569"/>
                <a:gridCol w="707569"/>
              </a:tblGrid>
              <a:tr h="595911">
                <a:tc>
                  <a:txBody>
                    <a:bodyPr/>
                    <a:lstStyle/>
                    <a:p>
                      <a:pPr algn="ctr"/>
                      <a:r>
                        <a:rPr lang="en-US" b="1" dirty="0" smtClean="0"/>
                        <a:t>1</a:t>
                      </a:r>
                      <a:r>
                        <a:rPr lang="en-US" b="1" baseline="30000" dirty="0" smtClean="0"/>
                        <a:t>st</a:t>
                      </a:r>
                      <a:r>
                        <a:rPr lang="en-US" b="1" dirty="0" smtClean="0"/>
                        <a:t> </a:t>
                      </a:r>
                      <a:endParaRPr lang="en-US" b="1" dirty="0"/>
                    </a:p>
                  </a:txBody>
                  <a:tcPr/>
                </a:tc>
                <a:tc>
                  <a:txBody>
                    <a:bodyPr/>
                    <a:lstStyle/>
                    <a:p>
                      <a:pPr algn="ctr"/>
                      <a:r>
                        <a:rPr lang="en-US" b="1" dirty="0" smtClean="0"/>
                        <a:t>2</a:t>
                      </a:r>
                      <a:r>
                        <a:rPr lang="en-US" b="1" baseline="30000" dirty="0" smtClean="0"/>
                        <a:t>nd</a:t>
                      </a:r>
                      <a:r>
                        <a:rPr lang="en-US" b="1" dirty="0" smtClean="0"/>
                        <a:t> </a:t>
                      </a:r>
                      <a:endParaRPr lang="en-US" b="1" dirty="0"/>
                    </a:p>
                  </a:txBody>
                  <a:tcPr/>
                </a:tc>
                <a:tc>
                  <a:txBody>
                    <a:bodyPr/>
                    <a:lstStyle/>
                    <a:p>
                      <a:pPr algn="ctr"/>
                      <a:r>
                        <a:rPr lang="en-US" b="1" dirty="0" smtClean="0"/>
                        <a:t>3</a:t>
                      </a:r>
                      <a:r>
                        <a:rPr lang="en-US" b="1" baseline="30000" dirty="0" smtClean="0"/>
                        <a:t>rd</a:t>
                      </a:r>
                      <a:r>
                        <a:rPr lang="en-US" b="1" dirty="0" smtClean="0"/>
                        <a:t> </a:t>
                      </a:r>
                      <a:endParaRPr lang="en-US" b="1" dirty="0"/>
                    </a:p>
                  </a:txBody>
                  <a:tcPr/>
                </a:tc>
                <a:tc>
                  <a:txBody>
                    <a:bodyPr/>
                    <a:lstStyle/>
                    <a:p>
                      <a:pPr algn="ctr"/>
                      <a:r>
                        <a:rPr lang="en-US" b="1" dirty="0" smtClean="0"/>
                        <a:t>4</a:t>
                      </a:r>
                      <a:r>
                        <a:rPr lang="en-US" b="1" baseline="30000" dirty="0" smtClean="0"/>
                        <a:t>th</a:t>
                      </a:r>
                      <a:r>
                        <a:rPr lang="en-US" b="1" dirty="0" smtClean="0"/>
                        <a:t> </a:t>
                      </a:r>
                      <a:endParaRPr lang="en-US" b="1" dirty="0"/>
                    </a:p>
                  </a:txBody>
                  <a:tcPr/>
                </a:tc>
                <a:tc>
                  <a:txBody>
                    <a:bodyPr/>
                    <a:lstStyle/>
                    <a:p>
                      <a:pPr algn="ctr"/>
                      <a:r>
                        <a:rPr lang="en-US" b="1" dirty="0" smtClean="0"/>
                        <a:t>5</a:t>
                      </a:r>
                      <a:r>
                        <a:rPr lang="en-US" b="1" baseline="30000" dirty="0" smtClean="0"/>
                        <a:t>th</a:t>
                      </a:r>
                      <a:r>
                        <a:rPr lang="en-US" b="1" dirty="0" smtClean="0"/>
                        <a:t> </a:t>
                      </a:r>
                      <a:endParaRPr lang="en-US" b="1" dirty="0"/>
                    </a:p>
                  </a:txBody>
                  <a:tcPr/>
                </a:tc>
                <a:tc>
                  <a:txBody>
                    <a:bodyPr/>
                    <a:lstStyle/>
                    <a:p>
                      <a:pPr algn="ctr"/>
                      <a:r>
                        <a:rPr lang="en-US" b="1" dirty="0" smtClean="0"/>
                        <a:t>6</a:t>
                      </a:r>
                      <a:r>
                        <a:rPr lang="en-US" b="1" baseline="30000" dirty="0" smtClean="0"/>
                        <a:t>th</a:t>
                      </a:r>
                      <a:r>
                        <a:rPr lang="en-US" b="1" dirty="0" smtClean="0"/>
                        <a:t> </a:t>
                      </a:r>
                      <a:endParaRPr lang="en-US" b="1" dirty="0"/>
                    </a:p>
                  </a:txBody>
                  <a:tcPr/>
                </a:tc>
                <a:tc>
                  <a:txBody>
                    <a:bodyPr/>
                    <a:lstStyle/>
                    <a:p>
                      <a:pPr algn="ctr"/>
                      <a:r>
                        <a:rPr lang="en-US" b="1" dirty="0" smtClean="0"/>
                        <a:t>7</a:t>
                      </a:r>
                      <a:r>
                        <a:rPr lang="en-US" b="1" baseline="30000" dirty="0" smtClean="0"/>
                        <a:t>th</a:t>
                      </a:r>
                      <a:r>
                        <a:rPr lang="en-US" b="1" dirty="0" smtClean="0"/>
                        <a:t> </a:t>
                      </a:r>
                      <a:endParaRPr lang="en-US" b="1" dirty="0"/>
                    </a:p>
                  </a:txBody>
                  <a:tcPr anchor="ctr">
                    <a:cell3D prstMaterial="dkEdge">
                      <a:bevel w="77470" h="12700" prst="softRound"/>
                      <a:lightRig rig="flood" dir="t"/>
                    </a:cell3D>
                    <a:solidFill>
                      <a:srgbClr val="FF99FF"/>
                    </a:solidFill>
                  </a:tcPr>
                </a:tc>
              </a:tr>
              <a:tr h="595911">
                <a:tc>
                  <a:txBody>
                    <a:bodyPr/>
                    <a:lstStyle/>
                    <a:p>
                      <a:r>
                        <a:rPr lang="en-US" b="1" dirty="0" smtClean="0"/>
                        <a:t>1</a:t>
                      </a:r>
                      <a:endParaRPr lang="en-US" b="1" dirty="0"/>
                    </a:p>
                  </a:txBody>
                  <a:tcPr>
                    <a:solidFill>
                      <a:schemeClr val="bg1"/>
                    </a:solidFill>
                  </a:tcPr>
                </a:tc>
                <a:tc>
                  <a:txBody>
                    <a:bodyPr/>
                    <a:lstStyle/>
                    <a:p>
                      <a:r>
                        <a:rPr lang="en-US" b="1" dirty="0" smtClean="0"/>
                        <a:t>2</a:t>
                      </a:r>
                      <a:endParaRPr lang="en-US" b="1" dirty="0"/>
                    </a:p>
                  </a:txBody>
                  <a:tcPr>
                    <a:solidFill>
                      <a:schemeClr val="bg1"/>
                    </a:solidFill>
                  </a:tcPr>
                </a:tc>
                <a:tc>
                  <a:txBody>
                    <a:bodyPr/>
                    <a:lstStyle/>
                    <a:p>
                      <a:r>
                        <a:rPr lang="en-US" b="1" dirty="0" smtClean="0"/>
                        <a:t>3</a:t>
                      </a:r>
                      <a:endParaRPr lang="en-US" b="1" dirty="0"/>
                    </a:p>
                  </a:txBody>
                  <a:tcPr>
                    <a:solidFill>
                      <a:schemeClr val="bg1"/>
                    </a:solidFill>
                  </a:tcPr>
                </a:tc>
                <a:tc>
                  <a:txBody>
                    <a:bodyPr/>
                    <a:lstStyle/>
                    <a:p>
                      <a:r>
                        <a:rPr lang="en-US" b="1" dirty="0" smtClean="0"/>
                        <a:t>4</a:t>
                      </a:r>
                      <a:endParaRPr lang="en-US" b="1" dirty="0"/>
                    </a:p>
                  </a:txBody>
                  <a:tcPr>
                    <a:solidFill>
                      <a:schemeClr val="bg1"/>
                    </a:solidFill>
                  </a:tcPr>
                </a:tc>
                <a:tc>
                  <a:txBody>
                    <a:bodyPr/>
                    <a:lstStyle/>
                    <a:p>
                      <a:r>
                        <a:rPr lang="en-US" b="1" dirty="0" smtClean="0"/>
                        <a:t>5</a:t>
                      </a:r>
                      <a:endParaRPr lang="en-US" b="1" dirty="0"/>
                    </a:p>
                  </a:txBody>
                  <a:tcPr>
                    <a:solidFill>
                      <a:schemeClr val="bg1"/>
                    </a:solidFill>
                  </a:tcPr>
                </a:tc>
                <a:tc>
                  <a:txBody>
                    <a:bodyPr/>
                    <a:lstStyle/>
                    <a:p>
                      <a:r>
                        <a:rPr lang="en-US" b="1" dirty="0" smtClean="0"/>
                        <a:t>6</a:t>
                      </a:r>
                      <a:endParaRPr lang="en-US" b="1" dirty="0"/>
                    </a:p>
                  </a:txBody>
                  <a:tcPr>
                    <a:solidFill>
                      <a:schemeClr val="bg1"/>
                    </a:solidFill>
                  </a:tcPr>
                </a:tc>
                <a:tc>
                  <a:txBody>
                    <a:bodyPr/>
                    <a:lstStyle/>
                    <a:p>
                      <a:r>
                        <a:rPr lang="en-US" b="1" dirty="0" smtClean="0"/>
                        <a:t>7</a:t>
                      </a:r>
                      <a:endParaRPr lang="en-US" b="1" dirty="0"/>
                    </a:p>
                  </a:txBody>
                  <a:tcPr>
                    <a:solidFill>
                      <a:schemeClr val="accent1">
                        <a:lumMod val="40000"/>
                        <a:lumOff val="60000"/>
                      </a:schemeClr>
                    </a:solidFill>
                  </a:tcPr>
                </a:tc>
              </a:tr>
              <a:tr h="819378">
                <a:tc>
                  <a:txBody>
                    <a:bodyPr/>
                    <a:lstStyle/>
                    <a:p>
                      <a:r>
                        <a:rPr lang="en-US" b="1" dirty="0" smtClean="0"/>
                        <a:t>8</a:t>
                      </a:r>
                      <a:endParaRPr lang="en-US" b="1" dirty="0"/>
                    </a:p>
                  </a:txBody>
                  <a:tcPr>
                    <a:solidFill>
                      <a:schemeClr val="bg1"/>
                    </a:solidFill>
                  </a:tcPr>
                </a:tc>
                <a:tc>
                  <a:txBody>
                    <a:bodyPr/>
                    <a:lstStyle/>
                    <a:p>
                      <a:r>
                        <a:rPr lang="en-US" b="1" dirty="0" smtClean="0"/>
                        <a:t>9</a:t>
                      </a:r>
                      <a:endParaRPr lang="en-US" b="1" dirty="0"/>
                    </a:p>
                  </a:txBody>
                  <a:tcPr>
                    <a:solidFill>
                      <a:schemeClr val="bg1"/>
                    </a:solidFill>
                  </a:tcPr>
                </a:tc>
                <a:tc>
                  <a:txBody>
                    <a:bodyPr/>
                    <a:lstStyle/>
                    <a:p>
                      <a:r>
                        <a:rPr lang="en-US" b="1" dirty="0" smtClean="0"/>
                        <a:t>10</a:t>
                      </a:r>
                      <a:endParaRPr lang="en-US" b="1" dirty="0"/>
                    </a:p>
                  </a:txBody>
                  <a:tcPr>
                    <a:solidFill>
                      <a:schemeClr val="bg1"/>
                    </a:solidFill>
                  </a:tcPr>
                </a:tc>
                <a:tc>
                  <a:txBody>
                    <a:bodyPr/>
                    <a:lstStyle/>
                    <a:p>
                      <a:r>
                        <a:rPr lang="en-US" b="1" dirty="0" smtClean="0"/>
                        <a:t>11</a:t>
                      </a:r>
                      <a:endParaRPr lang="en-US" b="1" dirty="0"/>
                    </a:p>
                  </a:txBody>
                  <a:tcPr>
                    <a:solidFill>
                      <a:schemeClr val="bg1"/>
                    </a:solidFill>
                  </a:tcPr>
                </a:tc>
                <a:tc>
                  <a:txBody>
                    <a:bodyPr/>
                    <a:lstStyle/>
                    <a:p>
                      <a:r>
                        <a:rPr lang="en-US" b="1" dirty="0" smtClean="0"/>
                        <a:t>12</a:t>
                      </a:r>
                      <a:endParaRPr lang="en-US" b="1" dirty="0"/>
                    </a:p>
                  </a:txBody>
                  <a:tcPr>
                    <a:solidFill>
                      <a:schemeClr val="bg1"/>
                    </a:solidFill>
                  </a:tcPr>
                </a:tc>
                <a:tc>
                  <a:txBody>
                    <a:bodyPr/>
                    <a:lstStyle/>
                    <a:p>
                      <a:r>
                        <a:rPr lang="en-US" b="1" dirty="0" smtClean="0"/>
                        <a:t>13</a:t>
                      </a:r>
                      <a:endParaRPr lang="en-US" b="1" dirty="0"/>
                    </a:p>
                  </a:txBody>
                  <a:tcPr>
                    <a:solidFill>
                      <a:schemeClr val="bg1"/>
                    </a:solidFill>
                  </a:tcPr>
                </a:tc>
                <a:tc>
                  <a:txBody>
                    <a:bodyPr/>
                    <a:lstStyle/>
                    <a:p>
                      <a:r>
                        <a:rPr lang="en-US" b="1" dirty="0" smtClean="0">
                          <a:solidFill>
                            <a:schemeClr val="bg1"/>
                          </a:solidFill>
                        </a:rPr>
                        <a:t>14 </a:t>
                      </a:r>
                      <a:r>
                        <a:rPr lang="en-US" sz="1400" b="1" dirty="0" smtClean="0">
                          <a:solidFill>
                            <a:schemeClr val="bg1"/>
                          </a:solidFill>
                        </a:rPr>
                        <a:t>P/O</a:t>
                      </a:r>
                      <a:endParaRPr lang="en-US" sz="3600" b="1" dirty="0">
                        <a:solidFill>
                          <a:schemeClr val="bg1"/>
                        </a:solidFill>
                      </a:endParaRPr>
                    </a:p>
                  </a:txBody>
                  <a:tcPr>
                    <a:cell3D prstMaterial="dkEdge">
                      <a:bevel w="77470" h="12700" prst="softRound"/>
                      <a:lightRig rig="flood" dir="t"/>
                    </a:cell3D>
                    <a:gradFill>
                      <a:gsLst>
                        <a:gs pos="30000">
                          <a:srgbClr val="FF0000"/>
                        </a:gs>
                        <a:gs pos="61000">
                          <a:schemeClr val="accent1">
                            <a:lumMod val="40000"/>
                            <a:lumOff val="60000"/>
                          </a:schemeClr>
                        </a:gs>
                      </a:gsLst>
                      <a:lin ang="2700000" scaled="1"/>
                    </a:gradFill>
                  </a:tcPr>
                </a:tc>
              </a:tr>
              <a:tr h="595911">
                <a:tc>
                  <a:txBody>
                    <a:bodyPr/>
                    <a:lstStyle/>
                    <a:p>
                      <a:r>
                        <a:rPr lang="en-US" b="1" dirty="0" smtClean="0">
                          <a:solidFill>
                            <a:schemeClr val="tx1"/>
                          </a:solidFill>
                        </a:rPr>
                        <a:t>15</a:t>
                      </a:r>
                      <a:r>
                        <a:rPr lang="en-US" sz="900" b="1" dirty="0" smtClean="0">
                          <a:solidFill>
                            <a:schemeClr val="accent6">
                              <a:lumMod val="50000"/>
                            </a:schemeClr>
                          </a:solidFill>
                        </a:rPr>
                        <a:t> </a:t>
                      </a:r>
                      <a:endParaRPr lang="en-US" b="1" dirty="0">
                        <a:solidFill>
                          <a:schemeClr val="tx1"/>
                        </a:solidFill>
                      </a:endParaRPr>
                    </a:p>
                  </a:txBody>
                  <a:tcPr>
                    <a:solidFill>
                      <a:schemeClr val="bg1"/>
                    </a:solidFill>
                  </a:tcPr>
                </a:tc>
                <a:tc>
                  <a:txBody>
                    <a:bodyPr/>
                    <a:lstStyle/>
                    <a:p>
                      <a:r>
                        <a:rPr lang="en-US" b="1" dirty="0" smtClean="0"/>
                        <a:t>16</a:t>
                      </a:r>
                      <a:endParaRPr lang="en-US" b="1" dirty="0"/>
                    </a:p>
                  </a:txBody>
                  <a:tcPr>
                    <a:solidFill>
                      <a:schemeClr val="bg1"/>
                    </a:solidFill>
                  </a:tcPr>
                </a:tc>
                <a:tc>
                  <a:txBody>
                    <a:bodyPr/>
                    <a:lstStyle/>
                    <a:p>
                      <a:r>
                        <a:rPr lang="en-US" b="1" dirty="0" smtClean="0"/>
                        <a:t>17</a:t>
                      </a:r>
                      <a:endParaRPr lang="en-US" b="1" dirty="0"/>
                    </a:p>
                  </a:txBody>
                  <a:tcPr>
                    <a:solidFill>
                      <a:schemeClr val="bg1"/>
                    </a:solidFill>
                  </a:tcPr>
                </a:tc>
                <a:tc>
                  <a:txBody>
                    <a:bodyPr/>
                    <a:lstStyle/>
                    <a:p>
                      <a:r>
                        <a:rPr lang="en-US" b="1" dirty="0" smtClean="0"/>
                        <a:t>18</a:t>
                      </a:r>
                      <a:endParaRPr lang="en-US" b="1" dirty="0"/>
                    </a:p>
                  </a:txBody>
                  <a:tcPr>
                    <a:solidFill>
                      <a:schemeClr val="bg1"/>
                    </a:solidFill>
                  </a:tcPr>
                </a:tc>
                <a:tc>
                  <a:txBody>
                    <a:bodyPr/>
                    <a:lstStyle/>
                    <a:p>
                      <a:r>
                        <a:rPr lang="en-US" b="1" dirty="0" smtClean="0"/>
                        <a:t>19</a:t>
                      </a:r>
                      <a:endParaRPr lang="en-US" b="1" dirty="0"/>
                    </a:p>
                  </a:txBody>
                  <a:tcPr>
                    <a:solidFill>
                      <a:schemeClr val="bg1"/>
                    </a:solidFill>
                  </a:tcPr>
                </a:tc>
                <a:tc>
                  <a:txBody>
                    <a:bodyPr/>
                    <a:lstStyle/>
                    <a:p>
                      <a:r>
                        <a:rPr lang="en-US" b="1" dirty="0" smtClean="0">
                          <a:solidFill>
                            <a:srgbClr val="164B4F"/>
                          </a:solidFill>
                        </a:rPr>
                        <a:t>20</a:t>
                      </a:r>
                      <a:endParaRPr lang="en-US" b="1" dirty="0">
                        <a:solidFill>
                          <a:srgbClr val="164B4F"/>
                        </a:solidFill>
                      </a:endParaRPr>
                    </a:p>
                  </a:txBody>
                  <a:tcPr>
                    <a:solidFill>
                      <a:schemeClr val="bg1"/>
                    </a:solidFill>
                  </a:tcPr>
                </a:tc>
                <a:tc>
                  <a:txBody>
                    <a:bodyPr/>
                    <a:lstStyle/>
                    <a:p>
                      <a:r>
                        <a:rPr lang="en-US" b="1" dirty="0" smtClean="0"/>
                        <a:t>21</a:t>
                      </a:r>
                      <a:endParaRPr lang="en-US" b="1" dirty="0"/>
                    </a:p>
                  </a:txBody>
                  <a:tcPr>
                    <a:solidFill>
                      <a:schemeClr val="accent1">
                        <a:lumMod val="40000"/>
                        <a:lumOff val="60000"/>
                      </a:schemeClr>
                    </a:solidFill>
                  </a:tcPr>
                </a:tc>
              </a:tr>
              <a:tr h="595911">
                <a:tc>
                  <a:txBody>
                    <a:bodyPr/>
                    <a:lstStyle/>
                    <a:p>
                      <a:r>
                        <a:rPr lang="en-US" b="1" dirty="0" smtClean="0"/>
                        <a:t>22</a:t>
                      </a:r>
                      <a:endParaRPr lang="en-US" b="1" dirty="0"/>
                    </a:p>
                  </a:txBody>
                  <a:tcPr>
                    <a:solidFill>
                      <a:schemeClr val="bg1"/>
                    </a:solidFill>
                  </a:tcPr>
                </a:tc>
                <a:tc>
                  <a:txBody>
                    <a:bodyPr/>
                    <a:lstStyle/>
                    <a:p>
                      <a:r>
                        <a:rPr lang="en-US" b="1" dirty="0" smtClean="0"/>
                        <a:t>23</a:t>
                      </a:r>
                      <a:endParaRPr lang="en-US" b="1" dirty="0"/>
                    </a:p>
                  </a:txBody>
                  <a:tcPr>
                    <a:solidFill>
                      <a:schemeClr val="bg1"/>
                    </a:solidFill>
                  </a:tcPr>
                </a:tc>
                <a:tc>
                  <a:txBody>
                    <a:bodyPr/>
                    <a:lstStyle/>
                    <a:p>
                      <a:r>
                        <a:rPr lang="en-US" b="1" dirty="0" smtClean="0"/>
                        <a:t>24</a:t>
                      </a:r>
                      <a:endParaRPr lang="en-US" b="1" dirty="0"/>
                    </a:p>
                  </a:txBody>
                  <a:tcPr>
                    <a:solidFill>
                      <a:schemeClr val="bg1"/>
                    </a:solidFill>
                  </a:tcPr>
                </a:tc>
                <a:tc>
                  <a:txBody>
                    <a:bodyPr/>
                    <a:lstStyle/>
                    <a:p>
                      <a:r>
                        <a:rPr lang="en-US" b="1" dirty="0" smtClean="0"/>
                        <a:t>25</a:t>
                      </a:r>
                      <a:endParaRPr lang="en-US" b="1" dirty="0"/>
                    </a:p>
                  </a:txBody>
                  <a:tcPr>
                    <a:solidFill>
                      <a:schemeClr val="bg1"/>
                    </a:solidFill>
                  </a:tcPr>
                </a:tc>
                <a:tc>
                  <a:txBody>
                    <a:bodyPr/>
                    <a:lstStyle/>
                    <a:p>
                      <a:r>
                        <a:rPr lang="en-US" b="1" dirty="0" smtClean="0"/>
                        <a:t>26</a:t>
                      </a:r>
                      <a:endParaRPr lang="en-US" b="1" dirty="0"/>
                    </a:p>
                  </a:txBody>
                  <a:tcPr>
                    <a:solidFill>
                      <a:schemeClr val="bg1"/>
                    </a:solidFill>
                  </a:tcPr>
                </a:tc>
                <a:tc>
                  <a:txBody>
                    <a:bodyPr/>
                    <a:lstStyle/>
                    <a:p>
                      <a:r>
                        <a:rPr lang="en-US" b="1" dirty="0" smtClean="0"/>
                        <a:t>27</a:t>
                      </a:r>
                      <a:endParaRPr lang="en-US" b="1" dirty="0"/>
                    </a:p>
                  </a:txBody>
                  <a:tcPr>
                    <a:solidFill>
                      <a:schemeClr val="bg1"/>
                    </a:solidFill>
                  </a:tcPr>
                </a:tc>
                <a:tc>
                  <a:txBody>
                    <a:bodyPr/>
                    <a:lstStyle/>
                    <a:p>
                      <a:r>
                        <a:rPr lang="en-US" b="1" dirty="0" smtClean="0"/>
                        <a:t>28</a:t>
                      </a:r>
                      <a:endParaRPr lang="en-US" b="1" dirty="0"/>
                    </a:p>
                  </a:txBody>
                  <a:tcPr>
                    <a:solidFill>
                      <a:schemeClr val="accent1">
                        <a:lumMod val="40000"/>
                        <a:lumOff val="60000"/>
                      </a:schemeClr>
                    </a:solidFill>
                  </a:tcPr>
                </a:tc>
              </a:tr>
              <a:tr h="595911">
                <a:tc>
                  <a:txBody>
                    <a:bodyPr/>
                    <a:lstStyle/>
                    <a:p>
                      <a:r>
                        <a:rPr lang="en-US" b="1" dirty="0" smtClean="0"/>
                        <a:t>29</a:t>
                      </a:r>
                      <a:endParaRPr lang="en-US" b="1" dirty="0"/>
                    </a:p>
                  </a:txBody>
                  <a:tcPr>
                    <a:solidFill>
                      <a:schemeClr val="bg1"/>
                    </a:solidFill>
                  </a:tcPr>
                </a:tc>
                <a:tc>
                  <a:txBody>
                    <a:bodyPr/>
                    <a:lstStyle/>
                    <a:p>
                      <a:r>
                        <a:rPr lang="en-US" b="1" dirty="0" smtClean="0"/>
                        <a:t>30</a:t>
                      </a:r>
                      <a:endParaRPr lang="en-US" b="1" dirty="0"/>
                    </a:p>
                  </a:txBody>
                  <a:tcPr>
                    <a:solidFill>
                      <a:schemeClr val="bg1"/>
                    </a:solidFill>
                  </a:tcPr>
                </a:tc>
                <a:tc>
                  <a:txBody>
                    <a:bodyPr/>
                    <a:lstStyle/>
                    <a:p>
                      <a:endParaRPr lang="en-US" b="1" dirty="0"/>
                    </a:p>
                  </a:txBody>
                  <a:tcPr>
                    <a:solidFill>
                      <a:schemeClr val="bg1"/>
                    </a:solidFill>
                  </a:tcPr>
                </a:tc>
                <a:tc>
                  <a:txBody>
                    <a:bodyPr/>
                    <a:lstStyle/>
                    <a:p>
                      <a:endParaRPr lang="en-US" b="1" dirty="0"/>
                    </a:p>
                  </a:txBody>
                  <a:tcPr>
                    <a:solidFill>
                      <a:schemeClr val="bg1"/>
                    </a:solidFill>
                  </a:tcPr>
                </a:tc>
                <a:tc>
                  <a:txBody>
                    <a:bodyPr/>
                    <a:lstStyle/>
                    <a:p>
                      <a:endParaRPr lang="en-US" b="1" dirty="0"/>
                    </a:p>
                  </a:txBody>
                  <a:tcPr>
                    <a:solidFill>
                      <a:schemeClr val="bg1"/>
                    </a:solidFill>
                  </a:tcPr>
                </a:tc>
                <a:tc>
                  <a:txBody>
                    <a:bodyPr/>
                    <a:lstStyle/>
                    <a:p>
                      <a:endParaRPr lang="en-US" b="1" dirty="0"/>
                    </a:p>
                  </a:txBody>
                  <a:tcPr>
                    <a:solidFill>
                      <a:schemeClr val="bg1"/>
                    </a:solidFill>
                  </a:tcPr>
                </a:tc>
                <a:tc>
                  <a:txBody>
                    <a:bodyPr/>
                    <a:lstStyle/>
                    <a:p>
                      <a:endParaRPr lang="en-US" b="1" dirty="0"/>
                    </a:p>
                  </a:txBody>
                  <a:tcPr>
                    <a:solidFill>
                      <a:schemeClr val="bg1"/>
                    </a:solidFill>
                  </a:tcPr>
                </a:tc>
              </a:tr>
            </a:tbl>
          </a:graphicData>
        </a:graphic>
      </p:graphicFrame>
      <p:sp>
        <p:nvSpPr>
          <p:cNvPr id="18" name="Rectangle 17"/>
          <p:cNvSpPr/>
          <p:nvPr/>
        </p:nvSpPr>
        <p:spPr>
          <a:xfrm>
            <a:off x="693812" y="48536"/>
            <a:ext cx="5010834" cy="584775"/>
          </a:xfrm>
          <a:prstGeom prst="rect">
            <a:avLst/>
          </a:prstGeom>
          <a:noFill/>
        </p:spPr>
        <p:txBody>
          <a:bodyPr wrap="square" lIns="91440" tIns="45720" rIns="91440" bIns="45720">
            <a:spAutoFit/>
          </a:bodyPr>
          <a:lstStyle/>
          <a:p>
            <a:pPr algn="ctr"/>
            <a:r>
              <a:rPr lang="en-US" sz="3200" b="1" dirty="0" smtClean="0">
                <a:ln w="1905"/>
                <a:solidFill>
                  <a:srgbClr val="00B0F0"/>
                </a:solidFill>
                <a:effectLst>
                  <a:glow rad="127000">
                    <a:srgbClr val="FFFFCC"/>
                  </a:glow>
                  <a:innerShdw blurRad="69850" dist="43180" dir="5400000">
                    <a:srgbClr val="000000">
                      <a:alpha val="65000"/>
                    </a:srgbClr>
                  </a:innerShdw>
                </a:effectLst>
                <a:latin typeface="Arial Rounded MT Bold" pitchFamily="34" charset="0"/>
              </a:rPr>
              <a:t>Jo</a:t>
            </a:r>
            <a:r>
              <a:rPr lang="en-US" sz="3200" b="1" cap="none" spc="0" dirty="0" smtClean="0">
                <a:ln w="1905"/>
                <a:solidFill>
                  <a:srgbClr val="00B0F0"/>
                </a:solidFill>
                <a:effectLst>
                  <a:glow rad="127000">
                    <a:srgbClr val="FFFFCC"/>
                  </a:glow>
                  <a:innerShdw blurRad="69850" dist="43180" dir="5400000">
                    <a:srgbClr val="000000">
                      <a:alpha val="65000"/>
                    </a:srgbClr>
                  </a:innerShdw>
                </a:effectLst>
                <a:latin typeface="Arial Rounded MT Bold" pitchFamily="34" charset="0"/>
              </a:rPr>
              <a:t>shua’s</a:t>
            </a:r>
            <a:r>
              <a:rPr lang="en-US" sz="3200" b="1" dirty="0" smtClean="0">
                <a:ln w="1905"/>
                <a:solidFill>
                  <a:srgbClr val="00B050"/>
                </a:solidFill>
                <a:effectLst>
                  <a:glow rad="127000">
                    <a:srgbClr val="FFFFCC"/>
                  </a:glow>
                  <a:innerShdw blurRad="69850" dist="43180" dir="5400000">
                    <a:srgbClr val="000000">
                      <a:alpha val="65000"/>
                    </a:srgbClr>
                  </a:innerShdw>
                </a:effectLst>
                <a:latin typeface="Arial Rounded MT Bold" pitchFamily="34" charset="0"/>
              </a:rPr>
              <a:t> </a:t>
            </a:r>
            <a:r>
              <a:rPr lang="en-US" sz="3200" b="1" dirty="0" smtClean="0">
                <a:ln w="1905"/>
                <a:solidFill>
                  <a:srgbClr val="FF0000"/>
                </a:solidFill>
                <a:effectLst>
                  <a:glow rad="127000">
                    <a:srgbClr val="FFFFCC"/>
                  </a:glow>
                  <a:innerShdw blurRad="69850" dist="43180" dir="5400000">
                    <a:srgbClr val="000000">
                      <a:alpha val="65000"/>
                    </a:srgbClr>
                  </a:innerShdw>
                </a:effectLst>
                <a:latin typeface="Arial Rounded MT Bold" pitchFamily="34" charset="0"/>
              </a:rPr>
              <a:t>1</a:t>
            </a:r>
            <a:r>
              <a:rPr lang="en-US" sz="3200" b="1" baseline="30000" dirty="0" smtClean="0">
                <a:ln w="1905"/>
                <a:solidFill>
                  <a:srgbClr val="FF0000"/>
                </a:solidFill>
                <a:effectLst>
                  <a:glow rad="127000">
                    <a:srgbClr val="FFFFCC"/>
                  </a:glow>
                  <a:innerShdw blurRad="69850" dist="43180" dir="5400000">
                    <a:srgbClr val="000000">
                      <a:alpha val="65000"/>
                    </a:srgbClr>
                  </a:innerShdw>
                </a:effectLst>
                <a:latin typeface="Arial Rounded MT Bold" pitchFamily="34" charset="0"/>
              </a:rPr>
              <a:t>st</a:t>
            </a:r>
            <a:r>
              <a:rPr lang="en-US" sz="3200" b="1" dirty="0" smtClean="0">
                <a:ln w="1905"/>
                <a:solidFill>
                  <a:srgbClr val="FF0000"/>
                </a:solidFill>
                <a:effectLst>
                  <a:glow rad="127000">
                    <a:srgbClr val="FFFFCC"/>
                  </a:glow>
                  <a:innerShdw blurRad="69850" dist="43180" dir="5400000">
                    <a:srgbClr val="000000">
                      <a:alpha val="65000"/>
                    </a:srgbClr>
                  </a:innerShdw>
                </a:effectLst>
                <a:latin typeface="Arial Rounded MT Bold" pitchFamily="34" charset="0"/>
              </a:rPr>
              <a:t> Month </a:t>
            </a:r>
            <a:endParaRPr lang="en-US" sz="3200" b="1" cap="none" spc="0" dirty="0">
              <a:ln w="1905"/>
              <a:solidFill>
                <a:srgbClr val="FF0000"/>
              </a:solidFill>
              <a:effectLst>
                <a:glow rad="127000">
                  <a:srgbClr val="FFFFCC"/>
                </a:glow>
                <a:innerShdw blurRad="69850" dist="43180" dir="5400000">
                  <a:srgbClr val="000000">
                    <a:alpha val="65000"/>
                  </a:srgbClr>
                </a:innerShdw>
              </a:effectLst>
              <a:latin typeface="Arial Rounded MT Bold" pitchFamily="34" charset="0"/>
            </a:endParaRPr>
          </a:p>
        </p:txBody>
      </p:sp>
      <p:sp>
        <p:nvSpPr>
          <p:cNvPr id="20" name="Rectangle 19"/>
          <p:cNvSpPr/>
          <p:nvPr/>
        </p:nvSpPr>
        <p:spPr>
          <a:xfrm>
            <a:off x="117748" y="4555423"/>
            <a:ext cx="11953328" cy="461665"/>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r>
              <a:rPr lang="en-US" sz="2400" b="1" dirty="0" smtClean="0">
                <a:ln w="1905"/>
                <a:solidFill>
                  <a:srgbClr val="C00000"/>
                </a:solidFill>
                <a:effectLst>
                  <a:innerShdw blurRad="69850" dist="43180" dir="5400000">
                    <a:srgbClr val="000000">
                      <a:alpha val="65000"/>
                    </a:srgbClr>
                  </a:innerShdw>
                </a:effectLst>
                <a:latin typeface="Comic Sans MS" pitchFamily="66" charset="0"/>
              </a:rPr>
              <a:t>**Both calendars correctly place Passover on the 14</a:t>
            </a:r>
            <a:r>
              <a:rPr lang="en-US" sz="2400" b="1" baseline="30000" dirty="0" smtClean="0">
                <a:ln w="1905"/>
                <a:solidFill>
                  <a:srgbClr val="C00000"/>
                </a:solidFill>
                <a:effectLst>
                  <a:innerShdw blurRad="69850" dist="43180" dir="5400000">
                    <a:srgbClr val="000000">
                      <a:alpha val="65000"/>
                    </a:srgbClr>
                  </a:innerShdw>
                </a:effectLst>
                <a:latin typeface="Comic Sans MS" pitchFamily="66" charset="0"/>
              </a:rPr>
              <a:t>th</a:t>
            </a:r>
            <a:r>
              <a:rPr lang="en-US" sz="2400" b="1" dirty="0" smtClean="0">
                <a:ln w="1905"/>
                <a:solidFill>
                  <a:srgbClr val="C00000"/>
                </a:solidFill>
                <a:effectLst>
                  <a:innerShdw blurRad="69850" dist="43180" dir="5400000">
                    <a:srgbClr val="000000">
                      <a:alpha val="65000"/>
                    </a:srgbClr>
                  </a:innerShdw>
                </a:effectLst>
                <a:latin typeface="Comic Sans MS" pitchFamily="66" charset="0"/>
              </a:rPr>
              <a:t> day of the month.</a:t>
            </a:r>
          </a:p>
        </p:txBody>
      </p:sp>
      <p:graphicFrame>
        <p:nvGraphicFramePr>
          <p:cNvPr id="24" name="Table 23"/>
          <p:cNvGraphicFramePr>
            <a:graphicFrameLocks noGrp="1"/>
          </p:cNvGraphicFramePr>
          <p:nvPr>
            <p:extLst>
              <p:ext uri="{D42A27DB-BD31-4B8C-83A1-F6EECF244321}">
                <p14:modId xmlns:p14="http://schemas.microsoft.com/office/powerpoint/2010/main" val="2669025482"/>
              </p:ext>
            </p:extLst>
          </p:nvPr>
        </p:nvGraphicFramePr>
        <p:xfrm>
          <a:off x="6598468" y="626285"/>
          <a:ext cx="4948222" cy="3798283"/>
        </p:xfrm>
        <a:graphic>
          <a:graphicData uri="http://schemas.openxmlformats.org/drawingml/2006/table">
            <a:tbl>
              <a:tblPr firstRow="1" bandRow="1">
                <a:tableStyleId>{284E427A-3D55-4303-BF80-6455036E1DE7}</a:tableStyleId>
              </a:tblPr>
              <a:tblGrid>
                <a:gridCol w="706889"/>
                <a:gridCol w="714499"/>
                <a:gridCol w="699278"/>
                <a:gridCol w="706889"/>
                <a:gridCol w="706889"/>
                <a:gridCol w="706889"/>
                <a:gridCol w="706889"/>
              </a:tblGrid>
              <a:tr h="512128">
                <a:tc>
                  <a:txBody>
                    <a:bodyPr/>
                    <a:lstStyle/>
                    <a:p>
                      <a:pPr algn="ctr"/>
                      <a:r>
                        <a:rPr lang="en-US" b="1" dirty="0" smtClean="0"/>
                        <a:t>1</a:t>
                      </a:r>
                      <a:r>
                        <a:rPr lang="en-US" b="1" baseline="30000" dirty="0" smtClean="0"/>
                        <a:t>st</a:t>
                      </a:r>
                      <a:r>
                        <a:rPr lang="en-US" b="1" dirty="0" smtClean="0"/>
                        <a:t> </a:t>
                      </a:r>
                      <a:endParaRPr lang="en-US" b="1" dirty="0"/>
                    </a:p>
                  </a:txBody>
                  <a:tcPr/>
                </a:tc>
                <a:tc>
                  <a:txBody>
                    <a:bodyPr/>
                    <a:lstStyle/>
                    <a:p>
                      <a:pPr algn="ctr"/>
                      <a:r>
                        <a:rPr lang="en-US" b="1" dirty="0" smtClean="0"/>
                        <a:t>2</a:t>
                      </a:r>
                      <a:r>
                        <a:rPr lang="en-US" b="1" baseline="30000" dirty="0" smtClean="0"/>
                        <a:t>nd</a:t>
                      </a:r>
                      <a:r>
                        <a:rPr lang="en-US" b="1" dirty="0" smtClean="0"/>
                        <a:t> </a:t>
                      </a:r>
                      <a:endParaRPr lang="en-US" b="1" dirty="0"/>
                    </a:p>
                  </a:txBody>
                  <a:tcPr/>
                </a:tc>
                <a:tc>
                  <a:txBody>
                    <a:bodyPr/>
                    <a:lstStyle/>
                    <a:p>
                      <a:pPr algn="ctr"/>
                      <a:r>
                        <a:rPr lang="en-US" b="1" dirty="0" smtClean="0"/>
                        <a:t>3</a:t>
                      </a:r>
                      <a:r>
                        <a:rPr lang="en-US" b="1" baseline="30000" dirty="0" smtClean="0"/>
                        <a:t>rd</a:t>
                      </a:r>
                      <a:r>
                        <a:rPr lang="en-US" b="1" dirty="0" smtClean="0"/>
                        <a:t> </a:t>
                      </a:r>
                      <a:endParaRPr lang="en-US" b="1" dirty="0"/>
                    </a:p>
                  </a:txBody>
                  <a:tcPr/>
                </a:tc>
                <a:tc>
                  <a:txBody>
                    <a:bodyPr/>
                    <a:lstStyle/>
                    <a:p>
                      <a:pPr algn="ctr"/>
                      <a:r>
                        <a:rPr lang="en-US" b="1" dirty="0" smtClean="0"/>
                        <a:t>4</a:t>
                      </a:r>
                      <a:r>
                        <a:rPr lang="en-US" b="1" baseline="30000" dirty="0" smtClean="0"/>
                        <a:t>th</a:t>
                      </a:r>
                      <a:r>
                        <a:rPr lang="en-US" b="1" dirty="0" smtClean="0"/>
                        <a:t> </a:t>
                      </a:r>
                      <a:endParaRPr lang="en-US" b="1" dirty="0"/>
                    </a:p>
                  </a:txBody>
                  <a:tcPr/>
                </a:tc>
                <a:tc>
                  <a:txBody>
                    <a:bodyPr/>
                    <a:lstStyle/>
                    <a:p>
                      <a:pPr algn="ctr"/>
                      <a:r>
                        <a:rPr lang="en-US" b="1" dirty="0" smtClean="0"/>
                        <a:t>5</a:t>
                      </a:r>
                      <a:r>
                        <a:rPr lang="en-US" b="1" baseline="30000" dirty="0" smtClean="0"/>
                        <a:t>th</a:t>
                      </a:r>
                      <a:r>
                        <a:rPr lang="en-US" b="1" dirty="0" smtClean="0"/>
                        <a:t> </a:t>
                      </a:r>
                      <a:endParaRPr lang="en-US" b="1" dirty="0"/>
                    </a:p>
                  </a:txBody>
                  <a:tcPr/>
                </a:tc>
                <a:tc>
                  <a:txBody>
                    <a:bodyPr/>
                    <a:lstStyle/>
                    <a:p>
                      <a:pPr algn="ctr"/>
                      <a:r>
                        <a:rPr lang="en-US" b="1" dirty="0" smtClean="0"/>
                        <a:t>6</a:t>
                      </a:r>
                      <a:r>
                        <a:rPr lang="en-US" b="1" baseline="30000" dirty="0" smtClean="0"/>
                        <a:t>th</a:t>
                      </a:r>
                      <a:r>
                        <a:rPr lang="en-US" b="1" dirty="0" smtClean="0"/>
                        <a:t> </a:t>
                      </a:r>
                      <a:endParaRPr lang="en-US" b="1" dirty="0"/>
                    </a:p>
                  </a:txBody>
                  <a:tcPr>
                    <a:cell3D prstMaterial="dkEdge">
                      <a:bevel w="77470" h="12700" prst="softRound"/>
                      <a:lightRig rig="flood" dir="t"/>
                    </a:cell3D>
                  </a:tcPr>
                </a:tc>
                <a:tc>
                  <a:txBody>
                    <a:bodyPr/>
                    <a:lstStyle/>
                    <a:p>
                      <a:pPr algn="ctr"/>
                      <a:r>
                        <a:rPr lang="en-US" b="1" dirty="0" smtClean="0"/>
                        <a:t>7</a:t>
                      </a:r>
                      <a:r>
                        <a:rPr lang="en-US" b="1" baseline="30000" dirty="0" smtClean="0"/>
                        <a:t>th</a:t>
                      </a:r>
                      <a:r>
                        <a:rPr lang="en-US" b="1" dirty="0" smtClean="0"/>
                        <a:t> </a:t>
                      </a:r>
                      <a:endParaRPr lang="en-US" b="1" dirty="0"/>
                    </a:p>
                  </a:txBody>
                  <a:tcPr/>
                </a:tc>
              </a:tr>
              <a:tr h="512128">
                <a:tc>
                  <a:txBody>
                    <a:bodyPr/>
                    <a:lstStyle/>
                    <a:p>
                      <a:endParaRPr lang="en-US" b="1" dirty="0"/>
                    </a:p>
                  </a:txBody>
                  <a:tcPr>
                    <a:solidFill>
                      <a:schemeClr val="bg1"/>
                    </a:solidFill>
                  </a:tcPr>
                </a:tc>
                <a:tc>
                  <a:txBody>
                    <a:bodyPr/>
                    <a:lstStyle/>
                    <a:p>
                      <a:endParaRPr lang="en-US" b="1" dirty="0"/>
                    </a:p>
                  </a:txBody>
                  <a:tcPr>
                    <a:solidFill>
                      <a:schemeClr val="bg1"/>
                    </a:solidFill>
                  </a:tcPr>
                </a:tc>
                <a:tc>
                  <a:txBody>
                    <a:bodyPr/>
                    <a:lstStyle/>
                    <a:p>
                      <a:endParaRPr lang="en-US" b="1" dirty="0"/>
                    </a:p>
                  </a:txBody>
                  <a:tcPr>
                    <a:solidFill>
                      <a:schemeClr val="bg1"/>
                    </a:solidFill>
                  </a:tcPr>
                </a:tc>
                <a:tc>
                  <a:txBody>
                    <a:bodyPr/>
                    <a:lstStyle/>
                    <a:p>
                      <a:endParaRPr lang="en-US" b="1" dirty="0"/>
                    </a:p>
                  </a:txBody>
                  <a:tcPr>
                    <a:solidFill>
                      <a:schemeClr val="bg1"/>
                    </a:solidFill>
                  </a:tcPr>
                </a:tc>
                <a:tc>
                  <a:txBody>
                    <a:bodyPr/>
                    <a:lstStyle/>
                    <a:p>
                      <a:endParaRPr lang="en-US" b="1" dirty="0"/>
                    </a:p>
                  </a:txBody>
                  <a:tcPr>
                    <a:solidFill>
                      <a:schemeClr val="bg1"/>
                    </a:solidFill>
                  </a:tcPr>
                </a:tc>
                <a:tc>
                  <a:txBody>
                    <a:bodyPr/>
                    <a:lstStyle/>
                    <a:p>
                      <a:endParaRPr lang="en-US" b="1" dirty="0"/>
                    </a:p>
                  </a:txBody>
                  <a:tcPr>
                    <a:solidFill>
                      <a:schemeClr val="bg1"/>
                    </a:solidFill>
                  </a:tcPr>
                </a:tc>
                <a:tc>
                  <a:txBody>
                    <a:bodyPr/>
                    <a:lstStyle/>
                    <a:p>
                      <a:r>
                        <a:rPr lang="en-US" b="1" dirty="0" smtClean="0">
                          <a:solidFill>
                            <a:srgbClr val="164B4F"/>
                          </a:solidFill>
                        </a:rPr>
                        <a:t>1</a:t>
                      </a:r>
                      <a:endParaRPr lang="en-US" b="1" dirty="0">
                        <a:solidFill>
                          <a:srgbClr val="164B4F"/>
                        </a:solidFill>
                      </a:endParaRPr>
                    </a:p>
                  </a:txBody>
                  <a:tcPr>
                    <a:solidFill>
                      <a:schemeClr val="accent1">
                        <a:lumMod val="40000"/>
                        <a:lumOff val="60000"/>
                      </a:schemeClr>
                    </a:solidFill>
                  </a:tcPr>
                </a:tc>
              </a:tr>
              <a:tr h="512128">
                <a:tc>
                  <a:txBody>
                    <a:bodyPr/>
                    <a:lstStyle/>
                    <a:p>
                      <a:r>
                        <a:rPr lang="en-US" b="1" dirty="0" smtClean="0">
                          <a:solidFill>
                            <a:srgbClr val="164B4F"/>
                          </a:solidFill>
                        </a:rPr>
                        <a:t>2</a:t>
                      </a:r>
                      <a:endParaRPr lang="en-US" b="1" dirty="0">
                        <a:solidFill>
                          <a:srgbClr val="164B4F"/>
                        </a:solidFill>
                      </a:endParaRPr>
                    </a:p>
                  </a:txBody>
                  <a:tcPr>
                    <a:solidFill>
                      <a:schemeClr val="bg1"/>
                    </a:solidFill>
                  </a:tcPr>
                </a:tc>
                <a:tc>
                  <a:txBody>
                    <a:bodyPr/>
                    <a:lstStyle/>
                    <a:p>
                      <a:r>
                        <a:rPr lang="en-US" b="1" dirty="0" smtClean="0">
                          <a:solidFill>
                            <a:srgbClr val="164B4F"/>
                          </a:solidFill>
                        </a:rPr>
                        <a:t>3</a:t>
                      </a:r>
                      <a:endParaRPr lang="en-US" b="1" dirty="0">
                        <a:solidFill>
                          <a:srgbClr val="164B4F"/>
                        </a:solidFill>
                      </a:endParaRPr>
                    </a:p>
                  </a:txBody>
                  <a:tcPr>
                    <a:solidFill>
                      <a:schemeClr val="bg1"/>
                    </a:solidFill>
                  </a:tcPr>
                </a:tc>
                <a:tc>
                  <a:txBody>
                    <a:bodyPr/>
                    <a:lstStyle/>
                    <a:p>
                      <a:r>
                        <a:rPr lang="en-US" b="1" dirty="0" smtClean="0">
                          <a:solidFill>
                            <a:srgbClr val="164B4F"/>
                          </a:solidFill>
                        </a:rPr>
                        <a:t>4</a:t>
                      </a:r>
                      <a:endParaRPr lang="en-US" b="1" dirty="0">
                        <a:solidFill>
                          <a:srgbClr val="164B4F"/>
                        </a:solidFill>
                      </a:endParaRPr>
                    </a:p>
                  </a:txBody>
                  <a:tcPr>
                    <a:solidFill>
                      <a:schemeClr val="bg1"/>
                    </a:solidFill>
                  </a:tcPr>
                </a:tc>
                <a:tc>
                  <a:txBody>
                    <a:bodyPr/>
                    <a:lstStyle/>
                    <a:p>
                      <a:r>
                        <a:rPr lang="en-US" b="1" dirty="0" smtClean="0">
                          <a:solidFill>
                            <a:srgbClr val="164B4F"/>
                          </a:solidFill>
                        </a:rPr>
                        <a:t>5</a:t>
                      </a:r>
                      <a:endParaRPr lang="en-US" b="1" dirty="0">
                        <a:solidFill>
                          <a:srgbClr val="164B4F"/>
                        </a:solidFill>
                      </a:endParaRPr>
                    </a:p>
                  </a:txBody>
                  <a:tcPr>
                    <a:solidFill>
                      <a:schemeClr val="bg1"/>
                    </a:solidFill>
                  </a:tcPr>
                </a:tc>
                <a:tc>
                  <a:txBody>
                    <a:bodyPr/>
                    <a:lstStyle/>
                    <a:p>
                      <a:r>
                        <a:rPr lang="en-US" b="1" dirty="0" smtClean="0">
                          <a:solidFill>
                            <a:srgbClr val="164B4F"/>
                          </a:solidFill>
                        </a:rPr>
                        <a:t>6</a:t>
                      </a:r>
                      <a:endParaRPr lang="en-US" b="1" dirty="0">
                        <a:solidFill>
                          <a:srgbClr val="164B4F"/>
                        </a:solidFill>
                      </a:endParaRPr>
                    </a:p>
                  </a:txBody>
                  <a:tcPr>
                    <a:solidFill>
                      <a:schemeClr val="bg1"/>
                    </a:solidFill>
                  </a:tcPr>
                </a:tc>
                <a:tc>
                  <a:txBody>
                    <a:bodyPr/>
                    <a:lstStyle/>
                    <a:p>
                      <a:r>
                        <a:rPr lang="en-US" b="1" dirty="0" smtClean="0">
                          <a:solidFill>
                            <a:srgbClr val="164B4F"/>
                          </a:solidFill>
                        </a:rPr>
                        <a:t>7</a:t>
                      </a:r>
                      <a:endParaRPr lang="en-US" b="1" dirty="0">
                        <a:solidFill>
                          <a:srgbClr val="164B4F"/>
                        </a:solidFill>
                      </a:endParaRPr>
                    </a:p>
                  </a:txBody>
                  <a:tcPr>
                    <a:solidFill>
                      <a:schemeClr val="bg1"/>
                    </a:solidFill>
                  </a:tcPr>
                </a:tc>
                <a:tc>
                  <a:txBody>
                    <a:bodyPr/>
                    <a:lstStyle/>
                    <a:p>
                      <a:r>
                        <a:rPr lang="en-US" b="1" dirty="0" smtClean="0">
                          <a:solidFill>
                            <a:srgbClr val="164B4F"/>
                          </a:solidFill>
                        </a:rPr>
                        <a:t>8</a:t>
                      </a:r>
                      <a:endParaRPr lang="en-US" b="1" dirty="0">
                        <a:solidFill>
                          <a:srgbClr val="164B4F"/>
                        </a:solidFill>
                      </a:endParaRPr>
                    </a:p>
                  </a:txBody>
                  <a:tcPr>
                    <a:solidFill>
                      <a:schemeClr val="accent1">
                        <a:lumMod val="40000"/>
                        <a:lumOff val="60000"/>
                      </a:schemeClr>
                    </a:solidFill>
                  </a:tcPr>
                </a:tc>
              </a:tr>
              <a:tr h="725515">
                <a:tc>
                  <a:txBody>
                    <a:bodyPr/>
                    <a:lstStyle/>
                    <a:p>
                      <a:r>
                        <a:rPr lang="en-US" b="1" dirty="0" smtClean="0">
                          <a:solidFill>
                            <a:srgbClr val="164B4F"/>
                          </a:solidFill>
                        </a:rPr>
                        <a:t>9</a:t>
                      </a:r>
                      <a:endParaRPr lang="en-US" b="1" dirty="0">
                        <a:solidFill>
                          <a:srgbClr val="164B4F"/>
                        </a:solidFill>
                      </a:endParaRPr>
                    </a:p>
                  </a:txBody>
                  <a:tcPr>
                    <a:solidFill>
                      <a:schemeClr val="bg1"/>
                    </a:solidFill>
                  </a:tcPr>
                </a:tc>
                <a:tc>
                  <a:txBody>
                    <a:bodyPr/>
                    <a:lstStyle/>
                    <a:p>
                      <a:r>
                        <a:rPr lang="en-US" b="1" dirty="0" smtClean="0">
                          <a:solidFill>
                            <a:srgbClr val="164B4F"/>
                          </a:solidFill>
                        </a:rPr>
                        <a:t>10</a:t>
                      </a:r>
                      <a:endParaRPr lang="en-US" b="1" dirty="0">
                        <a:solidFill>
                          <a:srgbClr val="164B4F"/>
                        </a:solidFill>
                      </a:endParaRPr>
                    </a:p>
                  </a:txBody>
                  <a:tcPr>
                    <a:solidFill>
                      <a:schemeClr val="bg1"/>
                    </a:solidFill>
                  </a:tcPr>
                </a:tc>
                <a:tc>
                  <a:txBody>
                    <a:bodyPr/>
                    <a:lstStyle/>
                    <a:p>
                      <a:r>
                        <a:rPr lang="en-US" b="1" dirty="0" smtClean="0">
                          <a:solidFill>
                            <a:srgbClr val="164B4F"/>
                          </a:solidFill>
                        </a:rPr>
                        <a:t>11</a:t>
                      </a:r>
                      <a:endParaRPr lang="en-US" b="1" dirty="0">
                        <a:solidFill>
                          <a:srgbClr val="164B4F"/>
                        </a:solidFill>
                      </a:endParaRPr>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solidFill>
                            <a:srgbClr val="164B4F"/>
                          </a:solidFill>
                        </a:rPr>
                        <a:t>12</a:t>
                      </a:r>
                      <a:endParaRPr lang="en-US" b="1" dirty="0">
                        <a:solidFill>
                          <a:srgbClr val="164B4F"/>
                        </a:solidFill>
                      </a:endParaRPr>
                    </a:p>
                  </a:txBody>
                  <a:tcPr>
                    <a:solidFill>
                      <a:schemeClr val="bg1"/>
                    </a:solidFill>
                  </a:tcPr>
                </a:tc>
                <a:tc>
                  <a:txBody>
                    <a:bodyPr/>
                    <a:lstStyle/>
                    <a:p>
                      <a:r>
                        <a:rPr lang="en-US" b="1" dirty="0" smtClean="0">
                          <a:solidFill>
                            <a:srgbClr val="164B4F"/>
                          </a:solidFill>
                        </a:rPr>
                        <a:t>13</a:t>
                      </a:r>
                      <a:endParaRPr lang="en-US" b="1" dirty="0">
                        <a:solidFill>
                          <a:srgbClr val="164B4F"/>
                        </a:solidFill>
                      </a:endParaRP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chemeClr val="bg1"/>
                          </a:solidFill>
                        </a:rPr>
                        <a:t>14</a:t>
                      </a:r>
                      <a:br>
                        <a:rPr lang="en-US" b="1" dirty="0" smtClean="0">
                          <a:solidFill>
                            <a:schemeClr val="bg1"/>
                          </a:solidFill>
                        </a:rPr>
                      </a:br>
                      <a:r>
                        <a:rPr lang="en-US" sz="1400" b="1" dirty="0" smtClean="0">
                          <a:solidFill>
                            <a:schemeClr val="bg1"/>
                          </a:solidFill>
                        </a:rPr>
                        <a:t>P/O</a:t>
                      </a:r>
                      <a:endParaRPr lang="en-US" b="1" dirty="0">
                        <a:solidFill>
                          <a:schemeClr val="bg1"/>
                        </a:solidFill>
                      </a:endParaRPr>
                    </a:p>
                  </a:txBody>
                  <a:tcPr>
                    <a:cell3D prstMaterial="dkEdge">
                      <a:bevel w="77470" h="12700" prst="softRound"/>
                      <a:lightRig rig="flood" dir="t"/>
                    </a:cell3D>
                    <a:solidFill>
                      <a:srgbClr val="FF0000"/>
                    </a:solidFill>
                  </a:tcPr>
                </a:tc>
                <a:tc>
                  <a:txBody>
                    <a:bodyPr/>
                    <a:lstStyle/>
                    <a:p>
                      <a:pPr algn="ctr"/>
                      <a:r>
                        <a:rPr lang="en-US" sz="3600" b="1" dirty="0" smtClean="0">
                          <a:ln>
                            <a:solidFill>
                              <a:srgbClr val="002060"/>
                            </a:solidFill>
                          </a:ln>
                          <a:solidFill>
                            <a:schemeClr val="bg1">
                              <a:lumMod val="65000"/>
                            </a:schemeClr>
                          </a:solidFill>
                        </a:rPr>
                        <a:t>15</a:t>
                      </a:r>
                      <a:endParaRPr lang="en-US" sz="3600" b="1" dirty="0">
                        <a:ln>
                          <a:solidFill>
                            <a:srgbClr val="002060"/>
                          </a:solidFill>
                        </a:ln>
                        <a:solidFill>
                          <a:schemeClr val="bg1">
                            <a:lumMod val="65000"/>
                          </a:schemeClr>
                        </a:solidFill>
                      </a:endParaRPr>
                    </a:p>
                  </a:txBody>
                  <a:tcPr anchor="ctr">
                    <a:cell3D prstMaterial="dkEdge">
                      <a:bevel/>
                      <a:lightRig rig="flood" dir="t"/>
                    </a:cell3D>
                    <a:solidFill>
                      <a:schemeClr val="accent1">
                        <a:lumMod val="40000"/>
                        <a:lumOff val="60000"/>
                      </a:schemeClr>
                    </a:solidFill>
                  </a:tcPr>
                </a:tc>
              </a:tr>
              <a:tr h="512128">
                <a:tc>
                  <a:txBody>
                    <a:bodyPr/>
                    <a:lstStyle/>
                    <a:p>
                      <a:r>
                        <a:rPr lang="en-US" b="1" dirty="0" smtClean="0">
                          <a:solidFill>
                            <a:srgbClr val="164B4F"/>
                          </a:solidFill>
                        </a:rPr>
                        <a:t>16</a:t>
                      </a:r>
                      <a:endParaRPr lang="en-US" b="1" dirty="0">
                        <a:solidFill>
                          <a:srgbClr val="164B4F"/>
                        </a:solidFill>
                      </a:endParaRPr>
                    </a:p>
                  </a:txBody>
                  <a:tcPr>
                    <a:solidFill>
                      <a:schemeClr val="bg1"/>
                    </a:solidFill>
                  </a:tcPr>
                </a:tc>
                <a:tc>
                  <a:txBody>
                    <a:bodyPr/>
                    <a:lstStyle/>
                    <a:p>
                      <a:r>
                        <a:rPr lang="en-US" b="1" dirty="0" smtClean="0">
                          <a:solidFill>
                            <a:srgbClr val="164B4F"/>
                          </a:solidFill>
                        </a:rPr>
                        <a:t>17</a:t>
                      </a:r>
                      <a:endParaRPr lang="en-US" b="1" dirty="0">
                        <a:solidFill>
                          <a:srgbClr val="164B4F"/>
                        </a:solidFill>
                      </a:endParaRPr>
                    </a:p>
                  </a:txBody>
                  <a:tcPr>
                    <a:solidFill>
                      <a:schemeClr val="bg1"/>
                    </a:solidFill>
                  </a:tcPr>
                </a:tc>
                <a:tc>
                  <a:txBody>
                    <a:bodyPr/>
                    <a:lstStyle/>
                    <a:p>
                      <a:r>
                        <a:rPr lang="en-US" b="1" dirty="0" smtClean="0">
                          <a:solidFill>
                            <a:srgbClr val="164B4F"/>
                          </a:solidFill>
                        </a:rPr>
                        <a:t>18</a:t>
                      </a:r>
                      <a:endParaRPr lang="en-US" b="1" dirty="0">
                        <a:solidFill>
                          <a:srgbClr val="164B4F"/>
                        </a:solidFill>
                      </a:endParaRPr>
                    </a:p>
                  </a:txBody>
                  <a:tcPr>
                    <a:solidFill>
                      <a:schemeClr val="bg1"/>
                    </a:solidFill>
                  </a:tcPr>
                </a:tc>
                <a:tc>
                  <a:txBody>
                    <a:bodyPr/>
                    <a:lstStyle/>
                    <a:p>
                      <a:r>
                        <a:rPr lang="en-US" b="1" dirty="0" smtClean="0">
                          <a:solidFill>
                            <a:srgbClr val="164B4F"/>
                          </a:solidFill>
                        </a:rPr>
                        <a:t>19</a:t>
                      </a:r>
                      <a:endParaRPr lang="en-US" b="1" dirty="0">
                        <a:solidFill>
                          <a:srgbClr val="164B4F"/>
                        </a:solidFill>
                      </a:endParaRPr>
                    </a:p>
                  </a:txBody>
                  <a:tcPr>
                    <a:solidFill>
                      <a:schemeClr val="bg1"/>
                    </a:solidFill>
                  </a:tcPr>
                </a:tc>
                <a:tc>
                  <a:txBody>
                    <a:bodyPr/>
                    <a:lstStyle/>
                    <a:p>
                      <a:r>
                        <a:rPr lang="en-US" b="1" dirty="0" smtClean="0">
                          <a:solidFill>
                            <a:srgbClr val="164B4F"/>
                          </a:solidFill>
                        </a:rPr>
                        <a:t>20</a:t>
                      </a:r>
                      <a:endParaRPr lang="en-US" b="1" dirty="0">
                        <a:solidFill>
                          <a:srgbClr val="164B4F"/>
                        </a:solidFill>
                      </a:endParaRPr>
                    </a:p>
                  </a:txBody>
                  <a:tcPr>
                    <a:solidFill>
                      <a:schemeClr val="bg1"/>
                    </a:solidFill>
                  </a:tcPr>
                </a:tc>
                <a:tc>
                  <a:txBody>
                    <a:bodyPr/>
                    <a:lstStyle/>
                    <a:p>
                      <a:r>
                        <a:rPr lang="en-US" b="1" dirty="0" smtClean="0">
                          <a:solidFill>
                            <a:srgbClr val="164B4F"/>
                          </a:solidFill>
                        </a:rPr>
                        <a:t>21</a:t>
                      </a:r>
                      <a:endParaRPr lang="en-US" b="1" dirty="0">
                        <a:solidFill>
                          <a:srgbClr val="164B4F"/>
                        </a:solidFill>
                      </a:endParaRPr>
                    </a:p>
                  </a:txBody>
                  <a:tcPr>
                    <a:solidFill>
                      <a:schemeClr val="bg1"/>
                    </a:solidFill>
                  </a:tcPr>
                </a:tc>
                <a:tc>
                  <a:txBody>
                    <a:bodyPr/>
                    <a:lstStyle/>
                    <a:p>
                      <a:r>
                        <a:rPr lang="en-US" b="1" dirty="0" smtClean="0">
                          <a:solidFill>
                            <a:srgbClr val="164B4F"/>
                          </a:solidFill>
                        </a:rPr>
                        <a:t>22</a:t>
                      </a:r>
                      <a:endParaRPr lang="en-US" b="1" dirty="0">
                        <a:solidFill>
                          <a:srgbClr val="164B4F"/>
                        </a:solidFill>
                      </a:endParaRPr>
                    </a:p>
                  </a:txBody>
                  <a:tcPr>
                    <a:solidFill>
                      <a:schemeClr val="accent1">
                        <a:lumMod val="40000"/>
                        <a:lumOff val="60000"/>
                      </a:schemeClr>
                    </a:solidFill>
                  </a:tcPr>
                </a:tc>
              </a:tr>
              <a:tr h="512128">
                <a:tc>
                  <a:txBody>
                    <a:bodyPr/>
                    <a:lstStyle/>
                    <a:p>
                      <a:r>
                        <a:rPr lang="en-US" b="1" dirty="0" smtClean="0">
                          <a:solidFill>
                            <a:srgbClr val="164B4F"/>
                          </a:solidFill>
                        </a:rPr>
                        <a:t>23</a:t>
                      </a:r>
                      <a:endParaRPr lang="en-US" b="1" dirty="0">
                        <a:solidFill>
                          <a:srgbClr val="164B4F"/>
                        </a:solidFill>
                      </a:endParaRPr>
                    </a:p>
                  </a:txBody>
                  <a:tcPr>
                    <a:solidFill>
                      <a:schemeClr val="bg1"/>
                    </a:solidFill>
                  </a:tcPr>
                </a:tc>
                <a:tc>
                  <a:txBody>
                    <a:bodyPr/>
                    <a:lstStyle/>
                    <a:p>
                      <a:r>
                        <a:rPr lang="en-US" b="1" dirty="0" smtClean="0">
                          <a:solidFill>
                            <a:srgbClr val="164B4F"/>
                          </a:solidFill>
                        </a:rPr>
                        <a:t>24</a:t>
                      </a:r>
                      <a:endParaRPr lang="en-US" b="1" dirty="0">
                        <a:solidFill>
                          <a:srgbClr val="164B4F"/>
                        </a:solidFill>
                      </a:endParaRPr>
                    </a:p>
                  </a:txBody>
                  <a:tcPr>
                    <a:solidFill>
                      <a:schemeClr val="bg1"/>
                    </a:solidFill>
                  </a:tcPr>
                </a:tc>
                <a:tc>
                  <a:txBody>
                    <a:bodyPr/>
                    <a:lstStyle/>
                    <a:p>
                      <a:r>
                        <a:rPr lang="en-US" b="1" dirty="0" smtClean="0">
                          <a:solidFill>
                            <a:srgbClr val="164B4F"/>
                          </a:solidFill>
                        </a:rPr>
                        <a:t>25</a:t>
                      </a:r>
                      <a:endParaRPr lang="en-US" b="1" dirty="0">
                        <a:solidFill>
                          <a:srgbClr val="164B4F"/>
                        </a:solidFill>
                      </a:endParaRPr>
                    </a:p>
                  </a:txBody>
                  <a:tcPr>
                    <a:solidFill>
                      <a:schemeClr val="bg1"/>
                    </a:solidFill>
                  </a:tcPr>
                </a:tc>
                <a:tc>
                  <a:txBody>
                    <a:bodyPr/>
                    <a:lstStyle/>
                    <a:p>
                      <a:r>
                        <a:rPr lang="en-US" b="1" dirty="0" smtClean="0">
                          <a:solidFill>
                            <a:srgbClr val="164B4F"/>
                          </a:solidFill>
                        </a:rPr>
                        <a:t>26</a:t>
                      </a:r>
                      <a:endParaRPr lang="en-US" b="1" dirty="0">
                        <a:solidFill>
                          <a:srgbClr val="164B4F"/>
                        </a:solidFill>
                      </a:endParaRPr>
                    </a:p>
                  </a:txBody>
                  <a:tcPr>
                    <a:solidFill>
                      <a:schemeClr val="bg1"/>
                    </a:solidFill>
                  </a:tcPr>
                </a:tc>
                <a:tc>
                  <a:txBody>
                    <a:bodyPr/>
                    <a:lstStyle/>
                    <a:p>
                      <a:r>
                        <a:rPr lang="en-US" b="1" dirty="0" smtClean="0">
                          <a:solidFill>
                            <a:srgbClr val="164B4F"/>
                          </a:solidFill>
                        </a:rPr>
                        <a:t>27</a:t>
                      </a:r>
                      <a:endParaRPr lang="en-US" b="1" dirty="0">
                        <a:solidFill>
                          <a:srgbClr val="164B4F"/>
                        </a:solidFill>
                      </a:endParaRPr>
                    </a:p>
                  </a:txBody>
                  <a:tcPr>
                    <a:solidFill>
                      <a:schemeClr val="bg1"/>
                    </a:solidFill>
                  </a:tcPr>
                </a:tc>
                <a:tc>
                  <a:txBody>
                    <a:bodyPr/>
                    <a:lstStyle/>
                    <a:p>
                      <a:r>
                        <a:rPr lang="en-US" b="1" dirty="0" smtClean="0">
                          <a:solidFill>
                            <a:srgbClr val="164B4F"/>
                          </a:solidFill>
                        </a:rPr>
                        <a:t>28</a:t>
                      </a:r>
                      <a:endParaRPr lang="en-US" b="1" dirty="0">
                        <a:solidFill>
                          <a:srgbClr val="164B4F"/>
                        </a:solidFill>
                      </a:endParaRPr>
                    </a:p>
                  </a:txBody>
                  <a:tcPr>
                    <a:solidFill>
                      <a:schemeClr val="bg1"/>
                    </a:solidFill>
                  </a:tcPr>
                </a:tc>
                <a:tc>
                  <a:txBody>
                    <a:bodyPr/>
                    <a:lstStyle/>
                    <a:p>
                      <a:r>
                        <a:rPr lang="en-US" b="1" dirty="0" smtClean="0">
                          <a:solidFill>
                            <a:srgbClr val="164B4F"/>
                          </a:solidFill>
                        </a:rPr>
                        <a:t>29</a:t>
                      </a:r>
                      <a:endParaRPr lang="en-US" b="1" dirty="0">
                        <a:solidFill>
                          <a:srgbClr val="164B4F"/>
                        </a:solidFill>
                      </a:endParaRPr>
                    </a:p>
                  </a:txBody>
                  <a:tcPr>
                    <a:solidFill>
                      <a:schemeClr val="accent1">
                        <a:lumMod val="40000"/>
                        <a:lumOff val="60000"/>
                      </a:schemeClr>
                    </a:solidFill>
                  </a:tcPr>
                </a:tc>
              </a:tr>
              <a:tr h="512128">
                <a:tc>
                  <a:txBody>
                    <a:bodyPr/>
                    <a:lstStyle/>
                    <a:p>
                      <a:r>
                        <a:rPr lang="en-US" b="1" dirty="0" smtClean="0">
                          <a:solidFill>
                            <a:srgbClr val="164B4F"/>
                          </a:solidFill>
                        </a:rPr>
                        <a:t>30</a:t>
                      </a:r>
                      <a:endParaRPr lang="en-US" b="1" dirty="0">
                        <a:solidFill>
                          <a:srgbClr val="164B4F"/>
                        </a:solidFill>
                      </a:endParaRPr>
                    </a:p>
                  </a:txBody>
                  <a:tcPr>
                    <a:solidFill>
                      <a:schemeClr val="bg1"/>
                    </a:solidFill>
                  </a:tcPr>
                </a:tc>
                <a:tc>
                  <a:txBody>
                    <a:bodyPr/>
                    <a:lstStyle/>
                    <a:p>
                      <a:endParaRPr lang="en-US" b="1" dirty="0">
                        <a:solidFill>
                          <a:srgbClr val="164B4F"/>
                        </a:solidFill>
                      </a:endParaRPr>
                    </a:p>
                  </a:txBody>
                  <a:tcPr>
                    <a:solidFill>
                      <a:schemeClr val="bg1"/>
                    </a:solidFill>
                  </a:tcPr>
                </a:tc>
                <a:tc>
                  <a:txBody>
                    <a:bodyPr/>
                    <a:lstStyle/>
                    <a:p>
                      <a:endParaRPr lang="en-US" b="1" dirty="0">
                        <a:solidFill>
                          <a:srgbClr val="164B4F"/>
                        </a:solidFill>
                      </a:endParaRPr>
                    </a:p>
                  </a:txBody>
                  <a:tcPr>
                    <a:solidFill>
                      <a:schemeClr val="bg1"/>
                    </a:solidFill>
                  </a:tcPr>
                </a:tc>
                <a:tc>
                  <a:txBody>
                    <a:bodyPr/>
                    <a:lstStyle/>
                    <a:p>
                      <a:endParaRPr lang="en-US" b="1" dirty="0">
                        <a:solidFill>
                          <a:srgbClr val="164B4F"/>
                        </a:solidFill>
                      </a:endParaRPr>
                    </a:p>
                  </a:txBody>
                  <a:tcPr>
                    <a:solidFill>
                      <a:schemeClr val="bg1"/>
                    </a:solidFill>
                  </a:tcPr>
                </a:tc>
                <a:tc>
                  <a:txBody>
                    <a:bodyPr/>
                    <a:lstStyle/>
                    <a:p>
                      <a:endParaRPr lang="en-US" b="1" dirty="0">
                        <a:solidFill>
                          <a:srgbClr val="164B4F"/>
                        </a:solidFill>
                      </a:endParaRPr>
                    </a:p>
                  </a:txBody>
                  <a:tcPr>
                    <a:solidFill>
                      <a:schemeClr val="bg1"/>
                    </a:solidFill>
                  </a:tcPr>
                </a:tc>
                <a:tc>
                  <a:txBody>
                    <a:bodyPr/>
                    <a:lstStyle/>
                    <a:p>
                      <a:endParaRPr lang="en-US" b="1" dirty="0">
                        <a:solidFill>
                          <a:srgbClr val="164B4F"/>
                        </a:solidFill>
                      </a:endParaRPr>
                    </a:p>
                  </a:txBody>
                  <a:tcPr>
                    <a:solidFill>
                      <a:schemeClr val="bg1"/>
                    </a:solidFill>
                  </a:tcPr>
                </a:tc>
                <a:tc>
                  <a:txBody>
                    <a:bodyPr/>
                    <a:lstStyle/>
                    <a:p>
                      <a:endParaRPr lang="en-US" b="1" dirty="0">
                        <a:solidFill>
                          <a:srgbClr val="164B4F"/>
                        </a:solidFill>
                      </a:endParaRPr>
                    </a:p>
                  </a:txBody>
                  <a:tcPr>
                    <a:solidFill>
                      <a:schemeClr val="accent1">
                        <a:lumMod val="40000"/>
                        <a:lumOff val="60000"/>
                      </a:schemeClr>
                    </a:solidFill>
                  </a:tcPr>
                </a:tc>
              </a:tr>
            </a:tbl>
          </a:graphicData>
        </a:graphic>
      </p:graphicFrame>
      <p:sp>
        <p:nvSpPr>
          <p:cNvPr id="26" name="Rectangle 25"/>
          <p:cNvSpPr/>
          <p:nvPr/>
        </p:nvSpPr>
        <p:spPr>
          <a:xfrm>
            <a:off x="6615924" y="44624"/>
            <a:ext cx="4951096" cy="584775"/>
          </a:xfrm>
          <a:prstGeom prst="rect">
            <a:avLst/>
          </a:prstGeom>
          <a:noFill/>
        </p:spPr>
        <p:txBody>
          <a:bodyPr wrap="square" lIns="91440" tIns="45720" rIns="91440" bIns="45720">
            <a:spAutoFit/>
          </a:bodyPr>
          <a:lstStyle/>
          <a:p>
            <a:pPr algn="ctr"/>
            <a:r>
              <a:rPr lang="en-US" sz="3200" b="1" dirty="0" smtClean="0">
                <a:ln w="1905"/>
                <a:solidFill>
                  <a:srgbClr val="00B050"/>
                </a:solidFill>
                <a:effectLst>
                  <a:glow rad="127000">
                    <a:srgbClr val="FFFFCC"/>
                  </a:glow>
                  <a:innerShdw blurRad="69850" dist="43180" dir="5400000">
                    <a:srgbClr val="000000">
                      <a:alpha val="65000"/>
                    </a:srgbClr>
                  </a:innerShdw>
                </a:effectLst>
                <a:latin typeface="Arial Rounded MT Bold" pitchFamily="34" charset="0"/>
              </a:rPr>
              <a:t>Lunar  </a:t>
            </a:r>
            <a:r>
              <a:rPr lang="en-US" sz="3200" b="1" dirty="0" smtClean="0">
                <a:ln w="1905"/>
                <a:solidFill>
                  <a:srgbClr val="FF0000"/>
                </a:solidFill>
                <a:effectLst>
                  <a:glow rad="127000">
                    <a:srgbClr val="FFFFCC"/>
                  </a:glow>
                  <a:innerShdw blurRad="69850" dist="43180" dir="5400000">
                    <a:srgbClr val="000000">
                      <a:alpha val="65000"/>
                    </a:srgbClr>
                  </a:innerShdw>
                </a:effectLst>
                <a:latin typeface="Arial Rounded MT Bold" pitchFamily="34" charset="0"/>
              </a:rPr>
              <a:t>1</a:t>
            </a:r>
            <a:r>
              <a:rPr lang="en-US" sz="3200" b="1" baseline="30000" dirty="0" smtClean="0">
                <a:ln w="1905"/>
                <a:solidFill>
                  <a:srgbClr val="FF0000"/>
                </a:solidFill>
                <a:effectLst>
                  <a:glow rad="127000">
                    <a:srgbClr val="FFFFCC"/>
                  </a:glow>
                  <a:innerShdw blurRad="69850" dist="43180" dir="5400000">
                    <a:srgbClr val="000000">
                      <a:alpha val="65000"/>
                    </a:srgbClr>
                  </a:innerShdw>
                </a:effectLst>
                <a:latin typeface="Arial Rounded MT Bold" pitchFamily="34" charset="0"/>
              </a:rPr>
              <a:t>st</a:t>
            </a:r>
            <a:r>
              <a:rPr lang="en-US" sz="3200" b="1" dirty="0" smtClean="0">
                <a:ln w="1905"/>
                <a:solidFill>
                  <a:srgbClr val="FF0000"/>
                </a:solidFill>
                <a:effectLst>
                  <a:glow rad="127000">
                    <a:srgbClr val="FFFFCC"/>
                  </a:glow>
                  <a:innerShdw blurRad="69850" dist="43180" dir="5400000">
                    <a:srgbClr val="000000">
                      <a:alpha val="65000"/>
                    </a:srgbClr>
                  </a:innerShdw>
                </a:effectLst>
                <a:latin typeface="Arial Rounded MT Bold" pitchFamily="34" charset="0"/>
              </a:rPr>
              <a:t> Month </a:t>
            </a:r>
            <a:endParaRPr lang="en-US" sz="3200" b="1" dirty="0">
              <a:ln w="1905"/>
              <a:solidFill>
                <a:srgbClr val="FF0000"/>
              </a:solidFill>
              <a:effectLst>
                <a:glow rad="127000">
                  <a:srgbClr val="FFFFCC"/>
                </a:glow>
                <a:innerShdw blurRad="69850" dist="43180" dir="5400000">
                  <a:srgbClr val="000000">
                    <a:alpha val="65000"/>
                  </a:srgbClr>
                </a:innerShdw>
              </a:effectLst>
              <a:latin typeface="Arial Rounded MT Bold" pitchFamily="34" charset="0"/>
            </a:endParaRPr>
          </a:p>
        </p:txBody>
      </p:sp>
      <p:sp>
        <p:nvSpPr>
          <p:cNvPr id="27" name="TextBox 26"/>
          <p:cNvSpPr txBox="1"/>
          <p:nvPr/>
        </p:nvSpPr>
        <p:spPr>
          <a:xfrm>
            <a:off x="6598468" y="1076104"/>
            <a:ext cx="3528392" cy="590931"/>
          </a:xfrm>
          <a:prstGeom prst="rect">
            <a:avLst/>
          </a:prstGeom>
          <a:solidFill>
            <a:srgbClr val="00B050"/>
          </a:solidFill>
          <a:effectLst>
            <a:glow rad="228600">
              <a:schemeClr val="accent2">
                <a:satMod val="175000"/>
                <a:alpha val="40000"/>
              </a:schemeClr>
            </a:glow>
          </a:effectLst>
          <a:scene3d>
            <a:camera prst="orthographicFront"/>
            <a:lightRig rig="threePt" dir="t"/>
          </a:scene3d>
          <a:sp3d>
            <a:bevelT w="152400" h="50800" prst="softRound"/>
          </a:sp3d>
        </p:spPr>
        <p:txBody>
          <a:bodyPr wrap="square" rtlCol="0">
            <a:spAutoFit/>
            <a:sp3d extrusionH="57150">
              <a:bevelT w="38100" h="38100" prst="angle"/>
            </a:sp3d>
          </a:bodyPr>
          <a:lstStyle/>
          <a:p>
            <a:pPr algn="ctr">
              <a:lnSpc>
                <a:spcPct val="90000"/>
              </a:lnSpc>
            </a:pPr>
            <a:r>
              <a:rPr lang="en-US" sz="3600" b="1" dirty="0" smtClean="0">
                <a:solidFill>
                  <a:schemeClr val="bg1"/>
                </a:solidFill>
                <a:latin typeface="Arial Rounded MT Bold" pitchFamily="34" charset="0"/>
              </a:rPr>
              <a:t>Sabbath Count</a:t>
            </a:r>
            <a:endParaRPr lang="en-US" sz="3600" b="1" dirty="0">
              <a:solidFill>
                <a:schemeClr val="bg1"/>
              </a:solidFill>
              <a:latin typeface="Arial Rounded MT Bold" pitchFamily="34" charset="0"/>
            </a:endParaRPr>
          </a:p>
        </p:txBody>
      </p:sp>
      <p:sp>
        <p:nvSpPr>
          <p:cNvPr id="28" name="TextBox 27"/>
          <p:cNvSpPr txBox="1"/>
          <p:nvPr/>
        </p:nvSpPr>
        <p:spPr>
          <a:xfrm>
            <a:off x="2176254" y="3820511"/>
            <a:ext cx="3528392" cy="590931"/>
          </a:xfrm>
          <a:prstGeom prst="rect">
            <a:avLst/>
          </a:prstGeom>
          <a:solidFill>
            <a:srgbClr val="00B0F0"/>
          </a:solidFill>
          <a:effectLst>
            <a:glow rad="228600">
              <a:schemeClr val="accent3">
                <a:satMod val="175000"/>
                <a:alpha val="40000"/>
              </a:schemeClr>
            </a:glow>
          </a:effectLst>
          <a:scene3d>
            <a:camera prst="orthographicFront"/>
            <a:lightRig rig="threePt" dir="t"/>
          </a:scene3d>
          <a:sp3d>
            <a:bevelT w="152400" h="50800" prst="softRound"/>
          </a:sp3d>
        </p:spPr>
        <p:txBody>
          <a:bodyPr wrap="square" rtlCol="0">
            <a:spAutoFit/>
            <a:sp3d extrusionH="57150">
              <a:bevelT w="38100" h="38100" prst="angle"/>
            </a:sp3d>
          </a:bodyPr>
          <a:lstStyle/>
          <a:p>
            <a:pPr algn="ctr">
              <a:lnSpc>
                <a:spcPct val="90000"/>
              </a:lnSpc>
            </a:pPr>
            <a:r>
              <a:rPr lang="en-US" sz="3600" b="1" dirty="0" smtClean="0">
                <a:solidFill>
                  <a:schemeClr val="bg1"/>
                </a:solidFill>
                <a:latin typeface="Arial Rounded MT Bold" pitchFamily="34" charset="0"/>
              </a:rPr>
              <a:t>Sabbath Count</a:t>
            </a:r>
            <a:endParaRPr lang="en-US" sz="3600" b="1" dirty="0">
              <a:solidFill>
                <a:schemeClr val="bg1"/>
              </a:solidFill>
              <a:latin typeface="Arial Rounded MT Bold" pitchFamily="34" charset="0"/>
            </a:endParaRPr>
          </a:p>
        </p:txBody>
      </p:sp>
      <p:sp>
        <p:nvSpPr>
          <p:cNvPr id="29" name="Rectangle 28"/>
          <p:cNvSpPr/>
          <p:nvPr/>
        </p:nvSpPr>
        <p:spPr>
          <a:xfrm>
            <a:off x="179229" y="5017088"/>
            <a:ext cx="5976664" cy="1200329"/>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r>
              <a:rPr lang="en-US" sz="2400" b="1" dirty="0" smtClean="0">
                <a:ln w="1905"/>
                <a:solidFill>
                  <a:srgbClr val="0070C0"/>
                </a:solidFill>
                <a:effectLst>
                  <a:innerShdw blurRad="69850" dist="43180" dir="5400000">
                    <a:srgbClr val="000000">
                      <a:alpha val="65000"/>
                    </a:srgbClr>
                  </a:innerShdw>
                </a:effectLst>
                <a:latin typeface="Comic Sans MS" pitchFamily="66" charset="0"/>
              </a:rPr>
              <a:t>Joshua’s Passover is on the </a:t>
            </a:r>
            <a:br>
              <a:rPr lang="en-US" sz="2400" b="1" dirty="0" smtClean="0">
                <a:ln w="1905"/>
                <a:solidFill>
                  <a:srgbClr val="0070C0"/>
                </a:solidFill>
                <a:effectLst>
                  <a:innerShdw blurRad="69850" dist="43180" dir="5400000">
                    <a:srgbClr val="000000">
                      <a:alpha val="65000"/>
                    </a:srgbClr>
                  </a:innerShdw>
                </a:effectLst>
                <a:latin typeface="Comic Sans MS" pitchFamily="66" charset="0"/>
              </a:rPr>
            </a:br>
            <a:r>
              <a:rPr lang="en-US" sz="2400" b="1" dirty="0" smtClean="0">
                <a:ln w="1905"/>
                <a:solidFill>
                  <a:srgbClr val="0070C0"/>
                </a:solidFill>
                <a:effectLst>
                  <a:innerShdw blurRad="69850" dist="43180" dir="5400000">
                    <a:srgbClr val="000000">
                      <a:alpha val="65000"/>
                    </a:srgbClr>
                  </a:innerShdw>
                </a:effectLst>
                <a:latin typeface="Comic Sans MS" pitchFamily="66" charset="0"/>
              </a:rPr>
              <a:t>weekly Sabbath – </a:t>
            </a:r>
            <a:br>
              <a:rPr lang="en-US" sz="2400" b="1" dirty="0" smtClean="0">
                <a:ln w="1905"/>
                <a:solidFill>
                  <a:srgbClr val="0070C0"/>
                </a:solidFill>
                <a:effectLst>
                  <a:innerShdw blurRad="69850" dist="43180" dir="5400000">
                    <a:srgbClr val="000000">
                      <a:alpha val="65000"/>
                    </a:srgbClr>
                  </a:innerShdw>
                </a:effectLst>
                <a:latin typeface="Comic Sans MS" pitchFamily="66" charset="0"/>
              </a:rPr>
            </a:br>
            <a:r>
              <a:rPr lang="en-US" sz="2400" b="1" dirty="0" smtClean="0">
                <a:ln w="1905"/>
                <a:solidFill>
                  <a:srgbClr val="0070C0"/>
                </a:solidFill>
                <a:effectLst>
                  <a:innerShdw blurRad="69850" dist="43180" dir="5400000">
                    <a:srgbClr val="000000">
                      <a:alpha val="65000"/>
                    </a:srgbClr>
                  </a:innerShdw>
                </a:effectLst>
                <a:latin typeface="Comic Sans MS" pitchFamily="66" charset="0"/>
              </a:rPr>
              <a:t>“the” 14</a:t>
            </a:r>
            <a:r>
              <a:rPr lang="en-US" sz="2400" b="1" baseline="30000" dirty="0" smtClean="0">
                <a:ln w="1905"/>
                <a:solidFill>
                  <a:srgbClr val="0070C0"/>
                </a:solidFill>
                <a:effectLst>
                  <a:innerShdw blurRad="69850" dist="43180" dir="5400000">
                    <a:srgbClr val="000000">
                      <a:alpha val="65000"/>
                    </a:srgbClr>
                  </a:innerShdw>
                </a:effectLst>
                <a:latin typeface="Comic Sans MS" pitchFamily="66" charset="0"/>
              </a:rPr>
              <a:t>th</a:t>
            </a:r>
            <a:r>
              <a:rPr lang="en-US" sz="2400" b="1" dirty="0" smtClean="0">
                <a:ln w="1905"/>
                <a:solidFill>
                  <a:srgbClr val="0070C0"/>
                </a:solidFill>
                <a:effectLst>
                  <a:innerShdw blurRad="69850" dist="43180" dir="5400000">
                    <a:srgbClr val="000000">
                      <a:alpha val="65000"/>
                    </a:srgbClr>
                  </a:innerShdw>
                </a:effectLst>
                <a:latin typeface="Comic Sans MS" pitchFamily="66" charset="0"/>
              </a:rPr>
              <a:t>.</a:t>
            </a:r>
          </a:p>
        </p:txBody>
      </p:sp>
      <p:sp>
        <p:nvSpPr>
          <p:cNvPr id="30" name="Rectangle 29"/>
          <p:cNvSpPr/>
          <p:nvPr/>
        </p:nvSpPr>
        <p:spPr>
          <a:xfrm>
            <a:off x="6869906" y="5036295"/>
            <a:ext cx="4809231" cy="1200329"/>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r>
              <a:rPr lang="en-US" sz="2400" b="1" dirty="0" smtClean="0">
                <a:ln w="1905"/>
                <a:solidFill>
                  <a:srgbClr val="00B050"/>
                </a:solidFill>
                <a:effectLst>
                  <a:innerShdw blurRad="69850" dist="43180" dir="5400000">
                    <a:srgbClr val="000000">
                      <a:alpha val="65000"/>
                    </a:srgbClr>
                  </a:innerShdw>
                </a:effectLst>
                <a:latin typeface="Comic Sans MS" pitchFamily="66" charset="0"/>
              </a:rPr>
              <a:t>Lunar Sabbath calendar has </a:t>
            </a:r>
            <a:br>
              <a:rPr lang="en-US" sz="2400" b="1" dirty="0" smtClean="0">
                <a:ln w="1905"/>
                <a:solidFill>
                  <a:srgbClr val="00B050"/>
                </a:solidFill>
                <a:effectLst>
                  <a:innerShdw blurRad="69850" dist="43180" dir="5400000">
                    <a:srgbClr val="000000">
                      <a:alpha val="65000"/>
                    </a:srgbClr>
                  </a:innerShdw>
                </a:effectLst>
                <a:latin typeface="Comic Sans MS" pitchFamily="66" charset="0"/>
              </a:rPr>
            </a:br>
            <a:r>
              <a:rPr lang="en-US" sz="2400" b="1" dirty="0" smtClean="0">
                <a:ln w="1905"/>
                <a:solidFill>
                  <a:srgbClr val="00B050"/>
                </a:solidFill>
                <a:effectLst>
                  <a:innerShdw blurRad="69850" dist="43180" dir="5400000">
                    <a:srgbClr val="000000">
                      <a:alpha val="65000"/>
                    </a:srgbClr>
                  </a:innerShdw>
                </a:effectLst>
                <a:latin typeface="Comic Sans MS" pitchFamily="66" charset="0"/>
              </a:rPr>
              <a:t>Passover on FRI with the 15</a:t>
            </a:r>
            <a:r>
              <a:rPr lang="en-US" sz="2400" b="1" baseline="30000" dirty="0" smtClean="0">
                <a:ln w="1905"/>
                <a:solidFill>
                  <a:srgbClr val="00B050"/>
                </a:solidFill>
                <a:effectLst>
                  <a:innerShdw blurRad="69850" dist="43180" dir="5400000">
                    <a:srgbClr val="000000">
                      <a:alpha val="65000"/>
                    </a:srgbClr>
                  </a:innerShdw>
                </a:effectLst>
                <a:latin typeface="Comic Sans MS" pitchFamily="66" charset="0"/>
              </a:rPr>
              <a:t>th</a:t>
            </a:r>
            <a:r>
              <a:rPr lang="en-US" sz="2400" b="1" dirty="0" smtClean="0">
                <a:ln w="1905"/>
                <a:solidFill>
                  <a:srgbClr val="00B050"/>
                </a:solidFill>
                <a:effectLst>
                  <a:innerShdw blurRad="69850" dist="43180" dir="5400000">
                    <a:srgbClr val="000000">
                      <a:alpha val="65000"/>
                    </a:srgbClr>
                  </a:innerShdw>
                </a:effectLst>
                <a:latin typeface="Comic Sans MS" pitchFamily="66" charset="0"/>
              </a:rPr>
              <a:t> </a:t>
            </a:r>
            <a:br>
              <a:rPr lang="en-US" sz="2400" b="1" dirty="0" smtClean="0">
                <a:ln w="1905"/>
                <a:solidFill>
                  <a:srgbClr val="00B050"/>
                </a:solidFill>
                <a:effectLst>
                  <a:innerShdw blurRad="69850" dist="43180" dir="5400000">
                    <a:srgbClr val="000000">
                      <a:alpha val="65000"/>
                    </a:srgbClr>
                  </a:innerShdw>
                </a:effectLst>
                <a:latin typeface="Comic Sans MS" pitchFamily="66" charset="0"/>
              </a:rPr>
            </a:br>
            <a:r>
              <a:rPr lang="en-US" sz="2400" b="1" dirty="0" smtClean="0">
                <a:ln w="1905"/>
                <a:solidFill>
                  <a:srgbClr val="00B050"/>
                </a:solidFill>
                <a:effectLst>
                  <a:innerShdw blurRad="69850" dist="43180" dir="5400000">
                    <a:srgbClr val="000000">
                      <a:alpha val="65000"/>
                    </a:srgbClr>
                  </a:innerShdw>
                </a:effectLst>
                <a:latin typeface="Comic Sans MS" pitchFamily="66" charset="0"/>
              </a:rPr>
              <a:t>listed as the weekly </a:t>
            </a:r>
            <a:r>
              <a:rPr lang="en-US" sz="2400" b="1" dirty="0" smtClean="0">
                <a:ln w="1905"/>
                <a:solidFill>
                  <a:srgbClr val="2932E7"/>
                </a:solidFill>
                <a:effectLst>
                  <a:innerShdw blurRad="69850" dist="43180" dir="5400000">
                    <a:srgbClr val="000000">
                      <a:alpha val="65000"/>
                    </a:srgbClr>
                  </a:innerShdw>
                </a:effectLst>
                <a:latin typeface="Comic Sans MS" pitchFamily="66" charset="0"/>
              </a:rPr>
              <a:t>Sabbath.</a:t>
            </a:r>
          </a:p>
        </p:txBody>
      </p:sp>
      <p:pic>
        <p:nvPicPr>
          <p:cNvPr id="31" name="Picture 10" descr="C:\Users\Rae\Desktop\Art on Desktop\white man clip art\yellow-blue smiley faces\question face yellow p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5518347" y="5007695"/>
            <a:ext cx="1351559" cy="959928"/>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477788" y="6228601"/>
            <a:ext cx="11201349" cy="584775"/>
          </a:xfrm>
          <a:prstGeom prst="rect">
            <a:avLst/>
          </a:prstGeom>
          <a:solidFill>
            <a:srgbClr val="00B050"/>
          </a:solidFill>
          <a:scene3d>
            <a:camera prst="orthographicFront"/>
            <a:lightRig rig="threePt" dir="t"/>
          </a:scene3d>
          <a:sp3d>
            <a:bevelT w="152400" h="50800" prst="softRound"/>
          </a:sp3d>
        </p:spPr>
        <p:txBody>
          <a:bodyPr wrap="square" lIns="91440" tIns="45720" rIns="91440" bIns="45720">
            <a:spAutoFit/>
            <a:sp3d extrusionH="57150">
              <a:bevelT h="25400" prst="softRound"/>
            </a:sp3d>
          </a:bodyPr>
          <a:lstStyle/>
          <a:p>
            <a:pPr algn="ctr"/>
            <a:r>
              <a:rPr lang="en-US" sz="3200" b="1" cap="none" spc="0" dirty="0" smtClean="0">
                <a:ln w="19050">
                  <a:solidFill>
                    <a:srgbClr val="002060"/>
                  </a:solidFill>
                </a:ln>
                <a:solidFill>
                  <a:schemeClr val="bg1"/>
                </a:solidFill>
                <a:effectLst>
                  <a:innerShdw blurRad="69850" dist="43180" dir="5400000">
                    <a:srgbClr val="000000">
                      <a:alpha val="65000"/>
                    </a:srgbClr>
                  </a:innerShdw>
                </a:effectLst>
                <a:latin typeface="Cooper Black" pitchFamily="18" charset="0"/>
              </a:rPr>
              <a:t>Does it take only </a:t>
            </a:r>
            <a:r>
              <a:rPr lang="en-US" sz="3200" b="1" cap="none" spc="0" dirty="0" smtClean="0">
                <a:ln w="19050">
                  <a:solidFill>
                    <a:srgbClr val="002060"/>
                  </a:solidFill>
                </a:ln>
                <a:solidFill>
                  <a:srgbClr val="FFFF00"/>
                </a:solidFill>
                <a:effectLst>
                  <a:innerShdw blurRad="69850" dist="43180" dir="5400000">
                    <a:srgbClr val="000000">
                      <a:alpha val="65000"/>
                    </a:srgbClr>
                  </a:innerShdw>
                </a:effectLst>
                <a:latin typeface="Cooper Black" pitchFamily="18" charset="0"/>
              </a:rPr>
              <a:t>ONE</a:t>
            </a:r>
            <a:r>
              <a:rPr lang="en-US" sz="3200" b="1" cap="none" spc="0" dirty="0" smtClean="0">
                <a:ln w="19050">
                  <a:solidFill>
                    <a:srgbClr val="002060"/>
                  </a:solidFill>
                </a:ln>
                <a:solidFill>
                  <a:schemeClr val="bg1"/>
                </a:solidFill>
                <a:effectLst>
                  <a:innerShdw blurRad="69850" dist="43180" dir="5400000">
                    <a:srgbClr val="000000">
                      <a:alpha val="65000"/>
                    </a:srgbClr>
                  </a:innerShdw>
                </a:effectLst>
                <a:latin typeface="Cooper Black" pitchFamily="18" charset="0"/>
              </a:rPr>
              <a:t> error to declare a </a:t>
            </a:r>
            <a:r>
              <a:rPr lang="en-US" sz="3200" b="1" cap="none" spc="0" dirty="0" smtClean="0">
                <a:ln w="19050">
                  <a:solidFill>
                    <a:srgbClr val="002060"/>
                  </a:solidFill>
                </a:ln>
                <a:solidFill>
                  <a:srgbClr val="FFFF00"/>
                </a:solidFill>
                <a:effectLst>
                  <a:innerShdw blurRad="69850" dist="43180" dir="5400000">
                    <a:srgbClr val="000000">
                      <a:alpha val="65000"/>
                    </a:srgbClr>
                  </a:innerShdw>
                </a:effectLst>
                <a:latin typeface="Cooper Black" pitchFamily="18" charset="0"/>
              </a:rPr>
              <a:t>counterfeit</a:t>
            </a:r>
            <a:r>
              <a:rPr lang="en-US" sz="3200" b="1" cap="none" spc="0" dirty="0" smtClean="0">
                <a:ln w="19050">
                  <a:solidFill>
                    <a:srgbClr val="002060"/>
                  </a:solidFill>
                </a:ln>
                <a:solidFill>
                  <a:schemeClr val="bg1"/>
                </a:solidFill>
                <a:effectLst>
                  <a:innerShdw blurRad="69850" dist="43180" dir="5400000">
                    <a:srgbClr val="000000">
                      <a:alpha val="65000"/>
                    </a:srgbClr>
                  </a:innerShdw>
                </a:effectLst>
                <a:latin typeface="Cooper Black" pitchFamily="18" charset="0"/>
              </a:rPr>
              <a:t>?</a:t>
            </a:r>
            <a:endParaRPr lang="en-US" sz="3200" b="1" cap="none" spc="0" dirty="0">
              <a:ln w="19050">
                <a:solidFill>
                  <a:srgbClr val="002060"/>
                </a:solidFill>
              </a:ln>
              <a:solidFill>
                <a:schemeClr val="bg1"/>
              </a:solidFill>
              <a:effectLst>
                <a:innerShdw blurRad="69850" dist="43180" dir="5400000">
                  <a:srgbClr val="000000">
                    <a:alpha val="65000"/>
                  </a:srgbClr>
                </a:innerShdw>
              </a:effectLst>
              <a:latin typeface="Cooper Black" pitchFamily="18" charset="0"/>
            </a:endParaRPr>
          </a:p>
        </p:txBody>
      </p:sp>
      <p:sp>
        <p:nvSpPr>
          <p:cNvPr id="33" name="Rectangle 32"/>
          <p:cNvSpPr/>
          <p:nvPr/>
        </p:nvSpPr>
        <p:spPr>
          <a:xfrm>
            <a:off x="10109061" y="618288"/>
            <a:ext cx="737879" cy="484711"/>
          </a:xfrm>
          <a:prstGeom prst="rect">
            <a:avLst/>
          </a:prstGeom>
          <a:noFill/>
          <a:ln w="57150">
            <a:solidFill>
              <a:srgbClr val="FF33CC"/>
            </a:solidFill>
          </a:ln>
          <a:effectLst>
            <a:glow rad="101600">
              <a:srgbClr val="FFFF00">
                <a:alpha val="60000"/>
              </a:srgbClr>
            </a:glo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34" name="Rectangle 33"/>
          <p:cNvSpPr/>
          <p:nvPr/>
        </p:nvSpPr>
        <p:spPr>
          <a:xfrm>
            <a:off x="4960229" y="579578"/>
            <a:ext cx="737879" cy="628297"/>
          </a:xfrm>
          <a:prstGeom prst="rect">
            <a:avLst/>
          </a:prstGeom>
          <a:noFill/>
          <a:ln w="57150">
            <a:solidFill>
              <a:srgbClr val="0000FF"/>
            </a:solidFill>
          </a:ln>
          <a:effectLst>
            <a:glow rad="101600">
              <a:srgbClr val="FFFF00">
                <a:alpha val="60000"/>
              </a:srgb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2" name="Curved Left Arrow 1"/>
          <p:cNvSpPr/>
          <p:nvPr/>
        </p:nvSpPr>
        <p:spPr>
          <a:xfrm>
            <a:off x="5689077" y="894289"/>
            <a:ext cx="731520" cy="1362306"/>
          </a:xfrm>
          <a:prstGeom prst="curvedLeftArrow">
            <a:avLst/>
          </a:prstGeom>
          <a:solidFill>
            <a:srgbClr val="FFFF00"/>
          </a:solidFill>
          <a:ln>
            <a:solidFill>
              <a:srgbClr val="2932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cxnSp>
        <p:nvCxnSpPr>
          <p:cNvPr id="4" name="Straight Arrow Connector 3"/>
          <p:cNvCxnSpPr/>
          <p:nvPr/>
        </p:nvCxnSpPr>
        <p:spPr>
          <a:xfrm rot="60000">
            <a:off x="10478001" y="1076104"/>
            <a:ext cx="8899" cy="1056752"/>
          </a:xfrm>
          <a:prstGeom prst="straightConnector1">
            <a:avLst/>
          </a:pr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0846939" y="2204864"/>
            <a:ext cx="720081" cy="633457"/>
          </a:xfrm>
          <a:prstGeom prst="rect">
            <a:avLst/>
          </a:prstGeom>
          <a:noFill/>
          <a:ln w="76200">
            <a:solidFill>
              <a:srgbClr val="5D2D2D"/>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5" name="Bent Arrow 4"/>
          <p:cNvSpPr/>
          <p:nvPr/>
        </p:nvSpPr>
        <p:spPr>
          <a:xfrm rot="549502" flipH="1">
            <a:off x="11207664" y="2326857"/>
            <a:ext cx="748031" cy="3790766"/>
          </a:xfrm>
          <a:prstGeom prst="bentArrow">
            <a:avLst>
              <a:gd name="adj1" fmla="val 25000"/>
              <a:gd name="adj2" fmla="val 41390"/>
              <a:gd name="adj3" fmla="val 41058"/>
              <a:gd name="adj4" fmla="val 58942"/>
            </a:avLst>
          </a:prstGeom>
          <a:gradFill>
            <a:gsLst>
              <a:gs pos="0">
                <a:srgbClr val="FF3399">
                  <a:alpha val="47000"/>
                </a:srgbClr>
              </a:gs>
              <a:gs pos="22000">
                <a:srgbClr val="FF6633">
                  <a:alpha val="43000"/>
                </a:srgbClr>
              </a:gs>
              <a:gs pos="47000">
                <a:srgbClr val="FFFF00">
                  <a:alpha val="50000"/>
                </a:srgbClr>
              </a:gs>
              <a:gs pos="71000">
                <a:srgbClr val="01A78F">
                  <a:alpha val="51000"/>
                </a:srgbClr>
              </a:gs>
              <a:gs pos="88000">
                <a:srgbClr val="9900CC">
                  <a:alpha val="52000"/>
                </a:srgbClr>
              </a:gs>
            </a:gsLst>
            <a:lin ang="16200000" scaled="1"/>
          </a:gradFill>
          <a:ln>
            <a:solidFill>
              <a:srgbClr val="BCFFDE"/>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7" name="Bent Arrow 6"/>
          <p:cNvSpPr/>
          <p:nvPr/>
        </p:nvSpPr>
        <p:spPr>
          <a:xfrm rot="16200000">
            <a:off x="7421502" y="136986"/>
            <a:ext cx="424365" cy="4950753"/>
          </a:xfrm>
          <a:prstGeom prst="bentArrow">
            <a:avLst>
              <a:gd name="adj1" fmla="val 25000"/>
              <a:gd name="adj2" fmla="val 50000"/>
              <a:gd name="adj3" fmla="val 48012"/>
              <a:gd name="adj4" fmla="val 43750"/>
            </a:avLst>
          </a:prstGeom>
          <a:gradFill>
            <a:gsLst>
              <a:gs pos="5000">
                <a:schemeClr val="tx2">
                  <a:lumMod val="95000"/>
                  <a:lumOff val="5000"/>
                </a:schemeClr>
              </a:gs>
              <a:gs pos="63000">
                <a:srgbClr val="FFFF00"/>
              </a:gs>
              <a:gs pos="31000">
                <a:srgbClr val="FF0000"/>
              </a:gs>
              <a:gs pos="100000">
                <a:schemeClr val="tx2">
                  <a:lumMod val="85000"/>
                  <a:lumOff val="15000"/>
                </a:schemeClr>
              </a:gs>
            </a:gsLst>
            <a:lin ang="8100000" scaled="0"/>
          </a:gradFill>
          <a:ln>
            <a:solidFill>
              <a:srgbClr val="9966F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Tree>
    <p:extLst>
      <p:ext uri="{BB962C8B-B14F-4D97-AF65-F5344CB8AC3E}">
        <p14:creationId xmlns:p14="http://schemas.microsoft.com/office/powerpoint/2010/main" val="872606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fade">
                                      <p:cBhvr>
                                        <p:cTn id="7" dur="1000"/>
                                        <p:tgtEl>
                                          <p:spTgt spid="29">
                                            <p:txEl>
                                              <p:pRg st="0" end="0"/>
                                            </p:txEl>
                                          </p:spTgt>
                                        </p:tgtEl>
                                      </p:cBhvr>
                                    </p:animEffect>
                                    <p:anim calcmode="lin" valueType="num">
                                      <p:cBhvr>
                                        <p:cTn id="8" dur="10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9">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repeatCount="400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heel(1)">
                                      <p:cBhvr>
                                        <p:cTn id="13" dur="2000"/>
                                        <p:tgtEl>
                                          <p:spTgt spid="34"/>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up)">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up)">
                                      <p:cBhvr>
                                        <p:cTn id="21" dur="2000"/>
                                        <p:tgtEl>
                                          <p:spTgt spid="24"/>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2000"/>
                                        <p:tgtEl>
                                          <p:spTgt spid="27"/>
                                        </p:tgtEl>
                                      </p:cBhvr>
                                    </p:animEffect>
                                  </p:childTnLst>
                                </p:cTn>
                              </p:par>
                            </p:childTnLst>
                          </p:cTn>
                        </p:par>
                        <p:par>
                          <p:cTn id="26" fill="hold">
                            <p:stCondLst>
                              <p:cond delay="4000"/>
                            </p:stCondLst>
                            <p:childTnLst>
                              <p:par>
                                <p:cTn id="27" presetID="22" presetClass="entr" presetSubtype="8" fill="hold" nodeType="afterEffect">
                                  <p:stCondLst>
                                    <p:cond delay="0"/>
                                  </p:stCondLst>
                                  <p:childTnLst>
                                    <p:set>
                                      <p:cBhvr>
                                        <p:cTn id="28" dur="1" fill="hold">
                                          <p:stCondLst>
                                            <p:cond delay="0"/>
                                          </p:stCondLst>
                                        </p:cTn>
                                        <p:tgtEl>
                                          <p:spTgt spid="20">
                                            <p:txEl>
                                              <p:pRg st="0" end="0"/>
                                            </p:txEl>
                                          </p:spTgt>
                                        </p:tgtEl>
                                        <p:attrNameLst>
                                          <p:attrName>style.visibility</p:attrName>
                                        </p:attrNameLst>
                                      </p:cBhvr>
                                      <p:to>
                                        <p:strVal val="visible"/>
                                      </p:to>
                                    </p:set>
                                    <p:animEffect transition="in" filter="wipe(left)">
                                      <p:cBhvr>
                                        <p:cTn id="29" dur="2750"/>
                                        <p:tgtEl>
                                          <p:spTgt spid="20">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0">
                                            <p:txEl>
                                              <p:pRg st="0" end="0"/>
                                            </p:txEl>
                                          </p:spTgt>
                                        </p:tgtEl>
                                        <p:attrNameLst>
                                          <p:attrName>style.visibility</p:attrName>
                                        </p:attrNameLst>
                                      </p:cBhvr>
                                      <p:to>
                                        <p:strVal val="visible"/>
                                      </p:to>
                                    </p:set>
                                    <p:animEffect transition="in" filter="fade">
                                      <p:cBhvr>
                                        <p:cTn id="34" dur="1500"/>
                                        <p:tgtEl>
                                          <p:spTgt spid="30">
                                            <p:txEl>
                                              <p:pRg st="0" end="0"/>
                                            </p:txEl>
                                          </p:spTgt>
                                        </p:tgtEl>
                                      </p:cBhvr>
                                    </p:animEffect>
                                    <p:anim calcmode="lin" valueType="num">
                                      <p:cBhvr>
                                        <p:cTn id="35" dur="15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36" dur="15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par>
                          <p:cTn id="37" fill="hold">
                            <p:stCondLst>
                              <p:cond delay="1500"/>
                            </p:stCondLst>
                            <p:childTnLst>
                              <p:par>
                                <p:cTn id="38" presetID="8" presetClass="entr" presetSubtype="16" fill="hold" nodeType="after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diamond(in)">
                                      <p:cBhvr>
                                        <p:cTn id="40" dur="2000"/>
                                        <p:tgtEl>
                                          <p:spTgt spid="31"/>
                                        </p:tgtEl>
                                      </p:cBhvr>
                                    </p:animEffect>
                                  </p:childTnLst>
                                </p:cTn>
                              </p:par>
                            </p:childTnLst>
                          </p:cTn>
                        </p:par>
                        <p:par>
                          <p:cTn id="41" fill="hold">
                            <p:stCondLst>
                              <p:cond delay="3500"/>
                            </p:stCondLst>
                            <p:childTnLst>
                              <p:par>
                                <p:cTn id="42" presetID="21" presetClass="entr" presetSubtype="1" repeatCount="4000" fill="hold" grpId="0" nodeType="after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wheel(1)">
                                      <p:cBhvr>
                                        <p:cTn id="44" dur="750"/>
                                        <p:tgtEl>
                                          <p:spTgt spid="33"/>
                                        </p:tgtEl>
                                      </p:cBhvr>
                                    </p:animEffect>
                                  </p:childTnLst>
                                </p:cTn>
                              </p:par>
                            </p:childTnLst>
                          </p:cTn>
                        </p:par>
                        <p:par>
                          <p:cTn id="45" fill="hold">
                            <p:stCondLst>
                              <p:cond delay="6500"/>
                            </p:stCondLst>
                            <p:childTnLst>
                              <p:par>
                                <p:cTn id="46" presetID="22" presetClass="entr" presetSubtype="1" fill="hold" nodeType="after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up)">
                                      <p:cBhvr>
                                        <p:cTn id="48" dur="500"/>
                                        <p:tgtEl>
                                          <p:spTgt spid="4"/>
                                        </p:tgtEl>
                                      </p:cBhvr>
                                    </p:animEffect>
                                  </p:childTnLst>
                                </p:cTn>
                              </p:par>
                            </p:childTnLst>
                          </p:cTn>
                        </p:par>
                        <p:par>
                          <p:cTn id="49" fill="hold">
                            <p:stCondLst>
                              <p:cond delay="7000"/>
                            </p:stCondLst>
                            <p:childTnLst>
                              <p:par>
                                <p:cTn id="50" presetID="21" presetClass="entr" presetSubtype="8" repeatCount="3000" fill="hold" grpId="0" nodeType="after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wheel(8)">
                                      <p:cBhvr>
                                        <p:cTn id="52" dur="500"/>
                                        <p:tgtEl>
                                          <p:spTgt spid="3"/>
                                        </p:tgtEl>
                                      </p:cBhvr>
                                    </p:animEffect>
                                  </p:childTnLst>
                                </p:cTn>
                              </p:par>
                            </p:childTnLst>
                          </p:cTn>
                        </p:par>
                        <p:par>
                          <p:cTn id="53" fill="hold">
                            <p:stCondLst>
                              <p:cond delay="8500"/>
                            </p:stCondLst>
                            <p:childTnLst>
                              <p:par>
                                <p:cTn id="54" presetID="22" presetClass="entr" presetSubtype="4" fill="hold" grpId="0" nodeType="after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wipe(down)">
                                      <p:cBhvr>
                                        <p:cTn id="56" dur="1500"/>
                                        <p:tgtEl>
                                          <p:spTgt spid="5"/>
                                        </p:tgtEl>
                                      </p:cBhvr>
                                    </p:animEffect>
                                  </p:childTnLst>
                                </p:cTn>
                              </p:par>
                            </p:childTnLst>
                          </p:cTn>
                        </p:par>
                        <p:par>
                          <p:cTn id="57" fill="hold">
                            <p:stCondLst>
                              <p:cond delay="10000"/>
                            </p:stCondLst>
                            <p:childTnLst>
                              <p:par>
                                <p:cTn id="58" presetID="22" presetClass="entr" presetSubtype="2" fill="hold" grpId="0" nodeType="after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wipe(right)">
                                      <p:cBhvr>
                                        <p:cTn id="60" dur="1250"/>
                                        <p:tgtEl>
                                          <p:spTgt spid="7"/>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32">
                                            <p:txEl>
                                              <p:pRg st="0" end="0"/>
                                            </p:txEl>
                                          </p:spTgt>
                                        </p:tgtEl>
                                        <p:attrNameLst>
                                          <p:attrName>style.visibility</p:attrName>
                                        </p:attrNameLst>
                                      </p:cBhvr>
                                      <p:to>
                                        <p:strVal val="visible"/>
                                      </p:to>
                                    </p:set>
                                    <p:animEffect transition="in" filter="wipe(left)">
                                      <p:cBhvr>
                                        <p:cTn id="65" dur="30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3" grpId="0" animBg="1"/>
      <p:bldP spid="34" grpId="0" animBg="1"/>
      <p:bldP spid="2" grpId="0" animBg="1"/>
      <p:bldP spid="3" grpId="0" animBg="1"/>
      <p:bldP spid="5" grpId="0" animBg="1"/>
      <p:bldP spid="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gradFill>
          <a:gsLst>
            <a:gs pos="13000">
              <a:schemeClr val="tx2">
                <a:lumMod val="95000"/>
                <a:lumOff val="5000"/>
              </a:schemeClr>
            </a:gs>
            <a:gs pos="39999">
              <a:srgbClr val="0A128C"/>
            </a:gs>
            <a:gs pos="86000">
              <a:schemeClr val="tx2">
                <a:lumMod val="85000"/>
                <a:lumOff val="15000"/>
              </a:schemeClr>
            </a:gs>
          </a:gsLst>
          <a:lin ang="8100000" scaled="0"/>
        </a:gra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344766" y="6492875"/>
            <a:ext cx="2844059" cy="365125"/>
          </a:xfrm>
        </p:spPr>
        <p:txBody>
          <a:bodyPr/>
          <a:lstStyle/>
          <a:p>
            <a:fld id="{81FEFA0A-2F20-4B60-98C6-5FFDA469AA1C}" type="slidenum">
              <a:rPr lang="en-US" b="1" smtClean="0">
                <a:solidFill>
                  <a:schemeClr val="bg1"/>
                </a:solidFill>
              </a:rPr>
              <a:pPr/>
              <a:t>76</a:t>
            </a:fld>
            <a:endParaRPr lang="en-US" b="1" dirty="0">
              <a:solidFill>
                <a:schemeClr val="bg1"/>
              </a:solidFill>
            </a:endParaRPr>
          </a:p>
        </p:txBody>
      </p:sp>
      <p:sp>
        <p:nvSpPr>
          <p:cNvPr id="5" name="Rounded Rectangle 4"/>
          <p:cNvSpPr/>
          <p:nvPr/>
        </p:nvSpPr>
        <p:spPr>
          <a:xfrm>
            <a:off x="1413892" y="476672"/>
            <a:ext cx="10081120" cy="5760640"/>
          </a:xfrm>
          <a:prstGeom prst="roundRect">
            <a:avLst/>
          </a:prstGeom>
          <a:blipFill>
            <a:blip r:embed="rId2"/>
            <a:stretch>
              <a:fillRect/>
            </a:stretch>
          </a:blipFill>
          <a:ln w="76200">
            <a:solidFill>
              <a:srgbClr val="9966FF"/>
            </a:solidFill>
          </a:ln>
          <a:effectLst>
            <a:glow rad="228600">
              <a:schemeClr val="accent1">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CA" sz="3600" b="1" dirty="0" smtClean="0">
                <a:ln w="1905">
                  <a:solidFill>
                    <a:srgbClr val="002060"/>
                  </a:solidFill>
                </a:ln>
                <a:solidFill>
                  <a:schemeClr val="bg1">
                    <a:lumMod val="50000"/>
                  </a:schemeClr>
                </a:solidFill>
                <a:effectLst>
                  <a:glow rad="63500">
                    <a:schemeClr val="bg1">
                      <a:alpha val="89000"/>
                    </a:schemeClr>
                  </a:glow>
                  <a:innerShdw blurRad="69850" dist="43180" dir="5400000">
                    <a:srgbClr val="000000">
                      <a:alpha val="65000"/>
                    </a:srgbClr>
                  </a:innerShdw>
                </a:effectLst>
                <a:latin typeface="Comic Sans MS" pitchFamily="66" charset="0"/>
              </a:rPr>
              <a:t>On the next slide we will examine </a:t>
            </a:r>
            <a:br>
              <a:rPr lang="en-CA" sz="3600" b="1" dirty="0" smtClean="0">
                <a:ln w="1905">
                  <a:solidFill>
                    <a:srgbClr val="002060"/>
                  </a:solidFill>
                </a:ln>
                <a:solidFill>
                  <a:schemeClr val="bg1">
                    <a:lumMod val="50000"/>
                  </a:schemeClr>
                </a:solidFill>
                <a:effectLst>
                  <a:glow rad="63500">
                    <a:schemeClr val="bg1">
                      <a:alpha val="89000"/>
                    </a:schemeClr>
                  </a:glow>
                  <a:innerShdw blurRad="69850" dist="43180" dir="5400000">
                    <a:srgbClr val="000000">
                      <a:alpha val="65000"/>
                    </a:srgbClr>
                  </a:innerShdw>
                </a:effectLst>
                <a:latin typeface="Comic Sans MS" pitchFamily="66" charset="0"/>
              </a:rPr>
            </a:br>
            <a:r>
              <a:rPr lang="en-CA" sz="3600" b="1" dirty="0" smtClean="0">
                <a:ln w="1905">
                  <a:solidFill>
                    <a:srgbClr val="002060"/>
                  </a:solidFill>
                </a:ln>
                <a:solidFill>
                  <a:schemeClr val="bg1">
                    <a:lumMod val="50000"/>
                  </a:schemeClr>
                </a:solidFill>
                <a:effectLst>
                  <a:glow rad="63500">
                    <a:schemeClr val="bg1">
                      <a:alpha val="89000"/>
                    </a:schemeClr>
                  </a:glow>
                  <a:innerShdw blurRad="69850" dist="43180" dir="5400000">
                    <a:srgbClr val="000000">
                      <a:alpha val="65000"/>
                    </a:srgbClr>
                  </a:innerShdw>
                </a:effectLst>
                <a:latin typeface="Comic Sans MS" pitchFamily="66" charset="0"/>
              </a:rPr>
              <a:t>the same calendar charts.</a:t>
            </a:r>
          </a:p>
          <a:p>
            <a:pPr algn="ctr"/>
            <a:r>
              <a:rPr lang="en-CA" sz="3600" b="1" dirty="0" smtClean="0">
                <a:ln w="1905">
                  <a:solidFill>
                    <a:srgbClr val="002060"/>
                  </a:solidFill>
                </a:ln>
                <a:solidFill>
                  <a:srgbClr val="00FFFF"/>
                </a:solidFill>
                <a:effectLst>
                  <a:glow rad="101600">
                    <a:srgbClr val="002060">
                      <a:alpha val="79000"/>
                    </a:srgbClr>
                  </a:glow>
                  <a:innerShdw blurRad="69850" dist="43180" dir="5400000">
                    <a:srgbClr val="000000">
                      <a:alpha val="65000"/>
                    </a:srgbClr>
                  </a:innerShdw>
                </a:effectLst>
                <a:latin typeface="Comic Sans MS" pitchFamily="66" charset="0"/>
              </a:rPr>
              <a:t>However, this time the lunar calendar will have Abib 14 on the 7</a:t>
            </a:r>
            <a:r>
              <a:rPr lang="en-CA" sz="3600" b="1" baseline="30000" dirty="0" smtClean="0">
                <a:ln w="1905">
                  <a:solidFill>
                    <a:srgbClr val="002060"/>
                  </a:solidFill>
                </a:ln>
                <a:solidFill>
                  <a:srgbClr val="00FFFF"/>
                </a:solidFill>
                <a:effectLst>
                  <a:glow rad="101600">
                    <a:srgbClr val="002060">
                      <a:alpha val="79000"/>
                    </a:srgbClr>
                  </a:glow>
                  <a:innerShdw blurRad="69850" dist="43180" dir="5400000">
                    <a:srgbClr val="000000">
                      <a:alpha val="65000"/>
                    </a:srgbClr>
                  </a:innerShdw>
                </a:effectLst>
                <a:latin typeface="Comic Sans MS" pitchFamily="66" charset="0"/>
              </a:rPr>
              <a:t>th</a:t>
            </a:r>
            <a:r>
              <a:rPr lang="en-CA" sz="3600" b="1" dirty="0" smtClean="0">
                <a:ln w="1905">
                  <a:solidFill>
                    <a:srgbClr val="002060"/>
                  </a:solidFill>
                </a:ln>
                <a:solidFill>
                  <a:srgbClr val="00FFFF"/>
                </a:solidFill>
                <a:effectLst>
                  <a:glow rad="101600">
                    <a:srgbClr val="002060">
                      <a:alpha val="79000"/>
                    </a:srgbClr>
                  </a:glow>
                  <a:innerShdw blurRad="69850" dist="43180" dir="5400000">
                    <a:srgbClr val="000000">
                      <a:alpha val="65000"/>
                    </a:srgbClr>
                  </a:innerShdw>
                </a:effectLst>
                <a:latin typeface="Comic Sans MS" pitchFamily="66" charset="0"/>
              </a:rPr>
              <a:t> day Sabbath exactly as Joshua’s account in </a:t>
            </a:r>
            <a:br>
              <a:rPr lang="en-CA" sz="3600" b="1" dirty="0" smtClean="0">
                <a:ln w="1905">
                  <a:solidFill>
                    <a:srgbClr val="002060"/>
                  </a:solidFill>
                </a:ln>
                <a:solidFill>
                  <a:srgbClr val="00FFFF"/>
                </a:solidFill>
                <a:effectLst>
                  <a:glow rad="101600">
                    <a:srgbClr val="002060">
                      <a:alpha val="79000"/>
                    </a:srgbClr>
                  </a:glow>
                  <a:innerShdw blurRad="69850" dist="43180" dir="5400000">
                    <a:srgbClr val="000000">
                      <a:alpha val="65000"/>
                    </a:srgbClr>
                  </a:innerShdw>
                </a:effectLst>
                <a:latin typeface="Comic Sans MS" pitchFamily="66" charset="0"/>
              </a:rPr>
            </a:br>
            <a:r>
              <a:rPr lang="en-CA" sz="3600" b="1" dirty="0" smtClean="0">
                <a:ln w="1905">
                  <a:solidFill>
                    <a:srgbClr val="002060"/>
                  </a:solidFill>
                </a:ln>
                <a:solidFill>
                  <a:srgbClr val="00FFFF"/>
                </a:solidFill>
                <a:effectLst>
                  <a:glow rad="101600">
                    <a:srgbClr val="002060">
                      <a:alpha val="79000"/>
                    </a:srgbClr>
                  </a:glow>
                  <a:innerShdw blurRad="69850" dist="43180" dir="5400000">
                    <a:srgbClr val="000000">
                      <a:alpha val="65000"/>
                    </a:srgbClr>
                  </a:innerShdw>
                </a:effectLst>
                <a:latin typeface="Comic Sans MS" pitchFamily="66" charset="0"/>
              </a:rPr>
              <a:t>the first year of entering Canaan.</a:t>
            </a:r>
          </a:p>
          <a:p>
            <a:pPr algn="ctr"/>
            <a:r>
              <a:rPr lang="en-CA" sz="3600" b="1" dirty="0" smtClean="0">
                <a:ln w="1905"/>
                <a:solidFill>
                  <a:schemeClr val="tx1">
                    <a:lumMod val="90000"/>
                    <a:lumOff val="10000"/>
                  </a:schemeClr>
                </a:solidFill>
                <a:effectLst>
                  <a:innerShdw blurRad="69850" dist="43180" dir="5400000">
                    <a:srgbClr val="000000">
                      <a:alpha val="65000"/>
                    </a:srgbClr>
                  </a:innerShdw>
                </a:effectLst>
                <a:latin typeface="Comic Sans MS" pitchFamily="66" charset="0"/>
              </a:rPr>
              <a:t> </a:t>
            </a:r>
          </a:p>
          <a:p>
            <a:pPr algn="ctr"/>
            <a:r>
              <a:rPr lang="en-CA" sz="3600" b="1" dirty="0" smtClean="0">
                <a:ln w="1905"/>
                <a:solidFill>
                  <a:srgbClr val="FFFF00"/>
                </a:solidFill>
                <a:effectLst>
                  <a:glow rad="76200">
                    <a:srgbClr val="663300">
                      <a:alpha val="88000"/>
                    </a:srgbClr>
                  </a:glow>
                  <a:innerShdw blurRad="69850" dist="43180" dir="5400000">
                    <a:srgbClr val="000000">
                      <a:alpha val="65000"/>
                    </a:srgbClr>
                  </a:innerShdw>
                </a:effectLst>
                <a:latin typeface="Comic Sans MS" pitchFamily="66" charset="0"/>
              </a:rPr>
              <a:t>The question then is – </a:t>
            </a:r>
          </a:p>
          <a:p>
            <a:pPr algn="ctr"/>
            <a:r>
              <a:rPr lang="en-CA" sz="3600" b="1" dirty="0" smtClean="0">
                <a:ln>
                  <a:solidFill>
                    <a:srgbClr val="2932E7"/>
                  </a:solidFill>
                </a:ln>
                <a:solidFill>
                  <a:srgbClr val="00FF00"/>
                </a:solidFill>
                <a:effectLst>
                  <a:glow rad="127000">
                    <a:srgbClr val="FFFF00"/>
                  </a:glow>
                </a:effectLst>
                <a:latin typeface="Comic Sans MS" pitchFamily="66" charset="0"/>
              </a:rPr>
              <a:t>Will this lunar format agree </a:t>
            </a:r>
            <a:br>
              <a:rPr lang="en-CA" sz="3600" b="1" dirty="0" smtClean="0">
                <a:ln>
                  <a:solidFill>
                    <a:srgbClr val="2932E7"/>
                  </a:solidFill>
                </a:ln>
                <a:solidFill>
                  <a:srgbClr val="00FF00"/>
                </a:solidFill>
                <a:effectLst>
                  <a:glow rad="127000">
                    <a:srgbClr val="FFFF00"/>
                  </a:glow>
                </a:effectLst>
                <a:latin typeface="Comic Sans MS" pitchFamily="66" charset="0"/>
              </a:rPr>
            </a:br>
            <a:r>
              <a:rPr lang="en-CA" sz="3600" b="1" dirty="0" smtClean="0">
                <a:ln>
                  <a:solidFill>
                    <a:srgbClr val="2932E7"/>
                  </a:solidFill>
                </a:ln>
                <a:solidFill>
                  <a:srgbClr val="00FF00"/>
                </a:solidFill>
                <a:effectLst>
                  <a:glow rad="127000">
                    <a:srgbClr val="FFFF00"/>
                  </a:glow>
                </a:effectLst>
                <a:latin typeface="Comic Sans MS" pitchFamily="66" charset="0"/>
              </a:rPr>
              <a:t>with </a:t>
            </a:r>
            <a:r>
              <a:rPr lang="en-CA" sz="3600" b="1" dirty="0" smtClean="0">
                <a:ln>
                  <a:solidFill>
                    <a:srgbClr val="2932E7"/>
                  </a:solidFill>
                </a:ln>
                <a:solidFill>
                  <a:srgbClr val="0070C0"/>
                </a:solidFill>
                <a:effectLst>
                  <a:glow rad="127000">
                    <a:srgbClr val="FFFF00"/>
                  </a:glow>
                </a:effectLst>
                <a:latin typeface="Comic Sans MS" pitchFamily="66" charset="0"/>
              </a:rPr>
              <a:t>the Scriptures? </a:t>
            </a:r>
            <a:endParaRPr lang="en-CA" sz="3600" b="1" dirty="0">
              <a:ln>
                <a:solidFill>
                  <a:srgbClr val="2932E7"/>
                </a:solidFill>
              </a:ln>
              <a:solidFill>
                <a:srgbClr val="0070C0"/>
              </a:solidFill>
              <a:effectLst>
                <a:glow rad="127000">
                  <a:srgbClr val="FFFF00"/>
                </a:glow>
              </a:effectLst>
              <a:latin typeface="Comic Sans MS" pitchFamily="66" charset="0"/>
            </a:endParaRPr>
          </a:p>
        </p:txBody>
      </p:sp>
    </p:spTree>
    <p:extLst>
      <p:ext uri="{BB962C8B-B14F-4D97-AF65-F5344CB8AC3E}">
        <p14:creationId xmlns:p14="http://schemas.microsoft.com/office/powerpoint/2010/main" val="1254865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up)">
                                      <p:cBhvr>
                                        <p:cTn id="7" dur="20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1000"/>
                                        <p:tgtEl>
                                          <p:spTgt spid="5">
                                            <p:txEl>
                                              <p:pRg st="3" end="3"/>
                                            </p:txEl>
                                          </p:spTgt>
                                        </p:tgtEl>
                                      </p:cBhvr>
                                    </p:animEffect>
                                    <p:anim calcmode="lin" valueType="num">
                                      <p:cBhvr>
                                        <p:cTn id="1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wipe(left)">
                                      <p:cBhvr>
                                        <p:cTn id="18" dur="175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3"/>
          <p:cNvSpPr txBox="1">
            <a:spLocks/>
          </p:cNvSpPr>
          <p:nvPr/>
        </p:nvSpPr>
        <p:spPr>
          <a:xfrm>
            <a:off x="11679137" y="6520259"/>
            <a:ext cx="477789"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2">
                    <a:lumMod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FEFA0A-2F20-4B60-98C6-5FFDA469AA1C}" type="slidenum">
              <a:rPr lang="en-US" smtClean="0">
                <a:solidFill>
                  <a:schemeClr val="tx2"/>
                </a:solidFill>
              </a:rPr>
              <a:pPr/>
              <a:t>77</a:t>
            </a:fld>
            <a:endParaRPr lang="en-US" dirty="0">
              <a:solidFill>
                <a:schemeClr val="tx2"/>
              </a:solidFill>
            </a:endParaRPr>
          </a:p>
        </p:txBody>
      </p:sp>
      <p:graphicFrame>
        <p:nvGraphicFramePr>
          <p:cNvPr id="22" name="Table 21"/>
          <p:cNvGraphicFramePr>
            <a:graphicFrameLocks noGrp="1"/>
          </p:cNvGraphicFramePr>
          <p:nvPr>
            <p:extLst>
              <p:ext uri="{D42A27DB-BD31-4B8C-83A1-F6EECF244321}">
                <p14:modId xmlns:p14="http://schemas.microsoft.com/office/powerpoint/2010/main" val="1442769640"/>
              </p:ext>
            </p:extLst>
          </p:nvPr>
        </p:nvGraphicFramePr>
        <p:xfrm>
          <a:off x="629361" y="623100"/>
          <a:ext cx="4952983" cy="3798933"/>
        </p:xfrm>
        <a:graphic>
          <a:graphicData uri="http://schemas.openxmlformats.org/drawingml/2006/table">
            <a:tbl>
              <a:tblPr firstRow="1" bandRow="1">
                <a:tableStyleId>{69C7853C-536D-4A76-A0AE-DD22124D55A5}</a:tableStyleId>
              </a:tblPr>
              <a:tblGrid>
                <a:gridCol w="707569"/>
                <a:gridCol w="707569"/>
                <a:gridCol w="707569"/>
                <a:gridCol w="707569"/>
                <a:gridCol w="707569"/>
                <a:gridCol w="707569"/>
                <a:gridCol w="707569"/>
              </a:tblGrid>
              <a:tr h="595911">
                <a:tc>
                  <a:txBody>
                    <a:bodyPr/>
                    <a:lstStyle/>
                    <a:p>
                      <a:pPr algn="ctr"/>
                      <a:r>
                        <a:rPr lang="en-US" b="1" dirty="0" smtClean="0"/>
                        <a:t>1</a:t>
                      </a:r>
                      <a:r>
                        <a:rPr lang="en-US" b="1" baseline="30000" dirty="0" smtClean="0"/>
                        <a:t>st</a:t>
                      </a:r>
                      <a:r>
                        <a:rPr lang="en-US" b="1" dirty="0" smtClean="0"/>
                        <a:t> </a:t>
                      </a:r>
                      <a:endParaRPr lang="en-US" b="1" dirty="0"/>
                    </a:p>
                  </a:txBody>
                  <a:tcPr/>
                </a:tc>
                <a:tc>
                  <a:txBody>
                    <a:bodyPr/>
                    <a:lstStyle/>
                    <a:p>
                      <a:pPr algn="ctr"/>
                      <a:r>
                        <a:rPr lang="en-US" b="1" dirty="0" smtClean="0"/>
                        <a:t>2</a:t>
                      </a:r>
                      <a:r>
                        <a:rPr lang="en-US" b="1" baseline="30000" dirty="0" smtClean="0"/>
                        <a:t>nd</a:t>
                      </a:r>
                      <a:r>
                        <a:rPr lang="en-US" b="1" dirty="0" smtClean="0"/>
                        <a:t> </a:t>
                      </a:r>
                      <a:endParaRPr lang="en-US" b="1" dirty="0"/>
                    </a:p>
                  </a:txBody>
                  <a:tcPr/>
                </a:tc>
                <a:tc>
                  <a:txBody>
                    <a:bodyPr/>
                    <a:lstStyle/>
                    <a:p>
                      <a:pPr algn="ctr"/>
                      <a:r>
                        <a:rPr lang="en-US" b="1" dirty="0" smtClean="0"/>
                        <a:t>3</a:t>
                      </a:r>
                      <a:r>
                        <a:rPr lang="en-US" b="1" baseline="30000" dirty="0" smtClean="0"/>
                        <a:t>rd</a:t>
                      </a:r>
                      <a:r>
                        <a:rPr lang="en-US" b="1" dirty="0" smtClean="0"/>
                        <a:t> </a:t>
                      </a:r>
                      <a:endParaRPr lang="en-US" b="1" dirty="0"/>
                    </a:p>
                  </a:txBody>
                  <a:tcPr/>
                </a:tc>
                <a:tc>
                  <a:txBody>
                    <a:bodyPr/>
                    <a:lstStyle/>
                    <a:p>
                      <a:pPr algn="ctr"/>
                      <a:r>
                        <a:rPr lang="en-US" b="1" dirty="0" smtClean="0"/>
                        <a:t>4</a:t>
                      </a:r>
                      <a:r>
                        <a:rPr lang="en-US" b="1" baseline="30000" dirty="0" smtClean="0"/>
                        <a:t>th</a:t>
                      </a:r>
                      <a:r>
                        <a:rPr lang="en-US" b="1" dirty="0" smtClean="0"/>
                        <a:t> </a:t>
                      </a:r>
                      <a:endParaRPr lang="en-US" b="1" dirty="0"/>
                    </a:p>
                  </a:txBody>
                  <a:tcPr/>
                </a:tc>
                <a:tc>
                  <a:txBody>
                    <a:bodyPr/>
                    <a:lstStyle/>
                    <a:p>
                      <a:pPr algn="ctr"/>
                      <a:r>
                        <a:rPr lang="en-US" b="1" dirty="0" smtClean="0"/>
                        <a:t>5</a:t>
                      </a:r>
                      <a:r>
                        <a:rPr lang="en-US" b="1" baseline="30000" dirty="0" smtClean="0"/>
                        <a:t>th</a:t>
                      </a:r>
                      <a:r>
                        <a:rPr lang="en-US" b="1" dirty="0" smtClean="0"/>
                        <a:t> </a:t>
                      </a:r>
                      <a:endParaRPr lang="en-US" b="1" dirty="0"/>
                    </a:p>
                  </a:txBody>
                  <a:tcPr/>
                </a:tc>
                <a:tc>
                  <a:txBody>
                    <a:bodyPr/>
                    <a:lstStyle/>
                    <a:p>
                      <a:pPr algn="ctr"/>
                      <a:r>
                        <a:rPr lang="en-US" b="1" dirty="0" smtClean="0"/>
                        <a:t>6</a:t>
                      </a:r>
                      <a:r>
                        <a:rPr lang="en-US" b="1" baseline="30000" dirty="0" smtClean="0"/>
                        <a:t>th</a:t>
                      </a:r>
                      <a:r>
                        <a:rPr lang="en-US" b="1" dirty="0" smtClean="0"/>
                        <a:t> </a:t>
                      </a:r>
                      <a:endParaRPr lang="en-US" b="1" dirty="0"/>
                    </a:p>
                  </a:txBody>
                  <a:tcPr/>
                </a:tc>
                <a:tc>
                  <a:txBody>
                    <a:bodyPr/>
                    <a:lstStyle/>
                    <a:p>
                      <a:pPr algn="ctr"/>
                      <a:r>
                        <a:rPr lang="en-US" b="1" dirty="0" smtClean="0"/>
                        <a:t>7</a:t>
                      </a:r>
                      <a:r>
                        <a:rPr lang="en-US" b="1" baseline="30000" dirty="0" smtClean="0"/>
                        <a:t>th</a:t>
                      </a:r>
                      <a:r>
                        <a:rPr lang="en-US" b="1" dirty="0" smtClean="0"/>
                        <a:t> </a:t>
                      </a:r>
                      <a:endParaRPr lang="en-US" b="1" dirty="0"/>
                    </a:p>
                  </a:txBody>
                  <a:tcPr>
                    <a:cell3D prstMaterial="dkEdge">
                      <a:bevel/>
                      <a:lightRig rig="flood" dir="t"/>
                    </a:cell3D>
                    <a:solidFill>
                      <a:srgbClr val="FF99FF"/>
                    </a:solidFill>
                  </a:tcPr>
                </a:tc>
              </a:tr>
              <a:tr h="595911">
                <a:tc>
                  <a:txBody>
                    <a:bodyPr/>
                    <a:lstStyle/>
                    <a:p>
                      <a:r>
                        <a:rPr lang="en-US" b="1" dirty="0" smtClean="0"/>
                        <a:t>1</a:t>
                      </a:r>
                      <a:endParaRPr lang="en-US" b="1" dirty="0"/>
                    </a:p>
                  </a:txBody>
                  <a:tcPr>
                    <a:solidFill>
                      <a:schemeClr val="bg1"/>
                    </a:solidFill>
                  </a:tcPr>
                </a:tc>
                <a:tc>
                  <a:txBody>
                    <a:bodyPr/>
                    <a:lstStyle/>
                    <a:p>
                      <a:r>
                        <a:rPr lang="en-US" b="1" dirty="0" smtClean="0"/>
                        <a:t>2</a:t>
                      </a:r>
                      <a:endParaRPr lang="en-US" b="1" dirty="0"/>
                    </a:p>
                  </a:txBody>
                  <a:tcPr>
                    <a:solidFill>
                      <a:schemeClr val="bg1"/>
                    </a:solidFill>
                  </a:tcPr>
                </a:tc>
                <a:tc>
                  <a:txBody>
                    <a:bodyPr/>
                    <a:lstStyle/>
                    <a:p>
                      <a:r>
                        <a:rPr lang="en-US" b="1" dirty="0" smtClean="0"/>
                        <a:t>3</a:t>
                      </a:r>
                      <a:endParaRPr lang="en-US" b="1" dirty="0"/>
                    </a:p>
                  </a:txBody>
                  <a:tcPr>
                    <a:solidFill>
                      <a:schemeClr val="bg1"/>
                    </a:solidFill>
                  </a:tcPr>
                </a:tc>
                <a:tc>
                  <a:txBody>
                    <a:bodyPr/>
                    <a:lstStyle/>
                    <a:p>
                      <a:r>
                        <a:rPr lang="en-US" b="1" dirty="0" smtClean="0"/>
                        <a:t>4</a:t>
                      </a:r>
                      <a:endParaRPr lang="en-US" b="1" dirty="0"/>
                    </a:p>
                  </a:txBody>
                  <a:tcPr>
                    <a:solidFill>
                      <a:schemeClr val="bg1"/>
                    </a:solidFill>
                  </a:tcPr>
                </a:tc>
                <a:tc>
                  <a:txBody>
                    <a:bodyPr/>
                    <a:lstStyle/>
                    <a:p>
                      <a:r>
                        <a:rPr lang="en-US" b="1" dirty="0" smtClean="0"/>
                        <a:t>5</a:t>
                      </a:r>
                      <a:endParaRPr lang="en-US" b="1" dirty="0"/>
                    </a:p>
                  </a:txBody>
                  <a:tcPr>
                    <a:solidFill>
                      <a:schemeClr val="bg1"/>
                    </a:solidFill>
                  </a:tcPr>
                </a:tc>
                <a:tc>
                  <a:txBody>
                    <a:bodyPr/>
                    <a:lstStyle/>
                    <a:p>
                      <a:r>
                        <a:rPr lang="en-US" b="1" dirty="0" smtClean="0"/>
                        <a:t>6</a:t>
                      </a:r>
                      <a:endParaRPr lang="en-US" b="1" dirty="0"/>
                    </a:p>
                  </a:txBody>
                  <a:tcPr>
                    <a:solidFill>
                      <a:schemeClr val="bg1"/>
                    </a:solidFill>
                  </a:tcPr>
                </a:tc>
                <a:tc>
                  <a:txBody>
                    <a:bodyPr/>
                    <a:lstStyle/>
                    <a:p>
                      <a:r>
                        <a:rPr lang="en-US" b="1" dirty="0" smtClean="0"/>
                        <a:t>7</a:t>
                      </a:r>
                      <a:endParaRPr lang="en-US" b="1" dirty="0"/>
                    </a:p>
                  </a:txBody>
                  <a:tcPr>
                    <a:solidFill>
                      <a:schemeClr val="accent1">
                        <a:lumMod val="40000"/>
                        <a:lumOff val="60000"/>
                      </a:schemeClr>
                    </a:solidFill>
                  </a:tcPr>
                </a:tc>
              </a:tr>
              <a:tr h="819378">
                <a:tc>
                  <a:txBody>
                    <a:bodyPr/>
                    <a:lstStyle/>
                    <a:p>
                      <a:r>
                        <a:rPr lang="en-US" b="1" dirty="0" smtClean="0"/>
                        <a:t>8</a:t>
                      </a:r>
                      <a:endParaRPr lang="en-US" b="1" dirty="0"/>
                    </a:p>
                  </a:txBody>
                  <a:tcPr>
                    <a:solidFill>
                      <a:schemeClr val="bg1"/>
                    </a:solidFill>
                  </a:tcPr>
                </a:tc>
                <a:tc>
                  <a:txBody>
                    <a:bodyPr/>
                    <a:lstStyle/>
                    <a:p>
                      <a:r>
                        <a:rPr lang="en-US" b="1" dirty="0" smtClean="0"/>
                        <a:t>9</a:t>
                      </a:r>
                      <a:endParaRPr lang="en-US" b="1" dirty="0"/>
                    </a:p>
                  </a:txBody>
                  <a:tcPr>
                    <a:solidFill>
                      <a:schemeClr val="bg1"/>
                    </a:solidFill>
                  </a:tcPr>
                </a:tc>
                <a:tc>
                  <a:txBody>
                    <a:bodyPr/>
                    <a:lstStyle/>
                    <a:p>
                      <a:r>
                        <a:rPr lang="en-US" b="1" dirty="0" smtClean="0"/>
                        <a:t>10</a:t>
                      </a:r>
                      <a:endParaRPr lang="en-US" b="1" dirty="0"/>
                    </a:p>
                  </a:txBody>
                  <a:tcPr>
                    <a:solidFill>
                      <a:schemeClr val="bg1"/>
                    </a:solidFill>
                  </a:tcPr>
                </a:tc>
                <a:tc>
                  <a:txBody>
                    <a:bodyPr/>
                    <a:lstStyle/>
                    <a:p>
                      <a:r>
                        <a:rPr lang="en-US" b="1" dirty="0" smtClean="0"/>
                        <a:t>11</a:t>
                      </a:r>
                      <a:endParaRPr lang="en-US" b="1" dirty="0"/>
                    </a:p>
                  </a:txBody>
                  <a:tcPr>
                    <a:solidFill>
                      <a:schemeClr val="bg1"/>
                    </a:solidFill>
                  </a:tcPr>
                </a:tc>
                <a:tc>
                  <a:txBody>
                    <a:bodyPr/>
                    <a:lstStyle/>
                    <a:p>
                      <a:r>
                        <a:rPr lang="en-US" b="1" dirty="0" smtClean="0"/>
                        <a:t>12</a:t>
                      </a:r>
                      <a:endParaRPr lang="en-US" b="1" dirty="0"/>
                    </a:p>
                  </a:txBody>
                  <a:tcPr>
                    <a:solidFill>
                      <a:schemeClr val="bg1"/>
                    </a:solidFill>
                  </a:tcPr>
                </a:tc>
                <a:tc>
                  <a:txBody>
                    <a:bodyPr/>
                    <a:lstStyle/>
                    <a:p>
                      <a:r>
                        <a:rPr lang="en-US" b="1" dirty="0" smtClean="0"/>
                        <a:t>13</a:t>
                      </a:r>
                      <a:endParaRPr lang="en-US" b="1" dirty="0"/>
                    </a:p>
                  </a:txBody>
                  <a:tcPr>
                    <a:solidFill>
                      <a:schemeClr val="bg1"/>
                    </a:solidFill>
                  </a:tcPr>
                </a:tc>
                <a:tc>
                  <a:txBody>
                    <a:bodyPr/>
                    <a:lstStyle/>
                    <a:p>
                      <a:r>
                        <a:rPr lang="en-US" b="1" dirty="0" smtClean="0">
                          <a:solidFill>
                            <a:schemeClr val="bg1"/>
                          </a:solidFill>
                        </a:rPr>
                        <a:t>14 </a:t>
                      </a:r>
                      <a:r>
                        <a:rPr lang="en-US" sz="1400" b="1" dirty="0" smtClean="0">
                          <a:solidFill>
                            <a:schemeClr val="bg1"/>
                          </a:solidFill>
                        </a:rPr>
                        <a:t>P/O</a:t>
                      </a:r>
                      <a:endParaRPr lang="en-US" sz="3600" b="1" dirty="0">
                        <a:solidFill>
                          <a:schemeClr val="bg1"/>
                        </a:solidFill>
                      </a:endParaRPr>
                    </a:p>
                  </a:txBody>
                  <a:tcPr>
                    <a:cell3D prstMaterial="dkEdge">
                      <a:bevel/>
                      <a:lightRig rig="flood" dir="t"/>
                    </a:cell3D>
                    <a:gradFill>
                      <a:gsLst>
                        <a:gs pos="30000">
                          <a:srgbClr val="FF0000"/>
                        </a:gs>
                        <a:gs pos="61000">
                          <a:schemeClr val="accent1">
                            <a:lumMod val="40000"/>
                            <a:lumOff val="60000"/>
                          </a:schemeClr>
                        </a:gs>
                      </a:gsLst>
                      <a:lin ang="2700000" scaled="1"/>
                    </a:gradFill>
                  </a:tcPr>
                </a:tc>
              </a:tr>
              <a:tr h="5959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rgbClr val="FFFFCC"/>
                          </a:solidFill>
                        </a:rPr>
                        <a:t>15</a:t>
                      </a:r>
                      <a:r>
                        <a:rPr lang="en-US" sz="900" b="1" dirty="0" smtClean="0">
                          <a:solidFill>
                            <a:schemeClr val="accent6">
                              <a:lumMod val="50000"/>
                            </a:schemeClr>
                          </a:solidFill>
                        </a:rPr>
                        <a:t> </a:t>
                      </a:r>
                      <a:br>
                        <a:rPr lang="en-US" sz="900" b="1" dirty="0" smtClean="0">
                          <a:solidFill>
                            <a:schemeClr val="accent6">
                              <a:lumMod val="50000"/>
                            </a:schemeClr>
                          </a:solidFill>
                        </a:rPr>
                      </a:br>
                      <a:r>
                        <a:rPr lang="en-US" sz="1400" b="1" dirty="0" smtClean="0">
                          <a:solidFill>
                            <a:schemeClr val="bg1"/>
                          </a:solidFill>
                        </a:rPr>
                        <a:t>W/S</a:t>
                      </a:r>
                      <a:endParaRPr lang="en-US" sz="3600" b="1" dirty="0" smtClean="0">
                        <a:solidFill>
                          <a:schemeClr val="bg1"/>
                        </a:solidFill>
                      </a:endParaRPr>
                    </a:p>
                  </a:txBody>
                  <a:tcPr>
                    <a:cell3D prstMaterial="dkEdge">
                      <a:bevel/>
                      <a:lightRig rig="flood" dir="t"/>
                    </a:cell3D>
                    <a:solidFill>
                      <a:srgbClr val="00B050"/>
                    </a:solidFill>
                  </a:tcPr>
                </a:tc>
                <a:tc>
                  <a:txBody>
                    <a:bodyPr/>
                    <a:lstStyle/>
                    <a:p>
                      <a:r>
                        <a:rPr lang="en-US" b="1" dirty="0" smtClean="0"/>
                        <a:t>16</a:t>
                      </a:r>
                      <a:endParaRPr lang="en-US" b="1" dirty="0"/>
                    </a:p>
                  </a:txBody>
                  <a:tcPr>
                    <a:solidFill>
                      <a:schemeClr val="bg1"/>
                    </a:solidFill>
                  </a:tcPr>
                </a:tc>
                <a:tc>
                  <a:txBody>
                    <a:bodyPr/>
                    <a:lstStyle/>
                    <a:p>
                      <a:r>
                        <a:rPr lang="en-US" b="1" dirty="0" smtClean="0"/>
                        <a:t>17</a:t>
                      </a:r>
                      <a:endParaRPr lang="en-US" b="1" dirty="0"/>
                    </a:p>
                  </a:txBody>
                  <a:tcPr>
                    <a:solidFill>
                      <a:schemeClr val="bg1"/>
                    </a:solidFill>
                  </a:tcPr>
                </a:tc>
                <a:tc>
                  <a:txBody>
                    <a:bodyPr/>
                    <a:lstStyle/>
                    <a:p>
                      <a:r>
                        <a:rPr lang="en-US" b="1" dirty="0" smtClean="0"/>
                        <a:t>18</a:t>
                      </a:r>
                      <a:endParaRPr lang="en-US" b="1" dirty="0"/>
                    </a:p>
                  </a:txBody>
                  <a:tcPr>
                    <a:solidFill>
                      <a:schemeClr val="bg1"/>
                    </a:solidFill>
                  </a:tcPr>
                </a:tc>
                <a:tc>
                  <a:txBody>
                    <a:bodyPr/>
                    <a:lstStyle/>
                    <a:p>
                      <a:r>
                        <a:rPr lang="en-US" b="1" dirty="0" smtClean="0"/>
                        <a:t>19</a:t>
                      </a:r>
                      <a:endParaRPr lang="en-US" b="1" dirty="0"/>
                    </a:p>
                  </a:txBody>
                  <a:tcPr>
                    <a:solidFill>
                      <a:schemeClr val="bg1"/>
                    </a:solidFill>
                  </a:tcPr>
                </a:tc>
                <a:tc>
                  <a:txBody>
                    <a:bodyPr/>
                    <a:lstStyle/>
                    <a:p>
                      <a:r>
                        <a:rPr lang="en-US" b="1" dirty="0" smtClean="0">
                          <a:solidFill>
                            <a:srgbClr val="164B4F"/>
                          </a:solidFill>
                        </a:rPr>
                        <a:t>20</a:t>
                      </a:r>
                      <a:endParaRPr lang="en-US" b="1" dirty="0">
                        <a:solidFill>
                          <a:srgbClr val="164B4F"/>
                        </a:solidFill>
                      </a:endParaRPr>
                    </a:p>
                  </a:txBody>
                  <a:tcPr>
                    <a:solidFill>
                      <a:schemeClr val="bg1"/>
                    </a:solidFill>
                  </a:tcPr>
                </a:tc>
                <a:tc>
                  <a:txBody>
                    <a:bodyPr/>
                    <a:lstStyle/>
                    <a:p>
                      <a:r>
                        <a:rPr lang="en-US" b="1" dirty="0" smtClean="0"/>
                        <a:t>21</a:t>
                      </a:r>
                      <a:endParaRPr lang="en-US" b="1" dirty="0"/>
                    </a:p>
                  </a:txBody>
                  <a:tcPr>
                    <a:solidFill>
                      <a:schemeClr val="accent1">
                        <a:lumMod val="40000"/>
                        <a:lumOff val="60000"/>
                      </a:schemeClr>
                    </a:solidFill>
                  </a:tcPr>
                </a:tc>
              </a:tr>
              <a:tr h="595911">
                <a:tc>
                  <a:txBody>
                    <a:bodyPr/>
                    <a:lstStyle/>
                    <a:p>
                      <a:r>
                        <a:rPr lang="en-US" b="1" dirty="0" smtClean="0"/>
                        <a:t>22</a:t>
                      </a:r>
                      <a:endParaRPr lang="en-US" b="1" dirty="0"/>
                    </a:p>
                  </a:txBody>
                  <a:tcPr>
                    <a:solidFill>
                      <a:schemeClr val="bg1"/>
                    </a:solidFill>
                  </a:tcPr>
                </a:tc>
                <a:tc>
                  <a:txBody>
                    <a:bodyPr/>
                    <a:lstStyle/>
                    <a:p>
                      <a:r>
                        <a:rPr lang="en-US" b="1" dirty="0" smtClean="0"/>
                        <a:t>23</a:t>
                      </a:r>
                      <a:endParaRPr lang="en-US" b="1" dirty="0"/>
                    </a:p>
                  </a:txBody>
                  <a:tcPr>
                    <a:solidFill>
                      <a:schemeClr val="bg1"/>
                    </a:solidFill>
                  </a:tcPr>
                </a:tc>
                <a:tc>
                  <a:txBody>
                    <a:bodyPr/>
                    <a:lstStyle/>
                    <a:p>
                      <a:r>
                        <a:rPr lang="en-US" b="1" dirty="0" smtClean="0"/>
                        <a:t>24</a:t>
                      </a:r>
                      <a:endParaRPr lang="en-US" b="1" dirty="0"/>
                    </a:p>
                  </a:txBody>
                  <a:tcPr>
                    <a:solidFill>
                      <a:schemeClr val="bg1"/>
                    </a:solidFill>
                  </a:tcPr>
                </a:tc>
                <a:tc>
                  <a:txBody>
                    <a:bodyPr/>
                    <a:lstStyle/>
                    <a:p>
                      <a:r>
                        <a:rPr lang="en-US" b="1" dirty="0" smtClean="0"/>
                        <a:t>25</a:t>
                      </a:r>
                      <a:endParaRPr lang="en-US" b="1" dirty="0"/>
                    </a:p>
                  </a:txBody>
                  <a:tcPr>
                    <a:solidFill>
                      <a:schemeClr val="bg1"/>
                    </a:solidFill>
                  </a:tcPr>
                </a:tc>
                <a:tc>
                  <a:txBody>
                    <a:bodyPr/>
                    <a:lstStyle/>
                    <a:p>
                      <a:r>
                        <a:rPr lang="en-US" b="1" dirty="0" smtClean="0"/>
                        <a:t>26</a:t>
                      </a:r>
                      <a:endParaRPr lang="en-US" b="1" dirty="0"/>
                    </a:p>
                  </a:txBody>
                  <a:tcPr>
                    <a:solidFill>
                      <a:schemeClr val="bg1"/>
                    </a:solidFill>
                  </a:tcPr>
                </a:tc>
                <a:tc>
                  <a:txBody>
                    <a:bodyPr/>
                    <a:lstStyle/>
                    <a:p>
                      <a:r>
                        <a:rPr lang="en-US" b="1" dirty="0" smtClean="0"/>
                        <a:t>27</a:t>
                      </a:r>
                      <a:endParaRPr lang="en-US" b="1" dirty="0"/>
                    </a:p>
                  </a:txBody>
                  <a:tcPr>
                    <a:solidFill>
                      <a:schemeClr val="bg1"/>
                    </a:solidFill>
                  </a:tcPr>
                </a:tc>
                <a:tc>
                  <a:txBody>
                    <a:bodyPr/>
                    <a:lstStyle/>
                    <a:p>
                      <a:r>
                        <a:rPr lang="en-US" b="1" dirty="0" smtClean="0"/>
                        <a:t>28</a:t>
                      </a:r>
                      <a:endParaRPr lang="en-US" b="1" dirty="0"/>
                    </a:p>
                  </a:txBody>
                  <a:tcPr>
                    <a:solidFill>
                      <a:schemeClr val="accent1">
                        <a:lumMod val="40000"/>
                        <a:lumOff val="60000"/>
                      </a:schemeClr>
                    </a:solidFill>
                  </a:tcPr>
                </a:tc>
              </a:tr>
              <a:tr h="595911">
                <a:tc>
                  <a:txBody>
                    <a:bodyPr/>
                    <a:lstStyle/>
                    <a:p>
                      <a:r>
                        <a:rPr lang="en-US" b="1" dirty="0" smtClean="0"/>
                        <a:t>29</a:t>
                      </a:r>
                      <a:endParaRPr lang="en-US" b="1" dirty="0"/>
                    </a:p>
                  </a:txBody>
                  <a:tcPr>
                    <a:solidFill>
                      <a:schemeClr val="bg1"/>
                    </a:solidFill>
                  </a:tcPr>
                </a:tc>
                <a:tc>
                  <a:txBody>
                    <a:bodyPr/>
                    <a:lstStyle/>
                    <a:p>
                      <a:r>
                        <a:rPr lang="en-US" b="1" dirty="0" smtClean="0"/>
                        <a:t>30</a:t>
                      </a:r>
                      <a:endParaRPr lang="en-US" b="1" dirty="0"/>
                    </a:p>
                  </a:txBody>
                  <a:tcPr>
                    <a:solidFill>
                      <a:schemeClr val="bg1"/>
                    </a:solidFill>
                  </a:tcPr>
                </a:tc>
                <a:tc>
                  <a:txBody>
                    <a:bodyPr/>
                    <a:lstStyle/>
                    <a:p>
                      <a:endParaRPr lang="en-US" b="1" dirty="0"/>
                    </a:p>
                  </a:txBody>
                  <a:tcPr>
                    <a:solidFill>
                      <a:schemeClr val="bg1"/>
                    </a:solidFill>
                  </a:tcPr>
                </a:tc>
                <a:tc>
                  <a:txBody>
                    <a:bodyPr/>
                    <a:lstStyle/>
                    <a:p>
                      <a:endParaRPr lang="en-US" b="1" dirty="0"/>
                    </a:p>
                  </a:txBody>
                  <a:tcPr>
                    <a:solidFill>
                      <a:schemeClr val="bg1"/>
                    </a:solidFill>
                  </a:tcPr>
                </a:tc>
                <a:tc>
                  <a:txBody>
                    <a:bodyPr/>
                    <a:lstStyle/>
                    <a:p>
                      <a:endParaRPr lang="en-US" b="1" dirty="0"/>
                    </a:p>
                  </a:txBody>
                  <a:tcPr>
                    <a:solidFill>
                      <a:schemeClr val="bg1"/>
                    </a:solidFill>
                  </a:tcPr>
                </a:tc>
                <a:tc>
                  <a:txBody>
                    <a:bodyPr/>
                    <a:lstStyle/>
                    <a:p>
                      <a:endParaRPr lang="en-US" b="1" dirty="0"/>
                    </a:p>
                  </a:txBody>
                  <a:tcPr>
                    <a:solidFill>
                      <a:schemeClr val="bg1"/>
                    </a:solidFill>
                  </a:tcPr>
                </a:tc>
                <a:tc>
                  <a:txBody>
                    <a:bodyPr/>
                    <a:lstStyle/>
                    <a:p>
                      <a:endParaRPr lang="en-US" b="1" dirty="0"/>
                    </a:p>
                  </a:txBody>
                  <a:tcPr>
                    <a:solidFill>
                      <a:schemeClr val="bg1"/>
                    </a:solidFill>
                  </a:tcPr>
                </a:tc>
              </a:tr>
            </a:tbl>
          </a:graphicData>
        </a:graphic>
      </p:graphicFrame>
      <p:sp>
        <p:nvSpPr>
          <p:cNvPr id="23" name="Rectangle 22"/>
          <p:cNvSpPr/>
          <p:nvPr/>
        </p:nvSpPr>
        <p:spPr>
          <a:xfrm>
            <a:off x="587079" y="48536"/>
            <a:ext cx="5010834" cy="584775"/>
          </a:xfrm>
          <a:prstGeom prst="rect">
            <a:avLst/>
          </a:prstGeom>
          <a:noFill/>
        </p:spPr>
        <p:txBody>
          <a:bodyPr wrap="square" lIns="91440" tIns="45720" rIns="91440" bIns="45720">
            <a:spAutoFit/>
          </a:bodyPr>
          <a:lstStyle/>
          <a:p>
            <a:pPr algn="ctr"/>
            <a:r>
              <a:rPr lang="en-US" sz="3200" b="1" dirty="0" smtClean="0">
                <a:ln w="1905"/>
                <a:solidFill>
                  <a:srgbClr val="00B0F0"/>
                </a:solidFill>
                <a:effectLst>
                  <a:glow rad="127000">
                    <a:srgbClr val="FFFFCC"/>
                  </a:glow>
                  <a:innerShdw blurRad="69850" dist="43180" dir="5400000">
                    <a:srgbClr val="000000">
                      <a:alpha val="65000"/>
                    </a:srgbClr>
                  </a:innerShdw>
                </a:effectLst>
                <a:latin typeface="Arial Rounded MT Bold" pitchFamily="34" charset="0"/>
              </a:rPr>
              <a:t>Jo</a:t>
            </a:r>
            <a:r>
              <a:rPr lang="en-US" sz="3200" b="1" cap="none" spc="0" dirty="0" smtClean="0">
                <a:ln w="1905"/>
                <a:solidFill>
                  <a:srgbClr val="00B0F0"/>
                </a:solidFill>
                <a:effectLst>
                  <a:glow rad="127000">
                    <a:srgbClr val="FFFFCC"/>
                  </a:glow>
                  <a:innerShdw blurRad="69850" dist="43180" dir="5400000">
                    <a:srgbClr val="000000">
                      <a:alpha val="65000"/>
                    </a:srgbClr>
                  </a:innerShdw>
                </a:effectLst>
                <a:latin typeface="Arial Rounded MT Bold" pitchFamily="34" charset="0"/>
              </a:rPr>
              <a:t>shua’s</a:t>
            </a:r>
            <a:r>
              <a:rPr lang="en-US" sz="3200" b="1" dirty="0" smtClean="0">
                <a:ln w="1905"/>
                <a:solidFill>
                  <a:srgbClr val="00B050"/>
                </a:solidFill>
                <a:effectLst>
                  <a:glow rad="127000">
                    <a:srgbClr val="FFFFCC"/>
                  </a:glow>
                  <a:innerShdw blurRad="69850" dist="43180" dir="5400000">
                    <a:srgbClr val="000000">
                      <a:alpha val="65000"/>
                    </a:srgbClr>
                  </a:innerShdw>
                </a:effectLst>
                <a:latin typeface="Arial Rounded MT Bold" pitchFamily="34" charset="0"/>
              </a:rPr>
              <a:t> </a:t>
            </a:r>
            <a:r>
              <a:rPr lang="en-US" sz="3200" b="1" dirty="0" smtClean="0">
                <a:ln w="1905"/>
                <a:solidFill>
                  <a:srgbClr val="FF0000"/>
                </a:solidFill>
                <a:effectLst>
                  <a:glow rad="127000">
                    <a:srgbClr val="FFFFCC"/>
                  </a:glow>
                  <a:innerShdw blurRad="69850" dist="43180" dir="5400000">
                    <a:srgbClr val="000000">
                      <a:alpha val="65000"/>
                    </a:srgbClr>
                  </a:innerShdw>
                </a:effectLst>
                <a:latin typeface="Arial Rounded MT Bold" pitchFamily="34" charset="0"/>
              </a:rPr>
              <a:t>1</a:t>
            </a:r>
            <a:r>
              <a:rPr lang="en-US" sz="3200" b="1" baseline="30000" dirty="0" smtClean="0">
                <a:ln w="1905"/>
                <a:solidFill>
                  <a:srgbClr val="FF0000"/>
                </a:solidFill>
                <a:effectLst>
                  <a:glow rad="127000">
                    <a:srgbClr val="FFFFCC"/>
                  </a:glow>
                  <a:innerShdw blurRad="69850" dist="43180" dir="5400000">
                    <a:srgbClr val="000000">
                      <a:alpha val="65000"/>
                    </a:srgbClr>
                  </a:innerShdw>
                </a:effectLst>
                <a:latin typeface="Arial Rounded MT Bold" pitchFamily="34" charset="0"/>
              </a:rPr>
              <a:t>st</a:t>
            </a:r>
            <a:r>
              <a:rPr lang="en-US" sz="3200" b="1" dirty="0" smtClean="0">
                <a:ln w="1905"/>
                <a:solidFill>
                  <a:srgbClr val="FF0000"/>
                </a:solidFill>
                <a:effectLst>
                  <a:glow rad="127000">
                    <a:srgbClr val="FFFFCC"/>
                  </a:glow>
                  <a:innerShdw blurRad="69850" dist="43180" dir="5400000">
                    <a:srgbClr val="000000">
                      <a:alpha val="65000"/>
                    </a:srgbClr>
                  </a:innerShdw>
                </a:effectLst>
                <a:latin typeface="Arial Rounded MT Bold" pitchFamily="34" charset="0"/>
              </a:rPr>
              <a:t> Month </a:t>
            </a:r>
            <a:endParaRPr lang="en-US" sz="3200" b="1" cap="none" spc="0" dirty="0">
              <a:ln w="1905"/>
              <a:solidFill>
                <a:srgbClr val="FF0000"/>
              </a:solidFill>
              <a:effectLst>
                <a:glow rad="127000">
                  <a:srgbClr val="FFFFCC"/>
                </a:glow>
                <a:innerShdw blurRad="69850" dist="43180" dir="5400000">
                  <a:srgbClr val="000000">
                    <a:alpha val="65000"/>
                  </a:srgbClr>
                </a:innerShdw>
              </a:effectLst>
              <a:latin typeface="Arial Rounded MT Bold" pitchFamily="34" charset="0"/>
            </a:endParaRPr>
          </a:p>
        </p:txBody>
      </p:sp>
      <p:sp>
        <p:nvSpPr>
          <p:cNvPr id="25" name="Rectangle 24"/>
          <p:cNvSpPr/>
          <p:nvPr/>
        </p:nvSpPr>
        <p:spPr>
          <a:xfrm>
            <a:off x="117748" y="4555423"/>
            <a:ext cx="11953328" cy="461665"/>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r>
              <a:rPr lang="en-US" sz="2400" b="1" dirty="0" smtClean="0">
                <a:ln w="1905"/>
                <a:solidFill>
                  <a:srgbClr val="C00000"/>
                </a:solidFill>
                <a:effectLst>
                  <a:innerShdw blurRad="69850" dist="43180" dir="5400000">
                    <a:srgbClr val="000000">
                      <a:alpha val="65000"/>
                    </a:srgbClr>
                  </a:innerShdw>
                </a:effectLst>
                <a:latin typeface="Comic Sans MS" pitchFamily="66" charset="0"/>
              </a:rPr>
              <a:t>**Both calendars correctly place Passover on the 14</a:t>
            </a:r>
            <a:r>
              <a:rPr lang="en-US" sz="2400" b="1" baseline="30000" dirty="0" smtClean="0">
                <a:ln w="1905"/>
                <a:solidFill>
                  <a:srgbClr val="C00000"/>
                </a:solidFill>
                <a:effectLst>
                  <a:innerShdw blurRad="69850" dist="43180" dir="5400000">
                    <a:srgbClr val="000000">
                      <a:alpha val="65000"/>
                    </a:srgbClr>
                  </a:innerShdw>
                </a:effectLst>
                <a:latin typeface="Comic Sans MS" pitchFamily="66" charset="0"/>
              </a:rPr>
              <a:t>th</a:t>
            </a:r>
            <a:r>
              <a:rPr lang="en-US" sz="2400" b="1" dirty="0" smtClean="0">
                <a:ln w="1905"/>
                <a:solidFill>
                  <a:srgbClr val="C00000"/>
                </a:solidFill>
                <a:effectLst>
                  <a:innerShdw blurRad="69850" dist="43180" dir="5400000">
                    <a:srgbClr val="000000">
                      <a:alpha val="65000"/>
                    </a:srgbClr>
                  </a:innerShdw>
                </a:effectLst>
                <a:latin typeface="Comic Sans MS" pitchFamily="66" charset="0"/>
              </a:rPr>
              <a:t> day of the month.</a:t>
            </a:r>
          </a:p>
        </p:txBody>
      </p:sp>
      <p:sp>
        <p:nvSpPr>
          <p:cNvPr id="35" name="Rectangle 34"/>
          <p:cNvSpPr/>
          <p:nvPr/>
        </p:nvSpPr>
        <p:spPr>
          <a:xfrm>
            <a:off x="6615924" y="44624"/>
            <a:ext cx="4951096" cy="584775"/>
          </a:xfrm>
          <a:prstGeom prst="rect">
            <a:avLst/>
          </a:prstGeom>
          <a:noFill/>
        </p:spPr>
        <p:txBody>
          <a:bodyPr wrap="square" lIns="91440" tIns="45720" rIns="91440" bIns="45720">
            <a:spAutoFit/>
          </a:bodyPr>
          <a:lstStyle/>
          <a:p>
            <a:pPr algn="ctr"/>
            <a:r>
              <a:rPr lang="en-US" sz="3200" b="1" dirty="0" smtClean="0">
                <a:ln w="1905"/>
                <a:solidFill>
                  <a:srgbClr val="00B050"/>
                </a:solidFill>
                <a:effectLst>
                  <a:glow rad="127000">
                    <a:srgbClr val="FFFFCC"/>
                  </a:glow>
                  <a:innerShdw blurRad="69850" dist="43180" dir="5400000">
                    <a:srgbClr val="000000">
                      <a:alpha val="65000"/>
                    </a:srgbClr>
                  </a:innerShdw>
                </a:effectLst>
                <a:latin typeface="Arial Rounded MT Bold" pitchFamily="34" charset="0"/>
              </a:rPr>
              <a:t>Lunar  </a:t>
            </a:r>
            <a:r>
              <a:rPr lang="en-US" sz="3200" b="1" dirty="0" smtClean="0">
                <a:ln w="1905"/>
                <a:solidFill>
                  <a:srgbClr val="FF0000"/>
                </a:solidFill>
                <a:effectLst>
                  <a:glow rad="127000">
                    <a:srgbClr val="FFFFCC"/>
                  </a:glow>
                  <a:innerShdw blurRad="69850" dist="43180" dir="5400000">
                    <a:srgbClr val="000000">
                      <a:alpha val="65000"/>
                    </a:srgbClr>
                  </a:innerShdw>
                </a:effectLst>
                <a:latin typeface="Arial Rounded MT Bold" pitchFamily="34" charset="0"/>
              </a:rPr>
              <a:t>1</a:t>
            </a:r>
            <a:r>
              <a:rPr lang="en-US" sz="3200" b="1" baseline="30000" dirty="0" smtClean="0">
                <a:ln w="1905"/>
                <a:solidFill>
                  <a:srgbClr val="FF0000"/>
                </a:solidFill>
                <a:effectLst>
                  <a:glow rad="127000">
                    <a:srgbClr val="FFFFCC"/>
                  </a:glow>
                  <a:innerShdw blurRad="69850" dist="43180" dir="5400000">
                    <a:srgbClr val="000000">
                      <a:alpha val="65000"/>
                    </a:srgbClr>
                  </a:innerShdw>
                </a:effectLst>
                <a:latin typeface="Arial Rounded MT Bold" pitchFamily="34" charset="0"/>
              </a:rPr>
              <a:t>st</a:t>
            </a:r>
            <a:r>
              <a:rPr lang="en-US" sz="3200" b="1" dirty="0" smtClean="0">
                <a:ln w="1905"/>
                <a:solidFill>
                  <a:srgbClr val="FF0000"/>
                </a:solidFill>
                <a:effectLst>
                  <a:glow rad="127000">
                    <a:srgbClr val="FFFFCC"/>
                  </a:glow>
                  <a:innerShdw blurRad="69850" dist="43180" dir="5400000">
                    <a:srgbClr val="000000">
                      <a:alpha val="65000"/>
                    </a:srgbClr>
                  </a:innerShdw>
                </a:effectLst>
                <a:latin typeface="Arial Rounded MT Bold" pitchFamily="34" charset="0"/>
              </a:rPr>
              <a:t> Month </a:t>
            </a:r>
            <a:endParaRPr lang="en-US" sz="3200" b="1" dirty="0">
              <a:ln w="1905"/>
              <a:solidFill>
                <a:srgbClr val="FF0000"/>
              </a:solidFill>
              <a:effectLst>
                <a:glow rad="127000">
                  <a:srgbClr val="FFFFCC"/>
                </a:glow>
                <a:innerShdw blurRad="69850" dist="43180" dir="5400000">
                  <a:srgbClr val="000000">
                    <a:alpha val="65000"/>
                  </a:srgbClr>
                </a:innerShdw>
              </a:effectLst>
              <a:latin typeface="Arial Rounded MT Bold" pitchFamily="34" charset="0"/>
            </a:endParaRPr>
          </a:p>
        </p:txBody>
      </p:sp>
      <p:sp>
        <p:nvSpPr>
          <p:cNvPr id="36" name="TextBox 35"/>
          <p:cNvSpPr txBox="1"/>
          <p:nvPr/>
        </p:nvSpPr>
        <p:spPr>
          <a:xfrm>
            <a:off x="2069521" y="3820511"/>
            <a:ext cx="3528392" cy="590931"/>
          </a:xfrm>
          <a:prstGeom prst="rect">
            <a:avLst/>
          </a:prstGeom>
          <a:solidFill>
            <a:srgbClr val="00B0F0"/>
          </a:solidFill>
          <a:effectLst>
            <a:glow rad="228600">
              <a:schemeClr val="accent3">
                <a:satMod val="175000"/>
                <a:alpha val="40000"/>
              </a:schemeClr>
            </a:glow>
          </a:effectLst>
          <a:scene3d>
            <a:camera prst="orthographicFront"/>
            <a:lightRig rig="threePt" dir="t"/>
          </a:scene3d>
          <a:sp3d>
            <a:bevelT w="152400" h="50800" prst="softRound"/>
          </a:sp3d>
        </p:spPr>
        <p:txBody>
          <a:bodyPr wrap="square" rtlCol="0">
            <a:spAutoFit/>
            <a:sp3d extrusionH="57150">
              <a:bevelT w="38100" h="38100" prst="angle"/>
            </a:sp3d>
          </a:bodyPr>
          <a:lstStyle/>
          <a:p>
            <a:pPr algn="ctr">
              <a:lnSpc>
                <a:spcPct val="90000"/>
              </a:lnSpc>
            </a:pPr>
            <a:r>
              <a:rPr lang="en-US" sz="3600" b="1" dirty="0" smtClean="0">
                <a:solidFill>
                  <a:schemeClr val="bg1"/>
                </a:solidFill>
                <a:latin typeface="Arial Rounded MT Bold" pitchFamily="34" charset="0"/>
              </a:rPr>
              <a:t>Sabbath Count</a:t>
            </a:r>
            <a:endParaRPr lang="en-US" sz="3600" b="1" dirty="0">
              <a:solidFill>
                <a:schemeClr val="bg1"/>
              </a:solidFill>
              <a:latin typeface="Arial Rounded MT Bold" pitchFamily="34" charset="0"/>
            </a:endParaRPr>
          </a:p>
        </p:txBody>
      </p:sp>
      <p:sp>
        <p:nvSpPr>
          <p:cNvPr id="37" name="Rectangle 36"/>
          <p:cNvSpPr/>
          <p:nvPr/>
        </p:nvSpPr>
        <p:spPr>
          <a:xfrm>
            <a:off x="179229" y="5017088"/>
            <a:ext cx="5976664" cy="1200329"/>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r>
              <a:rPr lang="en-US" sz="2400" b="1" dirty="0" smtClean="0">
                <a:ln w="1905"/>
                <a:solidFill>
                  <a:srgbClr val="0070C0"/>
                </a:solidFill>
                <a:effectLst>
                  <a:innerShdw blurRad="69850" dist="43180" dir="5400000">
                    <a:srgbClr val="000000">
                      <a:alpha val="65000"/>
                    </a:srgbClr>
                  </a:innerShdw>
                </a:effectLst>
                <a:latin typeface="Comic Sans MS" pitchFamily="66" charset="0"/>
              </a:rPr>
              <a:t>Joshua’s declares Passover </a:t>
            </a:r>
            <a:br>
              <a:rPr lang="en-US" sz="2400" b="1" dirty="0" smtClean="0">
                <a:ln w="1905"/>
                <a:solidFill>
                  <a:srgbClr val="0070C0"/>
                </a:solidFill>
                <a:effectLst>
                  <a:innerShdw blurRad="69850" dist="43180" dir="5400000">
                    <a:srgbClr val="000000">
                      <a:alpha val="65000"/>
                    </a:srgbClr>
                  </a:innerShdw>
                </a:effectLst>
                <a:latin typeface="Comic Sans MS" pitchFamily="66" charset="0"/>
              </a:rPr>
            </a:br>
            <a:r>
              <a:rPr lang="en-US" sz="2400" b="1" dirty="0" smtClean="0">
                <a:ln w="1905"/>
                <a:solidFill>
                  <a:srgbClr val="0070C0"/>
                </a:solidFill>
                <a:effectLst>
                  <a:innerShdw blurRad="69850" dist="43180" dir="5400000">
                    <a:srgbClr val="000000">
                      <a:alpha val="65000"/>
                    </a:srgbClr>
                  </a:innerShdw>
                </a:effectLst>
                <a:latin typeface="Comic Sans MS" pitchFamily="66" charset="0"/>
              </a:rPr>
              <a:t>[the 14</a:t>
            </a:r>
            <a:r>
              <a:rPr lang="en-US" sz="2400" b="1" baseline="30000" dirty="0" smtClean="0">
                <a:ln w="1905"/>
                <a:solidFill>
                  <a:srgbClr val="0070C0"/>
                </a:solidFill>
                <a:effectLst>
                  <a:innerShdw blurRad="69850" dist="43180" dir="5400000">
                    <a:srgbClr val="000000">
                      <a:alpha val="65000"/>
                    </a:srgbClr>
                  </a:innerShdw>
                </a:effectLst>
                <a:latin typeface="Comic Sans MS" pitchFamily="66" charset="0"/>
              </a:rPr>
              <a:t>th</a:t>
            </a:r>
            <a:r>
              <a:rPr lang="en-US" sz="2400" b="1" dirty="0" smtClean="0">
                <a:ln w="1905"/>
                <a:solidFill>
                  <a:srgbClr val="0070C0"/>
                </a:solidFill>
                <a:effectLst>
                  <a:innerShdw blurRad="69850" dist="43180" dir="5400000">
                    <a:srgbClr val="000000">
                      <a:alpha val="65000"/>
                    </a:srgbClr>
                  </a:innerShdw>
                </a:effectLst>
                <a:latin typeface="Comic Sans MS" pitchFamily="66" charset="0"/>
              </a:rPr>
              <a:t>] is on the </a:t>
            </a:r>
            <a:br>
              <a:rPr lang="en-US" sz="2400" b="1" dirty="0" smtClean="0">
                <a:ln w="1905"/>
                <a:solidFill>
                  <a:srgbClr val="0070C0"/>
                </a:solidFill>
                <a:effectLst>
                  <a:innerShdw blurRad="69850" dist="43180" dir="5400000">
                    <a:srgbClr val="000000">
                      <a:alpha val="65000"/>
                    </a:srgbClr>
                  </a:innerShdw>
                </a:effectLst>
                <a:latin typeface="Comic Sans MS" pitchFamily="66" charset="0"/>
              </a:rPr>
            </a:br>
            <a:r>
              <a:rPr lang="en-US" sz="2400" b="1" dirty="0" smtClean="0">
                <a:ln w="1905"/>
                <a:solidFill>
                  <a:srgbClr val="0070C0"/>
                </a:solidFill>
                <a:effectLst>
                  <a:innerShdw blurRad="69850" dist="43180" dir="5400000">
                    <a:srgbClr val="000000">
                      <a:alpha val="65000"/>
                    </a:srgbClr>
                  </a:innerShdw>
                </a:effectLst>
                <a:latin typeface="Comic Sans MS" pitchFamily="66" charset="0"/>
              </a:rPr>
              <a:t>weekly Sabbath!</a:t>
            </a:r>
          </a:p>
        </p:txBody>
      </p:sp>
      <p:sp>
        <p:nvSpPr>
          <p:cNvPr id="38" name="Rectangle 37"/>
          <p:cNvSpPr/>
          <p:nvPr/>
        </p:nvSpPr>
        <p:spPr>
          <a:xfrm>
            <a:off x="6653883" y="5036295"/>
            <a:ext cx="5503043" cy="1200329"/>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r>
              <a:rPr lang="en-US" sz="2400" b="1" dirty="0" smtClean="0">
                <a:ln w="1905"/>
                <a:solidFill>
                  <a:srgbClr val="00B050"/>
                </a:solidFill>
                <a:effectLst>
                  <a:innerShdw blurRad="69850" dist="43180" dir="5400000">
                    <a:srgbClr val="000000">
                      <a:alpha val="65000"/>
                    </a:srgbClr>
                  </a:innerShdw>
                </a:effectLst>
                <a:latin typeface="Comic Sans MS" pitchFamily="66" charset="0"/>
              </a:rPr>
              <a:t>The Lunar Sabbath calendar has </a:t>
            </a:r>
            <a:br>
              <a:rPr lang="en-US" sz="2400" b="1" dirty="0" smtClean="0">
                <a:ln w="1905"/>
                <a:solidFill>
                  <a:srgbClr val="00B050"/>
                </a:solidFill>
                <a:effectLst>
                  <a:innerShdw blurRad="69850" dist="43180" dir="5400000">
                    <a:srgbClr val="000000">
                      <a:alpha val="65000"/>
                    </a:srgbClr>
                  </a:innerShdw>
                </a:effectLst>
                <a:latin typeface="Comic Sans MS" pitchFamily="66" charset="0"/>
              </a:rPr>
            </a:br>
            <a:r>
              <a:rPr lang="en-US" sz="2400" b="1" dirty="0" smtClean="0">
                <a:ln w="1905"/>
                <a:solidFill>
                  <a:srgbClr val="00B050"/>
                </a:solidFill>
                <a:effectLst>
                  <a:innerShdw blurRad="69850" dist="43180" dir="5400000">
                    <a:srgbClr val="000000">
                      <a:alpha val="65000"/>
                    </a:srgbClr>
                  </a:innerShdw>
                </a:effectLst>
                <a:latin typeface="Comic Sans MS" pitchFamily="66" charset="0"/>
              </a:rPr>
              <a:t>Passover on the 7</a:t>
            </a:r>
            <a:r>
              <a:rPr lang="en-US" sz="2400" b="1" baseline="30000" dirty="0" smtClean="0">
                <a:ln w="1905"/>
                <a:solidFill>
                  <a:srgbClr val="00B050"/>
                </a:solidFill>
                <a:effectLst>
                  <a:innerShdw blurRad="69850" dist="43180" dir="5400000">
                    <a:srgbClr val="000000">
                      <a:alpha val="65000"/>
                    </a:srgbClr>
                  </a:innerShdw>
                </a:effectLst>
                <a:latin typeface="Comic Sans MS" pitchFamily="66" charset="0"/>
              </a:rPr>
              <a:t>th</a:t>
            </a:r>
            <a:r>
              <a:rPr lang="en-US" sz="2400" b="1" dirty="0" smtClean="0">
                <a:ln w="1905"/>
                <a:solidFill>
                  <a:srgbClr val="00B050"/>
                </a:solidFill>
                <a:effectLst>
                  <a:innerShdw blurRad="69850" dist="43180" dir="5400000">
                    <a:srgbClr val="000000">
                      <a:alpha val="65000"/>
                    </a:srgbClr>
                  </a:innerShdw>
                </a:effectLst>
                <a:latin typeface="Comic Sans MS" pitchFamily="66" charset="0"/>
              </a:rPr>
              <a:t> cycle with the </a:t>
            </a:r>
            <a:br>
              <a:rPr lang="en-US" sz="2400" b="1" dirty="0" smtClean="0">
                <a:ln w="1905"/>
                <a:solidFill>
                  <a:srgbClr val="00B050"/>
                </a:solidFill>
                <a:effectLst>
                  <a:innerShdw blurRad="69850" dist="43180" dir="5400000">
                    <a:srgbClr val="000000">
                      <a:alpha val="65000"/>
                    </a:srgbClr>
                  </a:innerShdw>
                </a:effectLst>
                <a:latin typeface="Comic Sans MS" pitchFamily="66" charset="0"/>
              </a:rPr>
            </a:br>
            <a:r>
              <a:rPr lang="en-US" sz="2400" b="1" dirty="0" smtClean="0">
                <a:ln w="1905"/>
                <a:solidFill>
                  <a:srgbClr val="00B050"/>
                </a:solidFill>
                <a:effectLst>
                  <a:innerShdw blurRad="69850" dist="43180" dir="5400000">
                    <a:srgbClr val="000000">
                      <a:alpha val="65000"/>
                    </a:srgbClr>
                  </a:innerShdw>
                </a:effectLst>
                <a:latin typeface="Comic Sans MS" pitchFamily="66" charset="0"/>
              </a:rPr>
              <a:t>15</a:t>
            </a:r>
            <a:r>
              <a:rPr lang="en-US" sz="2400" b="1" baseline="30000" dirty="0" smtClean="0">
                <a:ln w="1905"/>
                <a:solidFill>
                  <a:srgbClr val="00B050"/>
                </a:solidFill>
                <a:effectLst>
                  <a:innerShdw blurRad="69850" dist="43180" dir="5400000">
                    <a:srgbClr val="000000">
                      <a:alpha val="65000"/>
                    </a:srgbClr>
                  </a:innerShdw>
                </a:effectLst>
                <a:latin typeface="Comic Sans MS" pitchFamily="66" charset="0"/>
              </a:rPr>
              <a:t>th</a:t>
            </a:r>
            <a:r>
              <a:rPr lang="en-US" sz="2400" b="1" dirty="0" smtClean="0">
                <a:ln w="1905"/>
                <a:solidFill>
                  <a:srgbClr val="00B050"/>
                </a:solidFill>
                <a:effectLst>
                  <a:innerShdw blurRad="69850" dist="43180" dir="5400000">
                    <a:srgbClr val="000000">
                      <a:alpha val="65000"/>
                    </a:srgbClr>
                  </a:innerShdw>
                </a:effectLst>
                <a:latin typeface="Comic Sans MS" pitchFamily="66" charset="0"/>
              </a:rPr>
              <a:t> listed as the weekly Sabbath.</a:t>
            </a:r>
          </a:p>
        </p:txBody>
      </p:sp>
      <p:pic>
        <p:nvPicPr>
          <p:cNvPr id="39" name="Picture 10" descr="C:\Users\Rae\Desktop\Art on Desktop\white man clip art\yellow-blue smiley faces\question face yellow p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5302324" y="5007695"/>
            <a:ext cx="1351559" cy="959928"/>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p:cNvSpPr/>
          <p:nvPr/>
        </p:nvSpPr>
        <p:spPr>
          <a:xfrm>
            <a:off x="333772" y="6236624"/>
            <a:ext cx="11400135" cy="584775"/>
          </a:xfrm>
          <a:prstGeom prst="rect">
            <a:avLst/>
          </a:prstGeom>
          <a:solidFill>
            <a:srgbClr val="002060"/>
          </a:solidFill>
          <a:scene3d>
            <a:camera prst="orthographicFront"/>
            <a:lightRig rig="threePt" dir="t"/>
          </a:scene3d>
          <a:sp3d>
            <a:bevelT w="152400" h="50800" prst="softRound"/>
          </a:sp3d>
        </p:spPr>
        <p:txBody>
          <a:bodyPr wrap="square" lIns="91440" tIns="45720" rIns="91440" bIns="45720">
            <a:spAutoFit/>
            <a:sp3d extrusionH="57150">
              <a:bevelT w="38100" h="38100"/>
            </a:sp3d>
          </a:bodyPr>
          <a:lstStyle/>
          <a:p>
            <a:pPr algn="ctr"/>
            <a:r>
              <a:rPr lang="en-US" sz="3200" b="1" dirty="0" smtClean="0">
                <a:ln w="19050">
                  <a:solidFill>
                    <a:srgbClr val="FFFFCC"/>
                  </a:solidFill>
                </a:ln>
                <a:solidFill>
                  <a:srgbClr val="00FF00"/>
                </a:solidFill>
                <a:effectLst>
                  <a:innerShdw blurRad="69850" dist="43180" dir="5400000">
                    <a:srgbClr val="000000">
                      <a:alpha val="65000"/>
                    </a:srgbClr>
                  </a:innerShdw>
                </a:effectLst>
                <a:latin typeface="Cooper Black" pitchFamily="18" charset="0"/>
              </a:rPr>
              <a:t>Yes!  </a:t>
            </a:r>
            <a:r>
              <a:rPr lang="en-US" sz="3200" b="1" dirty="0" smtClean="0">
                <a:ln w="19050">
                  <a:solidFill>
                    <a:srgbClr val="FFFFCC"/>
                  </a:solidFill>
                </a:ln>
                <a:solidFill>
                  <a:schemeClr val="bg1"/>
                </a:solidFill>
                <a:effectLst>
                  <a:innerShdw blurRad="69850" dist="43180" dir="5400000">
                    <a:srgbClr val="000000">
                      <a:alpha val="65000"/>
                    </a:srgbClr>
                  </a:innerShdw>
                </a:effectLst>
                <a:latin typeface="Cooper Black" pitchFamily="18" charset="0"/>
              </a:rPr>
              <a:t>I</a:t>
            </a:r>
            <a:r>
              <a:rPr lang="en-US" sz="3200" b="1" cap="none" spc="0" dirty="0" smtClean="0">
                <a:ln w="19050">
                  <a:solidFill>
                    <a:srgbClr val="FFFFCC"/>
                  </a:solidFill>
                </a:ln>
                <a:solidFill>
                  <a:schemeClr val="bg1"/>
                </a:solidFill>
                <a:effectLst>
                  <a:innerShdw blurRad="69850" dist="43180" dir="5400000">
                    <a:srgbClr val="000000">
                      <a:alpha val="65000"/>
                    </a:srgbClr>
                  </a:innerShdw>
                </a:effectLst>
                <a:latin typeface="Cooper Black" pitchFamily="18" charset="0"/>
              </a:rPr>
              <a:t>t takes only </a:t>
            </a:r>
            <a:r>
              <a:rPr lang="en-US" sz="3200" b="1" cap="none" spc="0" dirty="0" smtClean="0">
                <a:ln w="19050">
                  <a:solidFill>
                    <a:srgbClr val="FFFFCC"/>
                  </a:solidFill>
                </a:ln>
                <a:solidFill>
                  <a:srgbClr val="FFFF00"/>
                </a:solidFill>
                <a:effectLst>
                  <a:innerShdw blurRad="69850" dist="43180" dir="5400000">
                    <a:srgbClr val="000000">
                      <a:alpha val="65000"/>
                    </a:srgbClr>
                  </a:innerShdw>
                </a:effectLst>
                <a:latin typeface="Cooper Black" pitchFamily="18" charset="0"/>
              </a:rPr>
              <a:t>ONE</a:t>
            </a:r>
            <a:r>
              <a:rPr lang="en-US" sz="3200" b="1" cap="none" spc="0" dirty="0" smtClean="0">
                <a:ln w="19050">
                  <a:solidFill>
                    <a:srgbClr val="FFFFCC"/>
                  </a:solidFill>
                </a:ln>
                <a:solidFill>
                  <a:schemeClr val="bg1"/>
                </a:solidFill>
                <a:effectLst>
                  <a:innerShdw blurRad="69850" dist="43180" dir="5400000">
                    <a:srgbClr val="000000">
                      <a:alpha val="65000"/>
                    </a:srgbClr>
                  </a:innerShdw>
                </a:effectLst>
                <a:latin typeface="Cooper Black" pitchFamily="18" charset="0"/>
              </a:rPr>
              <a:t> error to declare a </a:t>
            </a:r>
            <a:r>
              <a:rPr lang="en-US" sz="3200" b="1" cap="none" spc="0" dirty="0" smtClean="0">
                <a:ln w="19050">
                  <a:solidFill>
                    <a:srgbClr val="FFFFCC"/>
                  </a:solidFill>
                </a:ln>
                <a:solidFill>
                  <a:srgbClr val="FFFF00"/>
                </a:solidFill>
                <a:effectLst>
                  <a:innerShdw blurRad="69850" dist="43180" dir="5400000">
                    <a:srgbClr val="000000">
                      <a:alpha val="65000"/>
                    </a:srgbClr>
                  </a:innerShdw>
                </a:effectLst>
                <a:latin typeface="Cooper Black" pitchFamily="18" charset="0"/>
              </a:rPr>
              <a:t>counterfeit</a:t>
            </a:r>
            <a:r>
              <a:rPr lang="en-US" sz="3200" b="1" dirty="0">
                <a:ln w="19050">
                  <a:solidFill>
                    <a:srgbClr val="FFFFCC"/>
                  </a:solidFill>
                </a:ln>
                <a:solidFill>
                  <a:schemeClr val="bg1"/>
                </a:solidFill>
                <a:effectLst>
                  <a:innerShdw blurRad="69850" dist="43180" dir="5400000">
                    <a:srgbClr val="000000">
                      <a:alpha val="65000"/>
                    </a:srgbClr>
                  </a:innerShdw>
                </a:effectLst>
                <a:latin typeface="Cooper Black" pitchFamily="18" charset="0"/>
              </a:rPr>
              <a:t>!</a:t>
            </a:r>
            <a:endParaRPr lang="en-US" sz="3200" b="1" cap="none" spc="0" dirty="0">
              <a:ln w="19050">
                <a:solidFill>
                  <a:srgbClr val="FFFFCC"/>
                </a:solidFill>
              </a:ln>
              <a:solidFill>
                <a:schemeClr val="bg1"/>
              </a:solidFill>
              <a:effectLst>
                <a:innerShdw blurRad="69850" dist="43180" dir="5400000">
                  <a:srgbClr val="000000">
                    <a:alpha val="65000"/>
                  </a:srgbClr>
                </a:innerShdw>
              </a:effectLst>
              <a:latin typeface="Cooper Black" pitchFamily="18" charset="0"/>
            </a:endParaRPr>
          </a:p>
        </p:txBody>
      </p:sp>
      <p:graphicFrame>
        <p:nvGraphicFramePr>
          <p:cNvPr id="42" name="Table 41"/>
          <p:cNvGraphicFramePr>
            <a:graphicFrameLocks noGrp="1"/>
          </p:cNvGraphicFramePr>
          <p:nvPr>
            <p:extLst>
              <p:ext uri="{D42A27DB-BD31-4B8C-83A1-F6EECF244321}">
                <p14:modId xmlns:p14="http://schemas.microsoft.com/office/powerpoint/2010/main" val="1348848857"/>
              </p:ext>
            </p:extLst>
          </p:nvPr>
        </p:nvGraphicFramePr>
        <p:xfrm>
          <a:off x="6670476" y="620688"/>
          <a:ext cx="4952983" cy="3798933"/>
        </p:xfrm>
        <a:graphic>
          <a:graphicData uri="http://schemas.openxmlformats.org/drawingml/2006/table">
            <a:tbl>
              <a:tblPr firstRow="1" bandRow="1">
                <a:tableStyleId>{284E427A-3D55-4303-BF80-6455036E1DE7}</a:tableStyleId>
              </a:tblPr>
              <a:tblGrid>
                <a:gridCol w="707569"/>
                <a:gridCol w="707569"/>
                <a:gridCol w="707569"/>
                <a:gridCol w="707569"/>
                <a:gridCol w="707569"/>
                <a:gridCol w="707569"/>
                <a:gridCol w="707569"/>
              </a:tblGrid>
              <a:tr h="595911">
                <a:tc>
                  <a:txBody>
                    <a:bodyPr/>
                    <a:lstStyle/>
                    <a:p>
                      <a:pPr algn="ctr"/>
                      <a:r>
                        <a:rPr lang="en-US" sz="2800" dirty="0" smtClean="0">
                          <a:solidFill>
                            <a:srgbClr val="00FF00"/>
                          </a:solidFill>
                        </a:rPr>
                        <a:t>1</a:t>
                      </a:r>
                      <a:r>
                        <a:rPr lang="en-US" sz="2800" baseline="30000" dirty="0" smtClean="0">
                          <a:solidFill>
                            <a:srgbClr val="00FF00"/>
                          </a:solidFill>
                        </a:rPr>
                        <a:t>st</a:t>
                      </a:r>
                      <a:r>
                        <a:rPr lang="en-US" dirty="0" smtClean="0"/>
                        <a:t> </a:t>
                      </a:r>
                      <a:endParaRPr lang="en-US" b="1" dirty="0"/>
                    </a:p>
                  </a:txBody>
                  <a:tcPr anchor="ctr">
                    <a:cell3D prstMaterial="dkEdge">
                      <a:bevel/>
                      <a:lightRig rig="flood" dir="t"/>
                    </a:cell3D>
                    <a:solidFill>
                      <a:srgbClr val="663300"/>
                    </a:solidFill>
                  </a:tcPr>
                </a:tc>
                <a:tc>
                  <a:txBody>
                    <a:bodyPr/>
                    <a:lstStyle/>
                    <a:p>
                      <a:pPr algn="ctr"/>
                      <a:r>
                        <a:rPr lang="en-US" dirty="0" smtClean="0"/>
                        <a:t>2</a:t>
                      </a:r>
                      <a:r>
                        <a:rPr lang="en-US" baseline="30000" dirty="0" smtClean="0"/>
                        <a:t>nd</a:t>
                      </a:r>
                      <a:r>
                        <a:rPr lang="en-US" dirty="0" smtClean="0"/>
                        <a:t> </a:t>
                      </a:r>
                      <a:endParaRPr lang="en-US" b="1" dirty="0"/>
                    </a:p>
                  </a:txBody>
                  <a:tcPr/>
                </a:tc>
                <a:tc>
                  <a:txBody>
                    <a:bodyPr/>
                    <a:lstStyle/>
                    <a:p>
                      <a:pPr algn="ctr"/>
                      <a:r>
                        <a:rPr lang="en-US" dirty="0" smtClean="0"/>
                        <a:t>3</a:t>
                      </a:r>
                      <a:r>
                        <a:rPr lang="en-US" baseline="30000" dirty="0" smtClean="0"/>
                        <a:t>rd</a:t>
                      </a:r>
                      <a:r>
                        <a:rPr lang="en-US" dirty="0" smtClean="0"/>
                        <a:t> </a:t>
                      </a:r>
                      <a:endParaRPr lang="en-US" b="1" dirty="0"/>
                    </a:p>
                  </a:txBody>
                  <a:tcPr/>
                </a:tc>
                <a:tc>
                  <a:txBody>
                    <a:bodyPr/>
                    <a:lstStyle/>
                    <a:p>
                      <a:pPr algn="ctr"/>
                      <a:r>
                        <a:rPr lang="en-US" dirty="0" smtClean="0"/>
                        <a:t>4</a:t>
                      </a:r>
                      <a:r>
                        <a:rPr lang="en-US" baseline="30000" dirty="0" smtClean="0"/>
                        <a:t>th</a:t>
                      </a:r>
                      <a:r>
                        <a:rPr lang="en-US" dirty="0" smtClean="0"/>
                        <a:t> </a:t>
                      </a:r>
                      <a:endParaRPr lang="en-US" b="1" dirty="0"/>
                    </a:p>
                  </a:txBody>
                  <a:tcPr/>
                </a:tc>
                <a:tc>
                  <a:txBody>
                    <a:bodyPr/>
                    <a:lstStyle/>
                    <a:p>
                      <a:pPr algn="ctr"/>
                      <a:r>
                        <a:rPr lang="en-US" dirty="0" smtClean="0"/>
                        <a:t>5</a:t>
                      </a:r>
                      <a:r>
                        <a:rPr lang="en-US" baseline="30000" dirty="0" smtClean="0"/>
                        <a:t>th</a:t>
                      </a:r>
                      <a:r>
                        <a:rPr lang="en-US" dirty="0" smtClean="0"/>
                        <a:t> </a:t>
                      </a:r>
                      <a:endParaRPr lang="en-US" b="1" dirty="0"/>
                    </a:p>
                  </a:txBody>
                  <a:tcPr/>
                </a:tc>
                <a:tc>
                  <a:txBody>
                    <a:bodyPr/>
                    <a:lstStyle/>
                    <a:p>
                      <a:pPr algn="ctr"/>
                      <a:r>
                        <a:rPr lang="en-US" dirty="0" smtClean="0"/>
                        <a:t>6</a:t>
                      </a:r>
                      <a:r>
                        <a:rPr lang="en-US" baseline="30000" dirty="0" smtClean="0"/>
                        <a:t>th</a:t>
                      </a:r>
                      <a:r>
                        <a:rPr lang="en-US" dirty="0" smtClean="0"/>
                        <a:t> </a:t>
                      </a:r>
                      <a:endParaRPr lang="en-US" b="1" dirty="0"/>
                    </a:p>
                  </a:txBody>
                  <a:tcPr/>
                </a:tc>
                <a:tc>
                  <a:txBody>
                    <a:bodyPr/>
                    <a:lstStyle/>
                    <a:p>
                      <a:pPr algn="ctr"/>
                      <a:r>
                        <a:rPr lang="en-US" dirty="0" smtClean="0"/>
                        <a:t>7</a:t>
                      </a:r>
                      <a:r>
                        <a:rPr lang="en-US" baseline="30000" dirty="0" smtClean="0"/>
                        <a:t>th</a:t>
                      </a:r>
                      <a:r>
                        <a:rPr lang="en-US" dirty="0" smtClean="0"/>
                        <a:t> </a:t>
                      </a:r>
                      <a:endParaRPr lang="en-US" b="1" dirty="0"/>
                    </a:p>
                  </a:txBody>
                  <a:tcPr/>
                </a:tc>
              </a:tr>
              <a:tr h="595911">
                <a:tc>
                  <a:txBody>
                    <a:bodyPr/>
                    <a:lstStyle/>
                    <a:p>
                      <a:r>
                        <a:rPr lang="en-US" b="1" dirty="0" smtClean="0">
                          <a:solidFill>
                            <a:schemeClr val="tx1"/>
                          </a:solidFill>
                        </a:rPr>
                        <a:t>1</a:t>
                      </a:r>
                      <a:endParaRPr lang="en-US" b="1" dirty="0">
                        <a:solidFill>
                          <a:schemeClr val="tx1"/>
                        </a:solidFill>
                      </a:endParaRPr>
                    </a:p>
                  </a:txBody>
                  <a:tcPr>
                    <a:solidFill>
                      <a:schemeClr val="bg1"/>
                    </a:solidFill>
                  </a:tcPr>
                </a:tc>
                <a:tc>
                  <a:txBody>
                    <a:bodyPr/>
                    <a:lstStyle/>
                    <a:p>
                      <a:r>
                        <a:rPr lang="en-US" b="1" dirty="0" smtClean="0">
                          <a:solidFill>
                            <a:schemeClr val="tx1"/>
                          </a:solidFill>
                        </a:rPr>
                        <a:t>2</a:t>
                      </a:r>
                      <a:endParaRPr lang="en-US" b="1" dirty="0">
                        <a:solidFill>
                          <a:schemeClr val="tx1"/>
                        </a:solidFill>
                      </a:endParaRPr>
                    </a:p>
                  </a:txBody>
                  <a:tcPr>
                    <a:solidFill>
                      <a:schemeClr val="bg1"/>
                    </a:solidFill>
                  </a:tcPr>
                </a:tc>
                <a:tc>
                  <a:txBody>
                    <a:bodyPr/>
                    <a:lstStyle/>
                    <a:p>
                      <a:r>
                        <a:rPr lang="en-US" b="1" dirty="0" smtClean="0">
                          <a:solidFill>
                            <a:schemeClr val="tx1"/>
                          </a:solidFill>
                        </a:rPr>
                        <a:t>3</a:t>
                      </a:r>
                      <a:endParaRPr lang="en-US" b="1" dirty="0">
                        <a:solidFill>
                          <a:schemeClr val="tx1"/>
                        </a:solidFill>
                      </a:endParaRPr>
                    </a:p>
                  </a:txBody>
                  <a:tcPr>
                    <a:solidFill>
                      <a:schemeClr val="bg1"/>
                    </a:solidFill>
                  </a:tcPr>
                </a:tc>
                <a:tc>
                  <a:txBody>
                    <a:bodyPr/>
                    <a:lstStyle/>
                    <a:p>
                      <a:r>
                        <a:rPr lang="en-US" b="1" dirty="0" smtClean="0">
                          <a:solidFill>
                            <a:schemeClr val="tx1"/>
                          </a:solidFill>
                        </a:rPr>
                        <a:t>4</a:t>
                      </a:r>
                      <a:endParaRPr lang="en-US" b="1" dirty="0">
                        <a:solidFill>
                          <a:schemeClr val="tx1"/>
                        </a:solidFill>
                      </a:endParaRPr>
                    </a:p>
                  </a:txBody>
                  <a:tcPr>
                    <a:solidFill>
                      <a:schemeClr val="bg1"/>
                    </a:solidFill>
                  </a:tcPr>
                </a:tc>
                <a:tc>
                  <a:txBody>
                    <a:bodyPr/>
                    <a:lstStyle/>
                    <a:p>
                      <a:r>
                        <a:rPr lang="en-US" b="1" dirty="0" smtClean="0">
                          <a:solidFill>
                            <a:schemeClr val="tx1"/>
                          </a:solidFill>
                        </a:rPr>
                        <a:t>5</a:t>
                      </a:r>
                      <a:endParaRPr lang="en-US" b="1" dirty="0">
                        <a:solidFill>
                          <a:schemeClr val="tx1"/>
                        </a:solidFill>
                      </a:endParaRPr>
                    </a:p>
                  </a:txBody>
                  <a:tcPr>
                    <a:solidFill>
                      <a:schemeClr val="bg1"/>
                    </a:solidFill>
                  </a:tcPr>
                </a:tc>
                <a:tc>
                  <a:txBody>
                    <a:bodyPr/>
                    <a:lstStyle/>
                    <a:p>
                      <a:r>
                        <a:rPr lang="en-US" b="1" dirty="0" smtClean="0">
                          <a:solidFill>
                            <a:schemeClr val="tx1"/>
                          </a:solidFill>
                        </a:rPr>
                        <a:t>6</a:t>
                      </a:r>
                      <a:endParaRPr lang="en-US" b="1" dirty="0">
                        <a:solidFill>
                          <a:schemeClr val="tx1"/>
                        </a:solidFill>
                      </a:endParaRPr>
                    </a:p>
                  </a:txBody>
                  <a:tcPr>
                    <a:solidFill>
                      <a:schemeClr val="bg1"/>
                    </a:solidFill>
                  </a:tcPr>
                </a:tc>
                <a:tc>
                  <a:txBody>
                    <a:bodyPr/>
                    <a:lstStyle/>
                    <a:p>
                      <a:r>
                        <a:rPr lang="en-US" b="1" dirty="0" smtClean="0">
                          <a:solidFill>
                            <a:schemeClr val="tx1"/>
                          </a:solidFill>
                        </a:rPr>
                        <a:t>7</a:t>
                      </a:r>
                      <a:endParaRPr lang="en-US" b="1" dirty="0">
                        <a:solidFill>
                          <a:schemeClr val="tx1"/>
                        </a:solidFill>
                      </a:endParaRPr>
                    </a:p>
                  </a:txBody>
                  <a:tcPr>
                    <a:solidFill>
                      <a:schemeClr val="bg1"/>
                    </a:solidFill>
                  </a:tcPr>
                </a:tc>
              </a:tr>
              <a:tr h="819378">
                <a:tc>
                  <a:txBody>
                    <a:bodyPr/>
                    <a:lstStyle/>
                    <a:p>
                      <a:r>
                        <a:rPr lang="en-US" b="1" dirty="0" smtClean="0">
                          <a:solidFill>
                            <a:schemeClr val="tx1"/>
                          </a:solidFill>
                        </a:rPr>
                        <a:t>8</a:t>
                      </a:r>
                      <a:endParaRPr lang="en-US" b="1" dirty="0">
                        <a:solidFill>
                          <a:schemeClr val="tx1"/>
                        </a:solidFill>
                      </a:endParaRPr>
                    </a:p>
                  </a:txBody>
                  <a:tcPr>
                    <a:solidFill>
                      <a:schemeClr val="accent1">
                        <a:lumMod val="40000"/>
                        <a:lumOff val="60000"/>
                      </a:schemeClr>
                    </a:solidFill>
                  </a:tcPr>
                </a:tc>
                <a:tc>
                  <a:txBody>
                    <a:bodyPr/>
                    <a:lstStyle/>
                    <a:p>
                      <a:r>
                        <a:rPr lang="en-US" b="1" dirty="0" smtClean="0">
                          <a:solidFill>
                            <a:schemeClr val="tx1"/>
                          </a:solidFill>
                        </a:rPr>
                        <a:t>9</a:t>
                      </a:r>
                      <a:endParaRPr lang="en-US" b="1" dirty="0">
                        <a:solidFill>
                          <a:schemeClr val="tx1"/>
                        </a:solidFill>
                      </a:endParaRPr>
                    </a:p>
                  </a:txBody>
                  <a:tcPr>
                    <a:solidFill>
                      <a:schemeClr val="bg1"/>
                    </a:solidFill>
                  </a:tcPr>
                </a:tc>
                <a:tc>
                  <a:txBody>
                    <a:bodyPr/>
                    <a:lstStyle/>
                    <a:p>
                      <a:r>
                        <a:rPr lang="en-US" b="1" dirty="0" smtClean="0">
                          <a:solidFill>
                            <a:schemeClr val="tx1"/>
                          </a:solidFill>
                        </a:rPr>
                        <a:t>10</a:t>
                      </a:r>
                      <a:endParaRPr lang="en-US" b="1" dirty="0">
                        <a:solidFill>
                          <a:schemeClr val="tx1"/>
                        </a:solidFill>
                      </a:endParaRPr>
                    </a:p>
                  </a:txBody>
                  <a:tcPr>
                    <a:solidFill>
                      <a:schemeClr val="bg1"/>
                    </a:solidFill>
                  </a:tcPr>
                </a:tc>
                <a:tc>
                  <a:txBody>
                    <a:bodyPr/>
                    <a:lstStyle/>
                    <a:p>
                      <a:r>
                        <a:rPr lang="en-US" b="1" dirty="0" smtClean="0">
                          <a:solidFill>
                            <a:schemeClr val="tx1"/>
                          </a:solidFill>
                        </a:rPr>
                        <a:t>11</a:t>
                      </a:r>
                      <a:endParaRPr lang="en-US" b="1" dirty="0">
                        <a:solidFill>
                          <a:schemeClr val="tx1"/>
                        </a:solidFill>
                      </a:endParaRPr>
                    </a:p>
                  </a:txBody>
                  <a:tcPr>
                    <a:solidFill>
                      <a:schemeClr val="bg1"/>
                    </a:solidFill>
                  </a:tcPr>
                </a:tc>
                <a:tc>
                  <a:txBody>
                    <a:bodyPr/>
                    <a:lstStyle/>
                    <a:p>
                      <a:r>
                        <a:rPr lang="en-US" b="1" dirty="0" smtClean="0">
                          <a:solidFill>
                            <a:schemeClr val="tx1"/>
                          </a:solidFill>
                        </a:rPr>
                        <a:t>12</a:t>
                      </a:r>
                      <a:endParaRPr lang="en-US" b="1" dirty="0">
                        <a:solidFill>
                          <a:schemeClr val="tx1"/>
                        </a:solidFill>
                      </a:endParaRPr>
                    </a:p>
                  </a:txBody>
                  <a:tcPr>
                    <a:solidFill>
                      <a:schemeClr val="bg1"/>
                    </a:solidFill>
                  </a:tcPr>
                </a:tc>
                <a:tc>
                  <a:txBody>
                    <a:bodyPr/>
                    <a:lstStyle/>
                    <a:p>
                      <a:r>
                        <a:rPr lang="en-US" b="1" dirty="0" smtClean="0">
                          <a:solidFill>
                            <a:schemeClr val="tx1"/>
                          </a:solidFill>
                        </a:rPr>
                        <a:t>13</a:t>
                      </a:r>
                      <a:endParaRPr lang="en-US" b="1" dirty="0">
                        <a:solidFill>
                          <a:schemeClr val="tx1"/>
                        </a:solidFill>
                      </a:endParaRPr>
                    </a:p>
                  </a:txBody>
                  <a:tcPr>
                    <a:solidFill>
                      <a:schemeClr val="bg1"/>
                    </a:solidFill>
                  </a:tcPr>
                </a:tc>
                <a:tc>
                  <a:txBody>
                    <a:bodyPr/>
                    <a:lstStyle/>
                    <a:p>
                      <a:r>
                        <a:rPr lang="en-US" b="1" dirty="0" smtClean="0">
                          <a:solidFill>
                            <a:schemeClr val="bg1"/>
                          </a:solidFill>
                        </a:rPr>
                        <a:t>14</a:t>
                      </a:r>
                      <a:r>
                        <a:rPr lang="en-US" dirty="0" smtClean="0">
                          <a:solidFill>
                            <a:schemeClr val="bg1"/>
                          </a:solidFill>
                        </a:rPr>
                        <a:t> </a:t>
                      </a:r>
                      <a:r>
                        <a:rPr lang="en-US" sz="1400" b="1" dirty="0" smtClean="0">
                          <a:solidFill>
                            <a:schemeClr val="bg1"/>
                          </a:solidFill>
                        </a:rPr>
                        <a:t>P/O</a:t>
                      </a:r>
                      <a:endParaRPr lang="en-US" sz="3600" b="1" dirty="0">
                        <a:solidFill>
                          <a:schemeClr val="bg1"/>
                        </a:solidFill>
                      </a:endParaRPr>
                    </a:p>
                  </a:txBody>
                  <a:tcPr>
                    <a:cell3D prstMaterial="dkEdge">
                      <a:bevel/>
                      <a:lightRig rig="flood" dir="t"/>
                    </a:cell3D>
                    <a:solidFill>
                      <a:srgbClr val="FF0000"/>
                    </a:solidFill>
                  </a:tcPr>
                </a:tc>
              </a:tr>
              <a:tr h="595911">
                <a:tc>
                  <a:txBody>
                    <a:bodyPr/>
                    <a:lstStyle/>
                    <a:p>
                      <a:pPr algn="ctr"/>
                      <a:r>
                        <a:rPr lang="en-US" sz="3200" b="1" dirty="0" smtClean="0">
                          <a:solidFill>
                            <a:schemeClr val="tx1"/>
                          </a:solidFill>
                        </a:rPr>
                        <a:t>15</a:t>
                      </a:r>
                      <a:r>
                        <a:rPr lang="en-US" sz="900" b="1" dirty="0" smtClean="0">
                          <a:solidFill>
                            <a:schemeClr val="tx1"/>
                          </a:solidFill>
                        </a:rPr>
                        <a:t> </a:t>
                      </a:r>
                      <a:endParaRPr lang="en-US" b="1" dirty="0">
                        <a:solidFill>
                          <a:schemeClr val="tx1"/>
                        </a:solidFill>
                      </a:endParaRPr>
                    </a:p>
                  </a:txBody>
                  <a:tcPr anchor="ctr">
                    <a:cell3D prstMaterial="dkEdge">
                      <a:bevel/>
                      <a:lightRig rig="flood" dir="t"/>
                    </a:cell3D>
                    <a:solidFill>
                      <a:srgbClr val="FFC000"/>
                    </a:solidFill>
                  </a:tcPr>
                </a:tc>
                <a:tc>
                  <a:txBody>
                    <a:bodyPr/>
                    <a:lstStyle/>
                    <a:p>
                      <a:r>
                        <a:rPr lang="en-US" b="1" dirty="0" smtClean="0">
                          <a:solidFill>
                            <a:schemeClr val="tx1"/>
                          </a:solidFill>
                        </a:rPr>
                        <a:t>16</a:t>
                      </a:r>
                      <a:endParaRPr lang="en-US" b="1" dirty="0">
                        <a:solidFill>
                          <a:schemeClr val="tx1"/>
                        </a:solidFill>
                      </a:endParaRPr>
                    </a:p>
                  </a:txBody>
                  <a:tcPr>
                    <a:solidFill>
                      <a:schemeClr val="bg1"/>
                    </a:solidFill>
                  </a:tcPr>
                </a:tc>
                <a:tc>
                  <a:txBody>
                    <a:bodyPr/>
                    <a:lstStyle/>
                    <a:p>
                      <a:r>
                        <a:rPr lang="en-US" b="1" dirty="0" smtClean="0">
                          <a:solidFill>
                            <a:schemeClr val="tx1"/>
                          </a:solidFill>
                        </a:rPr>
                        <a:t>17</a:t>
                      </a:r>
                      <a:endParaRPr lang="en-US" b="1" dirty="0">
                        <a:solidFill>
                          <a:schemeClr val="tx1"/>
                        </a:solidFill>
                      </a:endParaRPr>
                    </a:p>
                  </a:txBody>
                  <a:tcPr>
                    <a:solidFill>
                      <a:schemeClr val="bg1"/>
                    </a:solidFill>
                  </a:tcPr>
                </a:tc>
                <a:tc>
                  <a:txBody>
                    <a:bodyPr/>
                    <a:lstStyle/>
                    <a:p>
                      <a:r>
                        <a:rPr lang="en-US" b="1" dirty="0" smtClean="0">
                          <a:solidFill>
                            <a:schemeClr val="tx1"/>
                          </a:solidFill>
                        </a:rPr>
                        <a:t>18</a:t>
                      </a:r>
                      <a:endParaRPr lang="en-US" b="1" dirty="0">
                        <a:solidFill>
                          <a:schemeClr val="tx1"/>
                        </a:solidFill>
                      </a:endParaRPr>
                    </a:p>
                  </a:txBody>
                  <a:tcPr>
                    <a:solidFill>
                      <a:schemeClr val="bg1"/>
                    </a:solidFill>
                  </a:tcPr>
                </a:tc>
                <a:tc>
                  <a:txBody>
                    <a:bodyPr/>
                    <a:lstStyle/>
                    <a:p>
                      <a:r>
                        <a:rPr lang="en-US" b="1" dirty="0" smtClean="0">
                          <a:solidFill>
                            <a:schemeClr val="tx1"/>
                          </a:solidFill>
                        </a:rPr>
                        <a:t>19</a:t>
                      </a:r>
                      <a:endParaRPr lang="en-US" b="1" dirty="0">
                        <a:solidFill>
                          <a:schemeClr val="tx1"/>
                        </a:solidFill>
                      </a:endParaRPr>
                    </a:p>
                  </a:txBody>
                  <a:tcPr>
                    <a:solidFill>
                      <a:schemeClr val="bg1"/>
                    </a:solidFill>
                  </a:tcPr>
                </a:tc>
                <a:tc>
                  <a:txBody>
                    <a:bodyPr/>
                    <a:lstStyle/>
                    <a:p>
                      <a:r>
                        <a:rPr lang="en-US" b="1" dirty="0" smtClean="0">
                          <a:solidFill>
                            <a:schemeClr val="tx1"/>
                          </a:solidFill>
                        </a:rPr>
                        <a:t>20</a:t>
                      </a:r>
                      <a:endParaRPr lang="en-US" b="1" dirty="0">
                        <a:solidFill>
                          <a:schemeClr val="tx1"/>
                        </a:solidFill>
                      </a:endParaRPr>
                    </a:p>
                  </a:txBody>
                  <a:tcPr>
                    <a:solidFill>
                      <a:schemeClr val="bg1"/>
                    </a:solidFill>
                  </a:tcPr>
                </a:tc>
                <a:tc>
                  <a:txBody>
                    <a:bodyPr/>
                    <a:lstStyle/>
                    <a:p>
                      <a:r>
                        <a:rPr lang="en-US" b="1" dirty="0" smtClean="0">
                          <a:solidFill>
                            <a:schemeClr val="tx1"/>
                          </a:solidFill>
                        </a:rPr>
                        <a:t>21</a:t>
                      </a:r>
                      <a:endParaRPr lang="en-US" b="1" dirty="0">
                        <a:solidFill>
                          <a:schemeClr val="tx1"/>
                        </a:solidFill>
                      </a:endParaRPr>
                    </a:p>
                  </a:txBody>
                  <a:tcPr>
                    <a:solidFill>
                      <a:schemeClr val="bg1"/>
                    </a:solidFill>
                  </a:tcPr>
                </a:tc>
              </a:tr>
              <a:tr h="595911">
                <a:tc>
                  <a:txBody>
                    <a:bodyPr/>
                    <a:lstStyle/>
                    <a:p>
                      <a:r>
                        <a:rPr lang="en-US" b="1" dirty="0" smtClean="0">
                          <a:solidFill>
                            <a:schemeClr val="tx1"/>
                          </a:solidFill>
                        </a:rPr>
                        <a:t>22</a:t>
                      </a:r>
                      <a:endParaRPr lang="en-US" b="1" dirty="0">
                        <a:solidFill>
                          <a:schemeClr val="tx1"/>
                        </a:solidFill>
                      </a:endParaRPr>
                    </a:p>
                  </a:txBody>
                  <a:tcPr>
                    <a:solidFill>
                      <a:schemeClr val="accent1">
                        <a:lumMod val="40000"/>
                        <a:lumOff val="60000"/>
                      </a:schemeClr>
                    </a:solidFill>
                  </a:tcPr>
                </a:tc>
                <a:tc>
                  <a:txBody>
                    <a:bodyPr/>
                    <a:lstStyle/>
                    <a:p>
                      <a:r>
                        <a:rPr lang="en-US" b="1" dirty="0" smtClean="0">
                          <a:solidFill>
                            <a:schemeClr val="tx1"/>
                          </a:solidFill>
                        </a:rPr>
                        <a:t>23</a:t>
                      </a:r>
                      <a:endParaRPr lang="en-US" b="1" dirty="0">
                        <a:solidFill>
                          <a:schemeClr val="tx1"/>
                        </a:solidFill>
                      </a:endParaRPr>
                    </a:p>
                  </a:txBody>
                  <a:tcPr>
                    <a:solidFill>
                      <a:schemeClr val="bg1"/>
                    </a:solidFill>
                  </a:tcPr>
                </a:tc>
                <a:tc>
                  <a:txBody>
                    <a:bodyPr/>
                    <a:lstStyle/>
                    <a:p>
                      <a:r>
                        <a:rPr lang="en-US" b="1" dirty="0" smtClean="0">
                          <a:solidFill>
                            <a:schemeClr val="tx1"/>
                          </a:solidFill>
                        </a:rPr>
                        <a:t>24</a:t>
                      </a:r>
                      <a:endParaRPr lang="en-US" b="1" dirty="0">
                        <a:solidFill>
                          <a:schemeClr val="tx1"/>
                        </a:solidFill>
                      </a:endParaRPr>
                    </a:p>
                  </a:txBody>
                  <a:tcPr>
                    <a:solidFill>
                      <a:schemeClr val="bg1"/>
                    </a:solidFill>
                  </a:tcPr>
                </a:tc>
                <a:tc>
                  <a:txBody>
                    <a:bodyPr/>
                    <a:lstStyle/>
                    <a:p>
                      <a:r>
                        <a:rPr lang="en-US" b="1" dirty="0" smtClean="0">
                          <a:solidFill>
                            <a:schemeClr val="tx1"/>
                          </a:solidFill>
                        </a:rPr>
                        <a:t>25</a:t>
                      </a:r>
                      <a:endParaRPr lang="en-US" b="1" dirty="0">
                        <a:solidFill>
                          <a:schemeClr val="tx1"/>
                        </a:solidFill>
                      </a:endParaRPr>
                    </a:p>
                  </a:txBody>
                  <a:tcPr>
                    <a:solidFill>
                      <a:schemeClr val="bg1"/>
                    </a:solidFill>
                  </a:tcPr>
                </a:tc>
                <a:tc>
                  <a:txBody>
                    <a:bodyPr/>
                    <a:lstStyle/>
                    <a:p>
                      <a:r>
                        <a:rPr lang="en-US" b="1" dirty="0" smtClean="0">
                          <a:solidFill>
                            <a:schemeClr val="tx1"/>
                          </a:solidFill>
                        </a:rPr>
                        <a:t>26</a:t>
                      </a:r>
                      <a:endParaRPr lang="en-US" b="1" dirty="0">
                        <a:solidFill>
                          <a:schemeClr val="tx1"/>
                        </a:solidFill>
                      </a:endParaRPr>
                    </a:p>
                  </a:txBody>
                  <a:tcPr>
                    <a:solidFill>
                      <a:schemeClr val="bg1"/>
                    </a:solidFill>
                  </a:tcPr>
                </a:tc>
                <a:tc>
                  <a:txBody>
                    <a:bodyPr/>
                    <a:lstStyle/>
                    <a:p>
                      <a:r>
                        <a:rPr lang="en-US" b="1" dirty="0" smtClean="0">
                          <a:solidFill>
                            <a:schemeClr val="tx1"/>
                          </a:solidFill>
                        </a:rPr>
                        <a:t>27</a:t>
                      </a:r>
                      <a:endParaRPr lang="en-US" b="1" dirty="0">
                        <a:solidFill>
                          <a:schemeClr val="tx1"/>
                        </a:solidFill>
                      </a:endParaRPr>
                    </a:p>
                  </a:txBody>
                  <a:tcPr>
                    <a:solidFill>
                      <a:schemeClr val="bg1"/>
                    </a:solidFill>
                  </a:tcPr>
                </a:tc>
                <a:tc>
                  <a:txBody>
                    <a:bodyPr/>
                    <a:lstStyle/>
                    <a:p>
                      <a:r>
                        <a:rPr lang="en-US" b="1" dirty="0" smtClean="0">
                          <a:solidFill>
                            <a:schemeClr val="tx1"/>
                          </a:solidFill>
                        </a:rPr>
                        <a:t>28</a:t>
                      </a:r>
                      <a:endParaRPr lang="en-US" b="1" dirty="0">
                        <a:solidFill>
                          <a:schemeClr val="tx1"/>
                        </a:solidFill>
                      </a:endParaRPr>
                    </a:p>
                  </a:txBody>
                  <a:tcPr>
                    <a:solidFill>
                      <a:schemeClr val="bg1"/>
                    </a:solidFill>
                  </a:tcPr>
                </a:tc>
              </a:tr>
              <a:tr h="595911">
                <a:tc>
                  <a:txBody>
                    <a:bodyPr/>
                    <a:lstStyle/>
                    <a:p>
                      <a:r>
                        <a:rPr lang="en-US" b="1" dirty="0" smtClean="0">
                          <a:solidFill>
                            <a:schemeClr val="tx1"/>
                          </a:solidFill>
                        </a:rPr>
                        <a:t>29</a:t>
                      </a:r>
                      <a:endParaRPr lang="en-US" b="1" dirty="0">
                        <a:solidFill>
                          <a:schemeClr val="tx1"/>
                        </a:solidFill>
                      </a:endParaRPr>
                    </a:p>
                  </a:txBody>
                  <a:tcPr>
                    <a:solidFill>
                      <a:schemeClr val="accent1">
                        <a:lumMod val="40000"/>
                        <a:lumOff val="60000"/>
                      </a:schemeClr>
                    </a:solidFill>
                  </a:tcPr>
                </a:tc>
                <a:tc>
                  <a:txBody>
                    <a:bodyPr/>
                    <a:lstStyle/>
                    <a:p>
                      <a:r>
                        <a:rPr lang="en-US" b="1" dirty="0" smtClean="0">
                          <a:solidFill>
                            <a:schemeClr val="tx1"/>
                          </a:solidFill>
                        </a:rPr>
                        <a:t>30</a:t>
                      </a:r>
                      <a:endParaRPr lang="en-US" b="1" dirty="0">
                        <a:solidFill>
                          <a:schemeClr val="tx1"/>
                        </a:solidFill>
                      </a:endParaRPr>
                    </a:p>
                  </a:txBody>
                  <a:tcPr>
                    <a:solidFill>
                      <a:schemeClr val="bg1"/>
                    </a:solidFill>
                  </a:tcPr>
                </a:tc>
                <a:tc>
                  <a:txBody>
                    <a:bodyPr/>
                    <a:lstStyle/>
                    <a:p>
                      <a:endParaRPr lang="en-US" b="1" dirty="0">
                        <a:solidFill>
                          <a:schemeClr val="tx1"/>
                        </a:solidFill>
                      </a:endParaRPr>
                    </a:p>
                  </a:txBody>
                  <a:tcPr>
                    <a:solidFill>
                      <a:schemeClr val="bg1"/>
                    </a:solidFill>
                  </a:tcPr>
                </a:tc>
                <a:tc>
                  <a:txBody>
                    <a:bodyPr/>
                    <a:lstStyle/>
                    <a:p>
                      <a:endParaRPr lang="en-US" b="1" dirty="0">
                        <a:solidFill>
                          <a:schemeClr val="tx1"/>
                        </a:solidFill>
                      </a:endParaRPr>
                    </a:p>
                  </a:txBody>
                  <a:tcPr>
                    <a:solidFill>
                      <a:schemeClr val="bg1"/>
                    </a:solidFill>
                  </a:tcPr>
                </a:tc>
                <a:tc>
                  <a:txBody>
                    <a:bodyPr/>
                    <a:lstStyle/>
                    <a:p>
                      <a:endParaRPr lang="en-US" b="1" dirty="0">
                        <a:solidFill>
                          <a:schemeClr val="tx1"/>
                        </a:solidFill>
                      </a:endParaRPr>
                    </a:p>
                  </a:txBody>
                  <a:tcPr>
                    <a:solidFill>
                      <a:schemeClr val="bg1"/>
                    </a:solidFill>
                  </a:tcPr>
                </a:tc>
                <a:tc>
                  <a:txBody>
                    <a:bodyPr/>
                    <a:lstStyle/>
                    <a:p>
                      <a:endParaRPr lang="en-US" b="1" dirty="0">
                        <a:solidFill>
                          <a:schemeClr val="tx1"/>
                        </a:solidFill>
                      </a:endParaRPr>
                    </a:p>
                  </a:txBody>
                  <a:tcPr>
                    <a:solidFill>
                      <a:schemeClr val="bg1"/>
                    </a:solidFill>
                  </a:tcPr>
                </a:tc>
                <a:tc>
                  <a:txBody>
                    <a:bodyPr/>
                    <a:lstStyle/>
                    <a:p>
                      <a:endParaRPr lang="en-US" b="1" dirty="0"/>
                    </a:p>
                  </a:txBody>
                  <a:tcPr>
                    <a:solidFill>
                      <a:schemeClr val="bg1"/>
                    </a:solidFill>
                  </a:tcPr>
                </a:tc>
              </a:tr>
            </a:tbl>
          </a:graphicData>
        </a:graphic>
      </p:graphicFrame>
      <p:sp>
        <p:nvSpPr>
          <p:cNvPr id="43" name="TextBox 42"/>
          <p:cNvSpPr txBox="1"/>
          <p:nvPr/>
        </p:nvSpPr>
        <p:spPr>
          <a:xfrm>
            <a:off x="8084928" y="3820511"/>
            <a:ext cx="3528392" cy="590931"/>
          </a:xfrm>
          <a:prstGeom prst="rect">
            <a:avLst/>
          </a:prstGeom>
          <a:solidFill>
            <a:srgbClr val="00B050"/>
          </a:solidFill>
          <a:effectLst>
            <a:glow rad="228600">
              <a:schemeClr val="accent2">
                <a:satMod val="175000"/>
                <a:alpha val="40000"/>
              </a:schemeClr>
            </a:glow>
          </a:effectLst>
          <a:scene3d>
            <a:camera prst="orthographicFront"/>
            <a:lightRig rig="threePt" dir="t"/>
          </a:scene3d>
          <a:sp3d>
            <a:bevelT w="152400" h="50800" prst="softRound"/>
          </a:sp3d>
        </p:spPr>
        <p:txBody>
          <a:bodyPr wrap="square" rtlCol="0">
            <a:spAutoFit/>
            <a:sp3d extrusionH="57150">
              <a:bevelT w="38100" h="38100" prst="angle"/>
            </a:sp3d>
          </a:bodyPr>
          <a:lstStyle/>
          <a:p>
            <a:pPr algn="ctr">
              <a:lnSpc>
                <a:spcPct val="90000"/>
              </a:lnSpc>
            </a:pPr>
            <a:r>
              <a:rPr lang="en-US" sz="3600" b="1" dirty="0" smtClean="0">
                <a:solidFill>
                  <a:schemeClr val="bg1"/>
                </a:solidFill>
                <a:latin typeface="Arial Rounded MT Bold" pitchFamily="34" charset="0"/>
              </a:rPr>
              <a:t>Sabbath Count</a:t>
            </a:r>
            <a:endParaRPr lang="en-US" sz="3600" b="1" dirty="0">
              <a:solidFill>
                <a:schemeClr val="bg1"/>
              </a:solidFill>
              <a:latin typeface="Arial Rounded MT Bold" pitchFamily="34" charset="0"/>
            </a:endParaRPr>
          </a:p>
        </p:txBody>
      </p:sp>
      <p:sp>
        <p:nvSpPr>
          <p:cNvPr id="44" name="Rectangle 43"/>
          <p:cNvSpPr/>
          <p:nvPr/>
        </p:nvSpPr>
        <p:spPr>
          <a:xfrm>
            <a:off x="4870276" y="579578"/>
            <a:ext cx="727638" cy="628297"/>
          </a:xfrm>
          <a:prstGeom prst="rect">
            <a:avLst/>
          </a:prstGeom>
          <a:noFill/>
          <a:ln w="57150">
            <a:solidFill>
              <a:srgbClr val="0000FF"/>
            </a:solidFill>
          </a:ln>
          <a:effectLst>
            <a:glow rad="101600">
              <a:srgbClr val="FFFF00">
                <a:alpha val="60000"/>
              </a:srgb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45" name="Curved Left Arrow 44"/>
          <p:cNvSpPr/>
          <p:nvPr/>
        </p:nvSpPr>
        <p:spPr>
          <a:xfrm>
            <a:off x="5590356" y="894289"/>
            <a:ext cx="731520" cy="1362306"/>
          </a:xfrm>
          <a:prstGeom prst="curvedLeftArrow">
            <a:avLst/>
          </a:prstGeom>
          <a:solidFill>
            <a:srgbClr val="FFFF00"/>
          </a:solidFill>
          <a:ln>
            <a:solidFill>
              <a:srgbClr val="2932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8" name="Rectangle 17"/>
          <p:cNvSpPr/>
          <p:nvPr/>
        </p:nvSpPr>
        <p:spPr>
          <a:xfrm>
            <a:off x="6696857" y="616491"/>
            <a:ext cx="655614" cy="628297"/>
          </a:xfrm>
          <a:prstGeom prst="rect">
            <a:avLst/>
          </a:prstGeom>
          <a:noFill/>
          <a:ln w="57150">
            <a:solidFill>
              <a:srgbClr val="FF0000"/>
            </a:solidFill>
          </a:ln>
          <a:effectLst>
            <a:glow rad="101600">
              <a:srgbClr val="FFFF00">
                <a:alpha val="60000"/>
              </a:srgb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cxnSp>
        <p:nvCxnSpPr>
          <p:cNvPr id="3" name="Straight Arrow Connector 2"/>
          <p:cNvCxnSpPr>
            <a:stCxn id="18" idx="2"/>
          </p:cNvCxnSpPr>
          <p:nvPr/>
        </p:nvCxnSpPr>
        <p:spPr>
          <a:xfrm>
            <a:off x="7024664" y="1244788"/>
            <a:ext cx="0" cy="1392124"/>
          </a:xfrm>
          <a:prstGeom prst="straightConnector1">
            <a:avLst/>
          </a:prstGeom>
          <a:ln w="76200">
            <a:solidFill>
              <a:srgbClr val="FF0000"/>
            </a:solidFill>
            <a:tailEnd type="triangle"/>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3580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750"/>
                                  </p:stCondLst>
                                  <p:childTnLst>
                                    <p:set>
                                      <p:cBhvr>
                                        <p:cTn id="6" dur="1" fill="hold">
                                          <p:stCondLst>
                                            <p:cond delay="0"/>
                                          </p:stCondLst>
                                        </p:cTn>
                                        <p:tgtEl>
                                          <p:spTgt spid="37">
                                            <p:txEl>
                                              <p:pRg st="0" end="0"/>
                                            </p:txEl>
                                          </p:spTgt>
                                        </p:tgtEl>
                                        <p:attrNameLst>
                                          <p:attrName>style.visibility</p:attrName>
                                        </p:attrNameLst>
                                      </p:cBhvr>
                                      <p:to>
                                        <p:strVal val="visible"/>
                                      </p:to>
                                    </p:set>
                                    <p:animEffect transition="in" filter="fade">
                                      <p:cBhvr>
                                        <p:cTn id="7" dur="1000"/>
                                        <p:tgtEl>
                                          <p:spTgt spid="37">
                                            <p:txEl>
                                              <p:pRg st="0" end="0"/>
                                            </p:txEl>
                                          </p:spTgt>
                                        </p:tgtEl>
                                      </p:cBhvr>
                                    </p:animEffect>
                                    <p:anim calcmode="lin" valueType="num">
                                      <p:cBhvr>
                                        <p:cTn id="8" dur="1000" fill="hold"/>
                                        <p:tgtEl>
                                          <p:spTgt spid="3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7">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750"/>
                            </p:stCondLst>
                            <p:childTnLst>
                              <p:par>
                                <p:cTn id="11" presetID="21" presetClass="entr" presetSubtype="1" repeatCount="4000" fill="hold" grpId="0" nodeType="after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wheel(1)">
                                      <p:cBhvr>
                                        <p:cTn id="13" dur="1000"/>
                                        <p:tgtEl>
                                          <p:spTgt spid="44"/>
                                        </p:tgtEl>
                                      </p:cBhvr>
                                    </p:animEffect>
                                  </p:childTnLst>
                                </p:cTn>
                              </p:par>
                            </p:childTnLst>
                          </p:cTn>
                        </p:par>
                        <p:par>
                          <p:cTn id="14" fill="hold">
                            <p:stCondLst>
                              <p:cond delay="5750"/>
                            </p:stCondLst>
                            <p:childTnLst>
                              <p:par>
                                <p:cTn id="15" presetID="22" presetClass="entr" presetSubtype="1" fill="hold" grpId="0" nodeType="after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up)">
                                      <p:cBhvr>
                                        <p:cTn id="17" dur="10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wipe(up)">
                                      <p:cBhvr>
                                        <p:cTn id="22" dur="500"/>
                                        <p:tgtEl>
                                          <p:spTgt spid="42"/>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wipe(left)">
                                      <p:cBhvr>
                                        <p:cTn id="26" dur="2000"/>
                                        <p:tgtEl>
                                          <p:spTgt spid="43"/>
                                        </p:tgtEl>
                                      </p:cBhvr>
                                    </p:animEffect>
                                  </p:child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25">
                                            <p:txEl>
                                              <p:pRg st="0" end="0"/>
                                            </p:txEl>
                                          </p:spTgt>
                                        </p:tgtEl>
                                        <p:attrNameLst>
                                          <p:attrName>style.visibility</p:attrName>
                                        </p:attrNameLst>
                                      </p:cBhvr>
                                      <p:to>
                                        <p:strVal val="visible"/>
                                      </p:to>
                                    </p:set>
                                    <p:animEffect transition="in" filter="wipe(left)">
                                      <p:cBhvr>
                                        <p:cTn id="30" dur="2750"/>
                                        <p:tgtEl>
                                          <p:spTgt spid="25">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8">
                                            <p:txEl>
                                              <p:pRg st="0" end="0"/>
                                            </p:txEl>
                                          </p:spTgt>
                                        </p:tgtEl>
                                        <p:attrNameLst>
                                          <p:attrName>style.visibility</p:attrName>
                                        </p:attrNameLst>
                                      </p:cBhvr>
                                      <p:to>
                                        <p:strVal val="visible"/>
                                      </p:to>
                                    </p:set>
                                    <p:animEffect transition="in" filter="fade">
                                      <p:cBhvr>
                                        <p:cTn id="35" dur="1500"/>
                                        <p:tgtEl>
                                          <p:spTgt spid="38">
                                            <p:txEl>
                                              <p:pRg st="0" end="0"/>
                                            </p:txEl>
                                          </p:spTgt>
                                        </p:tgtEl>
                                      </p:cBhvr>
                                    </p:animEffect>
                                    <p:anim calcmode="lin" valueType="num">
                                      <p:cBhvr>
                                        <p:cTn id="36" dur="1500" fill="hold"/>
                                        <p:tgtEl>
                                          <p:spTgt spid="38">
                                            <p:txEl>
                                              <p:pRg st="0" end="0"/>
                                            </p:txEl>
                                          </p:spTgt>
                                        </p:tgtEl>
                                        <p:attrNameLst>
                                          <p:attrName>ppt_x</p:attrName>
                                        </p:attrNameLst>
                                      </p:cBhvr>
                                      <p:tavLst>
                                        <p:tav tm="0">
                                          <p:val>
                                            <p:strVal val="#ppt_x"/>
                                          </p:val>
                                        </p:tav>
                                        <p:tav tm="100000">
                                          <p:val>
                                            <p:strVal val="#ppt_x"/>
                                          </p:val>
                                        </p:tav>
                                      </p:tavLst>
                                    </p:anim>
                                    <p:anim calcmode="lin" valueType="num">
                                      <p:cBhvr>
                                        <p:cTn id="37" dur="1500" fill="hold"/>
                                        <p:tgtEl>
                                          <p:spTgt spid="38">
                                            <p:txEl>
                                              <p:pRg st="0" end="0"/>
                                            </p:txEl>
                                          </p:spTgt>
                                        </p:tgtEl>
                                        <p:attrNameLst>
                                          <p:attrName>ppt_y</p:attrName>
                                        </p:attrNameLst>
                                      </p:cBhvr>
                                      <p:tavLst>
                                        <p:tav tm="0">
                                          <p:val>
                                            <p:strVal val="#ppt_y+.1"/>
                                          </p:val>
                                        </p:tav>
                                        <p:tav tm="100000">
                                          <p:val>
                                            <p:strVal val="#ppt_y"/>
                                          </p:val>
                                        </p:tav>
                                      </p:tavLst>
                                    </p:anim>
                                  </p:childTnLst>
                                </p:cTn>
                              </p:par>
                            </p:childTnLst>
                          </p:cTn>
                        </p:par>
                        <p:par>
                          <p:cTn id="38" fill="hold">
                            <p:stCondLst>
                              <p:cond delay="1500"/>
                            </p:stCondLst>
                            <p:childTnLst>
                              <p:par>
                                <p:cTn id="39" presetID="8" presetClass="entr" presetSubtype="16" fill="hold" nodeType="after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diamond(in)">
                                      <p:cBhvr>
                                        <p:cTn id="41" dur="2000"/>
                                        <p:tgtEl>
                                          <p:spTgt spid="39"/>
                                        </p:tgtEl>
                                      </p:cBhvr>
                                    </p:animEffect>
                                  </p:childTnLst>
                                </p:cTn>
                              </p:par>
                            </p:childTnLst>
                          </p:cTn>
                        </p:par>
                        <p:par>
                          <p:cTn id="42" fill="hold">
                            <p:stCondLst>
                              <p:cond delay="3500"/>
                            </p:stCondLst>
                            <p:childTnLst>
                              <p:par>
                                <p:cTn id="43" presetID="21" presetClass="entr" presetSubtype="1" repeatCount="4000" fill="hold" grpId="0" nodeType="after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heel(1)">
                                      <p:cBhvr>
                                        <p:cTn id="45" dur="750"/>
                                        <p:tgtEl>
                                          <p:spTgt spid="18"/>
                                        </p:tgtEl>
                                      </p:cBhvr>
                                    </p:animEffect>
                                  </p:childTnLst>
                                </p:cTn>
                              </p:par>
                            </p:childTnLst>
                          </p:cTn>
                        </p:par>
                        <p:par>
                          <p:cTn id="46" fill="hold">
                            <p:stCondLst>
                              <p:cond delay="6500"/>
                            </p:stCondLst>
                            <p:childTnLst>
                              <p:par>
                                <p:cTn id="47" presetID="22" presetClass="entr" presetSubtype="1" fill="hold" nodeType="after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wipe(up)">
                                      <p:cBhvr>
                                        <p:cTn id="49" dur="500"/>
                                        <p:tgtEl>
                                          <p:spTgt spid="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40">
                                            <p:txEl>
                                              <p:pRg st="0" end="0"/>
                                            </p:txEl>
                                          </p:spTgt>
                                        </p:tgtEl>
                                        <p:attrNameLst>
                                          <p:attrName>style.visibility</p:attrName>
                                        </p:attrNameLst>
                                      </p:cBhvr>
                                      <p:to>
                                        <p:strVal val="visible"/>
                                      </p:to>
                                    </p:set>
                                    <p:animEffect transition="in" filter="wipe(left)">
                                      <p:cBhvr>
                                        <p:cTn id="54" dur="3000"/>
                                        <p:tgtEl>
                                          <p:spTgt spid="4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18"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bg>
      <p:bgPr>
        <a:gradFill>
          <a:gsLst>
            <a:gs pos="0">
              <a:srgbClr val="FF9933">
                <a:alpha val="45000"/>
              </a:srgbClr>
            </a:gs>
            <a:gs pos="50000">
              <a:srgbClr val="CC00CC">
                <a:alpha val="53000"/>
              </a:srgbClr>
            </a:gs>
            <a:gs pos="100000">
              <a:srgbClr val="FFFF00">
                <a:alpha val="47000"/>
              </a:srgbClr>
            </a:gs>
          </a:gsLst>
          <a:lin ang="5400000" scaled="0"/>
        </a:gradFill>
        <a:effectLst/>
      </p:bgPr>
    </p:bg>
    <p:spTree>
      <p:nvGrpSpPr>
        <p:cNvPr id="1" name=""/>
        <p:cNvGrpSpPr/>
        <p:nvPr/>
      </p:nvGrpSpPr>
      <p:grpSpPr>
        <a:xfrm>
          <a:off x="0" y="0"/>
          <a:ext cx="0" cy="0"/>
          <a:chOff x="0" y="0"/>
          <a:chExt cx="0" cy="0"/>
        </a:xfrm>
      </p:grpSpPr>
      <p:sp>
        <p:nvSpPr>
          <p:cNvPr id="12" name="Slide Number Placeholder 1"/>
          <p:cNvSpPr>
            <a:spLocks noGrp="1"/>
          </p:cNvSpPr>
          <p:nvPr>
            <p:ph type="sldNum" sz="quarter" idx="12"/>
          </p:nvPr>
        </p:nvSpPr>
        <p:spPr>
          <a:xfrm>
            <a:off x="11708433" y="6597352"/>
            <a:ext cx="480392" cy="260648"/>
          </a:xfrm>
        </p:spPr>
        <p:txBody>
          <a:bodyPr/>
          <a:lstStyle/>
          <a:p>
            <a:fld id="{81FEFA0A-2F20-4B60-98C6-5FFDA469AA1C}" type="slidenum">
              <a:rPr lang="en-US" smtClean="0">
                <a:solidFill>
                  <a:schemeClr val="tx2"/>
                </a:solidFill>
              </a:rPr>
              <a:pPr/>
              <a:t>78</a:t>
            </a:fld>
            <a:endParaRPr lang="en-US" dirty="0">
              <a:solidFill>
                <a:schemeClr val="tx2"/>
              </a:solidFill>
            </a:endParaRPr>
          </a:p>
        </p:txBody>
      </p:sp>
      <p:graphicFrame>
        <p:nvGraphicFramePr>
          <p:cNvPr id="13" name="Table 12"/>
          <p:cNvGraphicFramePr>
            <a:graphicFrameLocks noGrp="1"/>
          </p:cNvGraphicFramePr>
          <p:nvPr>
            <p:extLst>
              <p:ext uri="{D42A27DB-BD31-4B8C-83A1-F6EECF244321}">
                <p14:modId xmlns:p14="http://schemas.microsoft.com/office/powerpoint/2010/main" val="267855704"/>
              </p:ext>
            </p:extLst>
          </p:nvPr>
        </p:nvGraphicFramePr>
        <p:xfrm>
          <a:off x="133478" y="3852272"/>
          <a:ext cx="11737304" cy="944880"/>
        </p:xfrm>
        <a:graphic>
          <a:graphicData uri="http://schemas.openxmlformats.org/drawingml/2006/table">
            <a:tbl>
              <a:tblPr firstRow="1" bandRow="1">
                <a:tableStyleId>{3B4B98B0-60AC-42C2-AFA5-B58CD77FA1E5}</a:tableStyleId>
              </a:tblPr>
              <a:tblGrid>
                <a:gridCol w="2934326"/>
                <a:gridCol w="2934326"/>
                <a:gridCol w="2934326"/>
                <a:gridCol w="2934326"/>
              </a:tblGrid>
              <a:tr h="936104">
                <a:tc>
                  <a:txBody>
                    <a:bodyPr/>
                    <a:lstStyle/>
                    <a:p>
                      <a:pPr algn="ctr"/>
                      <a:r>
                        <a:rPr lang="en-CA" sz="2800" dirty="0" err="1" smtClean="0">
                          <a:solidFill>
                            <a:srgbClr val="0000FF"/>
                          </a:solidFill>
                        </a:rPr>
                        <a:t>Abib</a:t>
                      </a:r>
                      <a:r>
                        <a:rPr lang="en-CA" sz="2800" dirty="0" smtClean="0">
                          <a:solidFill>
                            <a:srgbClr val="0000FF"/>
                          </a:solidFill>
                        </a:rPr>
                        <a:t> 14 Passover </a:t>
                      </a:r>
                      <a:br>
                        <a:rPr lang="en-CA" sz="2800" dirty="0" smtClean="0">
                          <a:solidFill>
                            <a:srgbClr val="0000FF"/>
                          </a:solidFill>
                        </a:rPr>
                      </a:br>
                      <a:r>
                        <a:rPr lang="en-CA" sz="2800" dirty="0" smtClean="0">
                          <a:solidFill>
                            <a:srgbClr val="0000FF"/>
                          </a:solidFill>
                        </a:rPr>
                        <a:t>Light Season</a:t>
                      </a:r>
                      <a:endParaRPr lang="en-CA" sz="2800" dirty="0">
                        <a:solidFill>
                          <a:srgbClr val="0000F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CA" sz="2800" dirty="0" err="1" smtClean="0">
                          <a:solidFill>
                            <a:srgbClr val="00FF00"/>
                          </a:solidFill>
                        </a:rPr>
                        <a:t>Abib</a:t>
                      </a:r>
                      <a:r>
                        <a:rPr lang="en-CA" sz="2800" dirty="0" smtClean="0">
                          <a:solidFill>
                            <a:srgbClr val="00FF00"/>
                          </a:solidFill>
                        </a:rPr>
                        <a:t> 14 Passover </a:t>
                      </a:r>
                      <a:br>
                        <a:rPr lang="en-CA" sz="2800" dirty="0" smtClean="0">
                          <a:solidFill>
                            <a:srgbClr val="00FF00"/>
                          </a:solidFill>
                        </a:rPr>
                      </a:br>
                      <a:r>
                        <a:rPr lang="en-CA" sz="2800" dirty="0" smtClean="0">
                          <a:solidFill>
                            <a:srgbClr val="00FF00"/>
                          </a:solidFill>
                        </a:rPr>
                        <a:t>Night Season</a:t>
                      </a:r>
                      <a:endParaRPr lang="en-CA" sz="2800" dirty="0">
                        <a:solidFill>
                          <a:srgbClr val="00FF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CA" sz="2800" dirty="0" err="1" smtClean="0">
                          <a:solidFill>
                            <a:srgbClr val="CC0099"/>
                          </a:solidFill>
                        </a:rPr>
                        <a:t>Abib</a:t>
                      </a:r>
                      <a:r>
                        <a:rPr lang="en-CA" sz="2800" dirty="0" smtClean="0">
                          <a:solidFill>
                            <a:srgbClr val="CC0099"/>
                          </a:solidFill>
                        </a:rPr>
                        <a:t> 15 U/B </a:t>
                      </a:r>
                      <a:br>
                        <a:rPr lang="en-CA" sz="2800" dirty="0" smtClean="0">
                          <a:solidFill>
                            <a:srgbClr val="CC0099"/>
                          </a:solidFill>
                        </a:rPr>
                      </a:br>
                      <a:r>
                        <a:rPr lang="en-CA" sz="2800" dirty="0" smtClean="0">
                          <a:solidFill>
                            <a:srgbClr val="CC0099"/>
                          </a:solidFill>
                        </a:rPr>
                        <a:t>Light Season</a:t>
                      </a:r>
                      <a:endParaRPr lang="en-CA" sz="2800" dirty="0">
                        <a:solidFill>
                          <a:srgbClr val="CC009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CA" sz="2800" dirty="0" err="1" smtClean="0">
                          <a:solidFill>
                            <a:srgbClr val="00FF00"/>
                          </a:solidFill>
                        </a:rPr>
                        <a:t>Abib</a:t>
                      </a:r>
                      <a:r>
                        <a:rPr lang="en-CA" sz="2800" dirty="0" smtClean="0">
                          <a:solidFill>
                            <a:srgbClr val="00FF00"/>
                          </a:solidFill>
                        </a:rPr>
                        <a:t> 15 U/B </a:t>
                      </a:r>
                      <a:br>
                        <a:rPr lang="en-CA" sz="2800" dirty="0" smtClean="0">
                          <a:solidFill>
                            <a:srgbClr val="00FF00"/>
                          </a:solidFill>
                        </a:rPr>
                      </a:br>
                      <a:r>
                        <a:rPr lang="en-CA" sz="2800" dirty="0" smtClean="0">
                          <a:solidFill>
                            <a:srgbClr val="00FF00"/>
                          </a:solidFill>
                        </a:rPr>
                        <a:t>Night Season</a:t>
                      </a:r>
                      <a:endParaRPr lang="en-CA" sz="2800" dirty="0">
                        <a:solidFill>
                          <a:srgbClr val="00FF00"/>
                        </a:solidFill>
                      </a:endParaRPr>
                    </a:p>
                  </a:txBody>
                  <a:tcPr anchor="ctr">
                    <a:lnL w="12700" cap="flat" cmpd="sng" algn="ctr">
                      <a:solidFill>
                        <a:schemeClr val="tx1"/>
                      </a:solidFill>
                      <a:prstDash val="solid"/>
                      <a:round/>
                      <a:headEnd type="none" w="med" len="med"/>
                      <a:tailEnd type="none" w="med" len="med"/>
                    </a:lnL>
                    <a:solidFill>
                      <a:schemeClr val="tx2"/>
                    </a:solidFill>
                  </a:tcPr>
                </a:tc>
              </a:tr>
            </a:tbl>
          </a:graphicData>
        </a:graphic>
      </p:graphicFrame>
      <p:sp>
        <p:nvSpPr>
          <p:cNvPr id="14" name="Rectangle 13"/>
          <p:cNvSpPr/>
          <p:nvPr/>
        </p:nvSpPr>
        <p:spPr>
          <a:xfrm>
            <a:off x="261764" y="332656"/>
            <a:ext cx="6258976" cy="3096344"/>
          </a:xfrm>
          <a:prstGeom prst="rect">
            <a:avLst/>
          </a:prstGeom>
          <a:solidFill>
            <a:schemeClr val="accent2">
              <a:lumMod val="40000"/>
              <a:lumOff val="60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4000" dirty="0" smtClean="0">
                <a:solidFill>
                  <a:srgbClr val="CC0099"/>
                </a:solidFill>
              </a:rPr>
              <a:t>Joshua’s </a:t>
            </a:r>
            <a:r>
              <a:rPr lang="en-CA" sz="4000" dirty="0" err="1" smtClean="0">
                <a:solidFill>
                  <a:srgbClr val="CC0099"/>
                </a:solidFill>
              </a:rPr>
              <a:t>Abib</a:t>
            </a:r>
            <a:r>
              <a:rPr lang="en-CA" sz="4000" dirty="0" smtClean="0">
                <a:solidFill>
                  <a:srgbClr val="CC0099"/>
                </a:solidFill>
              </a:rPr>
              <a:t> </a:t>
            </a:r>
            <a:r>
              <a:rPr lang="en-CA" sz="4000" b="1" dirty="0" smtClean="0">
                <a:solidFill>
                  <a:srgbClr val="CC0099"/>
                </a:solidFill>
                <a:effectLst>
                  <a:glow rad="88900">
                    <a:srgbClr val="00FF00"/>
                  </a:glow>
                </a:effectLst>
              </a:rPr>
              <a:t>14</a:t>
            </a:r>
            <a:r>
              <a:rPr lang="en-CA" sz="4000" dirty="0" smtClean="0">
                <a:solidFill>
                  <a:srgbClr val="CC0099"/>
                </a:solidFill>
              </a:rPr>
              <a:t> - </a:t>
            </a:r>
          </a:p>
          <a:p>
            <a:pPr algn="ctr"/>
            <a:r>
              <a:rPr lang="en-CA" sz="4000" dirty="0" smtClean="0">
                <a:solidFill>
                  <a:schemeClr val="tx2"/>
                </a:solidFill>
              </a:rPr>
              <a:t>Passover in Canaan on </a:t>
            </a:r>
            <a:br>
              <a:rPr lang="en-CA" sz="4000" dirty="0" smtClean="0">
                <a:solidFill>
                  <a:schemeClr val="tx2"/>
                </a:solidFill>
              </a:rPr>
            </a:br>
            <a:r>
              <a:rPr lang="en-CA" sz="4000" dirty="0" smtClean="0">
                <a:solidFill>
                  <a:schemeClr val="tx2"/>
                </a:solidFill>
              </a:rPr>
              <a:t>a </a:t>
            </a:r>
            <a:r>
              <a:rPr lang="en-CA" sz="4000" b="1" u="sng" dirty="0" smtClean="0">
                <a:solidFill>
                  <a:srgbClr val="0000FF"/>
                </a:solidFill>
              </a:rPr>
              <a:t>7</a:t>
            </a:r>
            <a:r>
              <a:rPr lang="en-CA" sz="4000" b="1" u="sng" baseline="30000" dirty="0" smtClean="0">
                <a:solidFill>
                  <a:srgbClr val="0000FF"/>
                </a:solidFill>
              </a:rPr>
              <a:t>th</a:t>
            </a:r>
            <a:r>
              <a:rPr lang="en-CA" sz="4000" b="1" u="sng" dirty="0" smtClean="0">
                <a:solidFill>
                  <a:srgbClr val="0000FF"/>
                </a:solidFill>
              </a:rPr>
              <a:t> Da</a:t>
            </a:r>
            <a:r>
              <a:rPr lang="en-CA" sz="4000" b="1" dirty="0" smtClean="0">
                <a:solidFill>
                  <a:srgbClr val="0000FF"/>
                </a:solidFill>
              </a:rPr>
              <a:t>y</a:t>
            </a:r>
            <a:r>
              <a:rPr lang="en-CA" sz="4000" b="1" u="sng" dirty="0" smtClean="0">
                <a:solidFill>
                  <a:srgbClr val="0000FF"/>
                </a:solidFill>
              </a:rPr>
              <a:t> Sabbath</a:t>
            </a:r>
            <a:r>
              <a:rPr lang="en-CA" sz="4000" dirty="0">
                <a:solidFill>
                  <a:srgbClr val="0000FF"/>
                </a:solidFill>
              </a:rPr>
              <a:t> </a:t>
            </a:r>
            <a:r>
              <a:rPr lang="en-CA" sz="4000" dirty="0" smtClean="0">
                <a:solidFill>
                  <a:srgbClr val="0000FF"/>
                </a:solidFill>
              </a:rPr>
              <a:t/>
            </a:r>
            <a:br>
              <a:rPr lang="en-CA" sz="4000" dirty="0" smtClean="0">
                <a:solidFill>
                  <a:srgbClr val="0000FF"/>
                </a:solidFill>
              </a:rPr>
            </a:br>
            <a:r>
              <a:rPr lang="en-CA" sz="3200" b="1" dirty="0" smtClean="0">
                <a:solidFill>
                  <a:srgbClr val="0070C0"/>
                </a:solidFill>
              </a:rPr>
              <a:t>according to Torah statutes</a:t>
            </a:r>
            <a:r>
              <a:rPr lang="en-CA" sz="3200" dirty="0" smtClean="0">
                <a:solidFill>
                  <a:srgbClr val="0070C0"/>
                </a:solidFill>
              </a:rPr>
              <a:t>.</a:t>
            </a:r>
            <a:endParaRPr lang="en-CA" sz="3200" dirty="0">
              <a:solidFill>
                <a:srgbClr val="0000FF"/>
              </a:solidFill>
            </a:endParaRPr>
          </a:p>
        </p:txBody>
      </p:sp>
      <p:sp>
        <p:nvSpPr>
          <p:cNvPr id="15" name="Rectangle 14"/>
          <p:cNvSpPr/>
          <p:nvPr/>
        </p:nvSpPr>
        <p:spPr>
          <a:xfrm>
            <a:off x="1125860" y="5301208"/>
            <a:ext cx="10369152" cy="1512168"/>
          </a:xfrm>
          <a:prstGeom prst="rect">
            <a:avLst/>
          </a:prstGeom>
          <a:solidFill>
            <a:schemeClr val="bg1"/>
          </a:solidFill>
          <a:ln w="38100">
            <a:solidFill>
              <a:srgbClr val="FF66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800" b="1" dirty="0" smtClean="0">
                <a:solidFill>
                  <a:srgbClr val="FF0000"/>
                </a:solidFill>
              </a:rPr>
              <a:t>OOPS!  </a:t>
            </a:r>
            <a:r>
              <a:rPr lang="en-CA" sz="2800" dirty="0" smtClean="0">
                <a:solidFill>
                  <a:schemeClr val="tx2"/>
                </a:solidFill>
              </a:rPr>
              <a:t>What happened to the </a:t>
            </a:r>
            <a:r>
              <a:rPr lang="en-CA" sz="2800" dirty="0" err="1" smtClean="0">
                <a:solidFill>
                  <a:srgbClr val="FF0000"/>
                </a:solidFill>
              </a:rPr>
              <a:t>Luni</a:t>
            </a:r>
            <a:r>
              <a:rPr lang="en-CA" sz="2800" dirty="0" smtClean="0">
                <a:solidFill>
                  <a:srgbClr val="FF0000"/>
                </a:solidFill>
              </a:rPr>
              <a:t> - Solar Sabbath </a:t>
            </a:r>
            <a:br>
              <a:rPr lang="en-CA" sz="2800" dirty="0" smtClean="0">
                <a:solidFill>
                  <a:srgbClr val="FF0000"/>
                </a:solidFill>
              </a:rPr>
            </a:br>
            <a:r>
              <a:rPr lang="en-CA" sz="2800" dirty="0" smtClean="0">
                <a:solidFill>
                  <a:schemeClr val="tx2"/>
                </a:solidFill>
              </a:rPr>
              <a:t>requirement that the </a:t>
            </a:r>
            <a:r>
              <a:rPr lang="en-CA" sz="2800" b="1" dirty="0" smtClean="0">
                <a:solidFill>
                  <a:srgbClr val="0000FF"/>
                </a:solidFill>
              </a:rPr>
              <a:t>7</a:t>
            </a:r>
            <a:r>
              <a:rPr lang="en-CA" sz="2800" b="1" baseline="30000" dirty="0" smtClean="0">
                <a:solidFill>
                  <a:srgbClr val="0000FF"/>
                </a:solidFill>
              </a:rPr>
              <a:t>th</a:t>
            </a:r>
            <a:r>
              <a:rPr lang="en-CA" sz="2800" b="1" dirty="0" smtClean="0">
                <a:solidFill>
                  <a:srgbClr val="0000FF"/>
                </a:solidFill>
              </a:rPr>
              <a:t> Day Sabbath </a:t>
            </a:r>
            <a:r>
              <a:rPr lang="en-CA" sz="2800" dirty="0" smtClean="0">
                <a:solidFill>
                  <a:schemeClr val="tx2"/>
                </a:solidFill>
              </a:rPr>
              <a:t>is </a:t>
            </a:r>
            <a:r>
              <a:rPr lang="en-CA" sz="3200" b="1" u="sng" dirty="0" smtClean="0">
                <a:solidFill>
                  <a:schemeClr val="tx2"/>
                </a:solidFill>
              </a:rPr>
              <a:t>ALWAYS</a:t>
            </a:r>
            <a:r>
              <a:rPr lang="en-CA" sz="2800" dirty="0" smtClean="0">
                <a:solidFill>
                  <a:schemeClr val="tx2"/>
                </a:solidFill>
              </a:rPr>
              <a:t> on </a:t>
            </a:r>
            <a:br>
              <a:rPr lang="en-CA" sz="2800" dirty="0" smtClean="0">
                <a:solidFill>
                  <a:schemeClr val="tx2"/>
                </a:solidFill>
              </a:rPr>
            </a:br>
            <a:r>
              <a:rPr lang="en-CA" sz="2800" dirty="0" smtClean="0">
                <a:solidFill>
                  <a:schemeClr val="tx2"/>
                </a:solidFill>
              </a:rPr>
              <a:t>the </a:t>
            </a:r>
            <a:r>
              <a:rPr lang="en-CA" sz="2800" b="1" dirty="0" smtClean="0">
                <a:solidFill>
                  <a:schemeClr val="tx2"/>
                </a:solidFill>
                <a:effectLst>
                  <a:glow rad="127000">
                    <a:srgbClr val="99FF99"/>
                  </a:glow>
                </a:effectLst>
              </a:rPr>
              <a:t>15</a:t>
            </a:r>
            <a:r>
              <a:rPr lang="en-CA" sz="2800" b="1" baseline="30000" dirty="0" smtClean="0">
                <a:solidFill>
                  <a:schemeClr val="tx2"/>
                </a:solidFill>
                <a:effectLst>
                  <a:glow rad="127000">
                    <a:srgbClr val="99FF99"/>
                  </a:glow>
                </a:effectLst>
              </a:rPr>
              <a:t>th</a:t>
            </a:r>
            <a:r>
              <a:rPr lang="en-CA" sz="2800" dirty="0" smtClean="0">
                <a:solidFill>
                  <a:schemeClr val="tx2"/>
                </a:solidFill>
              </a:rPr>
              <a:t> of the month?  </a:t>
            </a:r>
            <a:r>
              <a:rPr lang="en-CA" sz="2800" b="1" dirty="0" smtClean="0">
                <a:solidFill>
                  <a:schemeClr val="tx2"/>
                </a:solidFill>
                <a:effectLst>
                  <a:glow rad="127000">
                    <a:srgbClr val="00FF00"/>
                  </a:glow>
                </a:effectLst>
              </a:rPr>
              <a:t>A Definite Lunar Failure!</a:t>
            </a:r>
            <a:endParaRPr lang="en-CA" sz="2800" b="1" dirty="0">
              <a:solidFill>
                <a:schemeClr val="tx2"/>
              </a:solidFill>
              <a:effectLst>
                <a:glow rad="127000">
                  <a:srgbClr val="00FF00"/>
                </a:glow>
              </a:effectLst>
            </a:endParaRPr>
          </a:p>
        </p:txBody>
      </p:sp>
      <p:sp>
        <p:nvSpPr>
          <p:cNvPr id="16" name="Notched Right Arrow 15"/>
          <p:cNvSpPr/>
          <p:nvPr/>
        </p:nvSpPr>
        <p:spPr>
          <a:xfrm rot="5400000">
            <a:off x="1955946" y="3922195"/>
            <a:ext cx="2160240" cy="741801"/>
          </a:xfrm>
          <a:prstGeom prst="notchedRightArrow">
            <a:avLst>
              <a:gd name="adj1" fmla="val 33191"/>
              <a:gd name="adj2" fmla="val 131355"/>
            </a:avLst>
          </a:prstGeom>
          <a:solidFill>
            <a:srgbClr val="FF6600"/>
          </a:solidFill>
          <a:ln w="57150">
            <a:solidFill>
              <a:srgbClr val="00B0F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7" name="Curved Left Arrow 16"/>
          <p:cNvSpPr/>
          <p:nvPr/>
        </p:nvSpPr>
        <p:spPr>
          <a:xfrm>
            <a:off x="5662364" y="764704"/>
            <a:ext cx="1152128" cy="2088231"/>
          </a:xfrm>
          <a:prstGeom prst="curvedLeftArrow">
            <a:avLst>
              <a:gd name="adj1" fmla="val 35001"/>
              <a:gd name="adj2" fmla="val 86991"/>
              <a:gd name="adj3" fmla="val 42647"/>
            </a:avLst>
          </a:prstGeom>
          <a:solidFill>
            <a:srgbClr val="00FF00"/>
          </a:solid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pic>
        <p:nvPicPr>
          <p:cNvPr id="18" name="Picture 17"/>
          <p:cNvPicPr>
            <a:picLocks noChangeAspect="1"/>
          </p:cNvPicPr>
          <p:nvPr/>
        </p:nvPicPr>
        <p:blipFill rotWithShape="1">
          <a:blip r:embed="rId2" cstate="print">
            <a:extLst>
              <a:ext uri="{28A0092B-C50C-407E-A947-70E740481C1C}">
                <a14:useLocalDpi xmlns:a14="http://schemas.microsoft.com/office/drawing/2010/main" val="0"/>
              </a:ext>
            </a:extLst>
          </a:blip>
          <a:srcRect l="19933" t="388" r="18644" b="19288"/>
          <a:stretch/>
        </p:blipFill>
        <p:spPr>
          <a:xfrm>
            <a:off x="7462564" y="762174"/>
            <a:ext cx="3763068" cy="246051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0" name="&quot;No&quot; Symbol 9"/>
          <p:cNvSpPr/>
          <p:nvPr/>
        </p:nvSpPr>
        <p:spPr>
          <a:xfrm>
            <a:off x="7597372" y="152636"/>
            <a:ext cx="3493452" cy="3456384"/>
          </a:xfrm>
          <a:prstGeom prst="noSmoking">
            <a:avLst/>
          </a:prstGeom>
          <a:solidFill>
            <a:srgbClr val="FF33CC">
              <a:alpha val="71000"/>
            </a:srgbClr>
          </a:solidFill>
          <a:ln w="76200">
            <a:solidFill>
              <a:srgbClr val="0000FF"/>
            </a:solidFill>
          </a:ln>
          <a:effectLst>
            <a:outerShdw blurRad="50800" dist="38100" dir="13500000" algn="br" rotWithShape="0">
              <a:prstClr val="black">
                <a:alpha val="40000"/>
              </a:prstClr>
            </a:outerShdw>
            <a:softEdge rad="0"/>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solidFill>
                <a:schemeClr val="tx1"/>
              </a:solidFill>
            </a:endParaRPr>
          </a:p>
        </p:txBody>
      </p:sp>
    </p:spTree>
    <p:extLst>
      <p:ext uri="{BB962C8B-B14F-4D97-AF65-F5344CB8AC3E}">
        <p14:creationId xmlns:p14="http://schemas.microsoft.com/office/powerpoint/2010/main" val="2643483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25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125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3" fill="hold" grpId="0" nodeType="clickEffect">
                                  <p:stCondLst>
                                    <p:cond delay="75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1250" fill="hold"/>
                                        <p:tgtEl>
                                          <p:spTgt spid="16"/>
                                        </p:tgtEl>
                                        <p:attrNameLst>
                                          <p:attrName>ppt_x</p:attrName>
                                        </p:attrNameLst>
                                      </p:cBhvr>
                                      <p:tavLst>
                                        <p:tav tm="0">
                                          <p:val>
                                            <p:strVal val="1+#ppt_w/2"/>
                                          </p:val>
                                        </p:tav>
                                        <p:tav tm="100000">
                                          <p:val>
                                            <p:strVal val="#ppt_x"/>
                                          </p:val>
                                        </p:tav>
                                      </p:tavLst>
                                    </p:anim>
                                    <p:anim calcmode="lin" valueType="num">
                                      <p:cBhvr additive="base">
                                        <p:cTn id="13" dur="1250" fill="hold"/>
                                        <p:tgtEl>
                                          <p:spTgt spid="16"/>
                                        </p:tgtEl>
                                        <p:attrNameLst>
                                          <p:attrName>ppt_y</p:attrName>
                                        </p:attrNameLst>
                                      </p:cBhvr>
                                      <p:tavLst>
                                        <p:tav tm="0">
                                          <p:val>
                                            <p:strVal val="0-#ppt_h/2"/>
                                          </p:val>
                                        </p:tav>
                                        <p:tav tm="100000">
                                          <p:val>
                                            <p:strVal val="#ppt_y"/>
                                          </p:val>
                                        </p:tav>
                                      </p:tavLst>
                                    </p:anim>
                                  </p:childTnLst>
                                </p:cTn>
                              </p:par>
                              <p:par>
                                <p:cTn id="14" presetID="22" presetClass="entr" presetSubtype="1"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up)">
                                      <p:cBhvr>
                                        <p:cTn id="16" dur="1250"/>
                                        <p:tgtEl>
                                          <p:spTgt spid="17"/>
                                        </p:tgtEl>
                                      </p:cBhvr>
                                    </p:animEffect>
                                  </p:childTnLst>
                                </p:cTn>
                              </p:par>
                              <p:par>
                                <p:cTn id="17" presetID="42" presetClass="entr" presetSubtype="0" fill="hold" grpId="0" nodeType="withEffect">
                                  <p:stCondLst>
                                    <p:cond delay="15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250"/>
                                        <p:tgtEl>
                                          <p:spTgt spid="15"/>
                                        </p:tgtEl>
                                      </p:cBhvr>
                                    </p:animEffect>
                                    <p:anim calcmode="lin" valueType="num">
                                      <p:cBhvr>
                                        <p:cTn id="20" dur="1250" fill="hold"/>
                                        <p:tgtEl>
                                          <p:spTgt spid="15"/>
                                        </p:tgtEl>
                                        <p:attrNameLst>
                                          <p:attrName>ppt_x</p:attrName>
                                        </p:attrNameLst>
                                      </p:cBhvr>
                                      <p:tavLst>
                                        <p:tav tm="0">
                                          <p:val>
                                            <p:strVal val="#ppt_x"/>
                                          </p:val>
                                        </p:tav>
                                        <p:tav tm="100000">
                                          <p:val>
                                            <p:strVal val="#ppt_x"/>
                                          </p:val>
                                        </p:tav>
                                      </p:tavLst>
                                    </p:anim>
                                    <p:anim calcmode="lin" valueType="num">
                                      <p:cBhvr>
                                        <p:cTn id="21" dur="12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9" presetClass="entr" presetSubtype="0" fill="hold" grpId="0" nodeType="afterEffect">
                                  <p:stCondLst>
                                    <p:cond delay="2500"/>
                                  </p:stCondLst>
                                  <p:childTnLst>
                                    <p:set>
                                      <p:cBhvr>
                                        <p:cTn id="31" dur="1" fill="hold">
                                          <p:stCondLst>
                                            <p:cond delay="0"/>
                                          </p:stCondLst>
                                        </p:cTn>
                                        <p:tgtEl>
                                          <p:spTgt spid="10"/>
                                        </p:tgtEl>
                                        <p:attrNameLst>
                                          <p:attrName>style.visibility</p:attrName>
                                        </p:attrNameLst>
                                      </p:cBhvr>
                                      <p:to>
                                        <p:strVal val="visible"/>
                                      </p:to>
                                    </p:set>
                                    <p:animEffect transition="in" filter="dissolve">
                                      <p:cBhvr>
                                        <p:cTn id="3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0"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gradFill>
          <a:gsLst>
            <a:gs pos="0">
              <a:srgbClr val="FF9933">
                <a:alpha val="45000"/>
              </a:srgbClr>
            </a:gs>
            <a:gs pos="50000">
              <a:srgbClr val="CC00CC">
                <a:alpha val="53000"/>
              </a:srgbClr>
            </a:gs>
            <a:gs pos="100000">
              <a:srgbClr val="FFFF00">
                <a:alpha val="47000"/>
              </a:srgbClr>
            </a:gs>
          </a:gsLst>
          <a:lin ang="5400000" scaled="0"/>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708433" y="6597352"/>
            <a:ext cx="480392" cy="260648"/>
          </a:xfrm>
        </p:spPr>
        <p:txBody>
          <a:bodyPr/>
          <a:lstStyle/>
          <a:p>
            <a:fld id="{81FEFA0A-2F20-4B60-98C6-5FFDA469AA1C}" type="slidenum">
              <a:rPr lang="en-US" smtClean="0">
                <a:solidFill>
                  <a:schemeClr val="tx2"/>
                </a:solidFill>
              </a:rPr>
              <a:pPr/>
              <a:t>79</a:t>
            </a:fld>
            <a:endParaRPr lang="en-US" dirty="0">
              <a:solidFill>
                <a:schemeClr val="tx2"/>
              </a:solidFill>
            </a:endParaRPr>
          </a:p>
        </p:txBody>
      </p:sp>
      <p:pic>
        <p:nvPicPr>
          <p:cNvPr id="11" name="Picture 4" descr="C:\Users\Rae\Desktop\lunar sabbath no wa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2074" y="404664"/>
            <a:ext cx="5813850" cy="6120680"/>
          </a:xfrm>
          <a:prstGeom prst="round2DiagRect">
            <a:avLst>
              <a:gd name="adj1" fmla="val 16667"/>
              <a:gd name="adj2" fmla="val 0"/>
            </a:avLst>
          </a:prstGeom>
          <a:ln w="88900" cap="sq">
            <a:solidFill>
              <a:srgbClr val="002060"/>
            </a:solidFill>
            <a:miter lim="800000"/>
          </a:ln>
          <a:effectLst>
            <a:outerShdw blurRad="254000" algn="tl" rotWithShape="0">
              <a:srgbClr val="000000">
                <a:alpha val="43000"/>
              </a:srgbClr>
            </a:outerShdw>
          </a:effectLst>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12" name="Rectangle 11"/>
          <p:cNvSpPr/>
          <p:nvPr/>
        </p:nvSpPr>
        <p:spPr>
          <a:xfrm>
            <a:off x="100338" y="332656"/>
            <a:ext cx="5850058" cy="5139869"/>
          </a:xfrm>
          <a:prstGeom prst="rect">
            <a:avLst/>
          </a:prstGeom>
          <a:noFill/>
        </p:spPr>
        <p:txBody>
          <a:bodyPr wrap="square" lIns="91440" tIns="45720" rIns="91440" bIns="45720">
            <a:spAutoFit/>
            <a:scene3d>
              <a:camera prst="orthographicFront"/>
              <a:lightRig rig="threePt" dir="t"/>
            </a:scene3d>
            <a:sp3d extrusionH="57150">
              <a:bevelT w="82550" h="38100" prst="coolSlant"/>
            </a:sp3d>
          </a:bodyPr>
          <a:lstStyle/>
          <a:p>
            <a:pPr algn="ctr"/>
            <a:r>
              <a:rPr lang="en-US" sz="4400" b="1" cap="none" spc="0" dirty="0" smtClean="0">
                <a:ln w="1905"/>
                <a:solidFill>
                  <a:srgbClr val="0070C0"/>
                </a:solidFill>
                <a:effectLst>
                  <a:innerShdw blurRad="69850" dist="43180" dir="5400000">
                    <a:srgbClr val="000000">
                      <a:alpha val="65000"/>
                    </a:srgbClr>
                  </a:innerShdw>
                </a:effectLst>
                <a:latin typeface="Arial Rounded MT Bold" pitchFamily="34" charset="0"/>
              </a:rPr>
              <a:t>According to </a:t>
            </a:r>
            <a:r>
              <a:rPr lang="en-US" sz="4400" b="1" u="sng" cap="none" spc="0" dirty="0" smtClean="0">
                <a:ln w="1905"/>
                <a:solidFill>
                  <a:srgbClr val="0070C0"/>
                </a:solidFill>
                <a:effectLst>
                  <a:innerShdw blurRad="69850" dist="43180" dir="5400000">
                    <a:srgbClr val="000000">
                      <a:alpha val="65000"/>
                    </a:srgbClr>
                  </a:innerShdw>
                </a:effectLst>
                <a:latin typeface="Arial Rounded MT Bold" pitchFamily="34" charset="0"/>
              </a:rPr>
              <a:t>the</a:t>
            </a:r>
            <a:br>
              <a:rPr lang="en-US" sz="4400" b="1" u="sng" cap="none" spc="0" dirty="0" smtClean="0">
                <a:ln w="1905"/>
                <a:solidFill>
                  <a:srgbClr val="0070C0"/>
                </a:solidFill>
                <a:effectLst>
                  <a:innerShdw blurRad="69850" dist="43180" dir="5400000">
                    <a:srgbClr val="000000">
                      <a:alpha val="65000"/>
                    </a:srgbClr>
                  </a:innerShdw>
                </a:effectLst>
                <a:latin typeface="Arial Rounded MT Bold" pitchFamily="34" charset="0"/>
              </a:rPr>
            </a:br>
            <a:r>
              <a:rPr lang="en-US" sz="4400" b="1" u="sng" cap="none" spc="0" dirty="0" smtClean="0">
                <a:ln w="1905">
                  <a:solidFill>
                    <a:sysClr val="windowText" lastClr="000000"/>
                  </a:solidFill>
                </a:ln>
                <a:solidFill>
                  <a:srgbClr val="0070C0"/>
                </a:solidFill>
                <a:effectLst>
                  <a:glow rad="127000">
                    <a:srgbClr val="BCFFDE"/>
                  </a:glow>
                  <a:innerShdw blurRad="69850" dist="43180" dir="5400000">
                    <a:srgbClr val="000000">
                      <a:alpha val="65000"/>
                    </a:srgbClr>
                  </a:innerShdw>
                </a:effectLst>
                <a:latin typeface="Arial Rounded MT Bold" pitchFamily="34" charset="0"/>
              </a:rPr>
              <a:t>specific calendar year</a:t>
            </a:r>
          </a:p>
          <a:p>
            <a:pPr algn="ctr"/>
            <a:r>
              <a:rPr lang="en-US" sz="4400" b="1" u="sng" cap="none" spc="0" dirty="0" smtClean="0">
                <a:ln w="1905"/>
                <a:solidFill>
                  <a:srgbClr val="0070C0"/>
                </a:solidFill>
                <a:effectLst>
                  <a:innerShdw blurRad="69850" dist="43180" dir="5400000">
                    <a:srgbClr val="000000">
                      <a:alpha val="65000"/>
                    </a:srgbClr>
                  </a:innerShdw>
                </a:effectLst>
                <a:latin typeface="Arial Rounded MT Bold" pitchFamily="34" charset="0"/>
              </a:rPr>
              <a:t>of Joshua enterin</a:t>
            </a:r>
            <a:r>
              <a:rPr lang="en-US" sz="4400" b="1" cap="none" spc="0" dirty="0" smtClean="0">
                <a:ln w="1905"/>
                <a:solidFill>
                  <a:srgbClr val="0070C0"/>
                </a:solidFill>
                <a:effectLst>
                  <a:innerShdw blurRad="69850" dist="43180" dir="5400000">
                    <a:srgbClr val="000000">
                      <a:alpha val="65000"/>
                    </a:srgbClr>
                  </a:innerShdw>
                </a:effectLst>
                <a:latin typeface="Arial Rounded MT Bold" pitchFamily="34" charset="0"/>
              </a:rPr>
              <a:t>g </a:t>
            </a:r>
            <a:r>
              <a:rPr lang="en-US" sz="4400" b="1" u="sng" cap="none" spc="0" dirty="0" smtClean="0">
                <a:ln w="1905"/>
                <a:solidFill>
                  <a:srgbClr val="0070C0"/>
                </a:solidFill>
                <a:effectLst>
                  <a:innerShdw blurRad="69850" dist="43180" dir="5400000">
                    <a:srgbClr val="000000">
                      <a:alpha val="65000"/>
                    </a:srgbClr>
                  </a:innerShdw>
                </a:effectLst>
                <a:latin typeface="Arial Rounded MT Bold" pitchFamily="34" charset="0"/>
              </a:rPr>
              <a:t>Canaan</a:t>
            </a:r>
            <a:r>
              <a:rPr lang="en-US" sz="4400" b="1" cap="none" spc="0" dirty="0" smtClean="0">
                <a:ln w="1905"/>
                <a:solidFill>
                  <a:srgbClr val="0070C0"/>
                </a:solidFill>
                <a:effectLst>
                  <a:innerShdw blurRad="69850" dist="43180" dir="5400000">
                    <a:srgbClr val="000000">
                      <a:alpha val="65000"/>
                    </a:srgbClr>
                  </a:innerShdw>
                </a:effectLst>
                <a:latin typeface="Arial Rounded MT Bold" pitchFamily="34" charset="0"/>
              </a:rPr>
              <a:t>,</a:t>
            </a:r>
            <a:r>
              <a:rPr lang="en-US" sz="4400" b="1" dirty="0">
                <a:ln w="1905"/>
                <a:solidFill>
                  <a:srgbClr val="0070C0"/>
                </a:solidFill>
                <a:effectLst>
                  <a:innerShdw blurRad="69850" dist="43180" dir="5400000">
                    <a:srgbClr val="000000">
                      <a:alpha val="65000"/>
                    </a:srgbClr>
                  </a:innerShdw>
                </a:effectLst>
                <a:latin typeface="Arial Rounded MT Bold" pitchFamily="34" charset="0"/>
              </a:rPr>
              <a:t> </a:t>
            </a:r>
            <a:r>
              <a:rPr lang="en-US" sz="4400" b="1" cap="none" spc="0" dirty="0" smtClean="0">
                <a:ln w="1905"/>
                <a:solidFill>
                  <a:srgbClr val="0070C0"/>
                </a:solidFill>
                <a:effectLst>
                  <a:innerShdw blurRad="69850" dist="43180" dir="5400000">
                    <a:srgbClr val="000000">
                      <a:alpha val="65000"/>
                    </a:srgbClr>
                  </a:innerShdw>
                </a:effectLst>
                <a:latin typeface="Arial Rounded MT Bold" pitchFamily="34" charset="0"/>
              </a:rPr>
              <a:t>these were</a:t>
            </a:r>
            <a:r>
              <a:rPr lang="en-US" sz="5400" b="1" cap="none" spc="0" dirty="0" smtClean="0">
                <a:ln w="1905"/>
                <a:solidFill>
                  <a:srgbClr val="0070C0"/>
                </a:solidFill>
                <a:effectLst>
                  <a:innerShdw blurRad="69850" dist="43180" dir="5400000">
                    <a:srgbClr val="000000">
                      <a:alpha val="65000"/>
                    </a:srgbClr>
                  </a:innerShdw>
                </a:effectLst>
                <a:latin typeface="Arial Rounded MT Bold" pitchFamily="34" charset="0"/>
              </a:rPr>
              <a:t/>
            </a:r>
            <a:br>
              <a:rPr lang="en-US" sz="5400" b="1" cap="none" spc="0" dirty="0" smtClean="0">
                <a:ln w="1905"/>
                <a:solidFill>
                  <a:srgbClr val="0070C0"/>
                </a:solidFill>
                <a:effectLst>
                  <a:innerShdw blurRad="69850" dist="43180" dir="5400000">
                    <a:srgbClr val="000000">
                      <a:alpha val="65000"/>
                    </a:srgbClr>
                  </a:innerShdw>
                </a:effectLst>
                <a:latin typeface="Arial Rounded MT Bold" pitchFamily="34" charset="0"/>
              </a:rPr>
            </a:br>
            <a:r>
              <a:rPr lang="en-US" sz="5400" b="1" dirty="0">
                <a:ln>
                  <a:solidFill>
                    <a:schemeClr val="bg1"/>
                  </a:solidFill>
                </a:ln>
                <a:solidFill>
                  <a:schemeClr val="tx2">
                    <a:lumMod val="85000"/>
                    <a:lumOff val="15000"/>
                  </a:schemeClr>
                </a:solidFill>
                <a:effectLst>
                  <a:outerShdw blurRad="38100" dist="38100" dir="2700000" algn="tl">
                    <a:srgbClr val="000000">
                      <a:alpha val="43137"/>
                    </a:srgbClr>
                  </a:outerShdw>
                </a:effectLst>
                <a:latin typeface="Arial Rounded MT Bold" pitchFamily="34" charset="0"/>
              </a:rPr>
              <a:t>NOT </a:t>
            </a:r>
            <a:r>
              <a:rPr lang="en-US" sz="5400" b="1" dirty="0" smtClean="0">
                <a:ln>
                  <a:solidFill>
                    <a:schemeClr val="bg1"/>
                  </a:solidFill>
                </a:ln>
                <a:solidFill>
                  <a:schemeClr val="tx2">
                    <a:lumMod val="85000"/>
                    <a:lumOff val="15000"/>
                  </a:schemeClr>
                </a:solidFill>
                <a:effectLst>
                  <a:outerShdw blurRad="38100" dist="38100" dir="2700000" algn="tl">
                    <a:srgbClr val="000000">
                      <a:alpha val="43137"/>
                    </a:srgbClr>
                  </a:outerShdw>
                </a:effectLst>
                <a:latin typeface="Arial Rounded MT Bold" pitchFamily="34" charset="0"/>
              </a:rPr>
              <a:t>weekly Sabbaths:</a:t>
            </a:r>
            <a:endParaRPr lang="en-US" sz="5400" b="1" cap="none" spc="0" dirty="0">
              <a:ln w="1905"/>
              <a:solidFill>
                <a:srgbClr val="0070C0"/>
              </a:solidFill>
              <a:effectLst>
                <a:innerShdw blurRad="69850" dist="43180" dir="5400000">
                  <a:srgbClr val="000000">
                    <a:alpha val="65000"/>
                  </a:srgbClr>
                </a:innerShdw>
              </a:effectLst>
              <a:latin typeface="Arial Rounded MT Bold" pitchFamily="34" charset="0"/>
            </a:endParaRPr>
          </a:p>
        </p:txBody>
      </p:sp>
      <p:sp>
        <p:nvSpPr>
          <p:cNvPr id="3" name="TextBox 2"/>
          <p:cNvSpPr txBox="1"/>
          <p:nvPr/>
        </p:nvSpPr>
        <p:spPr>
          <a:xfrm>
            <a:off x="243379" y="5471858"/>
            <a:ext cx="5563973" cy="837462"/>
          </a:xfrm>
          <a:prstGeom prst="snip2DiagRect">
            <a:avLst/>
          </a:prstGeom>
          <a:solidFill>
            <a:schemeClr val="accent4">
              <a:lumMod val="60000"/>
              <a:lumOff val="40000"/>
            </a:schemeClr>
          </a:solidFill>
          <a:ln w="76200">
            <a:solidFill>
              <a:srgbClr val="002060"/>
            </a:solidFill>
          </a:ln>
        </p:spPr>
        <p:style>
          <a:lnRef idx="0">
            <a:schemeClr val="accent5"/>
          </a:lnRef>
          <a:fillRef idx="3">
            <a:schemeClr val="accent5"/>
          </a:fillRef>
          <a:effectRef idx="3">
            <a:schemeClr val="accent5"/>
          </a:effectRef>
          <a:fontRef idx="minor">
            <a:schemeClr val="lt1"/>
          </a:fontRef>
        </p:style>
        <p:txBody>
          <a:bodyPr wrap="square" rtlCol="0">
            <a:spAutoFit/>
            <a:sp3d extrusionH="57150">
              <a:bevelT w="82550" h="38100" prst="coolSlant"/>
            </a:sp3d>
          </a:bodyPr>
          <a:lstStyle/>
          <a:p>
            <a:pPr algn="ctr">
              <a:lnSpc>
                <a:spcPct val="90000"/>
              </a:lnSpc>
            </a:pPr>
            <a:r>
              <a:rPr lang="en-US" sz="4400" b="1" dirty="0" smtClean="0">
                <a:ln>
                  <a:solidFill>
                    <a:schemeClr val="bg1"/>
                  </a:solidFill>
                </a:ln>
                <a:solidFill>
                  <a:srgbClr val="002060"/>
                </a:solidFill>
                <a:effectLst>
                  <a:outerShdw blurRad="38100" dist="38100" dir="2700000" algn="tl">
                    <a:srgbClr val="000000">
                      <a:alpha val="43137"/>
                    </a:srgbClr>
                  </a:outerShdw>
                </a:effectLst>
                <a:latin typeface="Arial Rounded MT Bold" pitchFamily="34" charset="0"/>
              </a:rPr>
              <a:t>8</a:t>
            </a:r>
            <a:r>
              <a:rPr lang="en-US" sz="4400" b="1" baseline="30000" dirty="0" smtClean="0">
                <a:ln>
                  <a:solidFill>
                    <a:schemeClr val="bg1"/>
                  </a:solidFill>
                </a:ln>
                <a:solidFill>
                  <a:srgbClr val="002060"/>
                </a:solidFill>
                <a:effectLst>
                  <a:outerShdw blurRad="38100" dist="38100" dir="2700000" algn="tl">
                    <a:srgbClr val="000000">
                      <a:alpha val="43137"/>
                    </a:srgbClr>
                  </a:outerShdw>
                </a:effectLst>
                <a:latin typeface="Arial Rounded MT Bold" pitchFamily="34" charset="0"/>
              </a:rPr>
              <a:t>th</a:t>
            </a:r>
            <a:r>
              <a:rPr lang="en-US" sz="4400" b="1" dirty="0" smtClean="0">
                <a:ln>
                  <a:solidFill>
                    <a:schemeClr val="bg1"/>
                  </a:solidFill>
                </a:ln>
                <a:solidFill>
                  <a:srgbClr val="002060"/>
                </a:solidFill>
                <a:effectLst>
                  <a:outerShdw blurRad="38100" dist="38100" dir="2700000" algn="tl">
                    <a:srgbClr val="000000">
                      <a:alpha val="43137"/>
                    </a:srgbClr>
                  </a:outerShdw>
                </a:effectLst>
                <a:latin typeface="Arial Rounded MT Bold" pitchFamily="34" charset="0"/>
              </a:rPr>
              <a:t>, 15</a:t>
            </a:r>
            <a:r>
              <a:rPr lang="en-US" sz="4400" b="1" baseline="30000" dirty="0" smtClean="0">
                <a:ln>
                  <a:solidFill>
                    <a:schemeClr val="bg1"/>
                  </a:solidFill>
                </a:ln>
                <a:solidFill>
                  <a:srgbClr val="002060"/>
                </a:solidFill>
                <a:effectLst>
                  <a:outerShdw blurRad="38100" dist="38100" dir="2700000" algn="tl">
                    <a:srgbClr val="000000">
                      <a:alpha val="43137"/>
                    </a:srgbClr>
                  </a:outerShdw>
                </a:effectLst>
                <a:latin typeface="Arial Rounded MT Bold" pitchFamily="34" charset="0"/>
              </a:rPr>
              <a:t>th</a:t>
            </a:r>
            <a:r>
              <a:rPr lang="en-US" sz="4400" b="1" dirty="0" smtClean="0">
                <a:ln>
                  <a:solidFill>
                    <a:schemeClr val="bg1"/>
                  </a:solidFill>
                </a:ln>
                <a:solidFill>
                  <a:srgbClr val="002060"/>
                </a:solidFill>
                <a:effectLst>
                  <a:outerShdw blurRad="38100" dist="38100" dir="2700000" algn="tl">
                    <a:srgbClr val="000000">
                      <a:alpha val="43137"/>
                    </a:srgbClr>
                  </a:outerShdw>
                </a:effectLst>
                <a:latin typeface="Arial Rounded MT Bold" pitchFamily="34" charset="0"/>
              </a:rPr>
              <a:t>, 22</a:t>
            </a:r>
            <a:r>
              <a:rPr lang="en-US" sz="4400" b="1" baseline="30000" dirty="0" smtClean="0">
                <a:ln>
                  <a:solidFill>
                    <a:schemeClr val="bg1"/>
                  </a:solidFill>
                </a:ln>
                <a:solidFill>
                  <a:srgbClr val="002060"/>
                </a:solidFill>
                <a:effectLst>
                  <a:outerShdw blurRad="38100" dist="38100" dir="2700000" algn="tl">
                    <a:srgbClr val="000000">
                      <a:alpha val="43137"/>
                    </a:srgbClr>
                  </a:outerShdw>
                </a:effectLst>
                <a:latin typeface="Arial Rounded MT Bold" pitchFamily="34" charset="0"/>
              </a:rPr>
              <a:t>nd</a:t>
            </a:r>
            <a:r>
              <a:rPr lang="en-US" sz="4400" b="1" dirty="0" smtClean="0">
                <a:ln>
                  <a:solidFill>
                    <a:schemeClr val="bg1"/>
                  </a:solidFill>
                </a:ln>
                <a:solidFill>
                  <a:srgbClr val="002060"/>
                </a:solidFill>
                <a:effectLst>
                  <a:outerShdw blurRad="38100" dist="38100" dir="2700000" algn="tl">
                    <a:srgbClr val="000000">
                      <a:alpha val="43137"/>
                    </a:srgbClr>
                  </a:outerShdw>
                </a:effectLst>
                <a:latin typeface="Arial Rounded MT Bold" pitchFamily="34" charset="0"/>
              </a:rPr>
              <a:t>, 29</a:t>
            </a:r>
            <a:r>
              <a:rPr lang="en-US" sz="4400" b="1" baseline="30000" dirty="0" smtClean="0">
                <a:ln>
                  <a:solidFill>
                    <a:schemeClr val="bg1"/>
                  </a:solidFill>
                </a:ln>
                <a:solidFill>
                  <a:srgbClr val="002060"/>
                </a:solidFill>
                <a:effectLst>
                  <a:outerShdw blurRad="38100" dist="38100" dir="2700000" algn="tl">
                    <a:srgbClr val="000000">
                      <a:alpha val="43137"/>
                    </a:srgbClr>
                  </a:outerShdw>
                </a:effectLst>
                <a:latin typeface="Arial Rounded MT Bold" pitchFamily="34" charset="0"/>
              </a:rPr>
              <a:t>th</a:t>
            </a:r>
            <a:r>
              <a:rPr lang="en-US" sz="4400" b="1" dirty="0" smtClean="0">
                <a:ln>
                  <a:solidFill>
                    <a:schemeClr val="bg1"/>
                  </a:solidFill>
                </a:ln>
                <a:solidFill>
                  <a:srgbClr val="002060"/>
                </a:solidFill>
                <a:effectLst>
                  <a:outerShdw blurRad="38100" dist="38100" dir="2700000" algn="tl">
                    <a:srgbClr val="000000">
                      <a:alpha val="43137"/>
                    </a:srgbClr>
                  </a:outerShdw>
                </a:effectLst>
                <a:latin typeface="Arial Rounded MT Bold" pitchFamily="34" charset="0"/>
              </a:rPr>
              <a:t> </a:t>
            </a:r>
            <a:endParaRPr lang="en-US" sz="4400" b="1" dirty="0">
              <a:ln>
                <a:solidFill>
                  <a:schemeClr val="bg1"/>
                </a:solidFill>
              </a:ln>
              <a:solidFill>
                <a:srgbClr val="002060"/>
              </a:solidFill>
              <a:effectLst>
                <a:outerShdw blurRad="38100" dist="38100" dir="2700000" algn="tl">
                  <a:srgbClr val="000000">
                    <a:alpha val="43137"/>
                  </a:srgbClr>
                </a:outerShdw>
              </a:effectLst>
              <a:latin typeface="Arial Rounded MT Bold" pitchFamily="34" charset="0"/>
            </a:endParaRPr>
          </a:p>
        </p:txBody>
      </p:sp>
    </p:spTree>
    <p:extLst>
      <p:ext uri="{BB962C8B-B14F-4D97-AF65-F5344CB8AC3E}">
        <p14:creationId xmlns:p14="http://schemas.microsoft.com/office/powerpoint/2010/main" val="277274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2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FF3399">
                <a:alpha val="6000"/>
              </a:srgbClr>
            </a:gs>
            <a:gs pos="48000">
              <a:srgbClr val="FF6633">
                <a:alpha val="30000"/>
              </a:srgbClr>
            </a:gs>
            <a:gs pos="91000">
              <a:srgbClr val="FFFF00">
                <a:alpha val="57000"/>
              </a:srgbClr>
            </a:gs>
            <a:gs pos="75000">
              <a:srgbClr val="01A78F">
                <a:alpha val="58000"/>
              </a:srgbClr>
            </a:gs>
            <a:gs pos="100000">
              <a:srgbClr val="3366FF"/>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711036" y="6511325"/>
            <a:ext cx="477789" cy="365125"/>
          </a:xfrm>
        </p:spPr>
        <p:txBody>
          <a:bodyPr/>
          <a:lstStyle/>
          <a:p>
            <a:fld id="{81FEFA0A-2F20-4B60-98C6-5FFDA469AA1C}" type="slidenum">
              <a:rPr lang="en-US" smtClean="0">
                <a:solidFill>
                  <a:schemeClr val="tx2"/>
                </a:solidFill>
              </a:rPr>
              <a:pPr/>
              <a:t>8</a:t>
            </a:fld>
            <a:endParaRPr lang="en-US" dirty="0">
              <a:solidFill>
                <a:schemeClr val="tx2"/>
              </a:solidFill>
            </a:endParaRPr>
          </a:p>
        </p:txBody>
      </p:sp>
      <p:sp>
        <p:nvSpPr>
          <p:cNvPr id="3" name="Rectangle 2"/>
          <p:cNvSpPr/>
          <p:nvPr/>
        </p:nvSpPr>
        <p:spPr>
          <a:xfrm>
            <a:off x="333772" y="1340768"/>
            <a:ext cx="11449272" cy="708246"/>
          </a:xfrm>
          <a:prstGeom prst="rect">
            <a:avLst/>
          </a:prstGeom>
          <a:noFill/>
          <a:ln>
            <a:noFill/>
          </a:ln>
          <a:effectLst>
            <a:glow rad="63500">
              <a:srgbClr val="CC0099"/>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57150" h="38100" prst="artDeco"/>
            </a:sp3d>
          </a:bodyPr>
          <a:lstStyle/>
          <a:p>
            <a:pPr algn="ctr"/>
            <a:r>
              <a:rPr lang="en-US" sz="6600" b="1" dirty="0">
                <a:ln>
                  <a:solidFill>
                    <a:srgbClr val="FFFFCC"/>
                  </a:solidFill>
                </a:ln>
                <a:solidFill>
                  <a:srgbClr val="5D2D2D"/>
                </a:solidFill>
                <a:latin typeface="Berlin Sans FB Demi" pitchFamily="34" charset="0"/>
                <a:cs typeface="Calibri" pitchFamily="34" charset="0"/>
              </a:rPr>
              <a:t>Which Enoch is distinctly </a:t>
            </a:r>
            <a:endParaRPr lang="en-CA" sz="6600" b="1" dirty="0">
              <a:ln>
                <a:solidFill>
                  <a:srgbClr val="FFFFCC"/>
                </a:solidFill>
              </a:ln>
              <a:solidFill>
                <a:srgbClr val="5D2D2D"/>
              </a:solidFill>
              <a:latin typeface="Berlin Sans FB Demi" pitchFamily="34" charset="0"/>
              <a:cs typeface="Calibri" pitchFamily="34" charset="0"/>
            </a:endParaRPr>
          </a:p>
        </p:txBody>
      </p:sp>
      <p:sp>
        <p:nvSpPr>
          <p:cNvPr id="2" name="Oval 1"/>
          <p:cNvSpPr/>
          <p:nvPr/>
        </p:nvSpPr>
        <p:spPr>
          <a:xfrm>
            <a:off x="2133972" y="332656"/>
            <a:ext cx="7776864" cy="914400"/>
          </a:xfrm>
          <a:prstGeom prst="ellipse">
            <a:avLst/>
          </a:prstGeom>
          <a:solidFill>
            <a:schemeClr val="tx2"/>
          </a:solidFill>
          <a:effectLst>
            <a:glow rad="279400">
              <a:srgbClr val="FFFF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82550" h="38100" prst="coolSlant"/>
            </a:sp3d>
          </a:bodyPr>
          <a:lstStyle/>
          <a:p>
            <a:pPr algn="ctr"/>
            <a:r>
              <a:rPr lang="en-US" sz="6000" b="1" dirty="0" smtClean="0"/>
              <a:t>Section #</a:t>
            </a:r>
            <a:r>
              <a:rPr lang="en-US" sz="6000" b="1" dirty="0" smtClean="0">
                <a:solidFill>
                  <a:srgbClr val="00FF00"/>
                </a:solidFill>
              </a:rPr>
              <a:t>6</a:t>
            </a:r>
            <a:endParaRPr lang="en-CA" sz="6000" b="1" dirty="0">
              <a:solidFill>
                <a:srgbClr val="00FF00"/>
              </a:solidFill>
            </a:endParaRPr>
          </a:p>
        </p:txBody>
      </p:sp>
      <p:pic>
        <p:nvPicPr>
          <p:cNvPr id="2050" name="Picture 2" descr="C:\Users\Rae\Desktop\Prophets images\Enoch DS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796" y="2204864"/>
            <a:ext cx="4732867" cy="354965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5" name="Picture 3" descr="C:\Users\Rae\Desktop\Prophets images\enoch walked with ya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6520" y="2204864"/>
            <a:ext cx="6096000" cy="354965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2053" name="Picture 5" descr="C:\Users\Rae\Desktop\Prophets images\prophet enoc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976" y="4077072"/>
            <a:ext cx="3048000" cy="15240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Rectangle 12"/>
          <p:cNvSpPr/>
          <p:nvPr/>
        </p:nvSpPr>
        <p:spPr>
          <a:xfrm>
            <a:off x="189756" y="5755485"/>
            <a:ext cx="11809312" cy="985883"/>
          </a:xfrm>
          <a:prstGeom prst="rect">
            <a:avLst/>
          </a:prstGeom>
          <a:noFill/>
          <a:ln>
            <a:noFill/>
          </a:ln>
          <a:effectLst>
            <a:glow rad="63500">
              <a:srgbClr val="CC0099"/>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57150" h="38100" prst="artDeco"/>
            </a:sp3d>
          </a:bodyPr>
          <a:lstStyle/>
          <a:p>
            <a:pPr algn="ctr"/>
            <a:r>
              <a:rPr lang="en-US" sz="6600" b="1" dirty="0">
                <a:ln>
                  <a:solidFill>
                    <a:srgbClr val="FFFFCC"/>
                  </a:solidFill>
                </a:ln>
                <a:solidFill>
                  <a:srgbClr val="5D2D2D"/>
                </a:solidFill>
                <a:latin typeface="Berlin Sans FB Demi" pitchFamily="34" charset="0"/>
                <a:cs typeface="Calibri" pitchFamily="34" charset="0"/>
              </a:rPr>
              <a:t>in alignment with </a:t>
            </a:r>
            <a:r>
              <a:rPr lang="en-US" sz="6600" b="1" dirty="0">
                <a:ln>
                  <a:solidFill>
                    <a:srgbClr val="FFFFCC"/>
                  </a:solidFill>
                </a:ln>
                <a:solidFill>
                  <a:srgbClr val="0070C0"/>
                </a:solidFill>
                <a:latin typeface="Berlin Sans FB Demi" pitchFamily="34" charset="0"/>
                <a:cs typeface="Calibri" pitchFamily="34" charset="0"/>
              </a:rPr>
              <a:t>Yahuah</a:t>
            </a:r>
            <a:r>
              <a:rPr lang="en-US" sz="6600" b="1" dirty="0">
                <a:ln>
                  <a:solidFill>
                    <a:srgbClr val="FFFFCC"/>
                  </a:solidFill>
                </a:ln>
                <a:solidFill>
                  <a:srgbClr val="5D2D2D"/>
                </a:solidFill>
                <a:latin typeface="Berlin Sans FB Demi" pitchFamily="34" charset="0"/>
                <a:cs typeface="Calibri" pitchFamily="34" charset="0"/>
              </a:rPr>
              <a:t>?</a:t>
            </a:r>
            <a:endParaRPr lang="en-CA" sz="6600" b="1" dirty="0">
              <a:ln>
                <a:solidFill>
                  <a:srgbClr val="FFFFCC"/>
                </a:solidFill>
              </a:ln>
              <a:solidFill>
                <a:srgbClr val="5D2D2D"/>
              </a:solidFill>
              <a:latin typeface="Berlin Sans FB Demi" pitchFamily="34" charset="0"/>
              <a:cs typeface="Calibri" pitchFamily="34" charset="0"/>
            </a:endParaRPr>
          </a:p>
        </p:txBody>
      </p:sp>
      <p:pic>
        <p:nvPicPr>
          <p:cNvPr id="9" name="Picture 11" descr="C:\Users\Rae\Desktop\Art on Desktop\white man clip art\yellow-blue smiley faces\Smiley Decision Questions pn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8662" y="4389402"/>
            <a:ext cx="1433782" cy="1613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8559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diamond(out)">
                                      <p:cBhvr>
                                        <p:cTn id="7" dur="2000"/>
                                        <p:tgtEl>
                                          <p:spTgt spid="2050"/>
                                        </p:tgtEl>
                                      </p:cBhvr>
                                    </p:animEffect>
                                  </p:childTnLst>
                                </p:cTn>
                              </p:par>
                            </p:childTnLst>
                          </p:cTn>
                        </p:par>
                        <p:par>
                          <p:cTn id="8" fill="hold">
                            <p:stCondLst>
                              <p:cond delay="2000"/>
                            </p:stCondLst>
                            <p:childTnLst>
                              <p:par>
                                <p:cTn id="9" presetID="16" presetClass="entr" presetSubtype="37" fill="hold" nodeType="afterEffect">
                                  <p:stCondLst>
                                    <p:cond delay="0"/>
                                  </p:stCondLst>
                                  <p:childTnLst>
                                    <p:set>
                                      <p:cBhvr>
                                        <p:cTn id="10" dur="1" fill="hold">
                                          <p:stCondLst>
                                            <p:cond delay="0"/>
                                          </p:stCondLst>
                                        </p:cTn>
                                        <p:tgtEl>
                                          <p:spTgt spid="2053"/>
                                        </p:tgtEl>
                                        <p:attrNameLst>
                                          <p:attrName>style.visibility</p:attrName>
                                        </p:attrNameLst>
                                      </p:cBhvr>
                                      <p:to>
                                        <p:strVal val="visible"/>
                                      </p:to>
                                    </p:set>
                                    <p:animEffect transition="in" filter="barn(outVertical)">
                                      <p:cBhvr>
                                        <p:cTn id="11" dur="1500"/>
                                        <p:tgtEl>
                                          <p:spTgt spid="2053"/>
                                        </p:tgtEl>
                                      </p:cBhvr>
                                    </p:animEffect>
                                  </p:childTnLst>
                                </p:cTn>
                              </p:par>
                            </p:childTnLst>
                          </p:cTn>
                        </p:par>
                      </p:childTnLst>
                    </p:cTn>
                  </p:par>
                  <p:par>
                    <p:cTn id="12" fill="hold">
                      <p:stCondLst>
                        <p:cond delay="indefinite"/>
                      </p:stCondLst>
                      <p:childTnLst>
                        <p:par>
                          <p:cTn id="13" fill="hold">
                            <p:stCondLst>
                              <p:cond delay="0"/>
                            </p:stCondLst>
                            <p:childTnLst>
                              <p:par>
                                <p:cTn id="14" presetID="8" presetClass="entr" presetSubtype="32"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amond(out)">
                                      <p:cBhvr>
                                        <p:cTn id="16" dur="2000"/>
                                        <p:tgtEl>
                                          <p:spTgt spid="5"/>
                                        </p:tgtEl>
                                      </p:cBhvr>
                                    </p:animEffect>
                                  </p:childTnLst>
                                </p:cTn>
                              </p:par>
                            </p:childTnLst>
                          </p:cTn>
                        </p:par>
                        <p:par>
                          <p:cTn id="17" fill="hold">
                            <p:stCondLst>
                              <p:cond delay="2000"/>
                            </p:stCondLst>
                            <p:childTnLst>
                              <p:par>
                                <p:cTn id="18" presetID="14" presetClass="entr" presetSubtype="10" fill="hold" nodeType="afterEffect">
                                  <p:stCondLst>
                                    <p:cond delay="200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gradFill>
          <a:gsLst>
            <a:gs pos="13000">
              <a:schemeClr val="tx2">
                <a:lumMod val="95000"/>
                <a:lumOff val="5000"/>
              </a:schemeClr>
            </a:gs>
            <a:gs pos="39999">
              <a:srgbClr val="0A128C"/>
            </a:gs>
            <a:gs pos="86000">
              <a:schemeClr val="tx2">
                <a:lumMod val="85000"/>
                <a:lumOff val="15000"/>
              </a:schemeClr>
            </a:gs>
          </a:gsLst>
          <a:lin ang="8100000" scaled="0"/>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327110" y="6492875"/>
            <a:ext cx="2844059" cy="365125"/>
          </a:xfrm>
        </p:spPr>
        <p:txBody>
          <a:bodyPr/>
          <a:lstStyle/>
          <a:p>
            <a:fld id="{81FEFA0A-2F20-4B60-98C6-5FFDA469AA1C}" type="slidenum">
              <a:rPr lang="en-US" smtClean="0">
                <a:solidFill>
                  <a:schemeClr val="bg1"/>
                </a:solidFill>
              </a:rPr>
              <a:pPr/>
              <a:t>80</a:t>
            </a:fld>
            <a:endParaRPr lang="en-US" dirty="0">
              <a:solidFill>
                <a:schemeClr val="bg1"/>
              </a:solidFill>
            </a:endParaRPr>
          </a:p>
        </p:txBody>
      </p:sp>
      <p:pic>
        <p:nvPicPr>
          <p:cNvPr id="1030" name="Picture 6" descr="C:\Users\Rae\Desktop\moon see-through bkg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748" y="201883"/>
            <a:ext cx="5434335" cy="397124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5446340" y="221734"/>
            <a:ext cx="6408711" cy="4647426"/>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200" b="1" cap="none" spc="150" dirty="0" smtClean="0">
                <a:ln w="11430"/>
                <a:solidFill>
                  <a:srgbClr val="FFFF00"/>
                </a:solidFill>
                <a:effectLst>
                  <a:outerShdw blurRad="25400" algn="tl" rotWithShape="0">
                    <a:srgbClr val="000000">
                      <a:alpha val="43000"/>
                    </a:srgbClr>
                  </a:outerShdw>
                </a:effectLst>
                <a:latin typeface="Aharoni" pitchFamily="2" charset="-79"/>
                <a:cs typeface="Aharoni" pitchFamily="2" charset="-79"/>
              </a:rPr>
              <a:t>The lunar-Sabbath calendar claims that the moon defines how to find the weekly Sabbath, because the true Sabbath of </a:t>
            </a:r>
            <a:r>
              <a:rPr lang="en-US" sz="3200" b="1" cap="none" spc="150" dirty="0" smtClean="0">
                <a:ln w="11430"/>
                <a:solidFill>
                  <a:schemeClr val="accent1">
                    <a:lumMod val="60000"/>
                    <a:lumOff val="40000"/>
                  </a:schemeClr>
                </a:solidFill>
                <a:effectLst>
                  <a:outerShdw blurRad="25400" algn="tl" rotWithShape="0">
                    <a:srgbClr val="000000">
                      <a:alpha val="43000"/>
                    </a:srgbClr>
                  </a:outerShdw>
                </a:effectLst>
                <a:latin typeface="Aharoni" pitchFamily="2" charset="-79"/>
                <a:cs typeface="Aharoni" pitchFamily="2" charset="-79"/>
              </a:rPr>
              <a:t>Yahuah</a:t>
            </a:r>
            <a:r>
              <a:rPr lang="en-US" sz="3200" b="1" cap="none" spc="150" dirty="0" smtClean="0">
                <a:ln w="11430"/>
                <a:solidFill>
                  <a:srgbClr val="FFFF00"/>
                </a:solidFill>
                <a:effectLst>
                  <a:outerShdw blurRad="25400" algn="tl" rotWithShape="0">
                    <a:srgbClr val="000000">
                      <a:alpha val="43000"/>
                    </a:srgbClr>
                  </a:outerShdw>
                </a:effectLst>
                <a:latin typeface="Aharoni" pitchFamily="2" charset="-79"/>
                <a:cs typeface="Aharoni" pitchFamily="2" charset="-79"/>
              </a:rPr>
              <a:t> has been lost through the ages and no one knows how to find it.  However, this concept is not found in Torah</a:t>
            </a:r>
            <a:r>
              <a:rPr lang="en-US" sz="4000" b="1" cap="none" spc="150" dirty="0" smtClean="0">
                <a:ln w="11430"/>
                <a:solidFill>
                  <a:srgbClr val="FFFF00"/>
                </a:solidFill>
                <a:effectLst>
                  <a:outerShdw blurRad="25400" algn="tl" rotWithShape="0">
                    <a:srgbClr val="000000">
                      <a:alpha val="43000"/>
                    </a:srgbClr>
                  </a:outerShdw>
                </a:effectLst>
                <a:latin typeface="Aharoni" pitchFamily="2" charset="-79"/>
                <a:cs typeface="Aharoni" pitchFamily="2" charset="-79"/>
              </a:rPr>
              <a:t>!</a:t>
            </a:r>
            <a:r>
              <a:rPr lang="en-US" sz="3200" b="1" cap="none" spc="150" dirty="0" smtClean="0">
                <a:ln w="11430"/>
                <a:solidFill>
                  <a:srgbClr val="FFFF00"/>
                </a:solidFill>
                <a:effectLst>
                  <a:outerShdw blurRad="25400" algn="tl" rotWithShape="0">
                    <a:srgbClr val="000000">
                      <a:alpha val="43000"/>
                    </a:srgbClr>
                  </a:outerShdw>
                </a:effectLst>
                <a:latin typeface="Aharoni" pitchFamily="2" charset="-79"/>
                <a:cs typeface="Aharoni" pitchFamily="2" charset="-79"/>
              </a:rPr>
              <a:t>  </a:t>
            </a:r>
            <a:endParaRPr lang="en-US" sz="3200" b="1" cap="none" spc="150" dirty="0">
              <a:ln w="11430"/>
              <a:solidFill>
                <a:srgbClr val="FFFF00"/>
              </a:solidFill>
              <a:effectLst>
                <a:outerShdw blurRad="25400" algn="tl" rotWithShape="0">
                  <a:srgbClr val="000000">
                    <a:alpha val="43000"/>
                  </a:srgbClr>
                </a:outerShdw>
              </a:effectLst>
              <a:latin typeface="Aharoni" pitchFamily="2" charset="-79"/>
              <a:cs typeface="Aharoni" pitchFamily="2" charset="-79"/>
            </a:endParaRPr>
          </a:p>
        </p:txBody>
      </p:sp>
      <p:sp>
        <p:nvSpPr>
          <p:cNvPr id="9" name="Rectangle 8"/>
          <p:cNvSpPr/>
          <p:nvPr/>
        </p:nvSpPr>
        <p:spPr>
          <a:xfrm>
            <a:off x="516404" y="5212357"/>
            <a:ext cx="11122624" cy="1384995"/>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800" b="1" cap="none" spc="150" dirty="0" smtClean="0">
                <a:ln w="38100">
                  <a:solidFill>
                    <a:srgbClr val="FFFF00"/>
                  </a:solidFill>
                </a:ln>
                <a:solidFill>
                  <a:srgbClr val="FFFF00"/>
                </a:solidFill>
                <a:latin typeface="Papyrus" pitchFamily="66" charset="0"/>
                <a:cs typeface="Aharoni" pitchFamily="2" charset="-79"/>
              </a:rPr>
              <a:t>Question</a:t>
            </a:r>
            <a:r>
              <a:rPr lang="en-US" sz="2800" b="1" cap="none" spc="150" dirty="0" smtClean="0">
                <a:ln w="38100">
                  <a:solidFill>
                    <a:srgbClr val="FFFF00"/>
                  </a:solidFill>
                </a:ln>
                <a:solidFill>
                  <a:srgbClr val="FFFF00"/>
                </a:solidFill>
                <a:effectLst>
                  <a:outerShdw blurRad="25400" algn="tl" rotWithShape="0">
                    <a:srgbClr val="000000">
                      <a:alpha val="43000"/>
                    </a:srgbClr>
                  </a:outerShdw>
                </a:effectLst>
                <a:latin typeface="Papyrus" pitchFamily="66" charset="0"/>
                <a:cs typeface="Aharoni" pitchFamily="2" charset="-79"/>
              </a:rPr>
              <a:t>:</a:t>
            </a:r>
            <a:r>
              <a:rPr lang="en-US" sz="2800" b="1" cap="none" spc="150" dirty="0" smtClean="0">
                <a:ln w="38100">
                  <a:solidFill>
                    <a:schemeClr val="bg1"/>
                  </a:solidFill>
                </a:ln>
                <a:solidFill>
                  <a:srgbClr val="CCFF99"/>
                </a:solidFill>
                <a:effectLst>
                  <a:outerShdw blurRad="25400" algn="tl" rotWithShape="0">
                    <a:srgbClr val="000000">
                      <a:alpha val="43000"/>
                    </a:srgbClr>
                  </a:outerShdw>
                </a:effectLst>
                <a:latin typeface="Papyrus" pitchFamily="66" charset="0"/>
                <a:cs typeface="Aharoni" pitchFamily="2" charset="-79"/>
              </a:rPr>
              <a:t>  What kind of Elohim do we serve if He cannot preserve for His people the understanding of how to find the true weekly Sabbath, that He commands is to be honored?</a:t>
            </a:r>
            <a:endParaRPr lang="en-US" sz="2800" b="1" cap="none" spc="150" dirty="0">
              <a:ln w="38100">
                <a:solidFill>
                  <a:schemeClr val="bg1"/>
                </a:solidFill>
              </a:ln>
              <a:solidFill>
                <a:srgbClr val="CCFF99"/>
              </a:solidFill>
              <a:effectLst>
                <a:outerShdw blurRad="25400" algn="tl" rotWithShape="0">
                  <a:srgbClr val="000000">
                    <a:alpha val="43000"/>
                  </a:srgbClr>
                </a:outerShdw>
              </a:effectLst>
              <a:latin typeface="Papyrus" pitchFamily="66" charset="0"/>
              <a:cs typeface="Aharoni" pitchFamily="2" charset="-79"/>
            </a:endParaRPr>
          </a:p>
        </p:txBody>
      </p:sp>
      <p:pic>
        <p:nvPicPr>
          <p:cNvPr id="11" name="Picture 11" descr="C:\Users\Rae\Desktop\Art on Desktop\white man clip art\yellow-blue smiley faces\Smiley Decision Questions p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756" y="2704879"/>
            <a:ext cx="1960245" cy="2206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4897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327110" y="6492875"/>
            <a:ext cx="2844059" cy="365125"/>
          </a:xfrm>
        </p:spPr>
        <p:txBody>
          <a:bodyPr/>
          <a:lstStyle/>
          <a:p>
            <a:fld id="{81FEFA0A-2F20-4B60-98C6-5FFDA469AA1C}" type="slidenum">
              <a:rPr lang="en-US" smtClean="0">
                <a:solidFill>
                  <a:schemeClr val="bg1"/>
                </a:solidFill>
              </a:rPr>
              <a:pPr/>
              <a:t>81</a:t>
            </a:fld>
            <a:endParaRPr lang="en-US" dirty="0">
              <a:solidFill>
                <a:schemeClr val="bg1"/>
              </a:solidFill>
            </a:endParaRPr>
          </a:p>
        </p:txBody>
      </p:sp>
      <p:sp>
        <p:nvSpPr>
          <p:cNvPr id="3" name="Rectangle 2"/>
          <p:cNvSpPr/>
          <p:nvPr/>
        </p:nvSpPr>
        <p:spPr>
          <a:xfrm>
            <a:off x="5230316" y="1556792"/>
            <a:ext cx="6408711" cy="2062103"/>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200" b="1" cap="none" spc="150" dirty="0" smtClean="0">
                <a:ln w="11430"/>
                <a:solidFill>
                  <a:srgbClr val="FFFF00"/>
                </a:solidFill>
                <a:effectLst>
                  <a:outerShdw blurRad="25400" algn="tl" rotWithShape="0">
                    <a:srgbClr val="000000">
                      <a:alpha val="43000"/>
                    </a:srgbClr>
                  </a:outerShdw>
                </a:effectLst>
                <a:latin typeface="Aharoni" pitchFamily="2" charset="-79"/>
                <a:cs typeface="Aharoni" pitchFamily="2" charset="-79"/>
              </a:rPr>
              <a:t>While the information in </a:t>
            </a:r>
            <a:br>
              <a:rPr lang="en-US" sz="3200" b="1" cap="none" spc="150" dirty="0" smtClean="0">
                <a:ln w="11430"/>
                <a:solidFill>
                  <a:srgbClr val="FFFF00"/>
                </a:solidFill>
                <a:effectLst>
                  <a:outerShdw blurRad="25400" algn="tl" rotWithShape="0">
                    <a:srgbClr val="000000">
                      <a:alpha val="43000"/>
                    </a:srgbClr>
                  </a:outerShdw>
                </a:effectLst>
                <a:latin typeface="Aharoni" pitchFamily="2" charset="-79"/>
                <a:cs typeface="Aharoni" pitchFamily="2" charset="-79"/>
              </a:rPr>
            </a:br>
            <a:r>
              <a:rPr lang="en-US" sz="3200" b="1" cap="none" spc="150" dirty="0" smtClean="0">
                <a:ln w="11430"/>
                <a:solidFill>
                  <a:srgbClr val="FFFF00"/>
                </a:solidFill>
                <a:effectLst>
                  <a:outerShdw blurRad="25400" algn="tl" rotWithShape="0">
                    <a:srgbClr val="000000">
                      <a:alpha val="43000"/>
                    </a:srgbClr>
                  </a:outerShdw>
                </a:effectLst>
                <a:latin typeface="Aharoni" pitchFamily="2" charset="-79"/>
                <a:cs typeface="Aharoni" pitchFamily="2" charset="-79"/>
              </a:rPr>
              <a:t>this section may seem </a:t>
            </a:r>
            <a:br>
              <a:rPr lang="en-US" sz="3200" b="1" cap="none" spc="150" dirty="0" smtClean="0">
                <a:ln w="11430"/>
                <a:solidFill>
                  <a:srgbClr val="FFFF00"/>
                </a:solidFill>
                <a:effectLst>
                  <a:outerShdw blurRad="25400" algn="tl" rotWithShape="0">
                    <a:srgbClr val="000000">
                      <a:alpha val="43000"/>
                    </a:srgbClr>
                  </a:outerShdw>
                </a:effectLst>
                <a:latin typeface="Aharoni" pitchFamily="2" charset="-79"/>
                <a:cs typeface="Aharoni" pitchFamily="2" charset="-79"/>
              </a:rPr>
            </a:br>
            <a:r>
              <a:rPr lang="en-US" sz="3200" b="1" cap="none" spc="150" dirty="0" smtClean="0">
                <a:ln w="11430"/>
                <a:solidFill>
                  <a:srgbClr val="FFFF00"/>
                </a:solidFill>
                <a:effectLst>
                  <a:outerShdw blurRad="25400" algn="tl" rotWithShape="0">
                    <a:srgbClr val="000000">
                      <a:alpha val="43000"/>
                    </a:srgbClr>
                  </a:outerShdw>
                </a:effectLst>
                <a:latin typeface="Aharoni" pitchFamily="2" charset="-79"/>
                <a:cs typeface="Aharoni" pitchFamily="2" charset="-79"/>
              </a:rPr>
              <a:t>it does not belong here, </a:t>
            </a:r>
            <a:br>
              <a:rPr lang="en-US" sz="3200" b="1" cap="none" spc="150" dirty="0" smtClean="0">
                <a:ln w="11430"/>
                <a:solidFill>
                  <a:srgbClr val="FFFF00"/>
                </a:solidFill>
                <a:effectLst>
                  <a:outerShdw blurRad="25400" algn="tl" rotWithShape="0">
                    <a:srgbClr val="000000">
                      <a:alpha val="43000"/>
                    </a:srgbClr>
                  </a:outerShdw>
                </a:effectLst>
                <a:latin typeface="Aharoni" pitchFamily="2" charset="-79"/>
                <a:cs typeface="Aharoni" pitchFamily="2" charset="-79"/>
              </a:rPr>
            </a:br>
            <a:r>
              <a:rPr lang="en-US" sz="3200" b="1" cap="none" spc="150" dirty="0" smtClean="0">
                <a:ln w="11430"/>
                <a:solidFill>
                  <a:srgbClr val="FFFF00"/>
                </a:solidFill>
                <a:effectLst>
                  <a:outerShdw blurRad="25400" algn="tl" rotWithShape="0">
                    <a:srgbClr val="000000">
                      <a:alpha val="43000"/>
                    </a:srgbClr>
                  </a:outerShdw>
                </a:effectLst>
                <a:latin typeface="Aharoni" pitchFamily="2" charset="-79"/>
                <a:cs typeface="Aharoni" pitchFamily="2" charset="-79"/>
              </a:rPr>
              <a:t>just how serious is this?</a:t>
            </a:r>
            <a:endParaRPr lang="en-US" sz="3200" b="1" cap="none" spc="150" dirty="0">
              <a:ln w="11430"/>
              <a:solidFill>
                <a:srgbClr val="FFFF00"/>
              </a:solidFill>
              <a:effectLst>
                <a:outerShdw blurRad="25400" algn="tl" rotWithShape="0">
                  <a:srgbClr val="000000">
                    <a:alpha val="43000"/>
                  </a:srgbClr>
                </a:outerShdw>
              </a:effectLst>
              <a:latin typeface="Aharoni" pitchFamily="2" charset="-79"/>
              <a:cs typeface="Aharoni" pitchFamily="2" charset="-79"/>
            </a:endParaRPr>
          </a:p>
        </p:txBody>
      </p:sp>
      <p:pic>
        <p:nvPicPr>
          <p:cNvPr id="12" name="Picture 12" descr="C:\Users\Rae\Desktop\Art on Desktop\white man clip art\yellow-blue smiley faces\Smiley Face  jpe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79223" y="3429000"/>
            <a:ext cx="1297825" cy="175633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93812" y="4653136"/>
            <a:ext cx="10458918" cy="1754326"/>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cap="none" spc="0" dirty="0" smtClean="0">
                <a:ln/>
                <a:solidFill>
                  <a:schemeClr val="accent3"/>
                </a:solidFill>
                <a:effectLst>
                  <a:outerShdw blurRad="38100" dist="38100" dir="2700000" algn="tl">
                    <a:srgbClr val="000000">
                      <a:alpha val="43137"/>
                    </a:srgbClr>
                  </a:outerShdw>
                </a:effectLst>
                <a:latin typeface="Berlin Sans FB Demi" pitchFamily="34" charset="0"/>
              </a:rPr>
              <a:t>For this answer we need to</a:t>
            </a:r>
            <a:br>
              <a:rPr lang="en-US" sz="5400" b="1" cap="none" spc="0" dirty="0" smtClean="0">
                <a:ln/>
                <a:solidFill>
                  <a:schemeClr val="accent3"/>
                </a:solidFill>
                <a:effectLst>
                  <a:outerShdw blurRad="38100" dist="38100" dir="2700000" algn="tl">
                    <a:srgbClr val="000000">
                      <a:alpha val="43137"/>
                    </a:srgbClr>
                  </a:outerShdw>
                </a:effectLst>
                <a:latin typeface="Berlin Sans FB Demi" pitchFamily="34" charset="0"/>
              </a:rPr>
            </a:br>
            <a:r>
              <a:rPr lang="en-US" sz="5400" b="1" cap="none" spc="0" dirty="0" smtClean="0">
                <a:ln/>
                <a:solidFill>
                  <a:schemeClr val="accent3"/>
                </a:solidFill>
                <a:effectLst>
                  <a:outerShdw blurRad="38100" dist="38100" dir="2700000" algn="tl">
                    <a:srgbClr val="000000">
                      <a:alpha val="43137"/>
                    </a:srgbClr>
                  </a:outerShdw>
                </a:effectLst>
                <a:latin typeface="Berlin Sans FB Demi" pitchFamily="34" charset="0"/>
              </a:rPr>
              <a:t>go Back to the Beginning!</a:t>
            </a:r>
            <a:endParaRPr lang="en-US" sz="5400" b="1" cap="none" spc="0" dirty="0">
              <a:ln/>
              <a:solidFill>
                <a:schemeClr val="accent3"/>
              </a:solidFill>
              <a:effectLst>
                <a:outerShdw blurRad="38100" dist="38100" dir="2700000" algn="tl">
                  <a:srgbClr val="000000">
                    <a:alpha val="43137"/>
                  </a:srgbClr>
                </a:outerShdw>
              </a:effectLst>
              <a:latin typeface="Berlin Sans FB Demi" pitchFamily="34" charset="0"/>
            </a:endParaRPr>
          </a:p>
        </p:txBody>
      </p:sp>
    </p:spTree>
    <p:extLst>
      <p:ext uri="{BB962C8B-B14F-4D97-AF65-F5344CB8AC3E}">
        <p14:creationId xmlns:p14="http://schemas.microsoft.com/office/powerpoint/2010/main" val="571598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327110" y="6492875"/>
            <a:ext cx="2844059" cy="365125"/>
          </a:xfrm>
        </p:spPr>
        <p:txBody>
          <a:bodyPr/>
          <a:lstStyle/>
          <a:p>
            <a:fld id="{81FEFA0A-2F20-4B60-98C6-5FFDA469AA1C}" type="slidenum">
              <a:rPr lang="en-US" smtClean="0">
                <a:solidFill>
                  <a:schemeClr val="bg1"/>
                </a:solidFill>
              </a:rPr>
              <a:pPr/>
              <a:t>82</a:t>
            </a:fld>
            <a:endParaRPr lang="en-US" dirty="0">
              <a:solidFill>
                <a:schemeClr val="bg1"/>
              </a:solidFill>
            </a:endParaRPr>
          </a:p>
        </p:txBody>
      </p:sp>
      <p:sp>
        <p:nvSpPr>
          <p:cNvPr id="3" name="Rectangle 2"/>
          <p:cNvSpPr/>
          <p:nvPr/>
        </p:nvSpPr>
        <p:spPr>
          <a:xfrm>
            <a:off x="5230317" y="230108"/>
            <a:ext cx="4824536" cy="3046988"/>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200" b="1" cap="none" spc="150" dirty="0" smtClean="0">
                <a:ln w="11430"/>
                <a:solidFill>
                  <a:srgbClr val="FFFF00"/>
                </a:solidFill>
                <a:effectLst>
                  <a:outerShdw blurRad="25400" algn="tl" rotWithShape="0">
                    <a:srgbClr val="000000">
                      <a:alpha val="43000"/>
                    </a:srgbClr>
                  </a:outerShdw>
                </a:effectLst>
                <a:latin typeface="Aharoni" pitchFamily="2" charset="-79"/>
                <a:cs typeface="Aharoni" pitchFamily="2" charset="-79"/>
              </a:rPr>
              <a:t>The day-start information was received in Feb 2010 </a:t>
            </a:r>
            <a:br>
              <a:rPr lang="en-US" sz="3200" b="1" cap="none" spc="150" dirty="0" smtClean="0">
                <a:ln w="11430"/>
                <a:solidFill>
                  <a:srgbClr val="FFFF00"/>
                </a:solidFill>
                <a:effectLst>
                  <a:outerShdw blurRad="25400" algn="tl" rotWithShape="0">
                    <a:srgbClr val="000000">
                      <a:alpha val="43000"/>
                    </a:srgbClr>
                  </a:outerShdw>
                </a:effectLst>
                <a:latin typeface="Aharoni" pitchFamily="2" charset="-79"/>
                <a:cs typeface="Aharoni" pitchFamily="2" charset="-79"/>
              </a:rPr>
            </a:br>
            <a:r>
              <a:rPr lang="en-US" sz="3200" b="1" cap="none" spc="150" dirty="0" smtClean="0">
                <a:ln w="11430"/>
                <a:solidFill>
                  <a:srgbClr val="FFFF00"/>
                </a:solidFill>
                <a:effectLst>
                  <a:outerShdw blurRad="25400" algn="tl" rotWithShape="0">
                    <a:srgbClr val="000000">
                      <a:alpha val="43000"/>
                    </a:srgbClr>
                  </a:outerShdw>
                </a:effectLst>
                <a:latin typeface="Aharoni" pitchFamily="2" charset="-79"/>
                <a:cs typeface="Aharoni" pitchFamily="2" charset="-79"/>
              </a:rPr>
              <a:t>in a set of </a:t>
            </a:r>
            <a:br>
              <a:rPr lang="en-US" sz="3200" b="1" cap="none" spc="150" dirty="0" smtClean="0">
                <a:ln w="11430"/>
                <a:solidFill>
                  <a:srgbClr val="FFFF00"/>
                </a:solidFill>
                <a:effectLst>
                  <a:outerShdw blurRad="25400" algn="tl" rotWithShape="0">
                    <a:srgbClr val="000000">
                      <a:alpha val="43000"/>
                    </a:srgbClr>
                  </a:outerShdw>
                </a:effectLst>
                <a:latin typeface="Aharoni" pitchFamily="2" charset="-79"/>
                <a:cs typeface="Aharoni" pitchFamily="2" charset="-79"/>
              </a:rPr>
            </a:br>
            <a:r>
              <a:rPr lang="en-US" sz="3200" b="1" cap="none" spc="150" dirty="0" smtClean="0">
                <a:ln w="11430"/>
                <a:solidFill>
                  <a:srgbClr val="FFFF00"/>
                </a:solidFill>
                <a:effectLst>
                  <a:outerShdw blurRad="25400" algn="tl" rotWithShape="0">
                    <a:srgbClr val="000000">
                      <a:alpha val="43000"/>
                    </a:srgbClr>
                  </a:outerShdw>
                </a:effectLst>
                <a:latin typeface="Aharoni" pitchFamily="2" charset="-79"/>
                <a:cs typeface="Aharoni" pitchFamily="2" charset="-79"/>
              </a:rPr>
              <a:t>lunar-Sabbath teachings.</a:t>
            </a:r>
          </a:p>
        </p:txBody>
      </p:sp>
      <p:pic>
        <p:nvPicPr>
          <p:cNvPr id="10" name="Picture 10" descr="C:\Users\Rae\Desktop\Art on Desktop\white man clip art\yellow-blue smiley faces\question face yellow p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7647" y="2996952"/>
            <a:ext cx="3082925" cy="23304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88042" y="4910952"/>
            <a:ext cx="12259118" cy="1754326"/>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cap="none" spc="0" dirty="0" smtClean="0">
                <a:ln>
                  <a:solidFill>
                    <a:srgbClr val="002060"/>
                  </a:solidFill>
                </a:ln>
                <a:solidFill>
                  <a:schemeClr val="accent3"/>
                </a:solidFill>
                <a:effectLst>
                  <a:outerShdw blurRad="38100" dist="38100" dir="2700000" algn="tl">
                    <a:srgbClr val="000000">
                      <a:alpha val="43137"/>
                    </a:srgbClr>
                  </a:outerShdw>
                </a:effectLst>
                <a:latin typeface="Berlin Sans FB Demi" pitchFamily="34" charset="0"/>
              </a:rPr>
              <a:t>Many sincere lunar-Sabbath keepers understand the </a:t>
            </a:r>
            <a:r>
              <a:rPr lang="en-US" sz="5400" b="1" cap="none" spc="0" dirty="0" smtClean="0">
                <a:ln>
                  <a:solidFill>
                    <a:srgbClr val="660033"/>
                  </a:solidFill>
                </a:ln>
                <a:solidFill>
                  <a:srgbClr val="FF99FF"/>
                </a:solidFill>
                <a:effectLst>
                  <a:outerShdw blurRad="38100" dist="38100" dir="2700000" algn="tl">
                    <a:srgbClr val="000000">
                      <a:alpha val="43137"/>
                    </a:srgbClr>
                  </a:outerShdw>
                  <a:reflection blurRad="6350" stA="55000" endA="300" endPos="45500" dir="5400000" sy="-100000" algn="bl" rotWithShape="0"/>
                </a:effectLst>
                <a:latin typeface="Berlin Sans FB Demi" pitchFamily="34" charset="0"/>
              </a:rPr>
              <a:t>DAWN day-start</a:t>
            </a:r>
            <a:r>
              <a:rPr lang="en-US" sz="5400" b="1" cap="none" spc="0" dirty="0" smtClean="0">
                <a:ln>
                  <a:solidFill>
                    <a:srgbClr val="660033"/>
                  </a:solidFill>
                </a:ln>
                <a:solidFill>
                  <a:srgbClr val="FF99FF"/>
                </a:solidFill>
                <a:effectLst>
                  <a:outerShdw blurRad="38100" dist="38100" dir="2700000" algn="tl">
                    <a:srgbClr val="000000">
                      <a:alpha val="43137"/>
                    </a:srgbClr>
                  </a:outerShdw>
                </a:effectLst>
                <a:latin typeface="Berlin Sans FB Demi" pitchFamily="34" charset="0"/>
              </a:rPr>
              <a:t>.</a:t>
            </a:r>
            <a:endParaRPr lang="en-US" sz="5400" b="1" cap="none" spc="0" dirty="0">
              <a:ln>
                <a:solidFill>
                  <a:srgbClr val="660033"/>
                </a:solidFill>
              </a:ln>
              <a:solidFill>
                <a:srgbClr val="FF99FF"/>
              </a:solidFill>
              <a:effectLst>
                <a:outerShdw blurRad="38100" dist="38100" dir="2700000" algn="tl">
                  <a:srgbClr val="000000">
                    <a:alpha val="43137"/>
                  </a:srgbClr>
                </a:outerShdw>
              </a:effectLst>
              <a:latin typeface="Berlin Sans FB Demi" pitchFamily="34" charset="0"/>
            </a:endParaRPr>
          </a:p>
        </p:txBody>
      </p:sp>
      <p:pic>
        <p:nvPicPr>
          <p:cNvPr id="2051" name="Picture 3" descr="C:\Users\Rae\Desktop\Day DVD 2.pn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89756" y="57175"/>
            <a:ext cx="4901827" cy="486056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344525" y="1488138"/>
            <a:ext cx="2592288" cy="535531"/>
          </a:xfrm>
          <a:prstGeom prst="rect">
            <a:avLst/>
          </a:prstGeom>
          <a:noFill/>
        </p:spPr>
        <p:txBody>
          <a:bodyPr wrap="square" rtlCol="0">
            <a:spAutoFit/>
          </a:bodyPr>
          <a:lstStyle/>
          <a:p>
            <a:pPr algn="ctr">
              <a:lnSpc>
                <a:spcPct val="90000"/>
              </a:lnSpc>
            </a:pPr>
            <a:r>
              <a:rPr lang="en-US" sz="1600" b="1" dirty="0" smtClean="0">
                <a:ln>
                  <a:solidFill>
                    <a:srgbClr val="BA5306"/>
                  </a:solidFill>
                </a:ln>
                <a:solidFill>
                  <a:schemeClr val="bg1"/>
                </a:solidFill>
                <a:latin typeface="Comic Sans MS" pitchFamily="66" charset="0"/>
              </a:rPr>
              <a:t>Presented</a:t>
            </a:r>
            <a:r>
              <a:rPr lang="en-US" sz="1600" b="1" dirty="0" smtClean="0">
                <a:solidFill>
                  <a:schemeClr val="bg1"/>
                </a:solidFill>
                <a:latin typeface="Comic Sans MS" pitchFamily="66" charset="0"/>
              </a:rPr>
              <a:t> </a:t>
            </a:r>
            <a:r>
              <a:rPr lang="en-US" sz="1600" b="1" dirty="0" smtClean="0">
                <a:ln>
                  <a:solidFill>
                    <a:srgbClr val="BA5306"/>
                  </a:solidFill>
                </a:ln>
                <a:solidFill>
                  <a:schemeClr val="bg1"/>
                </a:solidFill>
                <a:latin typeface="Comic Sans MS" pitchFamily="66" charset="0"/>
              </a:rPr>
              <a:t>by a </a:t>
            </a:r>
            <a:br>
              <a:rPr lang="en-US" sz="1600" b="1" dirty="0" smtClean="0">
                <a:ln>
                  <a:solidFill>
                    <a:srgbClr val="BA5306"/>
                  </a:solidFill>
                </a:ln>
                <a:solidFill>
                  <a:schemeClr val="bg1"/>
                </a:solidFill>
                <a:latin typeface="Comic Sans MS" pitchFamily="66" charset="0"/>
              </a:rPr>
            </a:br>
            <a:r>
              <a:rPr lang="en-US" sz="1600" b="1" dirty="0" smtClean="0">
                <a:ln>
                  <a:solidFill>
                    <a:srgbClr val="BA5306"/>
                  </a:solidFill>
                </a:ln>
                <a:solidFill>
                  <a:schemeClr val="bg1"/>
                </a:solidFill>
                <a:latin typeface="Comic Sans MS" pitchFamily="66" charset="0"/>
              </a:rPr>
              <a:t>Lunar-Sabbath Teacher</a:t>
            </a:r>
            <a:endParaRPr lang="en-US" sz="1600" b="1" dirty="0">
              <a:ln>
                <a:solidFill>
                  <a:srgbClr val="BA5306"/>
                </a:solidFill>
              </a:ln>
              <a:solidFill>
                <a:schemeClr val="bg1"/>
              </a:solidFill>
              <a:latin typeface="Comic Sans MS" pitchFamily="66" charset="0"/>
            </a:endParaRPr>
          </a:p>
        </p:txBody>
      </p:sp>
    </p:spTree>
    <p:extLst>
      <p:ext uri="{BB962C8B-B14F-4D97-AF65-F5344CB8AC3E}">
        <p14:creationId xmlns:p14="http://schemas.microsoft.com/office/powerpoint/2010/main" val="726962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circle(out)">
                                      <p:cBhvr>
                                        <p:cTn id="7" dur="4000"/>
                                        <p:tgtEl>
                                          <p:spTgt spid="2051"/>
                                        </p:tgtEl>
                                      </p:cBhvr>
                                    </p:animEffect>
                                  </p:childTnLst>
                                </p:cTn>
                              </p:par>
                            </p:childTnLst>
                          </p:cTn>
                        </p:par>
                        <p:par>
                          <p:cTn id="8" fill="hold">
                            <p:stCondLst>
                              <p:cond delay="4000"/>
                            </p:stCondLst>
                            <p:childTnLst>
                              <p:par>
                                <p:cTn id="9" presetID="31"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200">
                <a:alpha val="46000"/>
              </a:srgbClr>
            </a:gs>
            <a:gs pos="45000">
              <a:srgbClr val="FF7A00">
                <a:alpha val="56000"/>
              </a:srgbClr>
            </a:gs>
            <a:gs pos="70000">
              <a:srgbClr val="FF0300">
                <a:alpha val="72000"/>
              </a:srgbClr>
            </a:gs>
            <a:gs pos="100000">
              <a:srgbClr val="4D0808">
                <a:alpha val="65000"/>
              </a:srgbClr>
            </a:gs>
          </a:gsLst>
          <a:lin ang="8100000" scaled="1"/>
          <a:tileRect/>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327110" y="6492875"/>
            <a:ext cx="2844059" cy="365125"/>
          </a:xfrm>
        </p:spPr>
        <p:txBody>
          <a:bodyPr/>
          <a:lstStyle/>
          <a:p>
            <a:fld id="{81FEFA0A-2F20-4B60-98C6-5FFDA469AA1C}" type="slidenum">
              <a:rPr lang="en-US" smtClean="0">
                <a:solidFill>
                  <a:schemeClr val="bg1"/>
                </a:solidFill>
              </a:rPr>
              <a:pPr/>
              <a:t>83</a:t>
            </a:fld>
            <a:endParaRPr lang="en-US" dirty="0">
              <a:solidFill>
                <a:schemeClr val="bg1"/>
              </a:solidFill>
            </a:endParaRPr>
          </a:p>
        </p:txBody>
      </p:sp>
      <p:pic>
        <p:nvPicPr>
          <p:cNvPr id="2051" name="Picture 3" descr="C:\Users\Rae\Desktop\Day DVD 2.p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89756" y="-28560"/>
            <a:ext cx="4901827" cy="486056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344525" y="1488138"/>
            <a:ext cx="2592288" cy="535531"/>
          </a:xfrm>
          <a:prstGeom prst="rect">
            <a:avLst/>
          </a:prstGeom>
          <a:noFill/>
        </p:spPr>
        <p:txBody>
          <a:bodyPr wrap="square" rtlCol="0">
            <a:spAutoFit/>
          </a:bodyPr>
          <a:lstStyle/>
          <a:p>
            <a:pPr algn="ctr">
              <a:lnSpc>
                <a:spcPct val="90000"/>
              </a:lnSpc>
            </a:pPr>
            <a:r>
              <a:rPr lang="en-US" sz="1600" b="1" dirty="0" smtClean="0">
                <a:ln>
                  <a:solidFill>
                    <a:srgbClr val="BA5306"/>
                  </a:solidFill>
                </a:ln>
                <a:solidFill>
                  <a:schemeClr val="bg1"/>
                </a:solidFill>
                <a:latin typeface="Comic Sans MS" pitchFamily="66" charset="0"/>
              </a:rPr>
              <a:t>Presented</a:t>
            </a:r>
            <a:r>
              <a:rPr lang="en-US" sz="1600" b="1" dirty="0" smtClean="0">
                <a:solidFill>
                  <a:schemeClr val="bg1"/>
                </a:solidFill>
                <a:latin typeface="Comic Sans MS" pitchFamily="66" charset="0"/>
              </a:rPr>
              <a:t> </a:t>
            </a:r>
            <a:r>
              <a:rPr lang="en-US" sz="1600" b="1" dirty="0" smtClean="0">
                <a:ln>
                  <a:solidFill>
                    <a:srgbClr val="BA5306"/>
                  </a:solidFill>
                </a:ln>
                <a:solidFill>
                  <a:schemeClr val="bg1"/>
                </a:solidFill>
                <a:latin typeface="Comic Sans MS" pitchFamily="66" charset="0"/>
              </a:rPr>
              <a:t>by a </a:t>
            </a:r>
            <a:br>
              <a:rPr lang="en-US" sz="1600" b="1" dirty="0" smtClean="0">
                <a:ln>
                  <a:solidFill>
                    <a:srgbClr val="BA5306"/>
                  </a:solidFill>
                </a:ln>
                <a:solidFill>
                  <a:schemeClr val="bg1"/>
                </a:solidFill>
                <a:latin typeface="Comic Sans MS" pitchFamily="66" charset="0"/>
              </a:rPr>
            </a:br>
            <a:r>
              <a:rPr lang="en-US" sz="1600" b="1" dirty="0" smtClean="0">
                <a:ln>
                  <a:solidFill>
                    <a:srgbClr val="BA5306"/>
                  </a:solidFill>
                </a:ln>
                <a:solidFill>
                  <a:schemeClr val="bg1"/>
                </a:solidFill>
                <a:latin typeface="Comic Sans MS" pitchFamily="66" charset="0"/>
              </a:rPr>
              <a:t>Lunar-Sabbath Teacher</a:t>
            </a:r>
            <a:endParaRPr lang="en-US" sz="1600" b="1" dirty="0">
              <a:ln>
                <a:solidFill>
                  <a:srgbClr val="BA5306"/>
                </a:solidFill>
              </a:ln>
              <a:solidFill>
                <a:schemeClr val="bg1"/>
              </a:solidFill>
              <a:latin typeface="Comic Sans MS" pitchFamily="66" charset="0"/>
            </a:endParaRPr>
          </a:p>
        </p:txBody>
      </p:sp>
      <p:pic>
        <p:nvPicPr>
          <p:cNvPr id="2053" name="Picture 5" descr="C:\Users\Rae\Desktop\tulip clea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3790156" y="1320305"/>
            <a:ext cx="2996111" cy="46289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Rae\Desktop\onion patch.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107329" y="2924944"/>
            <a:ext cx="9107763" cy="404617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598469" y="298971"/>
            <a:ext cx="5207242" cy="2769989"/>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cap="none" spc="300" dirty="0" smtClean="0">
                <a:ln>
                  <a:solidFill>
                    <a:srgbClr val="5D2D2D"/>
                  </a:solidFill>
                </a:ln>
                <a:solidFill>
                  <a:srgbClr val="7030A0"/>
                </a:solidFill>
                <a:effectLst>
                  <a:outerShdw blurRad="38100" dist="38100" dir="2700000" algn="tl">
                    <a:srgbClr val="000000">
                      <a:alpha val="43137"/>
                    </a:srgbClr>
                  </a:outerShdw>
                </a:effectLst>
                <a:latin typeface="Forte" pitchFamily="66" charset="0"/>
              </a:rPr>
              <a:t>This </a:t>
            </a:r>
            <a:r>
              <a:rPr lang="en-US" sz="5400" b="1" cap="none" spc="300" dirty="0" smtClean="0">
                <a:ln>
                  <a:solidFill>
                    <a:srgbClr val="5D2D2D"/>
                  </a:solidFill>
                </a:ln>
                <a:solidFill>
                  <a:srgbClr val="00B0F0"/>
                </a:solidFill>
                <a:effectLst>
                  <a:outerShdw blurRad="38100" dist="38100" dir="2700000" algn="tl">
                    <a:srgbClr val="000000">
                      <a:alpha val="43137"/>
                    </a:srgbClr>
                  </a:outerShdw>
                  <a:reflection blurRad="6350" stA="55000" endA="300" endPos="45500" dir="5400000" sy="-100000" algn="bl" rotWithShape="0"/>
                </a:effectLst>
                <a:latin typeface="Forte" pitchFamily="66" charset="0"/>
              </a:rPr>
              <a:t>day-start</a:t>
            </a:r>
            <a:br>
              <a:rPr lang="en-US" sz="5400" b="1" cap="none" spc="300" dirty="0" smtClean="0">
                <a:ln>
                  <a:solidFill>
                    <a:srgbClr val="5D2D2D"/>
                  </a:solidFill>
                </a:ln>
                <a:solidFill>
                  <a:srgbClr val="00B0F0"/>
                </a:solidFill>
                <a:effectLst>
                  <a:outerShdw blurRad="38100" dist="38100" dir="2700000" algn="tl">
                    <a:srgbClr val="000000">
                      <a:alpha val="43137"/>
                    </a:srgbClr>
                  </a:outerShdw>
                  <a:reflection blurRad="6350" stA="55000" endA="300" endPos="45500" dir="5400000" sy="-100000" algn="bl" rotWithShape="0"/>
                </a:effectLst>
                <a:latin typeface="Forte" pitchFamily="66" charset="0"/>
              </a:rPr>
            </a:br>
            <a:r>
              <a:rPr lang="en-US" sz="5400" b="1" cap="none" spc="300" dirty="0" smtClean="0">
                <a:ln>
                  <a:solidFill>
                    <a:srgbClr val="5D2D2D"/>
                  </a:solidFill>
                </a:ln>
                <a:solidFill>
                  <a:srgbClr val="7030A0"/>
                </a:solidFill>
                <a:effectLst>
                  <a:outerShdw blurRad="38100" dist="38100" dir="2700000" algn="tl">
                    <a:srgbClr val="000000">
                      <a:alpha val="43137"/>
                    </a:srgbClr>
                  </a:outerShdw>
                </a:effectLst>
                <a:latin typeface="Forte" pitchFamily="66" charset="0"/>
              </a:rPr>
              <a:t>message was</a:t>
            </a:r>
            <a:br>
              <a:rPr lang="en-US" sz="5400" b="1" cap="none" spc="300" dirty="0" smtClean="0">
                <a:ln>
                  <a:solidFill>
                    <a:srgbClr val="5D2D2D"/>
                  </a:solidFill>
                </a:ln>
                <a:solidFill>
                  <a:srgbClr val="7030A0"/>
                </a:solidFill>
                <a:effectLst>
                  <a:outerShdw blurRad="38100" dist="38100" dir="2700000" algn="tl">
                    <a:srgbClr val="000000">
                      <a:alpha val="43137"/>
                    </a:srgbClr>
                  </a:outerShdw>
                </a:effectLst>
                <a:latin typeface="Forte" pitchFamily="66" charset="0"/>
              </a:rPr>
            </a:br>
            <a:r>
              <a:rPr lang="en-US" sz="6600" b="1" cap="none" spc="300" dirty="0" smtClean="0">
                <a:ln>
                  <a:solidFill>
                    <a:srgbClr val="D60093"/>
                  </a:solidFill>
                </a:ln>
                <a:gradFill flip="none" rotWithShape="1">
                  <a:gsLst>
                    <a:gs pos="62000">
                      <a:srgbClr val="D60093"/>
                    </a:gs>
                    <a:gs pos="85000">
                      <a:srgbClr val="FF99FF"/>
                    </a:gs>
                  </a:gsLst>
                  <a:lin ang="10800000" scaled="1"/>
                  <a:tileRect/>
                </a:gradFill>
                <a:effectLst>
                  <a:outerShdw blurRad="38100" dist="38100" dir="2700000" algn="tl">
                    <a:srgbClr val="000000">
                      <a:alpha val="43137"/>
                    </a:srgbClr>
                  </a:outerShdw>
                </a:effectLst>
                <a:latin typeface="Forte" pitchFamily="66" charset="0"/>
              </a:rPr>
              <a:t>the</a:t>
            </a:r>
            <a:r>
              <a:rPr lang="en-US" sz="6600" b="1" cap="none" spc="300" dirty="0" smtClean="0">
                <a:ln/>
                <a:gradFill flip="none" rotWithShape="1">
                  <a:gsLst>
                    <a:gs pos="62000">
                      <a:srgbClr val="D60093"/>
                    </a:gs>
                    <a:gs pos="85000">
                      <a:srgbClr val="FF99FF"/>
                    </a:gs>
                  </a:gsLst>
                  <a:lin ang="10800000" scaled="1"/>
                  <a:tileRect/>
                </a:gradFill>
                <a:effectLst>
                  <a:outerShdw blurRad="38100" dist="38100" dir="2700000" algn="tl">
                    <a:srgbClr val="000000">
                      <a:alpha val="43137"/>
                    </a:srgbClr>
                  </a:outerShdw>
                </a:effectLst>
                <a:latin typeface="Forte" pitchFamily="66" charset="0"/>
              </a:rPr>
              <a:t> tulip …</a:t>
            </a:r>
            <a:endParaRPr lang="en-US" sz="6600" b="1" cap="none" spc="300" dirty="0">
              <a:ln/>
              <a:gradFill flip="none" rotWithShape="1">
                <a:gsLst>
                  <a:gs pos="62000">
                    <a:srgbClr val="D60093"/>
                  </a:gs>
                  <a:gs pos="85000">
                    <a:srgbClr val="FF99FF"/>
                  </a:gs>
                </a:gsLst>
                <a:lin ang="10800000" scaled="1"/>
                <a:tileRect/>
              </a:gradFill>
              <a:effectLst>
                <a:outerShdw blurRad="38100" dist="38100" dir="2700000" algn="tl">
                  <a:srgbClr val="000000">
                    <a:alpha val="43137"/>
                  </a:srgbClr>
                </a:outerShdw>
              </a:effectLst>
              <a:latin typeface="Forte" pitchFamily="66" charset="0"/>
            </a:endParaRPr>
          </a:p>
        </p:txBody>
      </p:sp>
      <p:sp>
        <p:nvSpPr>
          <p:cNvPr id="12" name="Rectangle 11"/>
          <p:cNvSpPr/>
          <p:nvPr/>
        </p:nvSpPr>
        <p:spPr>
          <a:xfrm>
            <a:off x="1197868" y="5013176"/>
            <a:ext cx="4330032" cy="1754326"/>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5400" b="1" dirty="0" smtClean="0">
                <a:ln/>
                <a:solidFill>
                  <a:srgbClr val="D60093"/>
                </a:solidFill>
                <a:latin typeface="Forte" pitchFamily="66" charset="0"/>
              </a:rPr>
              <a:t>     </a:t>
            </a:r>
            <a:r>
              <a:rPr lang="en-US" sz="5400" b="1" spc="300" dirty="0" smtClean="0">
                <a:ln>
                  <a:solidFill>
                    <a:srgbClr val="BA5306"/>
                  </a:solidFill>
                </a:ln>
                <a:solidFill>
                  <a:srgbClr val="FF9933"/>
                </a:solidFill>
                <a:effectLst>
                  <a:outerShdw blurRad="38100" dist="38100" dir="2700000" algn="tl">
                    <a:srgbClr val="000000">
                      <a:alpha val="43137"/>
                    </a:srgbClr>
                  </a:outerShdw>
                  <a:reflection blurRad="6350" stA="55000" endA="300" endPos="45500" dir="5400000" sy="-100000" algn="bl" rotWithShape="0"/>
                </a:effectLst>
                <a:latin typeface="Forte" pitchFamily="66" charset="0"/>
              </a:rPr>
              <a:t>i</a:t>
            </a:r>
            <a:r>
              <a:rPr lang="en-US" sz="5400" b="1" cap="none" spc="300" dirty="0" smtClean="0">
                <a:ln>
                  <a:solidFill>
                    <a:srgbClr val="BA5306"/>
                  </a:solidFill>
                </a:ln>
                <a:solidFill>
                  <a:srgbClr val="FF9933"/>
                </a:solidFill>
                <a:effectLst>
                  <a:outerShdw blurRad="38100" dist="38100" dir="2700000" algn="tl">
                    <a:srgbClr val="000000">
                      <a:alpha val="43137"/>
                    </a:srgbClr>
                  </a:outerShdw>
                  <a:reflection blurRad="6350" stA="55000" endA="300" endPos="45500" dir="5400000" sy="-100000" algn="bl" rotWithShape="0"/>
                </a:effectLst>
                <a:latin typeface="Forte" pitchFamily="66" charset="0"/>
              </a:rPr>
              <a:t>n the </a:t>
            </a:r>
            <a:br>
              <a:rPr lang="en-US" sz="5400" b="1" cap="none" spc="300" dirty="0" smtClean="0">
                <a:ln>
                  <a:solidFill>
                    <a:srgbClr val="BA5306"/>
                  </a:solidFill>
                </a:ln>
                <a:solidFill>
                  <a:srgbClr val="FF9933"/>
                </a:solidFill>
                <a:effectLst>
                  <a:outerShdw blurRad="38100" dist="38100" dir="2700000" algn="tl">
                    <a:srgbClr val="000000">
                      <a:alpha val="43137"/>
                    </a:srgbClr>
                  </a:outerShdw>
                  <a:reflection blurRad="6350" stA="55000" endA="300" endPos="45500" dir="5400000" sy="-100000" algn="bl" rotWithShape="0"/>
                </a:effectLst>
                <a:latin typeface="Forte" pitchFamily="66" charset="0"/>
              </a:rPr>
            </a:br>
            <a:r>
              <a:rPr lang="en-US" sz="5400" b="1" cap="none" spc="300" dirty="0" smtClean="0">
                <a:ln>
                  <a:solidFill>
                    <a:srgbClr val="BA5306"/>
                  </a:solidFill>
                </a:ln>
                <a:solidFill>
                  <a:srgbClr val="FF9933"/>
                </a:solidFill>
                <a:effectLst>
                  <a:outerShdw blurRad="38100" dist="38100" dir="2700000" algn="tl">
                    <a:srgbClr val="000000">
                      <a:alpha val="43137"/>
                    </a:srgbClr>
                  </a:outerShdw>
                  <a:reflection blurRad="6350" stA="55000" endA="300" endPos="45500" dir="5400000" sy="-100000" algn="bl" rotWithShape="0"/>
                </a:effectLst>
                <a:latin typeface="Forte" pitchFamily="66" charset="0"/>
              </a:rPr>
              <a:t>onion patch!</a:t>
            </a:r>
            <a:endParaRPr lang="en-US" sz="5400" b="1" cap="none" spc="300" dirty="0">
              <a:ln>
                <a:solidFill>
                  <a:srgbClr val="BA5306"/>
                </a:solidFill>
              </a:ln>
              <a:solidFill>
                <a:srgbClr val="FF9933"/>
              </a:solidFill>
              <a:effectLst>
                <a:outerShdw blurRad="38100" dist="38100" dir="2700000" algn="tl">
                  <a:srgbClr val="000000">
                    <a:alpha val="43137"/>
                  </a:srgbClr>
                </a:outerShdw>
                <a:reflection blurRad="6350" stA="55000" endA="300" endPos="45500" dir="5400000" sy="-100000" algn="bl" rotWithShape="0"/>
              </a:effectLst>
              <a:latin typeface="Forte" pitchFamily="66" charset="0"/>
            </a:endParaRPr>
          </a:p>
        </p:txBody>
      </p:sp>
    </p:spTree>
    <p:extLst>
      <p:ext uri="{BB962C8B-B14F-4D97-AF65-F5344CB8AC3E}">
        <p14:creationId xmlns:p14="http://schemas.microsoft.com/office/powerpoint/2010/main" val="3298091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2000"/>
                                        <p:tgtEl>
                                          <p:spTgt spid="6">
                                            <p:txEl>
                                              <p:pRg st="0" end="0"/>
                                            </p:txEl>
                                          </p:spTgt>
                                        </p:tgtEl>
                                      </p:cBhvr>
                                    </p:animEffect>
                                  </p:childTnLst>
                                </p:cTn>
                              </p:par>
                              <p:par>
                                <p:cTn id="8" presetID="22" presetClass="entr" presetSubtype="4" fill="hold" nodeType="withEffect">
                                  <p:stCondLst>
                                    <p:cond delay="500"/>
                                  </p:stCondLst>
                                  <p:childTnLst>
                                    <p:set>
                                      <p:cBhvr>
                                        <p:cTn id="9" dur="1" fill="hold">
                                          <p:stCondLst>
                                            <p:cond delay="0"/>
                                          </p:stCondLst>
                                        </p:cTn>
                                        <p:tgtEl>
                                          <p:spTgt spid="2053"/>
                                        </p:tgtEl>
                                        <p:attrNameLst>
                                          <p:attrName>style.visibility</p:attrName>
                                        </p:attrNameLst>
                                      </p:cBhvr>
                                      <p:to>
                                        <p:strVal val="visible"/>
                                      </p:to>
                                    </p:set>
                                    <p:animEffect transition="in" filter="wipe(down)">
                                      <p:cBhvr>
                                        <p:cTn id="10" dur="2500"/>
                                        <p:tgtEl>
                                          <p:spTgt spid="2053"/>
                                        </p:tgtEl>
                                      </p:cBhvr>
                                    </p:animEffect>
                                  </p:childTnLst>
                                </p:cTn>
                              </p:par>
                            </p:childTnLst>
                          </p:cTn>
                        </p:par>
                        <p:par>
                          <p:cTn id="11" fill="hold">
                            <p:stCondLst>
                              <p:cond delay="3000"/>
                            </p:stCondLst>
                            <p:childTnLst>
                              <p:par>
                                <p:cTn id="12" presetID="22" presetClass="entr" presetSubtype="8" fill="hold" nodeType="after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wipe(left)">
                                      <p:cBhvr>
                                        <p:cTn id="14" dur="225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Slide Number Placeholder 1"/>
          <p:cNvSpPr>
            <a:spLocks noGrp="1"/>
          </p:cNvSpPr>
          <p:nvPr>
            <p:ph type="sldNum" sz="quarter" idx="12"/>
          </p:nvPr>
        </p:nvSpPr>
        <p:spPr>
          <a:xfrm>
            <a:off x="9327110" y="6492875"/>
            <a:ext cx="2844059" cy="365125"/>
          </a:xfrm>
        </p:spPr>
        <p:txBody>
          <a:bodyPr/>
          <a:lstStyle/>
          <a:p>
            <a:fld id="{81FEFA0A-2F20-4B60-98C6-5FFDA469AA1C}" type="slidenum">
              <a:rPr lang="en-US" b="1" smtClean="0">
                <a:solidFill>
                  <a:schemeClr val="bg1"/>
                </a:solidFill>
              </a:rPr>
              <a:pPr/>
              <a:t>84</a:t>
            </a:fld>
            <a:endParaRPr lang="en-US" b="1" dirty="0">
              <a:solidFill>
                <a:schemeClr val="bg1"/>
              </a:solidFill>
            </a:endParaRPr>
          </a:p>
        </p:txBody>
      </p:sp>
      <p:sp>
        <p:nvSpPr>
          <p:cNvPr id="13" name="Rectangle 12"/>
          <p:cNvSpPr/>
          <p:nvPr/>
        </p:nvSpPr>
        <p:spPr>
          <a:xfrm>
            <a:off x="5014292" y="44624"/>
            <a:ext cx="6984776" cy="452431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4800" b="1" cap="none" spc="0" dirty="0" smtClean="0">
                <a:ln>
                  <a:solidFill>
                    <a:srgbClr val="002060"/>
                  </a:solidFill>
                </a:ln>
                <a:solidFill>
                  <a:schemeClr val="accent3"/>
                </a:solidFill>
                <a:effectLst>
                  <a:outerShdw blurRad="38100" dist="38100" dir="2700000" algn="tl">
                    <a:srgbClr val="000000">
                      <a:alpha val="43137"/>
                    </a:srgbClr>
                  </a:outerShdw>
                </a:effectLst>
                <a:latin typeface="Berlin Sans FB Demi" pitchFamily="34" charset="0"/>
              </a:rPr>
              <a:t>However:  this message </a:t>
            </a:r>
            <a:br>
              <a:rPr lang="en-US" sz="4800" b="1" cap="none" spc="0" dirty="0" smtClean="0">
                <a:ln>
                  <a:solidFill>
                    <a:srgbClr val="002060"/>
                  </a:solidFill>
                </a:ln>
                <a:solidFill>
                  <a:schemeClr val="accent3"/>
                </a:solidFill>
                <a:effectLst>
                  <a:outerShdw blurRad="38100" dist="38100" dir="2700000" algn="tl">
                    <a:srgbClr val="000000">
                      <a:alpha val="43137"/>
                    </a:srgbClr>
                  </a:outerShdw>
                </a:effectLst>
                <a:latin typeface="Berlin Sans FB Demi" pitchFamily="34" charset="0"/>
              </a:rPr>
            </a:br>
            <a:r>
              <a:rPr lang="en-US" sz="4800" b="1" cap="none" spc="0" dirty="0" smtClean="0">
                <a:ln>
                  <a:solidFill>
                    <a:srgbClr val="002060"/>
                  </a:solidFill>
                </a:ln>
                <a:solidFill>
                  <a:schemeClr val="accent3"/>
                </a:solidFill>
                <a:effectLst>
                  <a:outerShdw blurRad="38100" dist="38100" dir="2700000" algn="tl">
                    <a:srgbClr val="000000">
                      <a:alpha val="43137"/>
                    </a:srgbClr>
                  </a:outerShdw>
                </a:effectLst>
                <a:latin typeface="Berlin Sans FB Demi" pitchFamily="34" charset="0"/>
              </a:rPr>
              <a:t>was at first </a:t>
            </a:r>
            <a:br>
              <a:rPr lang="en-US" sz="4800" b="1" cap="none" spc="0" dirty="0" smtClean="0">
                <a:ln>
                  <a:solidFill>
                    <a:srgbClr val="002060"/>
                  </a:solidFill>
                </a:ln>
                <a:solidFill>
                  <a:schemeClr val="accent3"/>
                </a:solidFill>
                <a:effectLst>
                  <a:outerShdw blurRad="38100" dist="38100" dir="2700000" algn="tl">
                    <a:srgbClr val="000000">
                      <a:alpha val="43137"/>
                    </a:srgbClr>
                  </a:outerShdw>
                </a:effectLst>
                <a:latin typeface="Berlin Sans FB Demi" pitchFamily="34" charset="0"/>
              </a:rPr>
            </a:br>
            <a:r>
              <a:rPr lang="en-US" sz="4800" b="1" cap="none" spc="0" dirty="0" smtClean="0">
                <a:ln>
                  <a:solidFill>
                    <a:srgbClr val="002060"/>
                  </a:solidFill>
                </a:ln>
                <a:solidFill>
                  <a:schemeClr val="accent3"/>
                </a:solidFill>
                <a:effectLst>
                  <a:outerShdw blurRad="38100" dist="38100" dir="2700000" algn="tl">
                    <a:srgbClr val="000000">
                      <a:alpha val="43137"/>
                    </a:srgbClr>
                  </a:outerShdw>
                </a:effectLst>
                <a:latin typeface="Berlin Sans FB Demi" pitchFamily="34" charset="0"/>
              </a:rPr>
              <a:t>difficult to examine </a:t>
            </a:r>
            <a:r>
              <a:rPr lang="en-US" sz="4800" b="1" cap="none" spc="0" dirty="0" smtClean="0">
                <a:ln>
                  <a:solidFill>
                    <a:srgbClr val="002060"/>
                  </a:solidFill>
                </a:ln>
                <a:solidFill>
                  <a:srgbClr val="FF9933"/>
                </a:solidFill>
                <a:effectLst>
                  <a:outerShdw blurRad="38100" dist="38100" dir="2700000" algn="tl">
                    <a:srgbClr val="000000">
                      <a:alpha val="43137"/>
                    </a:srgbClr>
                  </a:outerShdw>
                </a:effectLst>
                <a:latin typeface="Berlin Sans FB Demi" pitchFamily="34" charset="0"/>
              </a:rPr>
              <a:t>because</a:t>
            </a:r>
            <a:r>
              <a:rPr lang="en-US" sz="4800" b="1" cap="none" spc="0" dirty="0" smtClean="0">
                <a:ln>
                  <a:solidFill>
                    <a:srgbClr val="002060"/>
                  </a:solidFill>
                </a:ln>
                <a:solidFill>
                  <a:schemeClr val="accent3"/>
                </a:solidFill>
                <a:effectLst>
                  <a:outerShdw blurRad="38100" dist="38100" dir="2700000" algn="tl">
                    <a:srgbClr val="000000">
                      <a:alpha val="43137"/>
                    </a:srgbClr>
                  </a:outerShdw>
                </a:effectLst>
                <a:latin typeface="Berlin Sans FB Demi" pitchFamily="34" charset="0"/>
              </a:rPr>
              <a:t> of the </a:t>
            </a:r>
            <a:r>
              <a:rPr lang="en-US" sz="4800" b="1" cap="none" spc="0" dirty="0" smtClean="0">
                <a:ln w="38100">
                  <a:solidFill>
                    <a:srgbClr val="002060"/>
                  </a:solidFill>
                </a:ln>
                <a:solidFill>
                  <a:schemeClr val="accent6">
                    <a:lumMod val="75000"/>
                  </a:schemeClr>
                </a:solidFill>
                <a:effectLst>
                  <a:glow rad="127000">
                    <a:srgbClr val="FFFF00">
                      <a:alpha val="81000"/>
                    </a:srgbClr>
                  </a:glow>
                  <a:outerShdw blurRad="38100" dist="38100" dir="2700000" algn="tl">
                    <a:srgbClr val="000000">
                      <a:alpha val="43137"/>
                    </a:srgbClr>
                  </a:outerShdw>
                </a:effectLst>
                <a:latin typeface="Berlin Sans FB Demi" pitchFamily="34" charset="0"/>
              </a:rPr>
              <a:t>lunar message </a:t>
            </a:r>
            <a:r>
              <a:rPr lang="en-US" sz="4800" b="1" cap="none" spc="0" dirty="0" smtClean="0">
                <a:ln>
                  <a:solidFill>
                    <a:srgbClr val="002060"/>
                  </a:solidFill>
                </a:ln>
                <a:solidFill>
                  <a:srgbClr val="FF9933"/>
                </a:solidFill>
                <a:effectLst>
                  <a:outerShdw blurRad="38100" dist="38100" dir="2700000" algn="tl">
                    <a:srgbClr val="000000">
                      <a:alpha val="43137"/>
                    </a:srgbClr>
                  </a:outerShdw>
                </a:effectLst>
                <a:latin typeface="Berlin Sans FB Demi" pitchFamily="34" charset="0"/>
              </a:rPr>
              <a:t>overshadowing the </a:t>
            </a:r>
            <a:r>
              <a:rPr lang="en-US" sz="4800" b="1" cap="none" spc="0" dirty="0" smtClean="0">
                <a:ln>
                  <a:solidFill>
                    <a:srgbClr val="660033"/>
                  </a:solidFill>
                </a:ln>
                <a:solidFill>
                  <a:srgbClr val="FF99FF"/>
                </a:solidFill>
                <a:effectLst>
                  <a:outerShdw blurRad="38100" dist="38100" dir="2700000" algn="tl">
                    <a:srgbClr val="000000">
                      <a:alpha val="43137"/>
                    </a:srgbClr>
                  </a:outerShdw>
                  <a:reflection blurRad="6350" stA="55000" endA="300" endPos="45500" dir="5400000" sy="-100000" algn="bl" rotWithShape="0"/>
                </a:effectLst>
                <a:latin typeface="Berlin Sans FB Demi" pitchFamily="34" charset="0"/>
              </a:rPr>
              <a:t>day start</a:t>
            </a:r>
            <a:r>
              <a:rPr lang="en-US" sz="4800" b="1" cap="none" spc="0" dirty="0" smtClean="0">
                <a:ln>
                  <a:solidFill>
                    <a:srgbClr val="660033"/>
                  </a:solidFill>
                </a:ln>
                <a:solidFill>
                  <a:srgbClr val="FF99FF"/>
                </a:solidFill>
                <a:effectLst>
                  <a:outerShdw blurRad="38100" dist="38100" dir="2700000" algn="tl">
                    <a:srgbClr val="000000">
                      <a:alpha val="43137"/>
                    </a:srgbClr>
                  </a:outerShdw>
                </a:effectLst>
                <a:latin typeface="Berlin Sans FB Demi" pitchFamily="34" charset="0"/>
              </a:rPr>
              <a:t>.</a:t>
            </a:r>
            <a:endParaRPr lang="en-US" sz="4800" b="1" cap="none" spc="0" dirty="0">
              <a:ln>
                <a:solidFill>
                  <a:srgbClr val="660033"/>
                </a:solidFill>
              </a:ln>
              <a:solidFill>
                <a:srgbClr val="FF99FF"/>
              </a:solidFill>
              <a:effectLst>
                <a:outerShdw blurRad="38100" dist="38100" dir="2700000" algn="tl">
                  <a:srgbClr val="000000">
                    <a:alpha val="43137"/>
                  </a:srgbClr>
                </a:outerShdw>
              </a:effectLst>
              <a:latin typeface="Berlin Sans FB Demi" pitchFamily="34" charset="0"/>
            </a:endParaRPr>
          </a:p>
        </p:txBody>
      </p:sp>
      <p:pic>
        <p:nvPicPr>
          <p:cNvPr id="14" name="Picture 3" descr="C:\Users\Rae\Desktop\Day DVD 2.p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00497" y="57175"/>
            <a:ext cx="4901827" cy="486056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557908" y="1488138"/>
            <a:ext cx="2592288" cy="535531"/>
          </a:xfrm>
          <a:prstGeom prst="rect">
            <a:avLst/>
          </a:prstGeom>
          <a:noFill/>
        </p:spPr>
        <p:txBody>
          <a:bodyPr wrap="square" rtlCol="0">
            <a:spAutoFit/>
          </a:bodyPr>
          <a:lstStyle/>
          <a:p>
            <a:pPr algn="ctr">
              <a:lnSpc>
                <a:spcPct val="90000"/>
              </a:lnSpc>
            </a:pPr>
            <a:r>
              <a:rPr lang="en-US" sz="1600" b="1" dirty="0" smtClean="0">
                <a:ln>
                  <a:solidFill>
                    <a:srgbClr val="BA5306"/>
                  </a:solidFill>
                </a:ln>
                <a:solidFill>
                  <a:schemeClr val="bg1"/>
                </a:solidFill>
                <a:latin typeface="Comic Sans MS" pitchFamily="66" charset="0"/>
              </a:rPr>
              <a:t>Presented</a:t>
            </a:r>
            <a:r>
              <a:rPr lang="en-US" sz="1600" b="1" dirty="0" smtClean="0">
                <a:solidFill>
                  <a:schemeClr val="bg1"/>
                </a:solidFill>
                <a:latin typeface="Comic Sans MS" pitchFamily="66" charset="0"/>
              </a:rPr>
              <a:t> </a:t>
            </a:r>
            <a:r>
              <a:rPr lang="en-US" sz="1600" b="1" dirty="0" smtClean="0">
                <a:ln>
                  <a:solidFill>
                    <a:srgbClr val="BA5306"/>
                  </a:solidFill>
                </a:ln>
                <a:solidFill>
                  <a:schemeClr val="bg1"/>
                </a:solidFill>
                <a:latin typeface="Comic Sans MS" pitchFamily="66" charset="0"/>
              </a:rPr>
              <a:t>by a </a:t>
            </a:r>
            <a:br>
              <a:rPr lang="en-US" sz="1600" b="1" dirty="0" smtClean="0">
                <a:ln>
                  <a:solidFill>
                    <a:srgbClr val="BA5306"/>
                  </a:solidFill>
                </a:ln>
                <a:solidFill>
                  <a:schemeClr val="bg1"/>
                </a:solidFill>
                <a:latin typeface="Comic Sans MS" pitchFamily="66" charset="0"/>
              </a:rPr>
            </a:br>
            <a:r>
              <a:rPr lang="en-US" sz="1600" b="1" dirty="0" smtClean="0">
                <a:ln>
                  <a:solidFill>
                    <a:srgbClr val="BA5306"/>
                  </a:solidFill>
                </a:ln>
                <a:solidFill>
                  <a:schemeClr val="bg1"/>
                </a:solidFill>
                <a:latin typeface="Comic Sans MS" pitchFamily="66" charset="0"/>
              </a:rPr>
              <a:t>Lunar-Sabbath Teacher</a:t>
            </a:r>
            <a:endParaRPr lang="en-US" sz="1600" b="1" dirty="0">
              <a:ln>
                <a:solidFill>
                  <a:srgbClr val="BA5306"/>
                </a:solidFill>
              </a:ln>
              <a:solidFill>
                <a:schemeClr val="bg1"/>
              </a:solidFill>
              <a:latin typeface="Comic Sans MS" pitchFamily="66" charset="0"/>
            </a:endParaRPr>
          </a:p>
        </p:txBody>
      </p:sp>
      <p:sp>
        <p:nvSpPr>
          <p:cNvPr id="16" name="Rectangle 15"/>
          <p:cNvSpPr/>
          <p:nvPr/>
        </p:nvSpPr>
        <p:spPr>
          <a:xfrm>
            <a:off x="189756" y="4941168"/>
            <a:ext cx="10081120" cy="1754326"/>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cap="none" spc="0" dirty="0" smtClean="0">
                <a:ln w="19050">
                  <a:solidFill>
                    <a:srgbClr val="164B4F"/>
                  </a:solidFill>
                </a:ln>
                <a:solidFill>
                  <a:srgbClr val="92D050"/>
                </a:solidFill>
                <a:effectLst>
                  <a:glow rad="228600">
                    <a:schemeClr val="accent2">
                      <a:satMod val="175000"/>
                      <a:alpha val="40000"/>
                    </a:schemeClr>
                  </a:glow>
                </a:effectLst>
                <a:latin typeface="Berlin Sans FB Demi" pitchFamily="34" charset="0"/>
              </a:rPr>
              <a:t>Lesson:</a:t>
            </a:r>
            <a:r>
              <a:rPr lang="en-US" sz="5400" b="1" cap="none" spc="0" dirty="0" smtClean="0">
                <a:ln w="19050">
                  <a:solidFill>
                    <a:srgbClr val="164B4F"/>
                  </a:solidFill>
                </a:ln>
                <a:solidFill>
                  <a:srgbClr val="92D050"/>
                </a:solidFill>
                <a:effectLst/>
                <a:latin typeface="Berlin Sans FB Demi" pitchFamily="34" charset="0"/>
              </a:rPr>
              <a:t>  </a:t>
            </a:r>
            <a:r>
              <a:rPr lang="en-US" sz="5400" b="1" cap="none" spc="0" dirty="0" smtClean="0">
                <a:ln>
                  <a:solidFill>
                    <a:srgbClr val="002060"/>
                  </a:solidFill>
                </a:ln>
                <a:solidFill>
                  <a:schemeClr val="accent3"/>
                </a:solidFill>
                <a:effectLst>
                  <a:glow rad="139700">
                    <a:schemeClr val="accent3">
                      <a:satMod val="175000"/>
                      <a:alpha val="40000"/>
                    </a:schemeClr>
                  </a:glow>
                </a:effectLst>
                <a:latin typeface="Matura MT Script Capitals" pitchFamily="66" charset="0"/>
              </a:rPr>
              <a:t>Never judge a message </a:t>
            </a:r>
            <a:br>
              <a:rPr lang="en-US" sz="5400" b="1" cap="none" spc="0" dirty="0" smtClean="0">
                <a:ln>
                  <a:solidFill>
                    <a:srgbClr val="002060"/>
                  </a:solidFill>
                </a:ln>
                <a:solidFill>
                  <a:schemeClr val="accent3"/>
                </a:solidFill>
                <a:effectLst>
                  <a:glow rad="139700">
                    <a:schemeClr val="accent3">
                      <a:satMod val="175000"/>
                      <a:alpha val="40000"/>
                    </a:schemeClr>
                  </a:glow>
                </a:effectLst>
                <a:latin typeface="Matura MT Script Capitals" pitchFamily="66" charset="0"/>
              </a:rPr>
            </a:br>
            <a:r>
              <a:rPr lang="en-US" sz="5400" b="1" cap="none" spc="0" dirty="0" smtClean="0">
                <a:ln>
                  <a:solidFill>
                    <a:srgbClr val="002060"/>
                  </a:solidFill>
                </a:ln>
                <a:solidFill>
                  <a:schemeClr val="accent3"/>
                </a:solidFill>
                <a:effectLst>
                  <a:glow rad="139700">
                    <a:schemeClr val="accent3">
                      <a:satMod val="175000"/>
                      <a:alpha val="40000"/>
                    </a:schemeClr>
                  </a:glow>
                </a:effectLst>
                <a:latin typeface="Matura MT Script Capitals" pitchFamily="66" charset="0"/>
              </a:rPr>
              <a:t>           </a:t>
            </a:r>
            <a:r>
              <a:rPr lang="en-US" sz="5400" b="1" cap="none" spc="0" dirty="0" smtClean="0">
                <a:ln w="38100">
                  <a:solidFill>
                    <a:srgbClr val="2932E7"/>
                  </a:solidFill>
                </a:ln>
                <a:solidFill>
                  <a:schemeClr val="accent3"/>
                </a:solidFill>
                <a:effectLst>
                  <a:glow rad="139700">
                    <a:srgbClr val="BCFFDE">
                      <a:alpha val="40000"/>
                    </a:srgbClr>
                  </a:glow>
                </a:effectLst>
                <a:latin typeface="Matura MT Script Capitals" pitchFamily="66" charset="0"/>
              </a:rPr>
              <a:t>by the messenger!</a:t>
            </a:r>
            <a:endParaRPr lang="en-US" sz="5400" b="1" cap="none" spc="0" dirty="0">
              <a:ln w="38100">
                <a:solidFill>
                  <a:srgbClr val="2932E7"/>
                </a:solidFill>
              </a:ln>
              <a:solidFill>
                <a:schemeClr val="accent3"/>
              </a:solidFill>
              <a:effectLst>
                <a:glow rad="139700">
                  <a:srgbClr val="BCFFDE">
                    <a:alpha val="40000"/>
                  </a:srgbClr>
                </a:glow>
              </a:effectLst>
              <a:latin typeface="Matura MT Script Capitals" pitchFamily="66" charset="0"/>
            </a:endParaRPr>
          </a:p>
        </p:txBody>
      </p:sp>
      <p:pic>
        <p:nvPicPr>
          <p:cNvPr id="17" name="Picture 9" descr="F:\Art on Desktop - 1\All white man clip art\yellow-blue smiley faces\smiley reminder.png"/>
          <p:cNvPicPr>
            <a:picLocks noChangeAspect="1" noChangeArrowheads="1"/>
          </p:cNvPicPr>
          <p:nvPr/>
        </p:nvPicPr>
        <p:blipFill>
          <a:blip r:embed="rId5">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0126860" y="4499181"/>
            <a:ext cx="1857375" cy="1838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6226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gradFill>
          <a:gsLst>
            <a:gs pos="13000">
              <a:schemeClr val="tx2">
                <a:lumMod val="95000"/>
                <a:lumOff val="5000"/>
              </a:schemeClr>
            </a:gs>
            <a:gs pos="39999">
              <a:srgbClr val="0A128C"/>
            </a:gs>
            <a:gs pos="86000">
              <a:schemeClr val="tx2">
                <a:lumMod val="85000"/>
                <a:lumOff val="15000"/>
              </a:schemeClr>
            </a:gs>
          </a:gsLst>
          <a:lin ang="8100000" scaled="0"/>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327110" y="6492875"/>
            <a:ext cx="2844059" cy="365125"/>
          </a:xfrm>
        </p:spPr>
        <p:txBody>
          <a:bodyPr/>
          <a:lstStyle/>
          <a:p>
            <a:fld id="{81FEFA0A-2F20-4B60-98C6-5FFDA469AA1C}" type="slidenum">
              <a:rPr lang="en-US" smtClean="0">
                <a:solidFill>
                  <a:schemeClr val="bg1"/>
                </a:solidFill>
              </a:rPr>
              <a:pPr/>
              <a:t>85</a:t>
            </a:fld>
            <a:endParaRPr lang="en-US" dirty="0">
              <a:solidFill>
                <a:schemeClr val="bg1"/>
              </a:solidFill>
            </a:endParaRPr>
          </a:p>
        </p:txBody>
      </p:sp>
      <p:pic>
        <p:nvPicPr>
          <p:cNvPr id="1030" name="Picture 6" descr="C:\Users\Rae\Desktop\moon see-through bkg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748" y="201883"/>
            <a:ext cx="5434335" cy="397124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5302324" y="116632"/>
            <a:ext cx="6408711" cy="4278094"/>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200" b="1" cap="none" spc="150" dirty="0" smtClean="0">
                <a:ln w="11430"/>
                <a:solidFill>
                  <a:srgbClr val="FFFF00"/>
                </a:solidFill>
                <a:effectLst>
                  <a:outerShdw blurRad="25400" algn="tl" rotWithShape="0">
                    <a:srgbClr val="000000">
                      <a:alpha val="43000"/>
                    </a:srgbClr>
                  </a:outerShdw>
                </a:effectLst>
                <a:latin typeface="Aharoni" pitchFamily="2" charset="-79"/>
                <a:cs typeface="Aharoni" pitchFamily="2" charset="-79"/>
              </a:rPr>
              <a:t>OBSERVATION</a:t>
            </a:r>
            <a:r>
              <a:rPr lang="en-US" sz="4800" b="1" cap="none" spc="150" dirty="0" smtClean="0">
                <a:ln w="11430"/>
                <a:solidFill>
                  <a:srgbClr val="FFFF00"/>
                </a:solidFill>
                <a:effectLst>
                  <a:outerShdw blurRad="25400" algn="tl" rotWithShape="0">
                    <a:srgbClr val="000000">
                      <a:alpha val="43000"/>
                    </a:srgbClr>
                  </a:outerShdw>
                </a:effectLst>
                <a:latin typeface="Aharoni" pitchFamily="2" charset="-79"/>
                <a:cs typeface="Aharoni" pitchFamily="2" charset="-79"/>
              </a:rPr>
              <a:t>!</a:t>
            </a:r>
            <a:endParaRPr lang="en-US" sz="3200" b="1" cap="none" spc="150" dirty="0" smtClean="0">
              <a:ln w="11430"/>
              <a:solidFill>
                <a:srgbClr val="FFFF00"/>
              </a:solidFill>
              <a:effectLst>
                <a:outerShdw blurRad="25400" algn="tl" rotWithShape="0">
                  <a:srgbClr val="000000">
                    <a:alpha val="43000"/>
                  </a:srgbClr>
                </a:outerShdw>
              </a:effectLst>
              <a:latin typeface="Aharoni" pitchFamily="2" charset="-79"/>
              <a:cs typeface="Aharoni" pitchFamily="2" charset="-79"/>
            </a:endParaRPr>
          </a:p>
          <a:p>
            <a:pPr algn="ctr"/>
            <a:r>
              <a:rPr lang="en-US" sz="3200" b="1" cap="none" spc="150" dirty="0" smtClean="0">
                <a:ln w="11430"/>
                <a:solidFill>
                  <a:srgbClr val="FFFF00"/>
                </a:solidFill>
                <a:effectLst>
                  <a:outerShdw blurRad="25400" algn="tl" rotWithShape="0">
                    <a:srgbClr val="000000">
                      <a:alpha val="43000"/>
                    </a:srgbClr>
                  </a:outerShdw>
                </a:effectLst>
                <a:latin typeface="Aharoni" pitchFamily="2" charset="-79"/>
                <a:cs typeface="Aharoni" pitchFamily="2" charset="-79"/>
              </a:rPr>
              <a:t>Had this lunar-Sabbath presenter tackled a thorough research on the study of  </a:t>
            </a:r>
            <a:br>
              <a:rPr lang="en-US" sz="3200" b="1" cap="none" spc="150" dirty="0" smtClean="0">
                <a:ln w="11430"/>
                <a:solidFill>
                  <a:srgbClr val="FFFF00"/>
                </a:solidFill>
                <a:effectLst>
                  <a:outerShdw blurRad="25400" algn="tl" rotWithShape="0">
                    <a:srgbClr val="000000">
                      <a:alpha val="43000"/>
                    </a:srgbClr>
                  </a:outerShdw>
                </a:effectLst>
                <a:latin typeface="Aharoni" pitchFamily="2" charset="-79"/>
                <a:cs typeface="Aharoni" pitchFamily="2" charset="-79"/>
              </a:rPr>
            </a:br>
            <a:r>
              <a:rPr lang="en-US" sz="3200" b="1" cap="none" spc="150" dirty="0" smtClean="0">
                <a:ln w="11430"/>
                <a:solidFill>
                  <a:srgbClr val="FFFF00"/>
                </a:solidFill>
                <a:effectLst>
                  <a:outerShdw blurRad="25400" algn="tl" rotWithShape="0">
                    <a:srgbClr val="000000">
                      <a:alpha val="43000"/>
                    </a:srgbClr>
                  </a:outerShdw>
                </a:effectLst>
                <a:latin typeface="Aharoni" pitchFamily="2" charset="-79"/>
                <a:cs typeface="Aharoni" pitchFamily="2" charset="-79"/>
              </a:rPr>
              <a:t>day-start in the Joshua testimony, perhaps they would have recognized some other gems of truth such as:</a:t>
            </a:r>
            <a:endParaRPr lang="en-US" sz="3200" b="1" cap="none" spc="150" dirty="0">
              <a:ln w="11430"/>
              <a:solidFill>
                <a:srgbClr val="FFFF00"/>
              </a:solidFill>
              <a:effectLst>
                <a:outerShdw blurRad="25400" algn="tl" rotWithShape="0">
                  <a:srgbClr val="000000">
                    <a:alpha val="43000"/>
                  </a:srgbClr>
                </a:outerShdw>
              </a:effectLst>
              <a:latin typeface="Aharoni" pitchFamily="2" charset="-79"/>
              <a:cs typeface="Aharoni" pitchFamily="2" charset="-79"/>
            </a:endParaRPr>
          </a:p>
        </p:txBody>
      </p:sp>
      <p:sp>
        <p:nvSpPr>
          <p:cNvPr id="9" name="Rectangle 8"/>
          <p:cNvSpPr/>
          <p:nvPr/>
        </p:nvSpPr>
        <p:spPr>
          <a:xfrm>
            <a:off x="651551" y="4653136"/>
            <a:ext cx="11122624" cy="1815882"/>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marL="457200" indent="-457200">
              <a:buFont typeface="Wingdings" pitchFamily="2" charset="2"/>
              <a:buChar char="Ø"/>
            </a:pPr>
            <a:r>
              <a:rPr lang="en-US" sz="2800" b="1" spc="150" dirty="0" smtClean="0">
                <a:ln w="38100">
                  <a:solidFill>
                    <a:schemeClr val="bg1"/>
                  </a:solidFill>
                </a:ln>
                <a:solidFill>
                  <a:srgbClr val="FFFF00"/>
                </a:solidFill>
                <a:effectLst>
                  <a:outerShdw blurRad="25400" algn="tl" rotWithShape="0">
                    <a:srgbClr val="000000">
                      <a:alpha val="43000"/>
                    </a:srgbClr>
                  </a:outerShdw>
                </a:effectLst>
                <a:latin typeface="Papyrus" pitchFamily="66" charset="0"/>
                <a:cs typeface="Aharoni" pitchFamily="2" charset="-79"/>
              </a:rPr>
              <a:t>The weekly Sabbath for Joshua’s 1</a:t>
            </a:r>
            <a:r>
              <a:rPr lang="en-US" sz="2800" b="1" spc="150" baseline="30000" dirty="0" smtClean="0">
                <a:ln w="38100">
                  <a:solidFill>
                    <a:schemeClr val="bg1"/>
                  </a:solidFill>
                </a:ln>
                <a:solidFill>
                  <a:srgbClr val="FFFF00"/>
                </a:solidFill>
                <a:effectLst>
                  <a:outerShdw blurRad="25400" algn="tl" rotWithShape="0">
                    <a:srgbClr val="000000">
                      <a:alpha val="43000"/>
                    </a:srgbClr>
                  </a:outerShdw>
                </a:effectLst>
                <a:latin typeface="Papyrus" pitchFamily="66" charset="0"/>
                <a:cs typeface="Aharoni" pitchFamily="2" charset="-79"/>
              </a:rPr>
              <a:t>st</a:t>
            </a:r>
            <a:r>
              <a:rPr lang="en-US" sz="2800" b="1" spc="150" dirty="0" smtClean="0">
                <a:ln w="38100">
                  <a:solidFill>
                    <a:schemeClr val="bg1"/>
                  </a:solidFill>
                </a:ln>
                <a:solidFill>
                  <a:srgbClr val="FFFF00"/>
                </a:solidFill>
                <a:effectLst>
                  <a:outerShdw blurRad="25400" algn="tl" rotWithShape="0">
                    <a:srgbClr val="000000">
                      <a:alpha val="43000"/>
                    </a:srgbClr>
                  </a:outerShdw>
                </a:effectLst>
                <a:latin typeface="Papyrus" pitchFamily="66" charset="0"/>
                <a:cs typeface="Aharoni" pitchFamily="2" charset="-79"/>
              </a:rPr>
              <a:t> Passover in Canaan </a:t>
            </a:r>
            <a:br>
              <a:rPr lang="en-US" sz="2800" b="1" spc="150" dirty="0" smtClean="0">
                <a:ln w="38100">
                  <a:solidFill>
                    <a:schemeClr val="bg1"/>
                  </a:solidFill>
                </a:ln>
                <a:solidFill>
                  <a:srgbClr val="FFFF00"/>
                </a:solidFill>
                <a:effectLst>
                  <a:outerShdw blurRad="25400" algn="tl" rotWithShape="0">
                    <a:srgbClr val="000000">
                      <a:alpha val="43000"/>
                    </a:srgbClr>
                  </a:outerShdw>
                </a:effectLst>
                <a:latin typeface="Papyrus" pitchFamily="66" charset="0"/>
                <a:cs typeface="Aharoni" pitchFamily="2" charset="-79"/>
              </a:rPr>
            </a:br>
            <a:r>
              <a:rPr lang="en-US" sz="2800" b="1" spc="150" dirty="0" smtClean="0">
                <a:ln w="38100">
                  <a:solidFill>
                    <a:schemeClr val="bg1"/>
                  </a:solidFill>
                </a:ln>
                <a:solidFill>
                  <a:srgbClr val="FFFF00"/>
                </a:solidFill>
                <a:effectLst>
                  <a:outerShdw blurRad="25400" algn="tl" rotWithShape="0">
                    <a:srgbClr val="000000">
                      <a:alpha val="43000"/>
                    </a:srgbClr>
                  </a:outerShdw>
                </a:effectLst>
                <a:latin typeface="Papyrus" pitchFamily="66" charset="0"/>
                <a:cs typeface="Aharoni" pitchFamily="2" charset="-79"/>
              </a:rPr>
              <a:t>was indeed on the 14</a:t>
            </a:r>
            <a:r>
              <a:rPr lang="en-US" sz="2800" b="1" spc="150" baseline="30000" dirty="0" smtClean="0">
                <a:ln w="38100">
                  <a:solidFill>
                    <a:schemeClr val="bg1"/>
                  </a:solidFill>
                </a:ln>
                <a:solidFill>
                  <a:srgbClr val="FFFF00"/>
                </a:solidFill>
                <a:effectLst>
                  <a:outerShdw blurRad="25400" algn="tl" rotWithShape="0">
                    <a:srgbClr val="000000">
                      <a:alpha val="43000"/>
                    </a:srgbClr>
                  </a:outerShdw>
                </a:effectLst>
                <a:latin typeface="Papyrus" pitchFamily="66" charset="0"/>
                <a:cs typeface="Aharoni" pitchFamily="2" charset="-79"/>
              </a:rPr>
              <a:t>th</a:t>
            </a:r>
            <a:r>
              <a:rPr lang="en-US" sz="2800" b="1" spc="150" dirty="0" smtClean="0">
                <a:ln w="38100">
                  <a:solidFill>
                    <a:schemeClr val="bg1"/>
                  </a:solidFill>
                </a:ln>
                <a:solidFill>
                  <a:srgbClr val="FFFF00"/>
                </a:solidFill>
                <a:effectLst>
                  <a:outerShdw blurRad="25400" algn="tl" rotWithShape="0">
                    <a:srgbClr val="000000">
                      <a:alpha val="43000"/>
                    </a:srgbClr>
                  </a:outerShdw>
                </a:effectLst>
                <a:latin typeface="Papyrus" pitchFamily="66" charset="0"/>
                <a:cs typeface="Aharoni" pitchFamily="2" charset="-79"/>
              </a:rPr>
              <a:t> day of the 1</a:t>
            </a:r>
            <a:r>
              <a:rPr lang="en-US" sz="2800" b="1" spc="150" baseline="30000" dirty="0" smtClean="0">
                <a:ln w="38100">
                  <a:solidFill>
                    <a:schemeClr val="bg1"/>
                  </a:solidFill>
                </a:ln>
                <a:solidFill>
                  <a:srgbClr val="FFFF00"/>
                </a:solidFill>
                <a:effectLst>
                  <a:outerShdw blurRad="25400" algn="tl" rotWithShape="0">
                    <a:srgbClr val="000000">
                      <a:alpha val="43000"/>
                    </a:srgbClr>
                  </a:outerShdw>
                </a:effectLst>
                <a:latin typeface="Papyrus" pitchFamily="66" charset="0"/>
                <a:cs typeface="Aharoni" pitchFamily="2" charset="-79"/>
              </a:rPr>
              <a:t>st</a:t>
            </a:r>
            <a:r>
              <a:rPr lang="en-US" sz="2800" b="1" spc="150" dirty="0" smtClean="0">
                <a:ln w="38100">
                  <a:solidFill>
                    <a:schemeClr val="bg1"/>
                  </a:solidFill>
                </a:ln>
                <a:solidFill>
                  <a:srgbClr val="FFFF00"/>
                </a:solidFill>
                <a:effectLst>
                  <a:outerShdw blurRad="25400" algn="tl" rotWithShape="0">
                    <a:srgbClr val="000000">
                      <a:alpha val="43000"/>
                    </a:srgbClr>
                  </a:outerShdw>
                </a:effectLst>
                <a:latin typeface="Papyrus" pitchFamily="66" charset="0"/>
                <a:cs typeface="Aharoni" pitchFamily="2" charset="-79"/>
              </a:rPr>
              <a:t> month – not the 15th.</a:t>
            </a:r>
          </a:p>
          <a:p>
            <a:pPr marL="457200" indent="-457200">
              <a:buFont typeface="Wingdings" pitchFamily="2" charset="2"/>
              <a:buChar char="Ø"/>
            </a:pPr>
            <a:r>
              <a:rPr lang="en-US" sz="2800" b="1" cap="none" spc="150" dirty="0" smtClean="0">
                <a:ln w="38100">
                  <a:solidFill>
                    <a:schemeClr val="bg1"/>
                  </a:solidFill>
                </a:ln>
                <a:solidFill>
                  <a:srgbClr val="FFFF00"/>
                </a:solidFill>
                <a:effectLst>
                  <a:outerShdw blurRad="25400" algn="tl" rotWithShape="0">
                    <a:srgbClr val="000000">
                      <a:alpha val="43000"/>
                    </a:srgbClr>
                  </a:outerShdw>
                </a:effectLst>
                <a:latin typeface="Papyrus" pitchFamily="66" charset="0"/>
                <a:cs typeface="Aharoni" pitchFamily="2" charset="-79"/>
              </a:rPr>
              <a:t>The phases of the moon do not define the timing or placement of the weekly or annual Sabbath worship statutes.</a:t>
            </a:r>
          </a:p>
        </p:txBody>
      </p:sp>
      <p:pic>
        <p:nvPicPr>
          <p:cNvPr id="8" name="Picture 12" descr="F:\Art on Desktop - 1\All white man clip art\Big News Flas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239" y="1554909"/>
            <a:ext cx="2304256" cy="2839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8480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0-#ppt_w/2"/>
                                          </p:val>
                                        </p:tav>
                                        <p:tav tm="100000">
                                          <p:val>
                                            <p:strVal val="#ppt_x"/>
                                          </p:val>
                                        </p:tav>
                                      </p:tavLst>
                                    </p:anim>
                                    <p:anim calcmode="lin" valueType="num">
                                      <p:cBhvr additive="base">
                                        <p:cTn id="8" dur="2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1000"/>
                                        <p:tgtEl>
                                          <p:spTgt spid="9">
                                            <p:txEl>
                                              <p:pRg st="0" end="0"/>
                                            </p:txEl>
                                          </p:spTgt>
                                        </p:tgtEl>
                                      </p:cBhvr>
                                    </p:animEffect>
                                    <p:anim calcmode="lin" valueType="num">
                                      <p:cBhvr>
                                        <p:cTn id="14"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fade">
                                      <p:cBhvr>
                                        <p:cTn id="20" dur="1000"/>
                                        <p:tgtEl>
                                          <p:spTgt spid="9">
                                            <p:txEl>
                                              <p:pRg st="1" end="1"/>
                                            </p:txEl>
                                          </p:spTgt>
                                        </p:tgtEl>
                                      </p:cBhvr>
                                    </p:animEffect>
                                    <p:anim calcmode="lin" valueType="num">
                                      <p:cBhvr>
                                        <p:cTn id="21"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gradFill>
          <a:gsLst>
            <a:gs pos="13000">
              <a:schemeClr val="tx2">
                <a:lumMod val="95000"/>
                <a:lumOff val="5000"/>
              </a:schemeClr>
            </a:gs>
            <a:gs pos="39999">
              <a:srgbClr val="0A128C"/>
            </a:gs>
            <a:gs pos="86000">
              <a:schemeClr val="tx2">
                <a:lumMod val="85000"/>
                <a:lumOff val="15000"/>
              </a:schemeClr>
            </a:gs>
          </a:gsLst>
          <a:lin ang="8100000" scaled="0"/>
        </a:gradFill>
        <a:effectLst/>
      </p:bgPr>
    </p:bg>
    <p:spTree>
      <p:nvGrpSpPr>
        <p:cNvPr id="1" name=""/>
        <p:cNvGrpSpPr/>
        <p:nvPr/>
      </p:nvGrpSpPr>
      <p:grpSpPr>
        <a:xfrm>
          <a:off x="0" y="0"/>
          <a:ext cx="0" cy="0"/>
          <a:chOff x="0" y="0"/>
          <a:chExt cx="0" cy="0"/>
        </a:xfrm>
      </p:grpSpPr>
      <p:pic>
        <p:nvPicPr>
          <p:cNvPr id="2057" name="Picture 9" descr="C:\Users\Rae\Desktop\ps 90 vs 12 sundial.jpg"/>
          <p:cNvPicPr>
            <a:picLocks noChangeAspect="1" noChangeArrowheads="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546999" y="2360838"/>
            <a:ext cx="2952328" cy="4267074"/>
          </a:xfrm>
          <a:prstGeom prst="roundRect">
            <a:avLst>
              <a:gd name="adj" fmla="val 9892"/>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9327110" y="6492875"/>
            <a:ext cx="2844059" cy="365125"/>
          </a:xfrm>
        </p:spPr>
        <p:txBody>
          <a:bodyPr/>
          <a:lstStyle/>
          <a:p>
            <a:fld id="{81FEFA0A-2F20-4B60-98C6-5FFDA469AA1C}" type="slidenum">
              <a:rPr lang="en-US" smtClean="0">
                <a:solidFill>
                  <a:schemeClr val="bg1"/>
                </a:solidFill>
              </a:rPr>
              <a:pPr/>
              <a:t>86</a:t>
            </a:fld>
            <a:endParaRPr lang="en-US" dirty="0">
              <a:solidFill>
                <a:schemeClr val="bg1"/>
              </a:solidFill>
            </a:endParaRPr>
          </a:p>
        </p:txBody>
      </p:sp>
      <p:pic>
        <p:nvPicPr>
          <p:cNvPr id="1030" name="Picture 6" descr="C:\Users\Rae\Desktop\moon see-through bkg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1884" y="332656"/>
            <a:ext cx="4876234" cy="374441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189756" y="188640"/>
            <a:ext cx="5884127" cy="2123658"/>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4400" b="1" spc="150" dirty="0" smtClean="0">
                <a:ln w="38100">
                  <a:solidFill>
                    <a:schemeClr val="bg1"/>
                  </a:solidFill>
                </a:ln>
                <a:solidFill>
                  <a:srgbClr val="FFFF00"/>
                </a:solidFill>
                <a:effectLst>
                  <a:outerShdw blurRad="25400" algn="tl" rotWithShape="0">
                    <a:srgbClr val="000000">
                      <a:alpha val="43000"/>
                    </a:srgbClr>
                  </a:outerShdw>
                </a:effectLst>
                <a:latin typeface="Papyrus" pitchFamily="66" charset="0"/>
                <a:cs typeface="Aharoni" pitchFamily="2" charset="-79"/>
              </a:rPr>
              <a:t>Yahuah’s Calendar is about </a:t>
            </a:r>
            <a:r>
              <a:rPr lang="en-US" sz="4400" b="1" spc="150" dirty="0" smtClean="0">
                <a:ln w="38100">
                  <a:solidFill>
                    <a:srgbClr val="2932E7"/>
                  </a:solidFill>
                </a:ln>
                <a:solidFill>
                  <a:srgbClr val="FFFF00"/>
                </a:solidFill>
                <a:effectLst>
                  <a:glow rad="76200">
                    <a:srgbClr val="FFFF00"/>
                  </a:glow>
                  <a:outerShdw blurRad="25400" algn="tl" rotWithShape="0">
                    <a:srgbClr val="000000">
                      <a:alpha val="43000"/>
                    </a:srgbClr>
                  </a:outerShdw>
                </a:effectLst>
                <a:latin typeface="Papyrus" pitchFamily="66" charset="0"/>
                <a:cs typeface="Aharoni" pitchFamily="2" charset="-79"/>
              </a:rPr>
              <a:t>counting days, months &amp; years … </a:t>
            </a:r>
            <a:endParaRPr lang="en-US" sz="4400" b="1" cap="none" spc="150" dirty="0">
              <a:ln w="38100">
                <a:solidFill>
                  <a:schemeClr val="bg1"/>
                </a:solidFill>
              </a:ln>
              <a:solidFill>
                <a:srgbClr val="CCFF99"/>
              </a:solidFill>
              <a:effectLst>
                <a:outerShdw blurRad="25400" algn="tl" rotWithShape="0">
                  <a:srgbClr val="000000">
                    <a:alpha val="43000"/>
                  </a:srgbClr>
                </a:outerShdw>
              </a:effectLst>
              <a:latin typeface="Papyrus" pitchFamily="66" charset="0"/>
              <a:cs typeface="Aharoni" pitchFamily="2" charset="-79"/>
            </a:endParaRPr>
          </a:p>
        </p:txBody>
      </p:sp>
      <p:pic>
        <p:nvPicPr>
          <p:cNvPr id="2053" name="Picture 5" descr="C:\Users\Rae\Desktop\child boy counting clear.pn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608" b="100000" l="0" r="100000"/>
                    </a14:imgEffect>
                  </a14:imgLayer>
                </a14:imgProps>
              </a:ext>
              <a:ext uri="{28A0092B-C50C-407E-A947-70E740481C1C}">
                <a14:useLocalDpi xmlns:a14="http://schemas.microsoft.com/office/drawing/2010/main" val="0"/>
              </a:ext>
            </a:extLst>
          </a:blip>
          <a:srcRect/>
          <a:stretch>
            <a:fillRect/>
          </a:stretch>
        </p:blipFill>
        <p:spPr bwMode="auto">
          <a:xfrm>
            <a:off x="5426915" y="-190713"/>
            <a:ext cx="3433098" cy="3422153"/>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Rae\Desktop\bible open on desk.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42085" y="4113654"/>
            <a:ext cx="4104456" cy="263019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8" name="Rectangle 17"/>
          <p:cNvSpPr/>
          <p:nvPr/>
        </p:nvSpPr>
        <p:spPr>
          <a:xfrm>
            <a:off x="7597796" y="4113654"/>
            <a:ext cx="4545288" cy="2123658"/>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4400" b="1" spc="150" dirty="0" smtClean="0">
                <a:ln w="38100">
                  <a:solidFill>
                    <a:schemeClr val="bg1"/>
                  </a:solidFill>
                </a:ln>
                <a:solidFill>
                  <a:srgbClr val="FFFF00"/>
                </a:solidFill>
                <a:effectLst>
                  <a:outerShdw blurRad="25400" algn="tl" rotWithShape="0">
                    <a:srgbClr val="000000">
                      <a:alpha val="43000"/>
                    </a:srgbClr>
                  </a:outerShdw>
                </a:effectLst>
                <a:latin typeface="Papyrus" pitchFamily="66" charset="0"/>
                <a:cs typeface="Aharoni" pitchFamily="2" charset="-79"/>
              </a:rPr>
              <a:t> … not about </a:t>
            </a:r>
            <a:br>
              <a:rPr lang="en-US" sz="4400" b="1" spc="150" dirty="0" smtClean="0">
                <a:ln w="38100">
                  <a:solidFill>
                    <a:schemeClr val="bg1"/>
                  </a:solidFill>
                </a:ln>
                <a:solidFill>
                  <a:srgbClr val="FFFF00"/>
                </a:solidFill>
                <a:effectLst>
                  <a:outerShdw blurRad="25400" algn="tl" rotWithShape="0">
                    <a:srgbClr val="000000">
                      <a:alpha val="43000"/>
                    </a:srgbClr>
                  </a:outerShdw>
                </a:effectLst>
                <a:latin typeface="Papyrus" pitchFamily="66" charset="0"/>
                <a:cs typeface="Aharoni" pitchFamily="2" charset="-79"/>
              </a:rPr>
            </a:br>
            <a:r>
              <a:rPr lang="en-US" sz="4400" b="1" spc="150" dirty="0" smtClean="0">
                <a:ln w="38100">
                  <a:solidFill>
                    <a:schemeClr val="bg1"/>
                  </a:solidFill>
                </a:ln>
                <a:solidFill>
                  <a:srgbClr val="FFFF00"/>
                </a:solidFill>
                <a:effectLst>
                  <a:outerShdw blurRad="25400" algn="tl" rotWithShape="0">
                    <a:srgbClr val="000000">
                      <a:alpha val="43000"/>
                    </a:srgbClr>
                  </a:outerShdw>
                </a:effectLst>
                <a:latin typeface="Papyrus" pitchFamily="66" charset="0"/>
                <a:cs typeface="Aharoni" pitchFamily="2" charset="-79"/>
              </a:rPr>
              <a:t>observing </a:t>
            </a:r>
            <a:br>
              <a:rPr lang="en-US" sz="4400" b="1" spc="150" dirty="0" smtClean="0">
                <a:ln w="38100">
                  <a:solidFill>
                    <a:schemeClr val="bg1"/>
                  </a:solidFill>
                </a:ln>
                <a:solidFill>
                  <a:srgbClr val="FFFF00"/>
                </a:solidFill>
                <a:effectLst>
                  <a:outerShdw blurRad="25400" algn="tl" rotWithShape="0">
                    <a:srgbClr val="000000">
                      <a:alpha val="43000"/>
                    </a:srgbClr>
                  </a:outerShdw>
                </a:effectLst>
                <a:latin typeface="Papyrus" pitchFamily="66" charset="0"/>
                <a:cs typeface="Aharoni" pitchFamily="2" charset="-79"/>
              </a:rPr>
            </a:br>
            <a:r>
              <a:rPr lang="en-US" sz="4400" b="1" spc="150" dirty="0" smtClean="0">
                <a:ln w="38100">
                  <a:solidFill>
                    <a:schemeClr val="bg1"/>
                  </a:solidFill>
                </a:ln>
                <a:solidFill>
                  <a:srgbClr val="FFFF00"/>
                </a:solidFill>
                <a:effectLst>
                  <a:outerShdw blurRad="25400" algn="tl" rotWithShape="0">
                    <a:srgbClr val="000000">
                      <a:alpha val="43000"/>
                    </a:srgbClr>
                  </a:outerShdw>
                </a:effectLst>
                <a:latin typeface="Papyrus" pitchFamily="66" charset="0"/>
                <a:cs typeface="Aharoni" pitchFamily="2" charset="-79"/>
              </a:rPr>
              <a:t>moon phases.</a:t>
            </a:r>
            <a:endParaRPr lang="en-US" sz="4400" b="1" cap="none" spc="150" dirty="0">
              <a:ln w="38100">
                <a:solidFill>
                  <a:schemeClr val="bg1"/>
                </a:solidFill>
              </a:ln>
              <a:solidFill>
                <a:srgbClr val="CCFF99"/>
              </a:solidFill>
              <a:effectLst>
                <a:outerShdw blurRad="25400" algn="tl" rotWithShape="0">
                  <a:srgbClr val="000000">
                    <a:alpha val="43000"/>
                  </a:srgbClr>
                </a:outerShdw>
              </a:effectLst>
              <a:latin typeface="Papyrus" pitchFamily="66" charset="0"/>
              <a:cs typeface="Aharoni" pitchFamily="2" charset="-79"/>
            </a:endParaRPr>
          </a:p>
        </p:txBody>
      </p:sp>
      <p:pic>
        <p:nvPicPr>
          <p:cNvPr id="2050" name="Picture 2" descr="C:\Users\Rae\Desktop\child girl counting.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806380" y="2283510"/>
            <a:ext cx="2611338" cy="321395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4467961" y="5733256"/>
            <a:ext cx="2922595" cy="769441"/>
          </a:xfrm>
          <a:prstGeom prst="rect">
            <a:avLst/>
          </a:prstGeom>
          <a:noFill/>
        </p:spPr>
        <p:txBody>
          <a:bodyPr wrap="none" lIns="91440" tIns="45720" rIns="91440" bIns="45720">
            <a:spAutoFit/>
            <a:scene3d>
              <a:camera prst="perspectiveContrastingRightFacing"/>
              <a:lightRig rig="threePt" dir="t"/>
            </a:scene3d>
          </a:bodyPr>
          <a:lstStyle/>
          <a:p>
            <a:pPr algn="ctr"/>
            <a:r>
              <a:rPr lang="en-US" sz="4400" b="1" cap="none" spc="0" dirty="0" err="1" smtClean="0">
                <a:ln w="1905">
                  <a:solidFill>
                    <a:schemeClr val="bg1"/>
                  </a:solidFill>
                </a:ln>
                <a:solidFill>
                  <a:srgbClr val="2932E7"/>
                </a:solidFill>
                <a:effectLst>
                  <a:innerShdw blurRad="69850" dist="43180" dir="5400000">
                    <a:srgbClr val="000000">
                      <a:alpha val="65000"/>
                    </a:srgbClr>
                  </a:innerShdw>
                </a:effectLst>
                <a:latin typeface="MV Boli" pitchFamily="2" charset="0"/>
                <a:cs typeface="MV Boli" pitchFamily="2" charset="0"/>
              </a:rPr>
              <a:t>Psa</a:t>
            </a:r>
            <a:r>
              <a:rPr lang="en-US" sz="4400" b="1" cap="none" spc="0" dirty="0" smtClean="0">
                <a:ln w="1905">
                  <a:solidFill>
                    <a:schemeClr val="bg1"/>
                  </a:solidFill>
                </a:ln>
                <a:solidFill>
                  <a:srgbClr val="2932E7"/>
                </a:solidFill>
                <a:effectLst>
                  <a:innerShdw blurRad="69850" dist="43180" dir="5400000">
                    <a:srgbClr val="000000">
                      <a:alpha val="65000"/>
                    </a:srgbClr>
                  </a:innerShdw>
                </a:effectLst>
                <a:latin typeface="MV Boli" pitchFamily="2" charset="0"/>
                <a:cs typeface="MV Boli" pitchFamily="2" charset="0"/>
              </a:rPr>
              <a:t> 90:12</a:t>
            </a:r>
            <a:endParaRPr lang="en-US" sz="4400" b="1" cap="none" spc="0" dirty="0">
              <a:ln w="1905">
                <a:solidFill>
                  <a:schemeClr val="bg1"/>
                </a:solidFill>
              </a:ln>
              <a:solidFill>
                <a:srgbClr val="2932E7"/>
              </a:solidFill>
              <a:effectLst>
                <a:innerShdw blurRad="69850" dist="43180" dir="5400000">
                  <a:srgbClr val="000000">
                    <a:alpha val="65000"/>
                  </a:srgbClr>
                </a:innerShdw>
              </a:effectLst>
              <a:latin typeface="MV Boli" pitchFamily="2" charset="0"/>
              <a:cs typeface="MV Boli" pitchFamily="2" charset="0"/>
            </a:endParaRPr>
          </a:p>
        </p:txBody>
      </p:sp>
    </p:spTree>
    <p:extLst>
      <p:ext uri="{BB962C8B-B14F-4D97-AF65-F5344CB8AC3E}">
        <p14:creationId xmlns:p14="http://schemas.microsoft.com/office/powerpoint/2010/main" val="1464865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8" presetClass="entr" presetSubtype="16" fill="hold" nodeType="clickEffect">
                                  <p:stCondLst>
                                    <p:cond delay="0"/>
                                  </p:stCondLst>
                                  <p:childTnLst>
                                    <p:set>
                                      <p:cBhvr>
                                        <p:cTn id="20" dur="1" fill="hold">
                                          <p:stCondLst>
                                            <p:cond delay="0"/>
                                          </p:stCondLst>
                                        </p:cTn>
                                        <p:tgtEl>
                                          <p:spTgt spid="2057"/>
                                        </p:tgtEl>
                                        <p:attrNameLst>
                                          <p:attrName>style.visibility</p:attrName>
                                        </p:attrNameLst>
                                      </p:cBhvr>
                                      <p:to>
                                        <p:strVal val="visible"/>
                                      </p:to>
                                    </p:set>
                                    <p:animEffect transition="in" filter="diamond(in)">
                                      <p:cBhvr>
                                        <p:cTn id="21" dur="2000"/>
                                        <p:tgtEl>
                                          <p:spTgt spid="2057"/>
                                        </p:tgtEl>
                                      </p:cBhvr>
                                    </p:animEffect>
                                  </p:childTnLst>
                                </p:cTn>
                              </p:par>
                            </p:childTnLst>
                          </p:cTn>
                        </p:par>
                        <p:par>
                          <p:cTn id="22" fill="hold">
                            <p:stCondLst>
                              <p:cond delay="2000"/>
                            </p:stCondLst>
                            <p:childTnLst>
                              <p:par>
                                <p:cTn id="23" presetID="6" presetClass="entr" presetSubtype="32" fill="hold" nodeType="afterEffect">
                                  <p:stCondLst>
                                    <p:cond delay="0"/>
                                  </p:stCondLst>
                                  <p:childTnLst>
                                    <p:set>
                                      <p:cBhvr>
                                        <p:cTn id="24" dur="1" fill="hold">
                                          <p:stCondLst>
                                            <p:cond delay="0"/>
                                          </p:stCondLst>
                                        </p:cTn>
                                        <p:tgtEl>
                                          <p:spTgt spid="2055"/>
                                        </p:tgtEl>
                                        <p:attrNameLst>
                                          <p:attrName>style.visibility</p:attrName>
                                        </p:attrNameLst>
                                      </p:cBhvr>
                                      <p:to>
                                        <p:strVal val="visible"/>
                                      </p:to>
                                    </p:set>
                                    <p:animEffect transition="in" filter="circle(out)">
                                      <p:cBhvr>
                                        <p:cTn id="25" dur="2000"/>
                                        <p:tgtEl>
                                          <p:spTgt spid="2055"/>
                                        </p:tgtEl>
                                      </p:cBhvr>
                                    </p:animEffect>
                                  </p:childTnLst>
                                </p:cTn>
                              </p:par>
                            </p:childTnLst>
                          </p:cTn>
                        </p:par>
                        <p:par>
                          <p:cTn id="26" fill="hold">
                            <p:stCondLst>
                              <p:cond delay="4000"/>
                            </p:stCondLst>
                            <p:childTnLst>
                              <p:par>
                                <p:cTn id="27" presetID="22" presetClass="entr" presetSubtype="8" fill="hold" nodeType="after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wipe(left)">
                                      <p:cBhvr>
                                        <p:cTn id="29" dur="1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gradFill>
          <a:gsLst>
            <a:gs pos="13000">
              <a:schemeClr val="tx2">
                <a:lumMod val="95000"/>
                <a:lumOff val="5000"/>
              </a:schemeClr>
            </a:gs>
            <a:gs pos="39999">
              <a:srgbClr val="0A128C"/>
            </a:gs>
            <a:gs pos="86000">
              <a:schemeClr val="tx2">
                <a:lumMod val="85000"/>
                <a:lumOff val="15000"/>
              </a:schemeClr>
            </a:gs>
          </a:gsLst>
          <a:lin ang="8100000" scaled="0"/>
        </a:gradFill>
        <a:effectLst/>
      </p:bgPr>
    </p:bg>
    <p:spTree>
      <p:nvGrpSpPr>
        <p:cNvPr id="1" name=""/>
        <p:cNvGrpSpPr/>
        <p:nvPr/>
      </p:nvGrpSpPr>
      <p:grpSpPr>
        <a:xfrm>
          <a:off x="0" y="0"/>
          <a:ext cx="0" cy="0"/>
          <a:chOff x="0" y="0"/>
          <a:chExt cx="0" cy="0"/>
        </a:xfrm>
      </p:grpSpPr>
      <p:pic>
        <p:nvPicPr>
          <p:cNvPr id="2057" name="Picture 9" descr="C:\Users\Rae\Desktop\ps 90 vs 12 sundial.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l="2533" t="4782" r="-2628" b="-1687"/>
          <a:stretch/>
        </p:blipFill>
        <p:spPr bwMode="auto">
          <a:xfrm>
            <a:off x="7678588" y="404664"/>
            <a:ext cx="4176464" cy="5842118"/>
          </a:xfrm>
          <a:prstGeom prst="roundRect">
            <a:avLst>
              <a:gd name="adj" fmla="val 9892"/>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9327110" y="6492875"/>
            <a:ext cx="2844059" cy="365125"/>
          </a:xfrm>
        </p:spPr>
        <p:txBody>
          <a:bodyPr/>
          <a:lstStyle/>
          <a:p>
            <a:fld id="{81FEFA0A-2F20-4B60-98C6-5FFDA469AA1C}" type="slidenum">
              <a:rPr lang="en-US" smtClean="0">
                <a:solidFill>
                  <a:schemeClr val="bg1"/>
                </a:solidFill>
              </a:rPr>
              <a:pPr/>
              <a:t>87</a:t>
            </a:fld>
            <a:endParaRPr lang="en-US" dirty="0">
              <a:solidFill>
                <a:schemeClr val="bg1"/>
              </a:solidFill>
            </a:endParaRPr>
          </a:p>
        </p:txBody>
      </p:sp>
      <p:sp>
        <p:nvSpPr>
          <p:cNvPr id="3" name="Rectangle 2"/>
          <p:cNvSpPr/>
          <p:nvPr/>
        </p:nvSpPr>
        <p:spPr>
          <a:xfrm>
            <a:off x="261764" y="332656"/>
            <a:ext cx="7272808" cy="63367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a:sp3d>
          </a:bodyPr>
          <a:lstStyle/>
          <a:p>
            <a:pPr lvl="0" algn="ctr"/>
            <a:r>
              <a:rPr lang="en-US" sz="4400" b="1" spc="150" dirty="0">
                <a:ln w="9525">
                  <a:solidFill>
                    <a:prstClr val="white"/>
                  </a:solidFill>
                </a:ln>
                <a:solidFill>
                  <a:srgbClr val="7030A0"/>
                </a:solidFill>
                <a:effectLst>
                  <a:outerShdw blurRad="25400" algn="tl" rotWithShape="0">
                    <a:srgbClr val="000000">
                      <a:alpha val="43000"/>
                    </a:srgbClr>
                  </a:outerShdw>
                </a:effectLst>
                <a:latin typeface="Comic Sans MS" pitchFamily="66" charset="0"/>
                <a:cs typeface="Aharoni" pitchFamily="2" charset="-79"/>
              </a:rPr>
              <a:t>When we learn to </a:t>
            </a:r>
            <a:r>
              <a:rPr lang="en-US" sz="4400" b="1" u="sng" spc="150" dirty="0" smtClean="0">
                <a:ln w="9525">
                  <a:solidFill>
                    <a:prstClr val="white"/>
                  </a:solidFill>
                </a:ln>
                <a:solidFill>
                  <a:srgbClr val="00FF00"/>
                </a:solidFill>
                <a:effectLst>
                  <a:outerShdw blurRad="38100" dist="38100" dir="2700000" algn="tl">
                    <a:srgbClr val="000000">
                      <a:alpha val="43137"/>
                    </a:srgbClr>
                  </a:outerShdw>
                </a:effectLst>
                <a:latin typeface="Papyrus" pitchFamily="66" charset="0"/>
                <a:cs typeface="Aharoni" pitchFamily="2" charset="-79"/>
              </a:rPr>
              <a:t>NUMBER</a:t>
            </a:r>
            <a:r>
              <a:rPr lang="en-US" sz="4400" b="1" spc="150" dirty="0" smtClean="0">
                <a:ln w="9525">
                  <a:solidFill>
                    <a:prstClr val="white"/>
                  </a:solidFill>
                </a:ln>
                <a:solidFill>
                  <a:srgbClr val="00FF00"/>
                </a:solidFill>
                <a:effectLst>
                  <a:outerShdw blurRad="25400" algn="tl" rotWithShape="0">
                    <a:srgbClr val="000000">
                      <a:alpha val="43000"/>
                    </a:srgbClr>
                  </a:outerShdw>
                </a:effectLst>
                <a:latin typeface="Papyrus" pitchFamily="66" charset="0"/>
                <a:cs typeface="Aharoni" pitchFamily="2" charset="-79"/>
              </a:rPr>
              <a:t>  </a:t>
            </a:r>
            <a:br>
              <a:rPr lang="en-US" sz="4400" b="1" spc="150" dirty="0" smtClean="0">
                <a:ln w="9525">
                  <a:solidFill>
                    <a:prstClr val="white"/>
                  </a:solidFill>
                </a:ln>
                <a:solidFill>
                  <a:srgbClr val="00FF00"/>
                </a:solidFill>
                <a:effectLst>
                  <a:outerShdw blurRad="25400" algn="tl" rotWithShape="0">
                    <a:srgbClr val="000000">
                      <a:alpha val="43000"/>
                    </a:srgbClr>
                  </a:outerShdw>
                </a:effectLst>
                <a:latin typeface="Papyrus" pitchFamily="66" charset="0"/>
                <a:cs typeface="Aharoni" pitchFamily="2" charset="-79"/>
              </a:rPr>
            </a:br>
            <a:r>
              <a:rPr lang="en-US" sz="4400" b="1" spc="150" dirty="0" smtClean="0">
                <a:ln w="9525">
                  <a:solidFill>
                    <a:prstClr val="white"/>
                  </a:solidFill>
                </a:ln>
                <a:solidFill>
                  <a:srgbClr val="00FF00"/>
                </a:solidFill>
                <a:effectLst>
                  <a:outerShdw blurRad="25400" algn="tl" rotWithShape="0">
                    <a:srgbClr val="000000">
                      <a:alpha val="43000"/>
                    </a:srgbClr>
                  </a:outerShdw>
                </a:effectLst>
                <a:latin typeface="Papyrus" pitchFamily="66" charset="0"/>
                <a:cs typeface="Aharoni" pitchFamily="2" charset="-79"/>
              </a:rPr>
              <a:t>OUR 	</a:t>
            </a:r>
            <a:r>
              <a:rPr lang="en-US" sz="4400" b="1" spc="150" dirty="0">
                <a:ln w="9525">
                  <a:solidFill>
                    <a:prstClr val="white"/>
                  </a:solidFill>
                </a:ln>
                <a:solidFill>
                  <a:srgbClr val="00FF00"/>
                </a:solidFill>
                <a:effectLst>
                  <a:outerShdw blurRad="25400" algn="tl" rotWithShape="0">
                    <a:srgbClr val="000000">
                      <a:alpha val="43000"/>
                    </a:srgbClr>
                  </a:outerShdw>
                </a:effectLst>
                <a:latin typeface="Papyrus" pitchFamily="66" charset="0"/>
                <a:cs typeface="Aharoni" pitchFamily="2" charset="-79"/>
              </a:rPr>
              <a:t> </a:t>
            </a:r>
            <a:r>
              <a:rPr lang="en-US" sz="4400" b="1" u="sng" spc="150" dirty="0" smtClean="0">
                <a:ln w="9525">
                  <a:solidFill>
                    <a:prstClr val="white"/>
                  </a:solidFill>
                </a:ln>
                <a:solidFill>
                  <a:srgbClr val="00FF00"/>
                </a:solidFill>
                <a:effectLst>
                  <a:outerShdw blurRad="25400" algn="tl" rotWithShape="0">
                    <a:srgbClr val="000000">
                      <a:alpha val="43000"/>
                    </a:srgbClr>
                  </a:outerShdw>
                </a:effectLst>
                <a:latin typeface="Papyrus" pitchFamily="66" charset="0"/>
                <a:cs typeface="Aharoni" pitchFamily="2" charset="-79"/>
              </a:rPr>
              <a:t>DAYS</a:t>
            </a:r>
            <a:r>
              <a:rPr lang="en-US" sz="4400" b="1" spc="150" dirty="0" smtClean="0">
                <a:ln w="9525">
                  <a:solidFill>
                    <a:prstClr val="white"/>
                  </a:solidFill>
                </a:ln>
                <a:solidFill>
                  <a:srgbClr val="00FF00"/>
                </a:solidFill>
                <a:effectLst>
                  <a:outerShdw blurRad="25400" algn="tl" rotWithShape="0">
                    <a:srgbClr val="000000">
                      <a:alpha val="43000"/>
                    </a:srgbClr>
                  </a:outerShdw>
                </a:effectLst>
                <a:latin typeface="Papyrus" pitchFamily="66" charset="0"/>
                <a:cs typeface="Aharoni" pitchFamily="2" charset="-79"/>
              </a:rPr>
              <a:t>, </a:t>
            </a:r>
            <a:br>
              <a:rPr lang="en-US" sz="4400" b="1" spc="150" dirty="0" smtClean="0">
                <a:ln w="9525">
                  <a:solidFill>
                    <a:prstClr val="white"/>
                  </a:solidFill>
                </a:ln>
                <a:solidFill>
                  <a:srgbClr val="00FF00"/>
                </a:solidFill>
                <a:effectLst>
                  <a:outerShdw blurRad="25400" algn="tl" rotWithShape="0">
                    <a:srgbClr val="000000">
                      <a:alpha val="43000"/>
                    </a:srgbClr>
                  </a:outerShdw>
                </a:effectLst>
                <a:latin typeface="Papyrus" pitchFamily="66" charset="0"/>
                <a:cs typeface="Aharoni" pitchFamily="2" charset="-79"/>
              </a:rPr>
            </a:br>
            <a:r>
              <a:rPr lang="en-US" sz="4400" b="1" spc="150" dirty="0" smtClean="0">
                <a:ln w="9525">
                  <a:solidFill>
                    <a:schemeClr val="bg1"/>
                  </a:solidFill>
                </a:ln>
                <a:solidFill>
                  <a:srgbClr val="7030A0"/>
                </a:solidFill>
                <a:effectLst>
                  <a:outerShdw blurRad="25400" algn="tl" rotWithShape="0">
                    <a:srgbClr val="000000">
                      <a:alpha val="43000"/>
                    </a:srgbClr>
                  </a:outerShdw>
                </a:effectLst>
                <a:latin typeface="Comic Sans MS" pitchFamily="66" charset="0"/>
                <a:cs typeface="Aharoni" pitchFamily="2" charset="-79"/>
              </a:rPr>
              <a:t>we are then on</a:t>
            </a:r>
            <a:r>
              <a:rPr lang="en-US" sz="4400" b="1" spc="150" dirty="0" smtClean="0">
                <a:ln w="9525">
                  <a:solidFill>
                    <a:prstClr val="white"/>
                  </a:solidFill>
                </a:ln>
                <a:solidFill>
                  <a:srgbClr val="FFFF00"/>
                </a:solidFill>
                <a:effectLst>
                  <a:outerShdw blurRad="25400" algn="tl" rotWithShape="0">
                    <a:srgbClr val="000000">
                      <a:alpha val="43000"/>
                    </a:srgbClr>
                  </a:outerShdw>
                </a:effectLst>
                <a:latin typeface="Comic Sans MS" pitchFamily="66" charset="0"/>
                <a:cs typeface="Aharoni" pitchFamily="2" charset="-79"/>
              </a:rPr>
              <a:t> </a:t>
            </a:r>
            <a:br>
              <a:rPr lang="en-US" sz="4400" b="1" spc="150" dirty="0" smtClean="0">
                <a:ln w="9525">
                  <a:solidFill>
                    <a:prstClr val="white"/>
                  </a:solidFill>
                </a:ln>
                <a:solidFill>
                  <a:srgbClr val="FFFF00"/>
                </a:solidFill>
                <a:effectLst>
                  <a:outerShdw blurRad="25400" algn="tl" rotWithShape="0">
                    <a:srgbClr val="000000">
                      <a:alpha val="43000"/>
                    </a:srgbClr>
                  </a:outerShdw>
                </a:effectLst>
                <a:latin typeface="Comic Sans MS" pitchFamily="66" charset="0"/>
                <a:cs typeface="Aharoni" pitchFamily="2" charset="-79"/>
              </a:rPr>
            </a:br>
            <a:r>
              <a:rPr lang="en-US" sz="4400" b="1" spc="150" dirty="0" smtClean="0">
                <a:ln w="38100">
                  <a:solidFill>
                    <a:srgbClr val="7030A0"/>
                  </a:solidFill>
                </a:ln>
                <a:solidFill>
                  <a:srgbClr val="FFFF00"/>
                </a:solidFill>
                <a:effectLst>
                  <a:glow rad="127000">
                    <a:srgbClr val="00FF00"/>
                  </a:glow>
                  <a:outerShdw blurRad="25400" algn="tl" rotWithShape="0">
                    <a:srgbClr val="000000">
                      <a:alpha val="43000"/>
                    </a:srgbClr>
                  </a:outerShdw>
                </a:effectLst>
                <a:latin typeface="Papyrus" pitchFamily="66" charset="0"/>
                <a:cs typeface="Aharoni" pitchFamily="2" charset="-79"/>
              </a:rPr>
              <a:t>Yahuah’s</a:t>
            </a:r>
            <a:r>
              <a:rPr lang="en-US" sz="4400" b="1" spc="150" dirty="0" smtClean="0">
                <a:ln w="38100">
                  <a:solidFill>
                    <a:prstClr val="white"/>
                  </a:solidFill>
                </a:ln>
                <a:solidFill>
                  <a:srgbClr val="FFFF00"/>
                </a:solidFill>
                <a:effectLst>
                  <a:outerShdw blurRad="25400" algn="tl" rotWithShape="0">
                    <a:srgbClr val="000000">
                      <a:alpha val="43000"/>
                    </a:srgbClr>
                  </a:outerShdw>
                </a:effectLst>
                <a:latin typeface="Papyrus" pitchFamily="66" charset="0"/>
                <a:cs typeface="Aharoni" pitchFamily="2" charset="-79"/>
              </a:rPr>
              <a:t>  </a:t>
            </a:r>
            <a:r>
              <a:rPr lang="en-US" sz="4800" b="1" spc="150" dirty="0" smtClean="0">
                <a:ln w="12700">
                  <a:solidFill>
                    <a:srgbClr val="00FFFF"/>
                  </a:solidFill>
                </a:ln>
                <a:solidFill>
                  <a:srgbClr val="FF3399"/>
                </a:solidFill>
                <a:effectLst>
                  <a:outerShdw blurRad="25400" algn="tl" rotWithShape="0">
                    <a:srgbClr val="000000">
                      <a:alpha val="43000"/>
                    </a:srgbClr>
                  </a:outerShdw>
                </a:effectLst>
                <a:latin typeface="Comic Sans MS" panose="030F0702030302020204" pitchFamily="66" charset="0"/>
                <a:cs typeface="Aharoni" pitchFamily="2" charset="-79"/>
              </a:rPr>
              <a:t>blood</a:t>
            </a:r>
            <a:r>
              <a:rPr lang="en-US" sz="4400" b="1" spc="150" dirty="0" smtClean="0">
                <a:ln w="12700">
                  <a:solidFill>
                    <a:srgbClr val="00FFFF"/>
                  </a:solidFill>
                </a:ln>
                <a:solidFill>
                  <a:srgbClr val="FF3399"/>
                </a:solidFill>
                <a:effectLst>
                  <a:outerShdw blurRad="25400" algn="tl" rotWithShape="0">
                    <a:srgbClr val="000000">
                      <a:alpha val="43000"/>
                    </a:srgbClr>
                  </a:outerShdw>
                </a:effectLst>
                <a:latin typeface="Comic Sans MS" panose="030F0702030302020204" pitchFamily="66" charset="0"/>
                <a:cs typeface="Aharoni" pitchFamily="2" charset="-79"/>
              </a:rPr>
              <a:t> </a:t>
            </a:r>
            <a:r>
              <a:rPr lang="en-US" sz="4800" b="1" spc="150" dirty="0">
                <a:ln w="12700">
                  <a:solidFill>
                    <a:srgbClr val="00FFFF"/>
                  </a:solidFill>
                </a:ln>
                <a:solidFill>
                  <a:srgbClr val="FF3399"/>
                </a:solidFill>
                <a:effectLst>
                  <a:outerShdw blurRad="25400" algn="tl" rotWithShape="0">
                    <a:srgbClr val="000000">
                      <a:alpha val="43000"/>
                    </a:srgbClr>
                  </a:outerShdw>
                </a:effectLst>
                <a:latin typeface="Comic Sans MS" panose="030F0702030302020204" pitchFamily="66" charset="0"/>
                <a:cs typeface="Aharoni" pitchFamily="2" charset="-79"/>
              </a:rPr>
              <a:t>ratified</a:t>
            </a:r>
            <a:r>
              <a:rPr lang="en-US" sz="4400" b="1" spc="150" dirty="0">
                <a:ln w="12700">
                  <a:solidFill>
                    <a:srgbClr val="00FFFF"/>
                  </a:solidFill>
                </a:ln>
                <a:solidFill>
                  <a:srgbClr val="FF3399"/>
                </a:solidFill>
                <a:effectLst>
                  <a:outerShdw blurRad="25400" algn="tl" rotWithShape="0">
                    <a:srgbClr val="000000">
                      <a:alpha val="43000"/>
                    </a:srgbClr>
                  </a:outerShdw>
                </a:effectLst>
                <a:latin typeface="Comic Sans MS" panose="030F0702030302020204" pitchFamily="66" charset="0"/>
                <a:cs typeface="Aharoni" pitchFamily="2" charset="-79"/>
              </a:rPr>
              <a:t>  </a:t>
            </a:r>
            <a:r>
              <a:rPr lang="en-US" sz="4400" b="1" spc="150" dirty="0">
                <a:ln w="38100">
                  <a:solidFill>
                    <a:prstClr val="white"/>
                  </a:solidFill>
                </a:ln>
                <a:solidFill>
                  <a:srgbClr val="FFFF00"/>
                </a:solidFill>
                <a:effectLst>
                  <a:outerShdw blurRad="25400" algn="tl" rotWithShape="0">
                    <a:srgbClr val="000000">
                      <a:alpha val="43000"/>
                    </a:srgbClr>
                  </a:outerShdw>
                </a:effectLst>
                <a:latin typeface="Papyrus" pitchFamily="66" charset="0"/>
                <a:cs typeface="Aharoni" pitchFamily="2" charset="-79"/>
              </a:rPr>
              <a:t/>
            </a:r>
            <a:br>
              <a:rPr lang="en-US" sz="4400" b="1" spc="150" dirty="0">
                <a:ln w="38100">
                  <a:solidFill>
                    <a:prstClr val="white"/>
                  </a:solidFill>
                </a:ln>
                <a:solidFill>
                  <a:srgbClr val="FFFF00"/>
                </a:solidFill>
                <a:effectLst>
                  <a:outerShdw blurRad="25400" algn="tl" rotWithShape="0">
                    <a:srgbClr val="000000">
                      <a:alpha val="43000"/>
                    </a:srgbClr>
                  </a:outerShdw>
                </a:effectLst>
                <a:latin typeface="Papyrus" pitchFamily="66" charset="0"/>
                <a:cs typeface="Aharoni" pitchFamily="2" charset="-79"/>
              </a:rPr>
            </a:br>
            <a:r>
              <a:rPr lang="en-US" sz="4400" b="1" spc="150" dirty="0">
                <a:ln w="28575">
                  <a:solidFill>
                    <a:prstClr val="white"/>
                  </a:solidFill>
                </a:ln>
                <a:solidFill>
                  <a:srgbClr val="00B0F0"/>
                </a:solidFill>
                <a:effectLst>
                  <a:outerShdw blurRad="25400" algn="tl" rotWithShape="0">
                    <a:srgbClr val="000000">
                      <a:alpha val="43000"/>
                    </a:srgbClr>
                  </a:outerShdw>
                </a:effectLst>
                <a:latin typeface="Rockwell" pitchFamily="18" charset="0"/>
                <a:cs typeface="Aharoni" pitchFamily="2" charset="-79"/>
              </a:rPr>
              <a:t>Mo-edim</a:t>
            </a:r>
            <a:r>
              <a:rPr lang="en-US" sz="4400" b="1" spc="150" dirty="0">
                <a:ln w="28575">
                  <a:solidFill>
                    <a:prstClr val="white"/>
                  </a:solidFill>
                </a:ln>
                <a:solidFill>
                  <a:srgbClr val="00B0F0"/>
                </a:solidFill>
                <a:effectLst>
                  <a:outerShdw blurRad="25400" algn="tl" rotWithShape="0">
                    <a:srgbClr val="000000">
                      <a:alpha val="43000"/>
                    </a:srgbClr>
                  </a:outerShdw>
                </a:effectLst>
                <a:latin typeface="Papyrus" pitchFamily="66" charset="0"/>
                <a:cs typeface="Aharoni" pitchFamily="2" charset="-79"/>
              </a:rPr>
              <a:t> </a:t>
            </a:r>
            <a:r>
              <a:rPr lang="en-US" sz="4400" b="1" spc="150" dirty="0">
                <a:ln w="28575">
                  <a:solidFill>
                    <a:prstClr val="white"/>
                  </a:solidFill>
                </a:ln>
                <a:solidFill>
                  <a:srgbClr val="00B0F0"/>
                </a:solidFill>
                <a:effectLst>
                  <a:outerShdw blurRad="25400" algn="tl" rotWithShape="0">
                    <a:srgbClr val="000000">
                      <a:alpha val="43000"/>
                    </a:srgbClr>
                  </a:outerShdw>
                </a:effectLst>
                <a:latin typeface="Rockwell" pitchFamily="18" charset="0"/>
                <a:cs typeface="Aharoni" pitchFamily="2" charset="-79"/>
              </a:rPr>
              <a:t>schedule.</a:t>
            </a:r>
            <a:br>
              <a:rPr lang="en-US" sz="4400" b="1" spc="150" dirty="0">
                <a:ln w="28575">
                  <a:solidFill>
                    <a:prstClr val="white"/>
                  </a:solidFill>
                </a:ln>
                <a:solidFill>
                  <a:srgbClr val="00B0F0"/>
                </a:solidFill>
                <a:effectLst>
                  <a:outerShdw blurRad="25400" algn="tl" rotWithShape="0">
                    <a:srgbClr val="000000">
                      <a:alpha val="43000"/>
                    </a:srgbClr>
                  </a:outerShdw>
                </a:effectLst>
                <a:latin typeface="Rockwell" pitchFamily="18" charset="0"/>
                <a:cs typeface="Aharoni" pitchFamily="2" charset="-79"/>
              </a:rPr>
            </a:br>
            <a:r>
              <a:rPr lang="en-US" sz="4400" b="1" spc="150" dirty="0">
                <a:ln w="28575">
                  <a:solidFill>
                    <a:prstClr val="white"/>
                  </a:solidFill>
                </a:ln>
                <a:solidFill>
                  <a:srgbClr val="FF3399"/>
                </a:solidFill>
                <a:effectLst>
                  <a:outerShdw blurRad="25400" algn="tl" rotWithShape="0">
                    <a:srgbClr val="000000">
                      <a:alpha val="43000"/>
                    </a:srgbClr>
                  </a:outerShdw>
                </a:effectLst>
                <a:latin typeface="Rockwell" pitchFamily="18" charset="0"/>
                <a:cs typeface="Aharoni" pitchFamily="2" charset="-79"/>
              </a:rPr>
              <a:t>This factor promotes our </a:t>
            </a:r>
            <a:r>
              <a:rPr lang="en-US" sz="4000" b="1" spc="150" dirty="0" smtClean="0">
                <a:ln w="28575">
                  <a:solidFill>
                    <a:srgbClr val="2932E7"/>
                  </a:solidFill>
                </a:ln>
                <a:solidFill>
                  <a:srgbClr val="FF3399"/>
                </a:solidFill>
                <a:effectLst>
                  <a:glow rad="127000">
                    <a:srgbClr val="FFFF00"/>
                  </a:glow>
                  <a:outerShdw blurRad="25400" algn="tl" rotWithShape="0">
                    <a:srgbClr val="000000">
                      <a:alpha val="43000"/>
                    </a:srgbClr>
                  </a:outerShdw>
                </a:effectLst>
                <a:latin typeface="Papyrus" pitchFamily="66" charset="0"/>
                <a:cs typeface="Aharoni" pitchFamily="2" charset="-79"/>
              </a:rPr>
              <a:t>KNOWLEDGE</a:t>
            </a:r>
            <a:r>
              <a:rPr lang="en-US" sz="4400" b="1" spc="150" dirty="0" smtClean="0">
                <a:ln w="28575">
                  <a:solidFill>
                    <a:prstClr val="white"/>
                  </a:solidFill>
                </a:ln>
                <a:solidFill>
                  <a:srgbClr val="FF3399"/>
                </a:solidFill>
                <a:effectLst>
                  <a:outerShdw blurRad="25400" algn="tl" rotWithShape="0">
                    <a:srgbClr val="000000">
                      <a:alpha val="43000"/>
                    </a:srgbClr>
                  </a:outerShdw>
                </a:effectLst>
                <a:latin typeface="Papyrus" pitchFamily="66" charset="0"/>
                <a:cs typeface="Aharoni" pitchFamily="2" charset="-79"/>
              </a:rPr>
              <a:t> </a:t>
            </a:r>
            <a:r>
              <a:rPr lang="en-US" sz="4400" b="1" spc="150" dirty="0">
                <a:ln w="28575">
                  <a:solidFill>
                    <a:prstClr val="white"/>
                  </a:solidFill>
                </a:ln>
                <a:solidFill>
                  <a:srgbClr val="FF3399"/>
                </a:solidFill>
                <a:effectLst>
                  <a:outerShdw blurRad="25400" algn="tl" rotWithShape="0">
                    <a:srgbClr val="000000">
                      <a:alpha val="43000"/>
                    </a:srgbClr>
                  </a:outerShdw>
                </a:effectLst>
                <a:latin typeface="Rockwell" pitchFamily="18" charset="0"/>
                <a:cs typeface="Aharoni" pitchFamily="2" charset="-79"/>
              </a:rPr>
              <a:t>&amp;</a:t>
            </a:r>
            <a:r>
              <a:rPr lang="en-US" sz="4400" b="1" spc="150" dirty="0" smtClean="0">
                <a:ln w="28575">
                  <a:solidFill>
                    <a:prstClr val="white"/>
                  </a:solidFill>
                </a:ln>
                <a:solidFill>
                  <a:srgbClr val="FF3399"/>
                </a:solidFill>
                <a:effectLst>
                  <a:outerShdw blurRad="25400" algn="tl" rotWithShape="0">
                    <a:srgbClr val="000000">
                      <a:alpha val="43000"/>
                    </a:srgbClr>
                  </a:outerShdw>
                </a:effectLst>
                <a:latin typeface="Rockwell" pitchFamily="18" charset="0"/>
                <a:cs typeface="Aharoni" pitchFamily="2" charset="-79"/>
              </a:rPr>
              <a:t/>
            </a:r>
            <a:br>
              <a:rPr lang="en-US" sz="4400" b="1" spc="150" dirty="0" smtClean="0">
                <a:ln w="28575">
                  <a:solidFill>
                    <a:prstClr val="white"/>
                  </a:solidFill>
                </a:ln>
                <a:solidFill>
                  <a:srgbClr val="FF3399"/>
                </a:solidFill>
                <a:effectLst>
                  <a:outerShdw blurRad="25400" algn="tl" rotWithShape="0">
                    <a:srgbClr val="000000">
                      <a:alpha val="43000"/>
                    </a:srgbClr>
                  </a:outerShdw>
                </a:effectLst>
                <a:latin typeface="Rockwell" pitchFamily="18" charset="0"/>
                <a:cs typeface="Aharoni" pitchFamily="2" charset="-79"/>
              </a:rPr>
            </a:br>
            <a:r>
              <a:rPr lang="en-US" sz="4400" b="1" spc="150" dirty="0" smtClean="0">
                <a:ln w="28575">
                  <a:solidFill>
                    <a:prstClr val="white"/>
                  </a:solidFill>
                </a:ln>
                <a:solidFill>
                  <a:srgbClr val="FF3399"/>
                </a:solidFill>
                <a:effectLst>
                  <a:outerShdw blurRad="25400" algn="tl" rotWithShape="0">
                    <a:srgbClr val="000000">
                      <a:alpha val="43000"/>
                    </a:srgbClr>
                  </a:outerShdw>
                </a:effectLst>
                <a:latin typeface="Papyrus" pitchFamily="66" charset="0"/>
                <a:cs typeface="Aharoni" pitchFamily="2" charset="-79"/>
              </a:rPr>
              <a:t> </a:t>
            </a:r>
            <a:r>
              <a:rPr lang="en-US" sz="4400" b="1" spc="150" dirty="0" smtClean="0">
                <a:ln w="28575">
                  <a:solidFill>
                    <a:prstClr val="white"/>
                  </a:solidFill>
                </a:ln>
                <a:solidFill>
                  <a:srgbClr val="FF3399"/>
                </a:solidFill>
                <a:effectLst>
                  <a:outerShdw blurRad="25400" algn="tl" rotWithShape="0">
                    <a:srgbClr val="000000">
                      <a:alpha val="43000"/>
                    </a:srgbClr>
                  </a:outerShdw>
                </a:effectLst>
                <a:latin typeface="Rockwell" pitchFamily="18" charset="0"/>
                <a:cs typeface="Aharoni" pitchFamily="2" charset="-79"/>
              </a:rPr>
              <a:t>~</a:t>
            </a:r>
            <a:r>
              <a:rPr lang="en-US" sz="4400" b="1" spc="150" dirty="0" smtClean="0">
                <a:ln w="28575">
                  <a:solidFill>
                    <a:prstClr val="white"/>
                  </a:solidFill>
                </a:ln>
                <a:solidFill>
                  <a:srgbClr val="FF3399"/>
                </a:solidFill>
                <a:effectLst>
                  <a:outerShdw blurRad="25400" algn="tl" rotWithShape="0">
                    <a:srgbClr val="000000">
                      <a:alpha val="43000"/>
                    </a:srgbClr>
                  </a:outerShdw>
                </a:effectLst>
                <a:latin typeface="Papyrus" pitchFamily="66" charset="0"/>
                <a:cs typeface="Aharoni" pitchFamily="2" charset="-79"/>
              </a:rPr>
              <a:t> </a:t>
            </a:r>
            <a:r>
              <a:rPr lang="en-US" sz="5400" b="1" i="1" spc="150" dirty="0" smtClean="0">
                <a:ln w="19050">
                  <a:solidFill>
                    <a:srgbClr val="00FFFF"/>
                  </a:solidFill>
                </a:ln>
                <a:solidFill>
                  <a:srgbClr val="FF3399"/>
                </a:solidFill>
                <a:effectLst>
                  <a:outerShdw blurRad="25400" algn="tl" rotWithShape="0">
                    <a:srgbClr val="000000">
                      <a:alpha val="43000"/>
                    </a:srgbClr>
                  </a:outerShdw>
                </a:effectLst>
                <a:latin typeface="Arial Black" panose="020B0A04020102020204" pitchFamily="34" charset="0"/>
                <a:cs typeface="Aharoni" pitchFamily="2" charset="-79"/>
              </a:rPr>
              <a:t>WISDOM</a:t>
            </a:r>
            <a:r>
              <a:rPr lang="en-US" sz="5400" b="1" i="1" spc="150" dirty="0">
                <a:ln w="19050">
                  <a:solidFill>
                    <a:srgbClr val="00FFFF"/>
                  </a:solidFill>
                </a:ln>
                <a:solidFill>
                  <a:srgbClr val="FF3399"/>
                </a:solidFill>
                <a:effectLst>
                  <a:outerShdw blurRad="25400" algn="tl" rotWithShape="0">
                    <a:srgbClr val="000000">
                      <a:alpha val="43000"/>
                    </a:srgbClr>
                  </a:outerShdw>
                </a:effectLst>
                <a:latin typeface="Arial Black" panose="020B0A04020102020204" pitchFamily="34" charset="0"/>
                <a:cs typeface="Aharoni" pitchFamily="2" charset="-79"/>
              </a:rPr>
              <a:t>!</a:t>
            </a:r>
          </a:p>
        </p:txBody>
      </p:sp>
    </p:spTree>
    <p:extLst>
      <p:ext uri="{BB962C8B-B14F-4D97-AF65-F5344CB8AC3E}">
        <p14:creationId xmlns:p14="http://schemas.microsoft.com/office/powerpoint/2010/main" val="471100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2000"/>
                                  </p:stCondLst>
                                  <p:childTnLst>
                                    <p:set>
                                      <p:cBhvr>
                                        <p:cTn id="6" dur="1" fill="hold">
                                          <p:stCondLst>
                                            <p:cond delay="0"/>
                                          </p:stCondLst>
                                        </p:cTn>
                                        <p:tgtEl>
                                          <p:spTgt spid="2057"/>
                                        </p:tgtEl>
                                        <p:attrNameLst>
                                          <p:attrName>style.visibility</p:attrName>
                                        </p:attrNameLst>
                                      </p:cBhvr>
                                      <p:to>
                                        <p:strVal val="visible"/>
                                      </p:to>
                                    </p:set>
                                    <p:animEffect transition="in" filter="diamond(in)">
                                      <p:cBhvr>
                                        <p:cTn id="7" dur="2000"/>
                                        <p:tgtEl>
                                          <p:spTgt spid="20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gradFill>
          <a:gsLst>
            <a:gs pos="13000">
              <a:schemeClr val="tx2">
                <a:lumMod val="95000"/>
                <a:lumOff val="5000"/>
              </a:schemeClr>
            </a:gs>
            <a:gs pos="39999">
              <a:srgbClr val="0A128C"/>
            </a:gs>
            <a:gs pos="86000">
              <a:schemeClr val="tx2">
                <a:lumMod val="85000"/>
                <a:lumOff val="15000"/>
              </a:schemeClr>
            </a:gs>
          </a:gsLst>
          <a:lin ang="8100000" scaled="0"/>
        </a:gradFill>
        <a:effectLst/>
      </p:bgPr>
    </p:bg>
    <p:spTree>
      <p:nvGrpSpPr>
        <p:cNvPr id="1" name=""/>
        <p:cNvGrpSpPr/>
        <p:nvPr/>
      </p:nvGrpSpPr>
      <p:grpSpPr>
        <a:xfrm>
          <a:off x="0" y="0"/>
          <a:ext cx="0" cy="0"/>
          <a:chOff x="0" y="0"/>
          <a:chExt cx="0" cy="0"/>
        </a:xfrm>
      </p:grpSpPr>
      <p:pic>
        <p:nvPicPr>
          <p:cNvPr id="5" name="Picture 2" descr="C:\Users\Rae\Desktop\child girl countin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t="-2240" r="-2758" b="-2448"/>
          <a:stretch/>
        </p:blipFill>
        <p:spPr bwMode="auto">
          <a:xfrm>
            <a:off x="5590356" y="-99392"/>
            <a:ext cx="2683346" cy="336460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Slide Number Placeholder 1"/>
          <p:cNvSpPr>
            <a:spLocks noGrp="1"/>
          </p:cNvSpPr>
          <p:nvPr>
            <p:ph type="sldNum" sz="quarter" idx="12"/>
          </p:nvPr>
        </p:nvSpPr>
        <p:spPr>
          <a:xfrm>
            <a:off x="9371033" y="6525344"/>
            <a:ext cx="2844059" cy="365125"/>
          </a:xfrm>
        </p:spPr>
        <p:txBody>
          <a:bodyPr/>
          <a:lstStyle/>
          <a:p>
            <a:fld id="{81FEFA0A-2F20-4B60-98C6-5FFDA469AA1C}" type="slidenum">
              <a:rPr lang="en-US" smtClean="0">
                <a:solidFill>
                  <a:prstClr val="white"/>
                </a:solidFill>
              </a:rPr>
              <a:pPr/>
              <a:t>88</a:t>
            </a:fld>
            <a:endParaRPr lang="en-US" dirty="0">
              <a:solidFill>
                <a:prstClr val="white"/>
              </a:solidFill>
            </a:endParaRPr>
          </a:p>
        </p:txBody>
      </p:sp>
      <p:sp>
        <p:nvSpPr>
          <p:cNvPr id="6" name="Rectangle 5"/>
          <p:cNvSpPr/>
          <p:nvPr/>
        </p:nvSpPr>
        <p:spPr>
          <a:xfrm>
            <a:off x="189755" y="188641"/>
            <a:ext cx="5904657" cy="4896544"/>
          </a:xfrm>
          <a:prstGeom prst="rect">
            <a:avLst/>
          </a:prstGeom>
          <a:noFill/>
          <a:ln w="76200">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3200" b="1" dirty="0" smtClean="0">
                <a:solidFill>
                  <a:prstClr val="white"/>
                </a:solidFill>
              </a:rPr>
              <a:t>When Yahusha declared – </a:t>
            </a:r>
          </a:p>
          <a:p>
            <a:pPr algn="ctr"/>
            <a:r>
              <a:rPr lang="en-CA" sz="3200" b="1" dirty="0" smtClean="0">
                <a:solidFill>
                  <a:prstClr val="white"/>
                </a:solidFill>
              </a:rPr>
              <a:t> </a:t>
            </a:r>
            <a:r>
              <a:rPr lang="en-US" sz="3200" b="1" dirty="0" smtClean="0">
                <a:solidFill>
                  <a:srgbClr val="008080"/>
                </a:solidFill>
                <a:effectLst>
                  <a:glow rad="101600">
                    <a:schemeClr val="bg1">
                      <a:lumMod val="95000"/>
                    </a:schemeClr>
                  </a:glow>
                </a:effectLst>
                <a:latin typeface="Georgia" panose="02040502050405020303" pitchFamily="18" charset="0"/>
              </a:rPr>
              <a:t>Luke 11:52</a:t>
            </a:r>
            <a:r>
              <a:rPr lang="en-US" sz="3200" b="1" dirty="0" smtClean="0">
                <a:solidFill>
                  <a:prstClr val="black"/>
                </a:solidFill>
                <a:effectLst>
                  <a:glow rad="101600">
                    <a:schemeClr val="bg1">
                      <a:lumMod val="95000"/>
                    </a:schemeClr>
                  </a:glow>
                </a:effectLst>
                <a:latin typeface="Georgia" panose="02040502050405020303" pitchFamily="18" charset="0"/>
              </a:rPr>
              <a:t>  </a:t>
            </a:r>
            <a:r>
              <a:rPr lang="en-US" sz="3200" b="1" dirty="0">
                <a:solidFill>
                  <a:srgbClr val="FF3399"/>
                </a:solidFill>
                <a:latin typeface="Georgia" panose="02040502050405020303" pitchFamily="18" charset="0"/>
              </a:rPr>
              <a:t>“Woe to you learned in the Torah, </a:t>
            </a:r>
            <a:r>
              <a:rPr lang="en-US" sz="3200" b="1" dirty="0" smtClean="0">
                <a:solidFill>
                  <a:srgbClr val="FF3399"/>
                </a:solidFill>
                <a:latin typeface="Georgia" panose="02040502050405020303" pitchFamily="18" charset="0"/>
              </a:rPr>
              <a:t/>
            </a:r>
            <a:br>
              <a:rPr lang="en-US" sz="3200" b="1" dirty="0" smtClean="0">
                <a:solidFill>
                  <a:srgbClr val="FF3399"/>
                </a:solidFill>
                <a:latin typeface="Georgia" panose="02040502050405020303" pitchFamily="18" charset="0"/>
              </a:rPr>
            </a:br>
            <a:r>
              <a:rPr lang="en-US" sz="3200" b="1" dirty="0" smtClean="0">
                <a:solidFill>
                  <a:srgbClr val="FF3399"/>
                </a:solidFill>
                <a:effectLst>
                  <a:glow rad="101600">
                    <a:srgbClr val="FFFF00"/>
                  </a:glow>
                </a:effectLst>
                <a:latin typeface="Georgia" panose="02040502050405020303" pitchFamily="18" charset="0"/>
              </a:rPr>
              <a:t>because </a:t>
            </a:r>
            <a:r>
              <a:rPr lang="en-US" sz="3200" b="1" dirty="0">
                <a:solidFill>
                  <a:srgbClr val="FF3399"/>
                </a:solidFill>
                <a:effectLst>
                  <a:glow rad="101600">
                    <a:srgbClr val="FFFF00"/>
                  </a:glow>
                </a:effectLst>
                <a:latin typeface="Georgia" panose="02040502050405020303" pitchFamily="18" charset="0"/>
              </a:rPr>
              <a:t>you took away </a:t>
            </a:r>
            <a:r>
              <a:rPr lang="en-US" sz="3200" b="1" dirty="0" smtClean="0">
                <a:solidFill>
                  <a:srgbClr val="FF3399"/>
                </a:solidFill>
                <a:effectLst>
                  <a:glow rad="101600">
                    <a:srgbClr val="FFFF00"/>
                  </a:glow>
                </a:effectLst>
                <a:latin typeface="Georgia" panose="02040502050405020303" pitchFamily="18" charset="0"/>
              </a:rPr>
              <a:t/>
            </a:r>
            <a:br>
              <a:rPr lang="en-US" sz="3200" b="1" dirty="0" smtClean="0">
                <a:solidFill>
                  <a:srgbClr val="FF3399"/>
                </a:solidFill>
                <a:effectLst>
                  <a:glow rad="101600">
                    <a:srgbClr val="FFFF00"/>
                  </a:glow>
                </a:effectLst>
                <a:latin typeface="Georgia" panose="02040502050405020303" pitchFamily="18" charset="0"/>
              </a:rPr>
            </a:br>
            <a:r>
              <a:rPr lang="en-US" sz="3200" b="1" dirty="0" smtClean="0">
                <a:solidFill>
                  <a:srgbClr val="FF3399"/>
                </a:solidFill>
                <a:effectLst>
                  <a:glow rad="101600">
                    <a:srgbClr val="FFFF00"/>
                  </a:glow>
                </a:effectLst>
                <a:latin typeface="Georgia" panose="02040502050405020303" pitchFamily="18" charset="0"/>
              </a:rPr>
              <a:t>the </a:t>
            </a:r>
            <a:r>
              <a:rPr lang="en-US" sz="3200" b="1" i="1" dirty="0" smtClean="0">
                <a:ln>
                  <a:solidFill>
                    <a:srgbClr val="2932E7"/>
                  </a:solidFill>
                </a:ln>
                <a:solidFill>
                  <a:srgbClr val="FF3399"/>
                </a:solidFill>
                <a:effectLst>
                  <a:glow rad="254000">
                    <a:srgbClr val="00FFFF"/>
                  </a:glow>
                </a:effectLst>
                <a:latin typeface="Arial Black" panose="020B0A04020102020204" pitchFamily="34" charset="0"/>
              </a:rPr>
              <a:t>KEY</a:t>
            </a:r>
            <a:r>
              <a:rPr lang="en-US" sz="3200" b="1" dirty="0" smtClean="0">
                <a:solidFill>
                  <a:srgbClr val="FF3399"/>
                </a:solidFill>
                <a:effectLst>
                  <a:glow rad="101600">
                    <a:srgbClr val="FFFF00"/>
                  </a:glow>
                </a:effectLst>
                <a:latin typeface="Georgia" panose="02040502050405020303" pitchFamily="18" charset="0"/>
              </a:rPr>
              <a:t> </a:t>
            </a:r>
            <a:r>
              <a:rPr lang="en-US" sz="3200" b="1" dirty="0">
                <a:solidFill>
                  <a:srgbClr val="FF3399"/>
                </a:solidFill>
                <a:effectLst>
                  <a:glow rad="101600">
                    <a:srgbClr val="FFFF00"/>
                  </a:glow>
                </a:effectLst>
                <a:latin typeface="Georgia" panose="02040502050405020303" pitchFamily="18" charset="0"/>
              </a:rPr>
              <a:t>of knowledge. </a:t>
            </a:r>
            <a:r>
              <a:rPr lang="en-US" sz="3200" b="1" dirty="0" smtClean="0">
                <a:solidFill>
                  <a:srgbClr val="FF3399"/>
                </a:solidFill>
                <a:effectLst>
                  <a:glow rad="101600">
                    <a:srgbClr val="FFFF00"/>
                  </a:glow>
                </a:effectLst>
                <a:latin typeface="Georgia" panose="02040502050405020303" pitchFamily="18" charset="0"/>
              </a:rPr>
              <a:t/>
            </a:r>
            <a:br>
              <a:rPr lang="en-US" sz="3200" b="1" dirty="0" smtClean="0">
                <a:solidFill>
                  <a:srgbClr val="FF3399"/>
                </a:solidFill>
                <a:effectLst>
                  <a:glow rad="101600">
                    <a:srgbClr val="FFFF00"/>
                  </a:glow>
                </a:effectLst>
                <a:latin typeface="Georgia" panose="02040502050405020303" pitchFamily="18" charset="0"/>
              </a:rPr>
            </a:br>
            <a:r>
              <a:rPr lang="en-US" sz="3200" b="1" dirty="0" smtClean="0">
                <a:solidFill>
                  <a:srgbClr val="FF3399"/>
                </a:solidFill>
                <a:latin typeface="Georgia" panose="02040502050405020303" pitchFamily="18" charset="0"/>
              </a:rPr>
              <a:t>You </a:t>
            </a:r>
            <a:r>
              <a:rPr lang="en-US" sz="3200" b="1" dirty="0">
                <a:solidFill>
                  <a:srgbClr val="FF3399"/>
                </a:solidFill>
                <a:latin typeface="Georgia" panose="02040502050405020303" pitchFamily="18" charset="0"/>
              </a:rPr>
              <a:t>did not enter in yourselves, and those </a:t>
            </a:r>
            <a:r>
              <a:rPr lang="en-US" sz="3200" b="1" dirty="0" smtClean="0">
                <a:solidFill>
                  <a:srgbClr val="FF3399"/>
                </a:solidFill>
                <a:latin typeface="Georgia" panose="02040502050405020303" pitchFamily="18" charset="0"/>
              </a:rPr>
              <a:t/>
            </a:r>
            <a:br>
              <a:rPr lang="en-US" sz="3200" b="1" dirty="0" smtClean="0">
                <a:solidFill>
                  <a:srgbClr val="FF3399"/>
                </a:solidFill>
                <a:latin typeface="Georgia" panose="02040502050405020303" pitchFamily="18" charset="0"/>
              </a:rPr>
            </a:br>
            <a:r>
              <a:rPr lang="en-US" sz="3200" b="1" dirty="0" smtClean="0">
                <a:solidFill>
                  <a:srgbClr val="FF3399"/>
                </a:solidFill>
                <a:latin typeface="Georgia" panose="02040502050405020303" pitchFamily="18" charset="0"/>
              </a:rPr>
              <a:t>who </a:t>
            </a:r>
            <a:r>
              <a:rPr lang="en-US" sz="3200" b="1" dirty="0">
                <a:solidFill>
                  <a:srgbClr val="FF3399"/>
                </a:solidFill>
                <a:latin typeface="Georgia" panose="02040502050405020303" pitchFamily="18" charset="0"/>
              </a:rPr>
              <a:t>were entering in </a:t>
            </a:r>
            <a:r>
              <a:rPr lang="en-US" sz="3200" b="1" dirty="0" smtClean="0">
                <a:solidFill>
                  <a:srgbClr val="FF3399"/>
                </a:solidFill>
                <a:latin typeface="Georgia" panose="02040502050405020303" pitchFamily="18" charset="0"/>
              </a:rPr>
              <a:t/>
            </a:r>
            <a:br>
              <a:rPr lang="en-US" sz="3200" b="1" dirty="0" smtClean="0">
                <a:solidFill>
                  <a:srgbClr val="FF3399"/>
                </a:solidFill>
                <a:latin typeface="Georgia" panose="02040502050405020303" pitchFamily="18" charset="0"/>
              </a:rPr>
            </a:br>
            <a:r>
              <a:rPr lang="en-US" sz="3200" b="1" dirty="0" smtClean="0">
                <a:solidFill>
                  <a:srgbClr val="FF3399"/>
                </a:solidFill>
                <a:latin typeface="Georgia" panose="02040502050405020303" pitchFamily="18" charset="0"/>
              </a:rPr>
              <a:t>you </a:t>
            </a:r>
            <a:r>
              <a:rPr lang="en-US" sz="3200" b="1" dirty="0">
                <a:solidFill>
                  <a:srgbClr val="FF3399"/>
                </a:solidFill>
                <a:latin typeface="Georgia" panose="02040502050405020303" pitchFamily="18" charset="0"/>
              </a:rPr>
              <a:t>hindered.” </a:t>
            </a:r>
            <a:endParaRPr lang="en-US" sz="3200" b="1" dirty="0" smtClean="0">
              <a:solidFill>
                <a:srgbClr val="FF3399"/>
              </a:solidFill>
              <a:latin typeface="Georgia" panose="02040502050405020303" pitchFamily="18" charset="0"/>
            </a:endParaRPr>
          </a:p>
        </p:txBody>
      </p:sp>
      <p:pic>
        <p:nvPicPr>
          <p:cNvPr id="7" name="Picture 6" descr="F:\Art on Desktop - 1\Art 30sT4\key of light 2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8750" y="28803"/>
            <a:ext cx="3635846" cy="3635846"/>
          </a:xfrm>
          <a:prstGeom prst="roundRect">
            <a:avLst>
              <a:gd name="adj" fmla="val 1038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8326660" y="3761804"/>
            <a:ext cx="3500027" cy="2907556"/>
          </a:xfrm>
          <a:prstGeom prst="roundRect">
            <a:avLst/>
          </a:prstGeom>
          <a:gradFill>
            <a:gsLst>
              <a:gs pos="13000">
                <a:srgbClr val="FFFF00"/>
              </a:gs>
              <a:gs pos="39999">
                <a:srgbClr val="0A128C"/>
              </a:gs>
              <a:gs pos="86000">
                <a:schemeClr val="tx2">
                  <a:lumMod val="85000"/>
                  <a:lumOff val="15000"/>
                </a:schemeClr>
              </a:gs>
            </a:gsLst>
            <a:lin ang="8100000" scaled="0"/>
          </a:gradFill>
          <a:ln w="57150">
            <a:solidFill>
              <a:srgbClr val="7030A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4000" b="1" dirty="0" smtClean="0">
                <a:ln>
                  <a:solidFill>
                    <a:srgbClr val="2932E7"/>
                  </a:solidFill>
                </a:ln>
                <a:solidFill>
                  <a:srgbClr val="BCFFDE"/>
                </a:solidFill>
                <a:latin typeface="Comic Sans MS" panose="030F0702030302020204" pitchFamily="66" charset="0"/>
              </a:rPr>
              <a:t>Yahuah’s </a:t>
            </a:r>
            <a:r>
              <a:rPr lang="en-CA" sz="4000" b="1" dirty="0" smtClean="0">
                <a:ln>
                  <a:solidFill>
                    <a:srgbClr val="FF3399"/>
                  </a:solidFill>
                </a:ln>
                <a:solidFill>
                  <a:srgbClr val="FF99FF"/>
                </a:solidFill>
                <a:latin typeface="Comic Sans MS" panose="030F0702030302020204" pitchFamily="66" charset="0"/>
              </a:rPr>
              <a:t>Tequfah </a:t>
            </a:r>
            <a:r>
              <a:rPr lang="en-CA" sz="4000" b="1" dirty="0" smtClean="0">
                <a:ln>
                  <a:solidFill>
                    <a:srgbClr val="FF3399"/>
                  </a:solidFill>
                </a:ln>
                <a:solidFill>
                  <a:srgbClr val="00FFFF"/>
                </a:solidFill>
                <a:latin typeface="Comic Sans MS" panose="030F0702030302020204" pitchFamily="66" charset="0"/>
              </a:rPr>
              <a:t>is</a:t>
            </a:r>
            <a:r>
              <a:rPr lang="en-CA" sz="4000" b="1" dirty="0" smtClean="0">
                <a:ln>
                  <a:solidFill>
                    <a:srgbClr val="2932E7"/>
                  </a:solidFill>
                </a:ln>
                <a:solidFill>
                  <a:srgbClr val="BCFFDE"/>
                </a:solidFill>
                <a:latin typeface="Comic Sans MS" panose="030F0702030302020204" pitchFamily="66" charset="0"/>
              </a:rPr>
              <a:t>  </a:t>
            </a:r>
            <a:r>
              <a:rPr lang="en-CA" sz="4000" b="1" dirty="0" smtClean="0">
                <a:ln w="19050">
                  <a:solidFill>
                    <a:srgbClr val="2932E7"/>
                  </a:solidFill>
                </a:ln>
                <a:solidFill>
                  <a:srgbClr val="BCFFDE"/>
                </a:solidFill>
                <a:effectLst>
                  <a:glow rad="127000">
                    <a:srgbClr val="FFFF00"/>
                  </a:glow>
                </a:effectLst>
                <a:latin typeface="Comic Sans MS" panose="030F0702030302020204" pitchFamily="66" charset="0"/>
              </a:rPr>
              <a:t>LIGHT &amp;</a:t>
            </a:r>
            <a:r>
              <a:rPr lang="en-CA" sz="4000" b="1" dirty="0">
                <a:ln w="28575">
                  <a:solidFill>
                    <a:srgbClr val="2932E7"/>
                  </a:solidFill>
                </a:ln>
                <a:solidFill>
                  <a:srgbClr val="BCFFDE"/>
                </a:solidFill>
                <a:effectLst>
                  <a:glow rad="127000">
                    <a:srgbClr val="99FF99"/>
                  </a:glow>
                </a:effectLst>
                <a:latin typeface="Comic Sans MS" panose="030F0702030302020204" pitchFamily="66" charset="0"/>
              </a:rPr>
              <a:t> </a:t>
            </a:r>
            <a:r>
              <a:rPr lang="en-CA" sz="4000" b="1" dirty="0" smtClean="0">
                <a:ln w="28575">
                  <a:solidFill>
                    <a:srgbClr val="2932E7"/>
                  </a:solidFill>
                </a:ln>
                <a:solidFill>
                  <a:srgbClr val="BCFFDE"/>
                </a:solidFill>
                <a:effectLst>
                  <a:glow rad="127000">
                    <a:srgbClr val="99FF99"/>
                  </a:glow>
                </a:effectLst>
                <a:latin typeface="Comic Sans MS" panose="030F0702030302020204" pitchFamily="66" charset="0"/>
              </a:rPr>
              <a:t>Knowledge!</a:t>
            </a:r>
            <a:endParaRPr lang="en-CA" sz="4000" b="1" dirty="0">
              <a:ln w="19050">
                <a:solidFill>
                  <a:srgbClr val="2932E7"/>
                </a:solidFill>
              </a:ln>
              <a:solidFill>
                <a:srgbClr val="BCFFDE"/>
              </a:solidFill>
              <a:effectLst>
                <a:glow rad="127000">
                  <a:srgbClr val="FFFF00"/>
                </a:glow>
              </a:effectLst>
              <a:latin typeface="Comic Sans MS" panose="030F0702030302020204" pitchFamily="66" charset="0"/>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5780" y="5062408"/>
            <a:ext cx="1933072" cy="157600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1" name="Rounded Rectangle 10"/>
          <p:cNvSpPr/>
          <p:nvPr/>
        </p:nvSpPr>
        <p:spPr>
          <a:xfrm>
            <a:off x="2167335" y="5264276"/>
            <a:ext cx="6026968" cy="117227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prst="angle"/>
            </a:sp3d>
          </a:bodyPr>
          <a:lstStyle/>
          <a:p>
            <a:pPr lvl="0" algn="ctr"/>
            <a:r>
              <a:rPr lang="en-CA" sz="3200" b="1" dirty="0">
                <a:solidFill>
                  <a:prstClr val="white"/>
                </a:solidFill>
              </a:rPr>
              <a:t>What was it that </a:t>
            </a:r>
            <a:r>
              <a:rPr lang="en-CA" sz="3200" b="1" dirty="0">
                <a:ln>
                  <a:solidFill>
                    <a:srgbClr val="00FFFF"/>
                  </a:solidFill>
                </a:ln>
                <a:solidFill>
                  <a:srgbClr val="FF3399"/>
                </a:solidFill>
              </a:rPr>
              <a:t>REPLACED</a:t>
            </a:r>
            <a:r>
              <a:rPr lang="en-CA" sz="3200" b="1" dirty="0">
                <a:solidFill>
                  <a:prstClr val="white"/>
                </a:solidFill>
              </a:rPr>
              <a:t/>
            </a:r>
            <a:br>
              <a:rPr lang="en-CA" sz="3200" b="1" dirty="0">
                <a:solidFill>
                  <a:prstClr val="white"/>
                </a:solidFill>
              </a:rPr>
            </a:br>
            <a:r>
              <a:rPr lang="en-CA" sz="3200" b="1" dirty="0">
                <a:solidFill>
                  <a:prstClr val="white"/>
                </a:solidFill>
              </a:rPr>
              <a:t> that which was REMOVED?</a:t>
            </a:r>
            <a:endParaRPr lang="en-CA" sz="3200" b="1" dirty="0">
              <a:solidFill>
                <a:srgbClr val="FF3399"/>
              </a:solidFill>
            </a:endParaRPr>
          </a:p>
        </p:txBody>
      </p:sp>
      <p:sp>
        <p:nvSpPr>
          <p:cNvPr id="12" name="Rectangle 11"/>
          <p:cNvSpPr/>
          <p:nvPr/>
        </p:nvSpPr>
        <p:spPr>
          <a:xfrm rot="20513704">
            <a:off x="8573066" y="2256613"/>
            <a:ext cx="1800200" cy="4823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h="25400" prst="softRound"/>
            </a:sp3d>
          </a:bodyPr>
          <a:lstStyle/>
          <a:p>
            <a:pPr algn="ctr"/>
            <a:r>
              <a:rPr lang="en-CA" sz="2800" b="1" dirty="0">
                <a:ln>
                  <a:solidFill>
                    <a:srgbClr val="FF3399"/>
                  </a:solidFill>
                </a:ln>
                <a:solidFill>
                  <a:srgbClr val="FF99FF"/>
                </a:solidFill>
                <a:latin typeface="Comic Sans MS" panose="030F0702030302020204" pitchFamily="66" charset="0"/>
              </a:rPr>
              <a:t>Tequfah</a:t>
            </a:r>
            <a:endParaRPr lang="en-CA" sz="2800" dirty="0"/>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05468" y="2732959"/>
            <a:ext cx="2733160" cy="2498183"/>
          </a:xfrm>
          <a:prstGeom prst="rect">
            <a:avLst/>
          </a:prstGeom>
          <a:effectLst>
            <a:softEdge rad="0"/>
          </a:effectLst>
        </p:spPr>
      </p:pic>
      <p:sp>
        <p:nvSpPr>
          <p:cNvPr id="4" name="Bent Arrow 3"/>
          <p:cNvSpPr/>
          <p:nvPr/>
        </p:nvSpPr>
        <p:spPr>
          <a:xfrm flipH="1">
            <a:off x="10964196" y="1412776"/>
            <a:ext cx="674832" cy="2569274"/>
          </a:xfrm>
          <a:prstGeom prst="bentArrow">
            <a:avLst>
              <a:gd name="adj1" fmla="val 25000"/>
              <a:gd name="adj2" fmla="val 50000"/>
              <a:gd name="adj3" fmla="val 44129"/>
              <a:gd name="adj4" fmla="val 43750"/>
            </a:avLst>
          </a:prstGeom>
          <a:gradFill>
            <a:gsLst>
              <a:gs pos="27000">
                <a:srgbClr val="FFFF00"/>
              </a:gs>
              <a:gs pos="54000">
                <a:srgbClr val="00FFFF"/>
              </a:gs>
              <a:gs pos="86000">
                <a:srgbClr val="FFFF00"/>
              </a:gs>
            </a:gsLst>
            <a:lin ang="8100000" scaled="0"/>
          </a:gradFill>
          <a:ln>
            <a:solidFill>
              <a:srgbClr val="2932E7"/>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Tree>
    <p:extLst>
      <p:ext uri="{BB962C8B-B14F-4D97-AF65-F5344CB8AC3E}">
        <p14:creationId xmlns:p14="http://schemas.microsoft.com/office/powerpoint/2010/main" val="3373094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750"/>
                                        <p:tgtEl>
                                          <p:spTgt spid="7"/>
                                        </p:tgtEl>
                                      </p:cBhvr>
                                    </p:animEffect>
                                  </p:childTnLst>
                                </p:cTn>
                              </p:par>
                              <p:par>
                                <p:cTn id="8" presetID="22" presetClass="entr" presetSubtype="8" fill="hold" grpId="0" nodeType="withEffect">
                                  <p:stCondLst>
                                    <p:cond delay="100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1000"/>
                                        <p:tgtEl>
                                          <p:spTgt spid="12"/>
                                        </p:tgtEl>
                                      </p:cBhvr>
                                    </p:animEffect>
                                  </p:childTnLst>
                                </p:cTn>
                              </p:par>
                            </p:childTnLst>
                          </p:cTn>
                        </p:par>
                        <p:par>
                          <p:cTn id="11" fill="hold">
                            <p:stCondLst>
                              <p:cond delay="2000"/>
                            </p:stCondLst>
                            <p:childTnLst>
                              <p:par>
                                <p:cTn id="12" presetID="9" presetClass="entr" presetSubtype="0" fill="hold" grpId="0" nodeType="afterEffect">
                                  <p:stCondLst>
                                    <p:cond delay="1000"/>
                                  </p:stCondLst>
                                  <p:childTnLst>
                                    <p:set>
                                      <p:cBhvr>
                                        <p:cTn id="13" dur="1" fill="hold">
                                          <p:stCondLst>
                                            <p:cond delay="0"/>
                                          </p:stCondLst>
                                        </p:cTn>
                                        <p:tgtEl>
                                          <p:spTgt spid="6"/>
                                        </p:tgtEl>
                                        <p:attrNameLst>
                                          <p:attrName>style.visibility</p:attrName>
                                        </p:attrNameLst>
                                      </p:cBhvr>
                                      <p:to>
                                        <p:strVal val="visible"/>
                                      </p:to>
                                    </p:set>
                                    <p:animEffect transition="in" filter="dissolve">
                                      <p:cBhvr>
                                        <p:cTn id="14" dur="500"/>
                                        <p:tgtEl>
                                          <p:spTgt spid="6"/>
                                        </p:tgtEl>
                                      </p:cBhvr>
                                    </p:animEffect>
                                  </p:childTnLst>
                                </p:cTn>
                              </p:par>
                            </p:childTnLst>
                          </p:cTn>
                        </p:par>
                        <p:par>
                          <p:cTn id="15" fill="hold">
                            <p:stCondLst>
                              <p:cond delay="3500"/>
                            </p:stCondLst>
                            <p:childTnLst>
                              <p:par>
                                <p:cTn id="16" presetID="5" presetClass="entr" presetSubtype="10" fill="hold" nodeType="afterEffect">
                                  <p:stCondLst>
                                    <p:cond delay="3000"/>
                                  </p:stCondLst>
                                  <p:childTnLst>
                                    <p:set>
                                      <p:cBhvr>
                                        <p:cTn id="17" dur="1" fill="hold">
                                          <p:stCondLst>
                                            <p:cond delay="0"/>
                                          </p:stCondLst>
                                        </p:cTn>
                                        <p:tgtEl>
                                          <p:spTgt spid="14"/>
                                        </p:tgtEl>
                                        <p:attrNameLst>
                                          <p:attrName>style.visibility</p:attrName>
                                        </p:attrNameLst>
                                      </p:cBhvr>
                                      <p:to>
                                        <p:strVal val="visible"/>
                                      </p:to>
                                    </p:set>
                                    <p:animEffect transition="in" filter="checkerboard(across)">
                                      <p:cBhvr>
                                        <p:cTn id="18" dur="125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checkerboard(across)">
                                      <p:cBhvr>
                                        <p:cTn id="23" dur="500"/>
                                        <p:tgtEl>
                                          <p:spTgt spid="2"/>
                                        </p:tgtEl>
                                      </p:cBhvr>
                                    </p:animEffect>
                                  </p:childTnLst>
                                </p:cTn>
                              </p:par>
                            </p:childTnLst>
                          </p:cTn>
                        </p:par>
                        <p:par>
                          <p:cTn id="24" fill="hold">
                            <p:stCondLst>
                              <p:cond delay="500"/>
                            </p:stCondLst>
                            <p:childTnLst>
                              <p:par>
                                <p:cTn id="25" presetID="22" presetClass="entr" presetSubtype="4"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125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wipe(up)">
                                      <p:cBhvr>
                                        <p:cTn id="32" dur="1000"/>
                                        <p:tgtEl>
                                          <p:spTgt spid="11">
                                            <p:txEl>
                                              <p:pRg st="0" end="0"/>
                                            </p:txEl>
                                          </p:spTgt>
                                        </p:tgtEl>
                                      </p:cBhvr>
                                    </p:animEffect>
                                  </p:childTnLst>
                                </p:cTn>
                              </p:par>
                            </p:childTnLst>
                          </p:cTn>
                        </p:par>
                        <p:par>
                          <p:cTn id="33" fill="hold">
                            <p:stCondLst>
                              <p:cond delay="1000"/>
                            </p:stCondLst>
                            <p:childTnLst>
                              <p:par>
                                <p:cTn id="34" presetID="42" presetClass="entr" presetSubtype="0" fill="hold" nodeType="afterEffect">
                                  <p:stCondLst>
                                    <p:cond delay="200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12" grpId="0"/>
      <p:bldP spid="4"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bg>
      <p:bgPr>
        <a:gradFill>
          <a:gsLst>
            <a:gs pos="13000">
              <a:schemeClr val="tx2">
                <a:lumMod val="95000"/>
                <a:lumOff val="5000"/>
              </a:schemeClr>
            </a:gs>
            <a:gs pos="39999">
              <a:srgbClr val="0A128C"/>
            </a:gs>
            <a:gs pos="86000">
              <a:schemeClr val="tx2">
                <a:lumMod val="85000"/>
                <a:lumOff val="15000"/>
              </a:schemeClr>
            </a:gs>
          </a:gsLst>
          <a:lin ang="8100000" scaled="0"/>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327110" y="6492875"/>
            <a:ext cx="2844059" cy="365125"/>
          </a:xfrm>
        </p:spPr>
        <p:txBody>
          <a:bodyPr/>
          <a:lstStyle/>
          <a:p>
            <a:fld id="{81FEFA0A-2F20-4B60-98C6-5FFDA469AA1C}" type="slidenum">
              <a:rPr lang="en-US" smtClean="0">
                <a:solidFill>
                  <a:schemeClr val="bg1"/>
                </a:solidFill>
              </a:rPr>
              <a:pPr/>
              <a:t>89</a:t>
            </a:fld>
            <a:endParaRPr lang="en-US" dirty="0">
              <a:solidFill>
                <a:schemeClr val="bg1"/>
              </a:solidFill>
            </a:endParaRPr>
          </a:p>
        </p:txBody>
      </p:sp>
      <p:sp>
        <p:nvSpPr>
          <p:cNvPr id="3" name="Rectangle 2"/>
          <p:cNvSpPr/>
          <p:nvPr/>
        </p:nvSpPr>
        <p:spPr>
          <a:xfrm>
            <a:off x="261764" y="1268760"/>
            <a:ext cx="6840760" cy="540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prst="angle"/>
            </a:sp3d>
          </a:bodyPr>
          <a:lstStyle/>
          <a:p>
            <a:pPr algn="ctr"/>
            <a:r>
              <a:rPr lang="en-CA" sz="3200" dirty="0" smtClean="0"/>
              <a:t>Rejection of </a:t>
            </a:r>
            <a:r>
              <a:rPr lang="en-CA" sz="3200" b="1" dirty="0" smtClean="0">
                <a:ln>
                  <a:solidFill>
                    <a:srgbClr val="2932E7"/>
                  </a:solidFill>
                </a:ln>
                <a:solidFill>
                  <a:srgbClr val="00FFFF"/>
                </a:solidFill>
                <a:effectLst>
                  <a:glow rad="88900">
                    <a:srgbClr val="FFFF00"/>
                  </a:glow>
                </a:effectLst>
              </a:rPr>
              <a:t>Yahuah’s Light radiating </a:t>
            </a:r>
            <a:r>
              <a:rPr lang="en-CA" sz="3200" dirty="0" smtClean="0"/>
              <a:t>from the </a:t>
            </a:r>
            <a:r>
              <a:rPr lang="en-CA" sz="3200" b="1" dirty="0" smtClean="0">
                <a:ln>
                  <a:solidFill>
                    <a:srgbClr val="00FF00"/>
                  </a:solidFill>
                </a:ln>
              </a:rPr>
              <a:t>Tequfah,</a:t>
            </a:r>
            <a:r>
              <a:rPr lang="en-CA" sz="3200" dirty="0" smtClean="0"/>
              <a:t> and the sun dial method of measuring it, </a:t>
            </a:r>
            <a:r>
              <a:rPr lang="en-CA" sz="3200" dirty="0"/>
              <a:t>resulted in allegiance to the</a:t>
            </a:r>
            <a:br>
              <a:rPr lang="en-CA" sz="3200" dirty="0"/>
            </a:br>
            <a:r>
              <a:rPr lang="en-CA" sz="3200" dirty="0"/>
              <a:t> </a:t>
            </a:r>
            <a:r>
              <a:rPr lang="en-CA" sz="3200" b="1" dirty="0">
                <a:solidFill>
                  <a:srgbClr val="FF0000"/>
                </a:solidFill>
                <a:effectLst>
                  <a:glow rad="88900">
                    <a:srgbClr val="FFFFCC">
                      <a:alpha val="94000"/>
                    </a:srgbClr>
                  </a:glow>
                </a:effectLst>
              </a:rPr>
              <a:t>FORBIDDEN  LUNAR  IDEOLOGY; </a:t>
            </a:r>
            <a:r>
              <a:rPr lang="en-CA" sz="3200" dirty="0" smtClean="0"/>
              <a:t>(worship </a:t>
            </a:r>
            <a:r>
              <a:rPr lang="en-CA" sz="3200" dirty="0"/>
              <a:t>erroneously bestowed  upon a </a:t>
            </a:r>
            <a:r>
              <a:rPr lang="en-CA" sz="3200" u="sng" dirty="0"/>
              <a:t>created identit</a:t>
            </a:r>
            <a:r>
              <a:rPr lang="en-CA" sz="3200" dirty="0"/>
              <a:t>y that </a:t>
            </a:r>
            <a:r>
              <a:rPr lang="en-CA" sz="3200" dirty="0" smtClean="0"/>
              <a:t>retains </a:t>
            </a:r>
            <a:r>
              <a:rPr lang="en-CA" sz="3200" b="1" u="sng" dirty="0">
                <a:ln>
                  <a:solidFill>
                    <a:srgbClr val="FFFF00"/>
                  </a:solidFill>
                </a:ln>
              </a:rPr>
              <a:t>NO LIGHT</a:t>
            </a:r>
            <a:r>
              <a:rPr lang="en-CA" sz="3200" b="1" dirty="0">
                <a:ln>
                  <a:solidFill>
                    <a:srgbClr val="FFFF00"/>
                  </a:solidFill>
                </a:ln>
              </a:rPr>
              <a:t> </a:t>
            </a:r>
            <a:r>
              <a:rPr lang="en-CA" sz="3200" dirty="0"/>
              <a:t>of its </a:t>
            </a:r>
            <a:r>
              <a:rPr lang="en-CA" sz="3200" dirty="0" smtClean="0"/>
              <a:t>own).</a:t>
            </a:r>
            <a:endParaRPr lang="en-CA" sz="3200" dirty="0"/>
          </a:p>
          <a:p>
            <a:pPr algn="ctr"/>
            <a:r>
              <a:rPr lang="en-CA" sz="3200" u="sng" dirty="0">
                <a:ln w="19050">
                  <a:solidFill>
                    <a:srgbClr val="00FFFF"/>
                  </a:solidFill>
                </a:ln>
                <a:latin typeface="Arial Black" panose="020B0A04020102020204" pitchFamily="34" charset="0"/>
              </a:rPr>
              <a:t>THAT</a:t>
            </a:r>
            <a:r>
              <a:rPr lang="en-CA" sz="3200" dirty="0"/>
              <a:t> is deemed – </a:t>
            </a:r>
          </a:p>
          <a:p>
            <a:pPr algn="ctr"/>
            <a:r>
              <a:rPr lang="en-CA" sz="3200" dirty="0" smtClean="0">
                <a:ln w="12700">
                  <a:solidFill>
                    <a:srgbClr val="FF3399"/>
                  </a:solidFill>
                </a:ln>
                <a:latin typeface="Arial Black" panose="020B0A04020102020204" pitchFamily="34" charset="0"/>
              </a:rPr>
              <a:t>a </a:t>
            </a:r>
            <a:r>
              <a:rPr lang="en-CA" sz="3200" dirty="0">
                <a:ln w="12700">
                  <a:solidFill>
                    <a:srgbClr val="FF3399"/>
                  </a:solidFill>
                </a:ln>
                <a:latin typeface="Arial Black" panose="020B0A04020102020204" pitchFamily="34" charset="0"/>
              </a:rPr>
              <a:t>Purposeful </a:t>
            </a:r>
            <a:r>
              <a:rPr lang="en-CA" sz="3200" dirty="0" smtClean="0">
                <a:ln w="12700">
                  <a:solidFill>
                    <a:srgbClr val="FF3399"/>
                  </a:solidFill>
                </a:ln>
                <a:latin typeface="Arial Black" panose="020B0A04020102020204" pitchFamily="34" charset="0"/>
              </a:rPr>
              <a:t>Pagan</a:t>
            </a:r>
            <a:r>
              <a:rPr lang="en-CA" sz="3200" dirty="0"/>
              <a:t/>
            </a:r>
            <a:br>
              <a:rPr lang="en-CA" sz="3200" dirty="0"/>
            </a:br>
            <a:r>
              <a:rPr lang="en-CA" sz="3200" dirty="0">
                <a:ln w="12700">
                  <a:solidFill>
                    <a:srgbClr val="FF3399"/>
                  </a:solidFill>
                </a:ln>
                <a:latin typeface="Arial Black" panose="020B0A04020102020204" pitchFamily="34" charset="0"/>
              </a:rPr>
              <a:t>REPLACEMENT </a:t>
            </a:r>
            <a:r>
              <a:rPr lang="en-CA" sz="3200" dirty="0" smtClean="0">
                <a:ln w="12700">
                  <a:solidFill>
                    <a:srgbClr val="FF3399"/>
                  </a:solidFill>
                </a:ln>
                <a:latin typeface="Arial Black" panose="020B0A04020102020204" pitchFamily="34" charset="0"/>
              </a:rPr>
              <a:t>CONSTRUCT!  </a:t>
            </a:r>
            <a:endParaRPr lang="en-CA" sz="3200" dirty="0">
              <a:ln w="12700">
                <a:solidFill>
                  <a:srgbClr val="FF3399"/>
                </a:solidFill>
              </a:ln>
              <a:solidFill>
                <a:srgbClr val="FF3399"/>
              </a:solidFill>
              <a:latin typeface="Arial Black" panose="020B0A04020102020204" pitchFamily="34" charset="0"/>
            </a:endParaRPr>
          </a:p>
        </p:txBody>
      </p:sp>
      <p:sp>
        <p:nvSpPr>
          <p:cNvPr id="4" name="Rounded Rectangle 3"/>
          <p:cNvSpPr/>
          <p:nvPr/>
        </p:nvSpPr>
        <p:spPr>
          <a:xfrm>
            <a:off x="7432463" y="1374959"/>
            <a:ext cx="4226768" cy="914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prst="angle"/>
            </a:sp3d>
          </a:bodyPr>
          <a:lstStyle/>
          <a:p>
            <a:pPr algn="ctr"/>
            <a:r>
              <a:rPr lang="en-CA" sz="3600" dirty="0" smtClean="0"/>
              <a:t>Man’s wisdom is</a:t>
            </a:r>
            <a:endParaRPr lang="en-CA" sz="3600" dirty="0"/>
          </a:p>
        </p:txBody>
      </p:sp>
      <p:sp>
        <p:nvSpPr>
          <p:cNvPr id="10" name="Rounded Rectangle 9"/>
          <p:cNvSpPr/>
          <p:nvPr/>
        </p:nvSpPr>
        <p:spPr>
          <a:xfrm>
            <a:off x="7274625" y="5754960"/>
            <a:ext cx="4896544" cy="914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prst="angle"/>
            </a:sp3d>
          </a:bodyPr>
          <a:lstStyle/>
          <a:p>
            <a:pPr algn="ctr"/>
            <a:r>
              <a:rPr lang="en-CA" sz="4800" b="1" dirty="0" smtClean="0">
                <a:solidFill>
                  <a:srgbClr val="FF0000"/>
                </a:solidFill>
                <a:effectLst>
                  <a:glow rad="127000">
                    <a:srgbClr val="BCFFDE"/>
                  </a:glow>
                </a:effectLst>
              </a:rPr>
              <a:t>FOOLISHNESS!</a:t>
            </a:r>
            <a:endParaRPr lang="en-CA" sz="4800" b="1" dirty="0">
              <a:solidFill>
                <a:srgbClr val="FF0000"/>
              </a:solidFill>
              <a:effectLst>
                <a:glow rad="127000">
                  <a:srgbClr val="BCFFDE"/>
                </a:glow>
              </a:effectLst>
            </a:endParaRPr>
          </a:p>
        </p:txBody>
      </p:sp>
      <p:sp>
        <p:nvSpPr>
          <p:cNvPr id="5" name="Rounded Rectangle 4"/>
          <p:cNvSpPr/>
          <p:nvPr/>
        </p:nvSpPr>
        <p:spPr>
          <a:xfrm>
            <a:off x="117748" y="260648"/>
            <a:ext cx="11953328" cy="11304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a:sp3d>
          </a:bodyPr>
          <a:lstStyle/>
          <a:p>
            <a:pPr algn="ctr"/>
            <a:r>
              <a:rPr lang="en-CA" sz="4800" b="1" dirty="0" smtClean="0">
                <a:solidFill>
                  <a:srgbClr val="FF0000"/>
                </a:solidFill>
                <a:latin typeface="Comic Sans MS" panose="030F0702030302020204" pitchFamily="66" charset="0"/>
              </a:rPr>
              <a:t>“</a:t>
            </a:r>
            <a:r>
              <a:rPr lang="en-CA" sz="4800" b="1" dirty="0">
                <a:solidFill>
                  <a:srgbClr val="FF0000"/>
                </a:solidFill>
                <a:effectLst>
                  <a:glow rad="76200">
                    <a:srgbClr val="FFFFCC"/>
                  </a:glow>
                </a:effectLst>
                <a:latin typeface="Comic Sans MS" panose="030F0702030302020204" pitchFamily="66" charset="0"/>
              </a:rPr>
              <a:t>You took away </a:t>
            </a:r>
            <a:r>
              <a:rPr lang="en-CA" sz="4800" b="1" u="sng" dirty="0">
                <a:solidFill>
                  <a:schemeClr val="tx1">
                    <a:lumMod val="25000"/>
                    <a:lumOff val="75000"/>
                  </a:schemeClr>
                </a:solidFill>
                <a:latin typeface="Comic Sans MS" panose="030F0702030302020204" pitchFamily="66" charset="0"/>
              </a:rPr>
              <a:t>the</a:t>
            </a:r>
            <a:r>
              <a:rPr lang="en-CA" sz="4800" b="1" dirty="0">
                <a:solidFill>
                  <a:srgbClr val="FF0000"/>
                </a:solidFill>
                <a:latin typeface="Comic Sans MS" panose="030F0702030302020204" pitchFamily="66" charset="0"/>
              </a:rPr>
              <a:t> </a:t>
            </a:r>
            <a:r>
              <a:rPr lang="en-CA" sz="4800" b="1" dirty="0" smtClean="0">
                <a:solidFill>
                  <a:srgbClr val="FF0000"/>
                </a:solidFill>
                <a:effectLst>
                  <a:glow rad="127000">
                    <a:srgbClr val="99FF99"/>
                  </a:glow>
                </a:effectLst>
                <a:latin typeface="Comic Sans MS" panose="030F0702030302020204" pitchFamily="66" charset="0"/>
              </a:rPr>
              <a:t>Key of Knowledge</a:t>
            </a:r>
            <a:r>
              <a:rPr lang="en-CA" sz="4800" b="1" dirty="0" smtClean="0">
                <a:solidFill>
                  <a:srgbClr val="FF0000"/>
                </a:solidFill>
                <a:latin typeface="Comic Sans MS" panose="030F0702030302020204" pitchFamily="66" charset="0"/>
              </a:rPr>
              <a:t>”</a:t>
            </a:r>
            <a:endParaRPr lang="en-CA" sz="4800" b="1" dirty="0">
              <a:solidFill>
                <a:srgbClr val="FF0000"/>
              </a:solidFill>
              <a:latin typeface="Comic Sans MS" panose="030F0702030302020204" pitchFamily="66" charset="0"/>
            </a:endParaRPr>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19933" t="388" r="18644" b="19288"/>
          <a:stretch/>
        </p:blipFill>
        <p:spPr>
          <a:xfrm>
            <a:off x="7490151" y="2564904"/>
            <a:ext cx="4364901" cy="285403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1" name="&quot;No&quot; Symbol 10"/>
          <p:cNvSpPr/>
          <p:nvPr/>
        </p:nvSpPr>
        <p:spPr>
          <a:xfrm>
            <a:off x="7944169" y="2276872"/>
            <a:ext cx="3493452" cy="3456384"/>
          </a:xfrm>
          <a:prstGeom prst="noSmoking">
            <a:avLst/>
          </a:prstGeom>
          <a:solidFill>
            <a:srgbClr val="FF33CC">
              <a:alpha val="62000"/>
            </a:srgbClr>
          </a:solidFill>
          <a:ln w="76200">
            <a:solidFill>
              <a:srgbClr val="0000FF"/>
            </a:solidFill>
          </a:ln>
          <a:effectLst>
            <a:outerShdw blurRad="50800" dist="38100" dir="13500000" algn="br" rotWithShape="0">
              <a:prstClr val="black">
                <a:alpha val="40000"/>
              </a:prstClr>
            </a:outerShd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solidFill>
                <a:schemeClr val="tx1"/>
              </a:solidFill>
            </a:endParaRPr>
          </a:p>
        </p:txBody>
      </p:sp>
    </p:spTree>
    <p:extLst>
      <p:ext uri="{BB962C8B-B14F-4D97-AF65-F5344CB8AC3E}">
        <p14:creationId xmlns:p14="http://schemas.microsoft.com/office/powerpoint/2010/main" val="22226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22" presetClass="entr" presetSubtype="8" fill="hold" grpId="0" nodeType="withEffect">
                                  <p:stCondLst>
                                    <p:cond delay="50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par>
                          <p:cTn id="18" fill="hold">
                            <p:stCondLst>
                              <p:cond delay="1750"/>
                            </p:stCondLst>
                            <p:childTnLst>
                              <p:par>
                                <p:cTn id="19" presetID="47" presetClass="entr" presetSubtype="0" fill="hold" nodeType="afterEffect">
                                  <p:stCondLst>
                                    <p:cond delay="125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par>
                          <p:cTn id="24" fill="hold">
                            <p:stCondLst>
                              <p:cond delay="4000"/>
                            </p:stCondLst>
                            <p:childTnLst>
                              <p:par>
                                <p:cTn id="25" presetID="9" presetClass="entr" presetSubtype="0" fill="hold" grpId="0" nodeType="afterEffect">
                                  <p:stCondLst>
                                    <p:cond delay="2250"/>
                                  </p:stCondLst>
                                  <p:childTnLst>
                                    <p:set>
                                      <p:cBhvr>
                                        <p:cTn id="26" dur="1" fill="hold">
                                          <p:stCondLst>
                                            <p:cond delay="0"/>
                                          </p:stCondLst>
                                        </p:cTn>
                                        <p:tgtEl>
                                          <p:spTgt spid="11"/>
                                        </p:tgtEl>
                                        <p:attrNameLst>
                                          <p:attrName>style.visibility</p:attrName>
                                        </p:attrNameLst>
                                      </p:cBhvr>
                                      <p:to>
                                        <p:strVal val="visible"/>
                                      </p:to>
                                    </p:set>
                                    <p:animEffect transition="in" filter="dissolve">
                                      <p:cBhvr>
                                        <p:cTn id="2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3399">
                <a:alpha val="47000"/>
              </a:srgbClr>
            </a:gs>
            <a:gs pos="28000">
              <a:srgbClr val="FF6633">
                <a:alpha val="43000"/>
              </a:srgbClr>
            </a:gs>
            <a:gs pos="75000">
              <a:srgbClr val="FFFF00">
                <a:alpha val="50000"/>
              </a:srgbClr>
            </a:gs>
            <a:gs pos="52000">
              <a:srgbClr val="01A78F">
                <a:alpha val="51000"/>
              </a:srgbClr>
            </a:gs>
            <a:gs pos="93000">
              <a:srgbClr val="9900CC">
                <a:alpha val="52000"/>
              </a:srgbClr>
            </a:gs>
          </a:gsLst>
          <a:lin ang="16200000" scaled="1"/>
          <a:tileRect/>
        </a:gradFill>
        <a:effectLst/>
      </p:bgPr>
    </p:bg>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a:xfrm>
            <a:off x="11711036" y="6511325"/>
            <a:ext cx="477789" cy="365125"/>
          </a:xfrm>
        </p:spPr>
        <p:txBody>
          <a:bodyPr/>
          <a:lstStyle/>
          <a:p>
            <a:fld id="{81FEFA0A-2F20-4B60-98C6-5FFDA469AA1C}" type="slidenum">
              <a:rPr lang="en-US" smtClean="0">
                <a:solidFill>
                  <a:schemeClr val="tx2"/>
                </a:solidFill>
              </a:rPr>
              <a:pPr/>
              <a:t>9</a:t>
            </a:fld>
            <a:endParaRPr lang="en-US" dirty="0">
              <a:solidFill>
                <a:schemeClr val="tx2"/>
              </a:solidFill>
            </a:endParaRPr>
          </a:p>
        </p:txBody>
      </p:sp>
      <p:pic>
        <p:nvPicPr>
          <p:cNvPr id="6" name="Picture 7" descr="C:\Users\Rae\Desktop\Art on Desktop\white man clip art\3d white people\png\attention horn 1 pn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9756" y="130001"/>
            <a:ext cx="2074863" cy="207486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8397" y="1628800"/>
            <a:ext cx="5414712" cy="3108543"/>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r>
              <a:rPr lang="en-US" sz="2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Some say the </a:t>
            </a:r>
            <a:br>
              <a:rPr lang="en-US" sz="2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br>
            <a:r>
              <a:rPr lang="en-US" sz="2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Enoch that is the </a:t>
            </a:r>
            <a:br>
              <a:rPr lang="en-US" sz="2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br>
            <a:r>
              <a:rPr lang="en-US" sz="2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7</a:t>
            </a:r>
            <a:r>
              <a:rPr lang="en-US" sz="2800" b="1" cap="none" spc="0" baseline="30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th</a:t>
            </a:r>
            <a:r>
              <a:rPr lang="en-US" sz="2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 from Adam is the author of the Book of Enoch.</a:t>
            </a:r>
            <a:br>
              <a:rPr lang="en-US" sz="2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br>
            <a:r>
              <a:rPr lang="en-US" sz="2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Let’s compare this to  </a:t>
            </a:r>
            <a:br>
              <a:rPr lang="en-US" sz="2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br>
            <a:r>
              <a:rPr lang="en-US" sz="2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   </a:t>
            </a:r>
            <a:r>
              <a:rPr lang="en-US" sz="2800" b="1" cap="none" spc="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Gesenius</a:t>
            </a:r>
            <a:r>
              <a:rPr lang="en-US" sz="2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 Lexicon </a:t>
            </a:r>
            <a:r>
              <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in</a:t>
            </a:r>
            <a:r>
              <a:rPr lang="en-US" sz="2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 </a:t>
            </a:r>
            <a:br>
              <a:rPr lang="en-US" sz="2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br>
            <a:r>
              <a:rPr lang="en-US" sz="2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       </a:t>
            </a:r>
            <a:r>
              <a:rPr lang="en-US" sz="2800" b="1" cap="none" spc="0" dirty="0" smtClean="0">
                <a:ln w="1905"/>
                <a:solidFill>
                  <a:srgbClr val="0070C0"/>
                </a:solidFill>
                <a:effectLst>
                  <a:innerShdw blurRad="69850" dist="43180" dir="5400000">
                    <a:srgbClr val="000000">
                      <a:alpha val="65000"/>
                    </a:srgbClr>
                  </a:innerShdw>
                </a:effectLst>
                <a:latin typeface="Comic Sans MS" pitchFamily="66" charset="0"/>
              </a:rPr>
              <a:t>Blue Letter Bible.</a:t>
            </a:r>
            <a:endParaRPr lang="en-US" sz="2800" b="1" cap="none" spc="0" dirty="0">
              <a:ln w="1905"/>
              <a:solidFill>
                <a:srgbClr val="0070C0"/>
              </a:solidFill>
              <a:effectLst>
                <a:innerShdw blurRad="69850" dist="43180" dir="5400000">
                  <a:srgbClr val="000000">
                    <a:alpha val="65000"/>
                  </a:srgbClr>
                </a:innerShdw>
              </a:effectLst>
              <a:latin typeface="Comic Sans MS" pitchFamily="66" charset="0"/>
            </a:endParaRPr>
          </a:p>
        </p:txBody>
      </p:sp>
      <p:pic>
        <p:nvPicPr>
          <p:cNvPr id="1026" name="Picture 2" descr="C:\Users\Rae\Desktop\Gesenius quote on book of enoc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8348" y="1628800"/>
            <a:ext cx="6394450" cy="4754563"/>
          </a:xfrm>
          <a:prstGeom prst="rect">
            <a:avLst/>
          </a:prstGeom>
          <a:noFill/>
          <a:ln w="38100">
            <a:solidFill>
              <a:srgbClr val="002060"/>
            </a:solidFill>
          </a:ln>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a:off x="7246540" y="5157192"/>
            <a:ext cx="4608511" cy="0"/>
          </a:xfrm>
          <a:prstGeom prst="straightConnector1">
            <a:avLst/>
          </a:prstGeom>
          <a:ln w="28575">
            <a:solidFill>
              <a:srgbClr val="C00000"/>
            </a:solidFill>
            <a:headEnd type="oval" w="med" len="med"/>
            <a:tailEnd type="triangle"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806380" y="5445224"/>
            <a:ext cx="6048672" cy="0"/>
          </a:xfrm>
          <a:prstGeom prst="straightConnector1">
            <a:avLst/>
          </a:prstGeom>
          <a:ln w="28575">
            <a:solidFill>
              <a:srgbClr val="C00000"/>
            </a:solidFill>
            <a:headEnd type="oval" w="med" len="med"/>
            <a:tailEnd type="triangle"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950396" y="5733256"/>
            <a:ext cx="761608" cy="10160"/>
          </a:xfrm>
          <a:prstGeom prst="straightConnector1">
            <a:avLst/>
          </a:prstGeom>
          <a:ln w="28575">
            <a:solidFill>
              <a:srgbClr val="C00000"/>
            </a:solidFill>
            <a:headEnd type="oval" w="med" len="med"/>
            <a:tailEnd type="oval"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5503109" y="4539600"/>
            <a:ext cx="6418470" cy="1874243"/>
          </a:xfrm>
          <a:prstGeom prst="rect">
            <a:avLst/>
          </a:prstGeom>
          <a:noFill/>
          <a:ln w="76200">
            <a:solidFill>
              <a:srgbClr val="FF00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ounded Rectangular Callout 3"/>
          <p:cNvSpPr/>
          <p:nvPr/>
        </p:nvSpPr>
        <p:spPr>
          <a:xfrm>
            <a:off x="3102196" y="357815"/>
            <a:ext cx="8752855" cy="838937"/>
          </a:xfrm>
          <a:prstGeom prst="wedgeRoundRectCallout">
            <a:avLst>
              <a:gd name="adj1" fmla="val -60582"/>
              <a:gd name="adj2" fmla="val 222"/>
              <a:gd name="adj3" fmla="val 16667"/>
            </a:avLst>
          </a:prstGeom>
          <a:solidFill>
            <a:srgbClr val="002060"/>
          </a:solidFill>
          <a:ln w="38100">
            <a:solidFill>
              <a:srgbClr val="FF9933"/>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4800" b="1" dirty="0" smtClean="0">
                <a:ln>
                  <a:solidFill>
                    <a:srgbClr val="0000FF"/>
                  </a:solidFill>
                </a:ln>
                <a:solidFill>
                  <a:srgbClr val="0000FF"/>
                </a:solidFill>
                <a:effectLst>
                  <a:glow rad="127000">
                    <a:srgbClr val="00FFFF"/>
                  </a:glow>
                </a:effectLst>
                <a:latin typeface="Comic Sans MS" pitchFamily="66" charset="0"/>
              </a:rPr>
              <a:t>Before Moving Forward …</a:t>
            </a:r>
            <a:endParaRPr lang="en-CA" sz="4800" b="1" dirty="0" smtClean="0">
              <a:ln>
                <a:solidFill>
                  <a:srgbClr val="FF33CC"/>
                </a:solidFill>
              </a:ln>
              <a:solidFill>
                <a:srgbClr val="FFFF00"/>
              </a:solidFill>
              <a:latin typeface="Comic Sans MS" pitchFamily="66" charset="0"/>
              <a:cs typeface="Calibri" pitchFamily="34" charset="0"/>
            </a:endParaRPr>
          </a:p>
        </p:txBody>
      </p:sp>
      <p:pic>
        <p:nvPicPr>
          <p:cNvPr id="13" name="Picture 12" descr="F:\A. Astleford Jan 5 2016\3.  2019 Nolan T4 PPTs  CF &amp; TA\#2.9  Between the Evenings  11 vss  26 July 2019\Art 2.9 BTE Torah\gesenius 22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88396" y="4303566"/>
            <a:ext cx="2277581" cy="255285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9972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up)">
                                      <p:cBhvr>
                                        <p:cTn id="7" dur="2500"/>
                                        <p:tgtEl>
                                          <p:spTgt spid="1026"/>
                                        </p:tgtEl>
                                      </p:cBhvr>
                                    </p:animEffect>
                                  </p:childTnLst>
                                </p:cTn>
                              </p:par>
                            </p:childTnLst>
                          </p:cTn>
                        </p:par>
                        <p:par>
                          <p:cTn id="8" fill="hold">
                            <p:stCondLst>
                              <p:cond delay="2500"/>
                            </p:stCondLst>
                            <p:childTnLst>
                              <p:par>
                                <p:cTn id="9" presetID="21"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heel(1)">
                                      <p:cBhvr>
                                        <p:cTn id="11" dur="2000"/>
                                        <p:tgtEl>
                                          <p:spTgt spid="15"/>
                                        </p:tgtEl>
                                      </p:cBhvr>
                                    </p:animEffect>
                                  </p:childTnLst>
                                </p:cTn>
                              </p:par>
                            </p:childTnLst>
                          </p:cTn>
                        </p:par>
                        <p:par>
                          <p:cTn id="12" fill="hold">
                            <p:stCondLst>
                              <p:cond delay="4500"/>
                            </p:stCondLst>
                            <p:childTnLst>
                              <p:par>
                                <p:cTn id="13" presetID="2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2000"/>
                                        <p:tgtEl>
                                          <p:spTgt spid="7"/>
                                        </p:tgtEl>
                                      </p:cBhvr>
                                    </p:animEffect>
                                  </p:childTnLst>
                                </p:cTn>
                              </p:par>
                            </p:childTnLst>
                          </p:cTn>
                        </p:par>
                        <p:par>
                          <p:cTn id="16" fill="hold">
                            <p:stCondLst>
                              <p:cond delay="6500"/>
                            </p:stCondLst>
                            <p:childTnLst>
                              <p:par>
                                <p:cTn id="17" presetID="22" presetClass="entr" presetSubtype="8" fill="hold" nodeType="afterEffect">
                                  <p:stCondLst>
                                    <p:cond delay="200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2000"/>
                                        <p:tgtEl>
                                          <p:spTgt spid="10"/>
                                        </p:tgtEl>
                                      </p:cBhvr>
                                    </p:animEffect>
                                  </p:childTnLst>
                                </p:cTn>
                              </p:par>
                            </p:childTnLst>
                          </p:cTn>
                        </p:par>
                        <p:par>
                          <p:cTn id="20" fill="hold">
                            <p:stCondLst>
                              <p:cond delay="10500"/>
                            </p:stCondLst>
                            <p:childTnLst>
                              <p:par>
                                <p:cTn id="21" presetID="22" presetClass="entr" presetSubtype="8" fill="hold" nodeType="afterEffect">
                                  <p:stCondLst>
                                    <p:cond delay="200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1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327110" y="6492875"/>
            <a:ext cx="2844059" cy="365125"/>
          </a:xfrm>
        </p:spPr>
        <p:txBody>
          <a:bodyPr/>
          <a:lstStyle/>
          <a:p>
            <a:fld id="{81FEFA0A-2F20-4B60-98C6-5FFDA469AA1C}" type="slidenum">
              <a:rPr lang="en-US" smtClean="0">
                <a:solidFill>
                  <a:schemeClr val="bg1"/>
                </a:solidFill>
              </a:rPr>
              <a:pPr/>
              <a:t>90</a:t>
            </a:fld>
            <a:endParaRPr lang="en-US" dirty="0">
              <a:solidFill>
                <a:schemeClr val="bg1"/>
              </a:solidFill>
            </a:endParaRPr>
          </a:p>
        </p:txBody>
      </p:sp>
      <p:sp>
        <p:nvSpPr>
          <p:cNvPr id="3" name="Rectangle 2"/>
          <p:cNvSpPr/>
          <p:nvPr/>
        </p:nvSpPr>
        <p:spPr>
          <a:xfrm>
            <a:off x="1341884" y="116632"/>
            <a:ext cx="6408711" cy="3046988"/>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200" b="1" spc="150" dirty="0" smtClean="0">
                <a:ln w="11430"/>
                <a:solidFill>
                  <a:srgbClr val="0070C0"/>
                </a:solidFill>
                <a:effectLst>
                  <a:outerShdw blurRad="25400" algn="tl" rotWithShape="0">
                    <a:srgbClr val="000000">
                      <a:alpha val="43000"/>
                    </a:srgbClr>
                  </a:outerShdw>
                </a:effectLst>
                <a:latin typeface="Aharoni" pitchFamily="2" charset="-79"/>
                <a:cs typeface="Aharoni" pitchFamily="2" charset="-79"/>
              </a:rPr>
              <a:t>Many</a:t>
            </a:r>
            <a:r>
              <a:rPr lang="en-US" sz="3200" b="1" cap="none" spc="150" dirty="0" smtClean="0">
                <a:ln w="11430"/>
                <a:solidFill>
                  <a:srgbClr val="0070C0"/>
                </a:solidFill>
                <a:effectLst>
                  <a:outerShdw blurRad="25400" algn="tl" rotWithShape="0">
                    <a:srgbClr val="000000">
                      <a:alpha val="43000"/>
                    </a:srgbClr>
                  </a:outerShdw>
                </a:effectLst>
                <a:latin typeface="Aharoni" pitchFamily="2" charset="-79"/>
                <a:cs typeface="Aharoni" pitchFamily="2" charset="-79"/>
              </a:rPr>
              <a:t> day-start studies of Covenant Calendar hold numerous keys to understanding the </a:t>
            </a:r>
            <a:br>
              <a:rPr lang="en-US" sz="3200" b="1" cap="none" spc="150" dirty="0" smtClean="0">
                <a:ln w="11430"/>
                <a:solidFill>
                  <a:srgbClr val="0070C0"/>
                </a:solidFill>
                <a:effectLst>
                  <a:outerShdw blurRad="25400" algn="tl" rotWithShape="0">
                    <a:srgbClr val="000000">
                      <a:alpha val="43000"/>
                    </a:srgbClr>
                  </a:outerShdw>
                </a:effectLst>
                <a:latin typeface="Aharoni" pitchFamily="2" charset="-79"/>
                <a:cs typeface="Aharoni" pitchFamily="2" charset="-79"/>
              </a:rPr>
            </a:br>
            <a:r>
              <a:rPr lang="en-US" sz="3200" b="1" cap="none" spc="150" dirty="0" smtClean="0">
                <a:ln w="11430"/>
                <a:solidFill>
                  <a:srgbClr val="0070C0"/>
                </a:solidFill>
                <a:effectLst>
                  <a:outerShdw blurRad="25400" algn="tl" rotWithShape="0">
                    <a:srgbClr val="000000">
                      <a:alpha val="43000"/>
                    </a:srgbClr>
                  </a:outerShdw>
                </a:effectLst>
                <a:latin typeface="Aharoni" pitchFamily="2" charset="-79"/>
                <a:cs typeface="Aharoni" pitchFamily="2" charset="-79"/>
              </a:rPr>
              <a:t>different components of Yahuah’s calendar.</a:t>
            </a:r>
            <a:endParaRPr lang="en-US" sz="3200" b="1" cap="none" spc="150" dirty="0">
              <a:ln w="11430"/>
              <a:solidFill>
                <a:srgbClr val="0070C0"/>
              </a:solidFill>
              <a:effectLst>
                <a:outerShdw blurRad="25400" algn="tl" rotWithShape="0">
                  <a:srgbClr val="000000">
                    <a:alpha val="43000"/>
                  </a:srgbClr>
                </a:outerShdw>
              </a:effectLst>
              <a:latin typeface="Aharoni" pitchFamily="2" charset="-79"/>
              <a:cs typeface="Aharoni" pitchFamily="2" charset="-79"/>
            </a:endParaRPr>
          </a:p>
        </p:txBody>
      </p:sp>
      <p:pic>
        <p:nvPicPr>
          <p:cNvPr id="8" name="Picture 12" descr="F:\Art on Desktop - 1\All white man clip art\Big News Flas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756" y="2420888"/>
            <a:ext cx="2304256" cy="283981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F:\Art on Desktop - 1\Keys &amp; Chains &amp; Sword\key in lock png.gif"/>
          <p:cNvPicPr>
            <a:picLocks noChangeAspect="1" noChangeArrowheads="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948169" y="4454615"/>
            <a:ext cx="2240656" cy="161217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F:\Art on Desktop - 1\Keys &amp; Chains &amp; Sword\key pn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925495">
            <a:off x="2156736" y="3324975"/>
            <a:ext cx="3681661" cy="368166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Art on Desktop - 1\#28 Moon Art\keys 480.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6673305" y="4005064"/>
            <a:ext cx="2517451" cy="1984847"/>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7030516" y="3143870"/>
            <a:ext cx="4824536" cy="1077218"/>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200" b="1" cap="none" spc="150" dirty="0" smtClean="0">
                <a:ln w="11430"/>
                <a:solidFill>
                  <a:srgbClr val="0070C0"/>
                </a:solidFill>
                <a:effectLst>
                  <a:outerShdw blurRad="25400" algn="tl" rotWithShape="0">
                    <a:srgbClr val="000000">
                      <a:alpha val="43000"/>
                    </a:srgbClr>
                  </a:outerShdw>
                </a:effectLst>
                <a:latin typeface="Aharoni" pitchFamily="2" charset="-79"/>
                <a:cs typeface="Aharoni" pitchFamily="2" charset="-79"/>
              </a:rPr>
              <a:t>These “keys” </a:t>
            </a:r>
            <a:br>
              <a:rPr lang="en-US" sz="3200" b="1" cap="none" spc="150" dirty="0" smtClean="0">
                <a:ln w="11430"/>
                <a:solidFill>
                  <a:srgbClr val="0070C0"/>
                </a:solidFill>
                <a:effectLst>
                  <a:outerShdw blurRad="25400" algn="tl" rotWithShape="0">
                    <a:srgbClr val="000000">
                      <a:alpha val="43000"/>
                    </a:srgbClr>
                  </a:outerShdw>
                </a:effectLst>
                <a:latin typeface="Aharoni" pitchFamily="2" charset="-79"/>
                <a:cs typeface="Aharoni" pitchFamily="2" charset="-79"/>
              </a:rPr>
            </a:br>
            <a:r>
              <a:rPr lang="en-US" sz="3200" b="1" cap="none" spc="150" dirty="0" smtClean="0">
                <a:ln w="11430"/>
                <a:solidFill>
                  <a:srgbClr val="0070C0"/>
                </a:solidFill>
                <a:effectLst>
                  <a:outerShdw blurRad="25400" algn="tl" rotWithShape="0">
                    <a:srgbClr val="000000">
                      <a:alpha val="43000"/>
                    </a:srgbClr>
                  </a:outerShdw>
                </a:effectLst>
                <a:latin typeface="Aharoni" pitchFamily="2" charset="-79"/>
                <a:cs typeface="Aharoni" pitchFamily="2" charset="-79"/>
              </a:rPr>
              <a:t>detect </a:t>
            </a:r>
            <a:r>
              <a:rPr lang="en-US" sz="3200" b="1" cap="none" spc="150" dirty="0" smtClean="0">
                <a:ln w="11430"/>
                <a:solidFill>
                  <a:srgbClr val="C00000"/>
                </a:solidFill>
                <a:effectLst>
                  <a:outerShdw blurRad="25400" algn="tl" rotWithShape="0">
                    <a:srgbClr val="000000">
                      <a:alpha val="43000"/>
                    </a:srgbClr>
                  </a:outerShdw>
                </a:effectLst>
                <a:latin typeface="Aharoni" pitchFamily="2" charset="-79"/>
                <a:cs typeface="Aharoni" pitchFamily="2" charset="-79"/>
              </a:rPr>
              <a:t>counterfeits.</a:t>
            </a:r>
            <a:endParaRPr lang="en-US" sz="3200" b="1" cap="none" spc="150" dirty="0">
              <a:ln w="11430"/>
              <a:solidFill>
                <a:srgbClr val="0070C0"/>
              </a:solidFill>
              <a:effectLst>
                <a:outerShdw blurRad="25400" algn="tl" rotWithShape="0">
                  <a:srgbClr val="000000">
                    <a:alpha val="43000"/>
                  </a:srgbClr>
                </a:outerShdw>
              </a:effectLst>
              <a:latin typeface="Aharoni" pitchFamily="2" charset="-79"/>
              <a:cs typeface="Aharoni" pitchFamily="2" charset="-79"/>
            </a:endParaRPr>
          </a:p>
        </p:txBody>
      </p:sp>
      <p:sp>
        <p:nvSpPr>
          <p:cNvPr id="14" name="TextBox 13"/>
          <p:cNvSpPr txBox="1"/>
          <p:nvPr/>
        </p:nvSpPr>
        <p:spPr>
          <a:xfrm>
            <a:off x="6673304" y="5750004"/>
            <a:ext cx="4661989" cy="1107996"/>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6600" b="1" dirty="0" smtClean="0">
                <a:solidFill>
                  <a:srgbClr val="A97767"/>
                </a:solidFill>
                <a:effectLst>
                  <a:glow rad="101600">
                    <a:schemeClr val="accent2">
                      <a:lumMod val="20000"/>
                      <a:lumOff val="80000"/>
                    </a:schemeClr>
                  </a:glow>
                </a:effectLst>
                <a:latin typeface="Edwardian Script ITC" pitchFamily="66" charset="0"/>
                <a:cs typeface="MV Boli" pitchFamily="2" charset="0"/>
              </a:rPr>
              <a:t>The End</a:t>
            </a:r>
            <a:endParaRPr lang="en-US" sz="4000" b="1" dirty="0">
              <a:solidFill>
                <a:srgbClr val="A97767"/>
              </a:solidFill>
              <a:effectLst>
                <a:glow rad="101600">
                  <a:schemeClr val="accent2">
                    <a:lumMod val="20000"/>
                    <a:lumOff val="80000"/>
                  </a:schemeClr>
                </a:glow>
              </a:effectLst>
              <a:latin typeface="Edwardian Script ITC" pitchFamily="66" charset="0"/>
            </a:endParaRPr>
          </a:p>
        </p:txBody>
      </p:sp>
      <p:pic>
        <p:nvPicPr>
          <p:cNvPr id="15" name="Picture 5" descr="F:\Art on Desktop - 1\#28 Moon Art\keys for kingdom 940.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48921" t="-322" r="5923" b="4"/>
          <a:stretch/>
        </p:blipFill>
        <p:spPr bwMode="auto">
          <a:xfrm>
            <a:off x="8110636" y="116632"/>
            <a:ext cx="2515507" cy="3027238"/>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scene3d>
          <a:sp3d prstMaterial="metal">
            <a:bevelT w="127000" h="63500" prst="softRound"/>
          </a:sp3d>
          <a:extLst>
            <a:ext uri="{909E8E84-426E-40DD-AFC4-6F175D3DCCD1}">
              <a14:hiddenFill xmlns:a14="http://schemas.microsoft.com/office/drawing/2010/main">
                <a:solidFill>
                  <a:srgbClr val="FFFFFF"/>
                </a:solidFill>
              </a14:hiddenFill>
            </a:ext>
          </a:extLst>
        </p:spPr>
      </p:pic>
      <p:sp>
        <p:nvSpPr>
          <p:cNvPr id="11" name="Rectangle 10"/>
          <p:cNvSpPr/>
          <p:nvPr/>
        </p:nvSpPr>
        <p:spPr>
          <a:xfrm>
            <a:off x="7894612" y="188640"/>
            <a:ext cx="1654304" cy="584775"/>
          </a:xfrm>
          <a:prstGeom prst="rect">
            <a:avLst/>
          </a:prstGeom>
          <a:noFill/>
        </p:spPr>
        <p:txBody>
          <a:bodyPr wrap="square" lIns="91440" tIns="45720" rIns="91440" bIns="45720">
            <a:spAutoFit/>
            <a:scene3d>
              <a:camera prst="isometricOffAxis1Right"/>
              <a:lightRig rig="soft" dir="t">
                <a:rot lat="0" lon="0" rev="10800000"/>
              </a:lightRig>
            </a:scene3d>
            <a:sp3d>
              <a:bevelT w="27940" h="12700"/>
              <a:contourClr>
                <a:srgbClr val="DDDDDD"/>
              </a:contourClr>
            </a:sp3d>
          </a:bodyPr>
          <a:lstStyle/>
          <a:p>
            <a:pPr algn="ctr"/>
            <a:r>
              <a:rPr lang="en-US" sz="3200" b="1" cap="none" spc="150" dirty="0" smtClean="0">
                <a:ln w="11430"/>
                <a:solidFill>
                  <a:schemeClr val="accent1">
                    <a:lumMod val="60000"/>
                    <a:lumOff val="40000"/>
                  </a:schemeClr>
                </a:solidFill>
                <a:effectLst>
                  <a:outerShdw blurRad="38100" dist="38100" dir="2700000" algn="tl">
                    <a:srgbClr val="000000">
                      <a:alpha val="43137"/>
                    </a:srgbClr>
                  </a:outerShdw>
                  <a:reflection blurRad="6350" stA="60000" endA="900" endPos="58000" dir="5400000" sy="-100000" algn="bl" rotWithShape="0"/>
                </a:effectLst>
                <a:latin typeface="MV Boli" pitchFamily="2" charset="0"/>
                <a:cs typeface="MV Boli" pitchFamily="2" charset="0"/>
              </a:rPr>
              <a:t>Claim</a:t>
            </a:r>
            <a:r>
              <a:rPr lang="en-US" sz="3200" b="1" cap="none" spc="150" dirty="0" smtClean="0">
                <a:ln w="11430"/>
                <a:solidFill>
                  <a:srgbClr val="FFC000"/>
                </a:solidFill>
                <a:effectLst>
                  <a:outerShdw blurRad="38100" dist="38100" dir="2700000" algn="tl">
                    <a:srgbClr val="000000">
                      <a:alpha val="43137"/>
                    </a:srgbClr>
                  </a:outerShdw>
                  <a:reflection blurRad="6350" stA="60000" endA="900" endPos="58000" dir="5400000" sy="-100000" algn="bl" rotWithShape="0"/>
                </a:effectLst>
                <a:latin typeface="MV Boli" pitchFamily="2" charset="0"/>
                <a:cs typeface="MV Boli" pitchFamily="2" charset="0"/>
              </a:rPr>
              <a:t>  </a:t>
            </a:r>
            <a:endParaRPr lang="en-US" sz="4000" b="1" cap="none" spc="150" dirty="0">
              <a:ln w="11430"/>
              <a:solidFill>
                <a:srgbClr val="FFC000"/>
              </a:solidFill>
              <a:effectLst>
                <a:outerShdw blurRad="38100" dist="38100" dir="2700000" algn="tl">
                  <a:srgbClr val="000000">
                    <a:alpha val="43137"/>
                  </a:srgbClr>
                </a:outerShdw>
                <a:reflection blurRad="6350" stA="60000" endA="900" endPos="58000" dir="5400000" sy="-100000" algn="bl" rotWithShape="0"/>
              </a:effectLst>
              <a:latin typeface="MV Boli" pitchFamily="2" charset="0"/>
              <a:cs typeface="MV Boli" pitchFamily="2" charset="0"/>
            </a:endParaRPr>
          </a:p>
        </p:txBody>
      </p:sp>
      <p:sp>
        <p:nvSpPr>
          <p:cNvPr id="12" name="Rectangle 11"/>
          <p:cNvSpPr/>
          <p:nvPr/>
        </p:nvSpPr>
        <p:spPr>
          <a:xfrm>
            <a:off x="9105591" y="1271926"/>
            <a:ext cx="1520552" cy="584775"/>
          </a:xfrm>
          <a:prstGeom prst="rect">
            <a:avLst/>
          </a:prstGeom>
          <a:noFill/>
        </p:spPr>
        <p:txBody>
          <a:bodyPr wrap="square" lIns="91440" tIns="45720" rIns="91440" bIns="45720">
            <a:spAutoFit/>
            <a:scene3d>
              <a:camera prst="isometricOffAxis1Right"/>
              <a:lightRig rig="soft" dir="t">
                <a:rot lat="0" lon="0" rev="10800000"/>
              </a:lightRig>
            </a:scene3d>
            <a:sp3d>
              <a:bevelT w="27940" h="12700"/>
              <a:contourClr>
                <a:srgbClr val="DDDDDD"/>
              </a:contourClr>
            </a:sp3d>
          </a:bodyPr>
          <a:lstStyle/>
          <a:p>
            <a:pPr algn="ctr"/>
            <a:r>
              <a:rPr lang="en-US" sz="3200" b="1" cap="none" spc="150" dirty="0" smtClean="0">
                <a:ln w="11430"/>
                <a:solidFill>
                  <a:schemeClr val="accent1">
                    <a:lumMod val="60000"/>
                    <a:lumOff val="40000"/>
                  </a:schemeClr>
                </a:solidFill>
                <a:effectLst>
                  <a:outerShdw blurRad="38100" dist="38100" dir="2700000" algn="tl">
                    <a:srgbClr val="000000">
                      <a:alpha val="43137"/>
                    </a:srgbClr>
                  </a:outerShdw>
                  <a:reflection blurRad="6350" stA="60000" endA="900" endPos="58000" dir="5400000" sy="-100000" algn="bl" rotWithShape="0"/>
                </a:effectLst>
                <a:latin typeface="MV Boli" pitchFamily="2" charset="0"/>
                <a:cs typeface="MV Boli" pitchFamily="2" charset="0"/>
              </a:rPr>
              <a:t>them!</a:t>
            </a:r>
            <a:endParaRPr lang="en-US" sz="4000" b="1" cap="none" spc="150" dirty="0">
              <a:ln w="11430"/>
              <a:solidFill>
                <a:schemeClr val="accent1">
                  <a:lumMod val="60000"/>
                  <a:lumOff val="40000"/>
                </a:schemeClr>
              </a:solidFill>
              <a:effectLst>
                <a:outerShdw blurRad="38100" dist="38100" dir="2700000" algn="tl">
                  <a:srgbClr val="000000">
                    <a:alpha val="43137"/>
                  </a:srgbClr>
                </a:outerShdw>
                <a:reflection blurRad="6350" stA="60000" endA="900" endPos="58000" dir="5400000" sy="-100000" algn="bl" rotWithShape="0"/>
              </a:effectLst>
              <a:latin typeface="MV Boli" pitchFamily="2" charset="0"/>
              <a:cs typeface="MV Boli" pitchFamily="2" charset="0"/>
            </a:endParaRPr>
          </a:p>
        </p:txBody>
      </p:sp>
    </p:spTree>
    <p:extLst>
      <p:ext uri="{BB962C8B-B14F-4D97-AF65-F5344CB8AC3E}">
        <p14:creationId xmlns:p14="http://schemas.microsoft.com/office/powerpoint/2010/main" val="3200632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250" fill="hold"/>
                                        <p:tgtEl>
                                          <p:spTgt spid="8"/>
                                        </p:tgtEl>
                                        <p:attrNameLst>
                                          <p:attrName>ppt_x</p:attrName>
                                        </p:attrNameLst>
                                      </p:cBhvr>
                                      <p:tavLst>
                                        <p:tav tm="0">
                                          <p:val>
                                            <p:strVal val="0-#ppt_w/2"/>
                                          </p:val>
                                        </p:tav>
                                        <p:tav tm="100000">
                                          <p:val>
                                            <p:strVal val="#ppt_x"/>
                                          </p:val>
                                        </p:tav>
                                      </p:tavLst>
                                    </p:anim>
                                    <p:anim calcmode="lin" valueType="num">
                                      <p:cBhvr additive="base">
                                        <p:cTn id="8" dur="2250" fill="hold"/>
                                        <p:tgtEl>
                                          <p:spTgt spid="8"/>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750"/>
                                  </p:stCondLst>
                                  <p:childTnLst>
                                    <p:set>
                                      <p:cBhvr>
                                        <p:cTn id="10" dur="1" fill="hold">
                                          <p:stCondLst>
                                            <p:cond delay="0"/>
                                          </p:stCondLst>
                                        </p:cTn>
                                        <p:tgtEl>
                                          <p:spTgt spid="3075"/>
                                        </p:tgtEl>
                                        <p:attrNameLst>
                                          <p:attrName>style.visibility</p:attrName>
                                        </p:attrNameLst>
                                      </p:cBhvr>
                                      <p:to>
                                        <p:strVal val="visible"/>
                                      </p:to>
                                    </p:set>
                                    <p:anim calcmode="lin" valueType="num">
                                      <p:cBhvr>
                                        <p:cTn id="11" dur="1500" fill="hold"/>
                                        <p:tgtEl>
                                          <p:spTgt spid="3075"/>
                                        </p:tgtEl>
                                        <p:attrNameLst>
                                          <p:attrName>ppt_w</p:attrName>
                                        </p:attrNameLst>
                                      </p:cBhvr>
                                      <p:tavLst>
                                        <p:tav tm="0">
                                          <p:val>
                                            <p:fltVal val="0"/>
                                          </p:val>
                                        </p:tav>
                                        <p:tav tm="100000">
                                          <p:val>
                                            <p:strVal val="#ppt_w"/>
                                          </p:val>
                                        </p:tav>
                                      </p:tavLst>
                                    </p:anim>
                                    <p:anim calcmode="lin" valueType="num">
                                      <p:cBhvr>
                                        <p:cTn id="12" dur="1500" fill="hold"/>
                                        <p:tgtEl>
                                          <p:spTgt spid="3075"/>
                                        </p:tgtEl>
                                        <p:attrNameLst>
                                          <p:attrName>ppt_h</p:attrName>
                                        </p:attrNameLst>
                                      </p:cBhvr>
                                      <p:tavLst>
                                        <p:tav tm="0">
                                          <p:val>
                                            <p:fltVal val="0"/>
                                          </p:val>
                                        </p:tav>
                                        <p:tav tm="100000">
                                          <p:val>
                                            <p:strVal val="#ppt_h"/>
                                          </p:val>
                                        </p:tav>
                                      </p:tavLst>
                                    </p:anim>
                                    <p:animEffect transition="in" filter="fade">
                                      <p:cBhvr>
                                        <p:cTn id="13" dur="1500"/>
                                        <p:tgtEl>
                                          <p:spTgt spid="307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42" presetClass="entr" presetSubtype="0"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par>
                                <p:cTn id="33" presetID="31" presetClass="entr" presetSubtype="0" fill="hold" nodeType="withEffect">
                                  <p:stCondLst>
                                    <p:cond delay="0"/>
                                  </p:stCondLst>
                                  <p:childTnLst>
                                    <p:set>
                                      <p:cBhvr>
                                        <p:cTn id="34" dur="1" fill="hold">
                                          <p:stCondLst>
                                            <p:cond delay="0"/>
                                          </p:stCondLst>
                                        </p:cTn>
                                        <p:tgtEl>
                                          <p:spTgt spid="3076"/>
                                        </p:tgtEl>
                                        <p:attrNameLst>
                                          <p:attrName>style.visibility</p:attrName>
                                        </p:attrNameLst>
                                      </p:cBhvr>
                                      <p:to>
                                        <p:strVal val="visible"/>
                                      </p:to>
                                    </p:set>
                                    <p:anim calcmode="lin" valueType="num">
                                      <p:cBhvr>
                                        <p:cTn id="35" dur="1000" fill="hold"/>
                                        <p:tgtEl>
                                          <p:spTgt spid="3076"/>
                                        </p:tgtEl>
                                        <p:attrNameLst>
                                          <p:attrName>ppt_w</p:attrName>
                                        </p:attrNameLst>
                                      </p:cBhvr>
                                      <p:tavLst>
                                        <p:tav tm="0">
                                          <p:val>
                                            <p:fltVal val="0"/>
                                          </p:val>
                                        </p:tav>
                                        <p:tav tm="100000">
                                          <p:val>
                                            <p:strVal val="#ppt_w"/>
                                          </p:val>
                                        </p:tav>
                                      </p:tavLst>
                                    </p:anim>
                                    <p:anim calcmode="lin" valueType="num">
                                      <p:cBhvr>
                                        <p:cTn id="36" dur="1000" fill="hold"/>
                                        <p:tgtEl>
                                          <p:spTgt spid="3076"/>
                                        </p:tgtEl>
                                        <p:attrNameLst>
                                          <p:attrName>ppt_h</p:attrName>
                                        </p:attrNameLst>
                                      </p:cBhvr>
                                      <p:tavLst>
                                        <p:tav tm="0">
                                          <p:val>
                                            <p:fltVal val="0"/>
                                          </p:val>
                                        </p:tav>
                                        <p:tav tm="100000">
                                          <p:val>
                                            <p:strVal val="#ppt_h"/>
                                          </p:val>
                                        </p:tav>
                                      </p:tavLst>
                                    </p:anim>
                                    <p:anim calcmode="lin" valueType="num">
                                      <p:cBhvr>
                                        <p:cTn id="37" dur="1000" fill="hold"/>
                                        <p:tgtEl>
                                          <p:spTgt spid="3076"/>
                                        </p:tgtEl>
                                        <p:attrNameLst>
                                          <p:attrName>style.rotation</p:attrName>
                                        </p:attrNameLst>
                                      </p:cBhvr>
                                      <p:tavLst>
                                        <p:tav tm="0">
                                          <p:val>
                                            <p:fltVal val="90"/>
                                          </p:val>
                                        </p:tav>
                                        <p:tav tm="100000">
                                          <p:val>
                                            <p:fltVal val="0"/>
                                          </p:val>
                                        </p:tav>
                                      </p:tavLst>
                                    </p:anim>
                                    <p:animEffect transition="in" filter="fade">
                                      <p:cBhvr>
                                        <p:cTn id="38" dur="1000"/>
                                        <p:tgtEl>
                                          <p:spTgt spid="3076"/>
                                        </p:tgtEl>
                                      </p:cBhvr>
                                    </p:animEffect>
                                  </p:childTnLst>
                                </p:cTn>
                              </p:par>
                            </p:childTnLst>
                          </p:cTn>
                        </p:par>
                        <p:par>
                          <p:cTn id="39" fill="hold">
                            <p:stCondLst>
                              <p:cond delay="3000"/>
                            </p:stCondLst>
                            <p:childTnLst>
                              <p:par>
                                <p:cTn id="40" presetID="22" presetClass="entr" presetSubtype="8" fill="hold" nodeType="afterEffect">
                                  <p:stCondLst>
                                    <p:cond delay="0"/>
                                  </p:stCondLst>
                                  <p:childTnLst>
                                    <p:set>
                                      <p:cBhvr>
                                        <p:cTn id="41" dur="1" fill="hold">
                                          <p:stCondLst>
                                            <p:cond delay="0"/>
                                          </p:stCondLst>
                                        </p:cTn>
                                        <p:tgtEl>
                                          <p:spTgt spid="3074"/>
                                        </p:tgtEl>
                                        <p:attrNameLst>
                                          <p:attrName>style.visibility</p:attrName>
                                        </p:attrNameLst>
                                      </p:cBhvr>
                                      <p:to>
                                        <p:strVal val="visible"/>
                                      </p:to>
                                    </p:set>
                                    <p:animEffect transition="in" filter="wipe(left)">
                                      <p:cBhvr>
                                        <p:cTn id="42" dur="1500"/>
                                        <p:tgtEl>
                                          <p:spTgt spid="3074"/>
                                        </p:tgtEl>
                                      </p:cBhvr>
                                    </p:animEffect>
                                  </p:childTnLst>
                                </p:cTn>
                              </p:par>
                            </p:childTnLst>
                          </p:cTn>
                        </p:par>
                        <p:par>
                          <p:cTn id="43" fill="hold">
                            <p:stCondLst>
                              <p:cond delay="4500"/>
                            </p:stCondLst>
                            <p:childTnLst>
                              <p:par>
                                <p:cTn id="44" presetID="22" presetClass="entr" presetSubtype="8" fill="hold" grpId="0" nodeType="afterEffect">
                                  <p:stCondLst>
                                    <p:cond delay="75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1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1" grpId="0"/>
      <p:bldP spid="12"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Rae\Desktop\shavuot 12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0707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61764" y="188639"/>
            <a:ext cx="5184576" cy="2585323"/>
          </a:xfrm>
          <a:prstGeom prst="rect">
            <a:avLst/>
          </a:prstGeom>
          <a:noFill/>
        </p:spPr>
        <p:txBody>
          <a:bodyPr wrap="square" lIns="91440" tIns="45720" rIns="91440" bIns="45720">
            <a:spAutoFit/>
            <a:scene3d>
              <a:camera prst="orthographicFront"/>
              <a:lightRig rig="threePt" dir="t"/>
            </a:scene3d>
            <a:sp3d extrusionH="57150">
              <a:bevelT w="82550" h="38100" prst="coolSlant"/>
            </a:sp3d>
          </a:bodyPr>
          <a:lstStyle/>
          <a:p>
            <a:r>
              <a:rPr lang="en-US" sz="5400" b="1" cap="none" spc="0" dirty="0" smtClean="0">
                <a:ln w="1905"/>
                <a:solidFill>
                  <a:srgbClr val="5D2D2D"/>
                </a:solidFill>
                <a:effectLst>
                  <a:innerShdw blurRad="69850" dist="43180" dir="5400000">
                    <a:srgbClr val="000000">
                      <a:alpha val="65000"/>
                    </a:srgbClr>
                  </a:innerShdw>
                </a:effectLst>
                <a:latin typeface="Matura MT Script Capitals" pitchFamily="66" charset="0"/>
              </a:rPr>
              <a:t>In Part 4:</a:t>
            </a:r>
          </a:p>
          <a:p>
            <a:r>
              <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atura MT Script Capitals" pitchFamily="66" charset="0"/>
              </a:rPr>
              <a:t> </a:t>
            </a:r>
            <a:r>
              <a:rPr lang="en-US"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atura MT Script Capitals" pitchFamily="66" charset="0"/>
              </a:rPr>
              <a:t> </a:t>
            </a: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atura MT Script Capitals" pitchFamily="66" charset="0"/>
              </a:rPr>
              <a:t>Does Enoch’s              </a:t>
            </a:r>
          </a:p>
          <a:p>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atura MT Script Capitals" pitchFamily="66" charset="0"/>
              </a:rPr>
              <a:t>     Abib 26 …</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atura MT Script Capitals" pitchFamily="66" charset="0"/>
            </a:endParaRPr>
          </a:p>
        </p:txBody>
      </p:sp>
      <p:sp>
        <p:nvSpPr>
          <p:cNvPr id="5" name="Slide Number Placeholder 1"/>
          <p:cNvSpPr>
            <a:spLocks noGrp="1"/>
          </p:cNvSpPr>
          <p:nvPr>
            <p:ph type="sldNum" sz="quarter" idx="12"/>
          </p:nvPr>
        </p:nvSpPr>
        <p:spPr>
          <a:xfrm>
            <a:off x="9327110" y="6492875"/>
            <a:ext cx="2844059" cy="365125"/>
          </a:xfrm>
        </p:spPr>
        <p:txBody>
          <a:bodyPr/>
          <a:lstStyle/>
          <a:p>
            <a:fld id="{81FEFA0A-2F20-4B60-98C6-5FFDA469AA1C}" type="slidenum">
              <a:rPr lang="en-US" b="1" smtClean="0">
                <a:solidFill>
                  <a:schemeClr val="bg1"/>
                </a:solidFill>
              </a:rPr>
              <a:pPr/>
              <a:t>91</a:t>
            </a:fld>
            <a:endParaRPr lang="en-US" b="1" dirty="0">
              <a:solidFill>
                <a:schemeClr val="bg1"/>
              </a:solidFill>
            </a:endParaRPr>
          </a:p>
        </p:txBody>
      </p:sp>
      <p:sp>
        <p:nvSpPr>
          <p:cNvPr id="6" name="Rectangle 5"/>
          <p:cNvSpPr/>
          <p:nvPr/>
        </p:nvSpPr>
        <p:spPr>
          <a:xfrm>
            <a:off x="8182644" y="954594"/>
            <a:ext cx="4225222" cy="1754326"/>
          </a:xfrm>
          <a:prstGeom prst="rect">
            <a:avLst/>
          </a:prstGeom>
          <a:noFill/>
        </p:spPr>
        <p:txBody>
          <a:bodyPr wrap="square" lIns="91440" tIns="45720" rIns="91440" bIns="45720">
            <a:spAutoFit/>
            <a:scene3d>
              <a:camera prst="orthographicFront"/>
              <a:lightRig rig="threePt" dir="t"/>
            </a:scene3d>
            <a:sp3d extrusionH="57150">
              <a:bevelT w="82550" h="38100" prst="coolSlant"/>
            </a:sp3d>
          </a:bodyPr>
          <a:lstStyle/>
          <a:p>
            <a:r>
              <a:rPr lang="en-US" sz="5400" b="1" cap="none" spc="0" dirty="0" smtClean="0">
                <a:ln w="1905"/>
                <a:solidFill>
                  <a:srgbClr val="5D2D2D"/>
                </a:solidFill>
                <a:effectLst>
                  <a:innerShdw blurRad="69850" dist="43180" dir="5400000">
                    <a:srgbClr val="000000">
                      <a:alpha val="65000"/>
                    </a:srgbClr>
                  </a:innerShdw>
                </a:effectLst>
                <a:latin typeface="Matura MT Script Capitals" pitchFamily="66" charset="0"/>
              </a:rPr>
              <a:t>really reach to </a:t>
            </a:r>
            <a:r>
              <a:rPr lang="en-US" sz="5400" b="1" cap="none" spc="0" dirty="0" smtClean="0">
                <a:ln w="1905"/>
                <a:solidFill>
                  <a:srgbClr val="00B0F0"/>
                </a:solidFill>
                <a:effectLst>
                  <a:innerShdw blurRad="69850" dist="43180" dir="5400000">
                    <a:srgbClr val="000000">
                      <a:alpha val="65000"/>
                    </a:srgbClr>
                  </a:innerShdw>
                </a:effectLst>
                <a:latin typeface="Matura MT Script Capitals" pitchFamily="66" charset="0"/>
              </a:rPr>
              <a:t>Shavuot?</a:t>
            </a:r>
            <a:endParaRPr lang="en-US" sz="5400" b="1" cap="none" spc="0" dirty="0">
              <a:ln w="1905"/>
              <a:solidFill>
                <a:srgbClr val="00B0F0"/>
              </a:solidFill>
              <a:effectLst>
                <a:innerShdw blurRad="69850" dist="43180" dir="5400000">
                  <a:srgbClr val="000000">
                    <a:alpha val="65000"/>
                  </a:srgbClr>
                </a:innerShdw>
              </a:effectLst>
              <a:latin typeface="Matura MT Script Capitals" pitchFamily="66" charset="0"/>
            </a:endParaRPr>
          </a:p>
        </p:txBody>
      </p:sp>
      <p:sp>
        <p:nvSpPr>
          <p:cNvPr id="7" name="Rectangle 6"/>
          <p:cNvSpPr/>
          <p:nvPr/>
        </p:nvSpPr>
        <p:spPr>
          <a:xfrm>
            <a:off x="3246259" y="4866602"/>
            <a:ext cx="6529478" cy="1569660"/>
          </a:xfrm>
          <a:prstGeom prst="rect">
            <a:avLst/>
          </a:prstGeom>
          <a:noFill/>
        </p:spPr>
        <p:txBody>
          <a:bodyPr wrap="square" lIns="91440" tIns="45720" rIns="91440" bIns="45720">
            <a:spAutoFit/>
            <a:scene3d>
              <a:camera prst="orthographicFront"/>
              <a:lightRig rig="threePt" dir="t"/>
            </a:scene3d>
            <a:sp3d extrusionH="57150">
              <a:bevelT w="82550" h="38100" prst="coolSlant"/>
            </a:sp3d>
          </a:bodyPr>
          <a:lstStyle/>
          <a:p>
            <a:pPr algn="ctr"/>
            <a:r>
              <a:rPr lang="en-US" sz="9600" b="1" dirty="0" smtClean="0">
                <a:ln w="1905"/>
                <a:solidFill>
                  <a:srgbClr val="00B0F0"/>
                </a:solidFill>
                <a:effectLst>
                  <a:outerShdw blurRad="38100" dist="38100" dir="2700000" algn="tl">
                    <a:srgbClr val="000000">
                      <a:alpha val="43137"/>
                    </a:srgbClr>
                  </a:outerShdw>
                </a:effectLst>
                <a:latin typeface="Matura MT Script Capitals" pitchFamily="66" charset="0"/>
              </a:rPr>
              <a:t>Exodus 20</a:t>
            </a:r>
            <a:endParaRPr lang="en-US" sz="9600" b="1" cap="none" spc="0" dirty="0">
              <a:ln w="1905"/>
              <a:solidFill>
                <a:srgbClr val="00B0F0"/>
              </a:solidFill>
              <a:effectLst>
                <a:outerShdw blurRad="38100" dist="38100" dir="2700000" algn="tl">
                  <a:srgbClr val="000000">
                    <a:alpha val="43137"/>
                  </a:srgbClr>
                </a:outerShdw>
              </a:effectLst>
              <a:latin typeface="Matura MT Script Capitals" pitchFamily="66" charset="0"/>
            </a:endParaRPr>
          </a:p>
        </p:txBody>
      </p:sp>
    </p:spTree>
    <p:extLst>
      <p:ext uri="{BB962C8B-B14F-4D97-AF65-F5344CB8AC3E}">
        <p14:creationId xmlns:p14="http://schemas.microsoft.com/office/powerpoint/2010/main" val="3039603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750"/>
                                        <p:tgtEl>
                                          <p:spTgt spid="6"/>
                                        </p:tgtEl>
                                      </p:cBhvr>
                                    </p:animEffect>
                                  </p:childTnLst>
                                </p:cTn>
                              </p:par>
                            </p:childTnLst>
                          </p:cTn>
                        </p:par>
                        <p:par>
                          <p:cTn id="8" fill="hold">
                            <p:stCondLst>
                              <p:cond delay="2750"/>
                            </p:stCondLst>
                            <p:childTnLst>
                              <p:par>
                                <p:cTn id="9" presetID="42" presetClass="entr" presetSubtype="0" fill="hold" grpId="0" nodeType="afterEffect">
                                  <p:stCondLst>
                                    <p:cond delay="10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750"/>
                                        <p:tgtEl>
                                          <p:spTgt spid="7"/>
                                        </p:tgtEl>
                                      </p:cBhvr>
                                    </p:animEffect>
                                    <p:anim calcmode="lin" valueType="num">
                                      <p:cBhvr>
                                        <p:cTn id="12" dur="1750" fill="hold"/>
                                        <p:tgtEl>
                                          <p:spTgt spid="7"/>
                                        </p:tgtEl>
                                        <p:attrNameLst>
                                          <p:attrName>ppt_x</p:attrName>
                                        </p:attrNameLst>
                                      </p:cBhvr>
                                      <p:tavLst>
                                        <p:tav tm="0">
                                          <p:val>
                                            <p:strVal val="#ppt_x"/>
                                          </p:val>
                                        </p:tav>
                                        <p:tav tm="100000">
                                          <p:val>
                                            <p:strVal val="#ppt_x"/>
                                          </p:val>
                                        </p:tav>
                                      </p:tavLst>
                                    </p:anim>
                                    <p:anim calcmode="lin" valueType="num">
                                      <p:cBhvr>
                                        <p:cTn id="13" dur="1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679137" y="6500692"/>
            <a:ext cx="477789" cy="365125"/>
          </a:xfrm>
        </p:spPr>
        <p:txBody>
          <a:bodyPr/>
          <a:lstStyle/>
          <a:p>
            <a:fld id="{81FEFA0A-2F20-4B60-98C6-5FFDA469AA1C}" type="slidenum">
              <a:rPr lang="en-US" smtClean="0">
                <a:solidFill>
                  <a:schemeClr val="tx2"/>
                </a:solidFill>
              </a:rPr>
              <a:pPr/>
              <a:t>92</a:t>
            </a:fld>
            <a:endParaRPr lang="en-US" dirty="0">
              <a:solidFill>
                <a:schemeClr val="tx2"/>
              </a:solidFill>
            </a:endParaRPr>
          </a:p>
        </p:txBody>
      </p:sp>
      <p:sp>
        <p:nvSpPr>
          <p:cNvPr id="3" name="Text Placeholder 2"/>
          <p:cNvSpPr>
            <a:spLocks noGrp="1"/>
          </p:cNvSpPr>
          <p:nvPr>
            <p:ph type="body" idx="1"/>
          </p:nvPr>
        </p:nvSpPr>
        <p:spPr>
          <a:xfrm>
            <a:off x="0" y="-72008"/>
            <a:ext cx="12188825" cy="6165304"/>
          </a:xfrm>
          <a:noFill/>
          <a:ln>
            <a:noFill/>
          </a:ln>
          <a:effectLst/>
        </p:spPr>
        <p:txBody>
          <a:bodyPr anchor="ctr">
            <a:normAutofit/>
            <a:scene3d>
              <a:camera prst="orthographicFront"/>
              <a:lightRig rig="threePt" dir="t"/>
            </a:scene3d>
            <a:sp3d extrusionH="57150">
              <a:bevelT w="82550" h="38100" prst="coolSlant"/>
            </a:sp3d>
          </a:bodyPr>
          <a:lstStyle/>
          <a:p>
            <a:pPr algn="ctr">
              <a:lnSpc>
                <a:spcPct val="150000"/>
              </a:lnSpc>
            </a:pPr>
            <a:r>
              <a:rPr lang="en-CA" sz="4000" b="1" dirty="0" smtClean="0">
                <a:solidFill>
                  <a:schemeClr val="accent1">
                    <a:lumMod val="75000"/>
                  </a:schemeClr>
                </a:solidFill>
                <a:effectLst/>
                <a:latin typeface="Comic Sans MS" pitchFamily="66" charset="0"/>
              </a:rPr>
              <a:t>Part #4 will also address the issues of:</a:t>
            </a:r>
            <a:r>
              <a:rPr lang="en-CA" sz="4000" b="1" dirty="0" smtClean="0">
                <a:solidFill>
                  <a:srgbClr val="993300"/>
                </a:solidFill>
                <a:effectLst>
                  <a:glow rad="127000">
                    <a:schemeClr val="bg1"/>
                  </a:glow>
                </a:effectLst>
                <a:latin typeface="Comic Sans MS" pitchFamily="66" charset="0"/>
              </a:rPr>
              <a:t/>
            </a:r>
            <a:br>
              <a:rPr lang="en-CA" sz="4000" b="1" dirty="0" smtClean="0">
                <a:solidFill>
                  <a:srgbClr val="993300"/>
                </a:solidFill>
                <a:effectLst>
                  <a:glow rad="127000">
                    <a:schemeClr val="bg1"/>
                  </a:glow>
                </a:effectLst>
                <a:latin typeface="Comic Sans MS" pitchFamily="66" charset="0"/>
              </a:rPr>
            </a:br>
            <a:r>
              <a:rPr lang="en-CA" sz="3300" b="1" dirty="0" smtClean="0">
                <a:solidFill>
                  <a:srgbClr val="993300"/>
                </a:solidFill>
                <a:effectLst>
                  <a:glow rad="127000">
                    <a:schemeClr val="bg1"/>
                  </a:glow>
                </a:effectLst>
                <a:latin typeface="Comic Sans MS" pitchFamily="66" charset="0"/>
              </a:rPr>
              <a:t>1)  Enoch’s two main reasons for choosing Abib 26 </a:t>
            </a:r>
          </a:p>
          <a:p>
            <a:pPr algn="ctr">
              <a:lnSpc>
                <a:spcPct val="150000"/>
              </a:lnSpc>
            </a:pPr>
            <a:r>
              <a:rPr lang="en-CA" sz="3300" b="1" dirty="0" smtClean="0">
                <a:solidFill>
                  <a:srgbClr val="0070C0"/>
                </a:solidFill>
                <a:effectLst>
                  <a:glow rad="127000">
                    <a:schemeClr val="bg1"/>
                  </a:glow>
                </a:effectLst>
                <a:latin typeface="Comic Sans MS" pitchFamily="66" charset="0"/>
              </a:rPr>
              <a:t>2)  New Pentecost Count (True or Counterfeit?)</a:t>
            </a:r>
            <a:br>
              <a:rPr lang="en-CA" sz="3300" b="1" dirty="0" smtClean="0">
                <a:solidFill>
                  <a:srgbClr val="0070C0"/>
                </a:solidFill>
                <a:effectLst>
                  <a:glow rad="127000">
                    <a:schemeClr val="bg1"/>
                  </a:glow>
                </a:effectLst>
                <a:latin typeface="Comic Sans MS" pitchFamily="66" charset="0"/>
              </a:rPr>
            </a:br>
            <a:r>
              <a:rPr lang="en-CA" sz="3300" b="1" dirty="0" smtClean="0">
                <a:solidFill>
                  <a:schemeClr val="accent6">
                    <a:lumMod val="75000"/>
                  </a:schemeClr>
                </a:solidFill>
                <a:effectLst>
                  <a:glow rad="127000">
                    <a:schemeClr val="bg1"/>
                  </a:glow>
                </a:effectLst>
                <a:latin typeface="Comic Sans MS" pitchFamily="66" charset="0"/>
              </a:rPr>
              <a:t>3)  Paul’s witness for Torah Pentecost Count </a:t>
            </a:r>
            <a:br>
              <a:rPr lang="en-CA" sz="3300" b="1" dirty="0" smtClean="0">
                <a:solidFill>
                  <a:schemeClr val="accent6">
                    <a:lumMod val="75000"/>
                  </a:schemeClr>
                </a:solidFill>
                <a:effectLst>
                  <a:glow rad="127000">
                    <a:schemeClr val="bg1"/>
                  </a:glow>
                </a:effectLst>
                <a:latin typeface="Comic Sans MS" pitchFamily="66" charset="0"/>
              </a:rPr>
            </a:br>
            <a:r>
              <a:rPr lang="en-CA" sz="3300" b="1" dirty="0" smtClean="0">
                <a:solidFill>
                  <a:srgbClr val="0070C0"/>
                </a:solidFill>
                <a:effectLst>
                  <a:glow rad="127000">
                    <a:srgbClr val="99FF66"/>
                  </a:glow>
                </a:effectLst>
                <a:latin typeface="Comic Sans MS" panose="030F0702030302020204" pitchFamily="66" charset="0"/>
              </a:rPr>
              <a:t>May you be blessed as you ponder </a:t>
            </a:r>
            <a:br>
              <a:rPr lang="en-CA" sz="3300" b="1" dirty="0" smtClean="0">
                <a:solidFill>
                  <a:srgbClr val="0070C0"/>
                </a:solidFill>
                <a:effectLst>
                  <a:glow rad="127000">
                    <a:srgbClr val="99FF66"/>
                  </a:glow>
                </a:effectLst>
                <a:latin typeface="Comic Sans MS" panose="030F0702030302020204" pitchFamily="66" charset="0"/>
              </a:rPr>
            </a:br>
            <a:r>
              <a:rPr lang="en-CA" sz="3300" b="1" dirty="0" smtClean="0">
                <a:solidFill>
                  <a:srgbClr val="0070C0"/>
                </a:solidFill>
                <a:effectLst>
                  <a:glow rad="127000">
                    <a:srgbClr val="99FF66"/>
                  </a:glow>
                </a:effectLst>
                <a:latin typeface="Comic Sans MS" panose="030F0702030302020204" pitchFamily="66" charset="0"/>
              </a:rPr>
              <a:t>Yahuah’s Divine Count!</a:t>
            </a:r>
          </a:p>
        </p:txBody>
      </p:sp>
      <p:sp>
        <p:nvSpPr>
          <p:cNvPr id="2" name="Explosion 1 1"/>
          <p:cNvSpPr/>
          <p:nvPr/>
        </p:nvSpPr>
        <p:spPr>
          <a:xfrm>
            <a:off x="10846940" y="3037523"/>
            <a:ext cx="914400" cy="914400"/>
          </a:xfrm>
          <a:prstGeom prst="irregularSeal1">
            <a:avLst/>
          </a:prstGeom>
          <a:solidFill>
            <a:srgbClr val="D60093"/>
          </a:solidFill>
          <a:ln w="57150">
            <a:solidFill>
              <a:srgbClr val="9966FF"/>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ln w="38100">
                <a:solidFill>
                  <a:schemeClr val="tx1"/>
                </a:solidFill>
              </a:ln>
            </a:endParaRPr>
          </a:p>
        </p:txBody>
      </p:sp>
    </p:spTree>
    <p:extLst>
      <p:ext uri="{BB962C8B-B14F-4D97-AF65-F5344CB8AC3E}">
        <p14:creationId xmlns:p14="http://schemas.microsoft.com/office/powerpoint/2010/main" val="1629343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679137" y="6500692"/>
            <a:ext cx="477789" cy="365125"/>
          </a:xfrm>
        </p:spPr>
        <p:txBody>
          <a:bodyPr/>
          <a:lstStyle/>
          <a:p>
            <a:fld id="{81FEFA0A-2F20-4B60-98C6-5FFDA469AA1C}" type="slidenum">
              <a:rPr lang="en-US" smtClean="0">
                <a:solidFill>
                  <a:schemeClr val="tx2"/>
                </a:solidFill>
              </a:rPr>
              <a:pPr/>
              <a:t>93</a:t>
            </a:fld>
            <a:endParaRPr lang="en-US" dirty="0">
              <a:solidFill>
                <a:schemeClr val="tx2"/>
              </a:solidFill>
            </a:endParaRPr>
          </a:p>
        </p:txBody>
      </p:sp>
      <p:sp>
        <p:nvSpPr>
          <p:cNvPr id="3" name="Rectangle 2"/>
          <p:cNvSpPr/>
          <p:nvPr/>
        </p:nvSpPr>
        <p:spPr>
          <a:xfrm>
            <a:off x="691737" y="125211"/>
            <a:ext cx="10660847" cy="2862322"/>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cap="none" spc="0" dirty="0" smtClean="0">
                <a:ln w="11430"/>
                <a:solidFill>
                  <a:srgbClr val="002060"/>
                </a:solidFill>
                <a:effectLst>
                  <a:outerShdw blurRad="50800" dist="39000" dir="5460000" algn="tl">
                    <a:srgbClr val="000000">
                      <a:alpha val="38000"/>
                    </a:srgbClr>
                  </a:outerShdw>
                </a:effectLst>
                <a:latin typeface="Segoe Print" pitchFamily="2" charset="0"/>
              </a:rPr>
              <a:t>If you have Questions </a:t>
            </a:r>
            <a:br>
              <a:rPr lang="en-US" sz="3600" b="1" cap="none" spc="0" dirty="0" smtClean="0">
                <a:ln w="11430"/>
                <a:solidFill>
                  <a:srgbClr val="002060"/>
                </a:solidFill>
                <a:effectLst>
                  <a:outerShdw blurRad="50800" dist="39000" dir="5460000" algn="tl">
                    <a:srgbClr val="000000">
                      <a:alpha val="38000"/>
                    </a:srgbClr>
                  </a:outerShdw>
                </a:effectLst>
                <a:latin typeface="Segoe Print" pitchFamily="2" charset="0"/>
              </a:rPr>
            </a:br>
            <a:r>
              <a:rPr lang="en-US" sz="3600" b="1" cap="none" spc="0" dirty="0" smtClean="0">
                <a:ln w="11430"/>
                <a:solidFill>
                  <a:srgbClr val="002060"/>
                </a:solidFill>
                <a:effectLst>
                  <a:outerShdw blurRad="50800" dist="39000" dir="5460000" algn="tl">
                    <a:srgbClr val="000000">
                      <a:alpha val="38000"/>
                    </a:srgbClr>
                  </a:outerShdw>
                </a:effectLst>
                <a:latin typeface="Segoe Print" pitchFamily="2" charset="0"/>
              </a:rPr>
              <a:t>&amp;/or Comments</a:t>
            </a:r>
            <a:br>
              <a:rPr lang="en-US" sz="3600" b="1" cap="none" spc="0" dirty="0" smtClean="0">
                <a:ln w="11430"/>
                <a:solidFill>
                  <a:srgbClr val="002060"/>
                </a:solidFill>
                <a:effectLst>
                  <a:outerShdw blurRad="50800" dist="39000" dir="5460000" algn="tl">
                    <a:srgbClr val="000000">
                      <a:alpha val="38000"/>
                    </a:srgbClr>
                  </a:outerShdw>
                </a:effectLst>
                <a:latin typeface="Segoe Print" pitchFamily="2" charset="0"/>
              </a:rPr>
            </a:br>
            <a:r>
              <a:rPr lang="en-US" sz="3600" b="1" cap="none" spc="0" dirty="0" smtClean="0">
                <a:ln w="11430"/>
                <a:solidFill>
                  <a:srgbClr val="002060"/>
                </a:solidFill>
                <a:effectLst>
                  <a:outerShdw blurRad="50800" dist="39000" dir="5460000" algn="tl">
                    <a:srgbClr val="000000">
                      <a:alpha val="38000"/>
                    </a:srgbClr>
                  </a:outerShdw>
                </a:effectLst>
                <a:latin typeface="Segoe Print" pitchFamily="2" charset="0"/>
              </a:rPr>
              <a:t>about this teaching, </a:t>
            </a:r>
            <a:br>
              <a:rPr lang="en-US" sz="3600" b="1" cap="none" spc="0" dirty="0" smtClean="0">
                <a:ln w="11430"/>
                <a:solidFill>
                  <a:srgbClr val="002060"/>
                </a:solidFill>
                <a:effectLst>
                  <a:outerShdw blurRad="50800" dist="39000" dir="5460000" algn="tl">
                    <a:srgbClr val="000000">
                      <a:alpha val="38000"/>
                    </a:srgbClr>
                  </a:outerShdw>
                </a:effectLst>
                <a:latin typeface="Segoe Print" pitchFamily="2" charset="0"/>
              </a:rPr>
            </a:br>
            <a:r>
              <a:rPr lang="en-US" sz="3600" b="1" cap="none" spc="0" dirty="0" smtClean="0">
                <a:ln w="11430"/>
                <a:solidFill>
                  <a:srgbClr val="002060"/>
                </a:solidFill>
                <a:effectLst>
                  <a:outerShdw blurRad="50800" dist="39000" dir="5460000" algn="tl">
                    <a:srgbClr val="000000">
                      <a:alpha val="38000"/>
                    </a:srgbClr>
                  </a:outerShdw>
                </a:effectLst>
                <a:latin typeface="Segoe Print" pitchFamily="2" charset="0"/>
              </a:rPr>
              <a:t>please contact: </a:t>
            </a:r>
          </a:p>
          <a:p>
            <a:pPr algn="ctr"/>
            <a:r>
              <a:rPr lang="en-US" sz="3600" b="1" cap="none" spc="0" dirty="0" smtClean="0">
                <a:ln w="11430">
                  <a:solidFill>
                    <a:srgbClr val="002060"/>
                  </a:solidFill>
                </a:ln>
                <a:solidFill>
                  <a:srgbClr val="0070C0"/>
                </a:solidFill>
                <a:effectLst>
                  <a:outerShdw blurRad="50800" dist="39000" dir="5460000" algn="tl">
                    <a:srgbClr val="000000">
                      <a:alpha val="38000"/>
                    </a:srgbClr>
                  </a:outerShdw>
                </a:effectLst>
                <a:latin typeface="Segoe Print" pitchFamily="2" charset="0"/>
              </a:rPr>
              <a:t>Timothy Astleford </a:t>
            </a:r>
            <a:endParaRPr lang="en-US" sz="3600" b="1" cap="none" spc="0" dirty="0">
              <a:ln w="11430">
                <a:solidFill>
                  <a:srgbClr val="002060"/>
                </a:solidFill>
              </a:ln>
              <a:solidFill>
                <a:srgbClr val="FF33CC"/>
              </a:solidFill>
              <a:effectLst>
                <a:outerShdw blurRad="50800" dist="39000" dir="5460000" algn="tl">
                  <a:srgbClr val="000000">
                    <a:alpha val="38000"/>
                  </a:srgbClr>
                </a:outerShdw>
              </a:effectLst>
              <a:latin typeface="Segoe Print" pitchFamily="2" charset="0"/>
            </a:endParaRPr>
          </a:p>
        </p:txBody>
      </p:sp>
      <p:pic>
        <p:nvPicPr>
          <p:cNvPr id="5" name="Picture 2" descr="C:\Users\Rae\Desktop\Grammar Art\email mouse best.png"/>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5286199" y="3074855"/>
            <a:ext cx="1384277" cy="10022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080388" y="5750004"/>
            <a:ext cx="5278056" cy="1107996"/>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6600" b="1" dirty="0" smtClean="0">
                <a:solidFill>
                  <a:srgbClr val="A97767"/>
                </a:solidFill>
                <a:effectLst>
                  <a:glow rad="101600">
                    <a:schemeClr val="accent2">
                      <a:lumMod val="20000"/>
                      <a:lumOff val="80000"/>
                    </a:schemeClr>
                  </a:glow>
                </a:effectLst>
                <a:latin typeface="Edwardian Script ITC" pitchFamily="66" charset="0"/>
                <a:cs typeface="MV Boli" pitchFamily="2" charset="0"/>
              </a:rPr>
              <a:t>Thank you!</a:t>
            </a:r>
            <a:endParaRPr lang="en-US" sz="4000" b="1" dirty="0">
              <a:solidFill>
                <a:srgbClr val="A97767"/>
              </a:solidFill>
              <a:effectLst>
                <a:glow rad="101600">
                  <a:schemeClr val="accent2">
                    <a:lumMod val="20000"/>
                    <a:lumOff val="80000"/>
                  </a:schemeClr>
                </a:glow>
              </a:effectLst>
              <a:latin typeface="Edwardian Script ITC" pitchFamily="66" charset="0"/>
            </a:endParaRPr>
          </a:p>
        </p:txBody>
      </p:sp>
      <p:sp>
        <p:nvSpPr>
          <p:cNvPr id="7" name="Rectangle 6"/>
          <p:cNvSpPr/>
          <p:nvPr/>
        </p:nvSpPr>
        <p:spPr>
          <a:xfrm>
            <a:off x="2494012" y="4123168"/>
            <a:ext cx="7234808" cy="58477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cap="none" spc="0" dirty="0" smtClean="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27000">
                    <a:schemeClr val="bg1">
                      <a:alpha val="78000"/>
                    </a:schemeClr>
                  </a:glow>
                  <a:outerShdw blurRad="50800" dist="39000" dir="5460000" algn="tl">
                    <a:srgbClr val="000000">
                      <a:alpha val="38000"/>
                    </a:srgbClr>
                  </a:outerShdw>
                </a:effectLst>
                <a:latin typeface="Segoe Print" pitchFamily="2" charset="0"/>
                <a:hlinkClick r:id="rId5"/>
              </a:rPr>
              <a:t>tim@studythecalendar.com</a:t>
            </a:r>
            <a:endParaRPr lang="en-US" sz="3200" b="1" cap="none" spc="0" dirty="0">
              <a:ln w="11430">
                <a:solidFill>
                  <a:srgbClr val="002060"/>
                </a:solidFill>
              </a:ln>
              <a:solidFill>
                <a:srgbClr val="00B0F0"/>
              </a:solidFill>
              <a:effectLst>
                <a:glow rad="127000">
                  <a:schemeClr val="bg1">
                    <a:alpha val="78000"/>
                  </a:schemeClr>
                </a:glow>
                <a:outerShdw blurRad="50800" dist="39000" dir="5460000" algn="tl">
                  <a:srgbClr val="000000">
                    <a:alpha val="38000"/>
                  </a:srgbClr>
                </a:outerShdw>
              </a:effectLst>
              <a:latin typeface="Segoe Print" pitchFamily="2" charset="0"/>
            </a:endParaRPr>
          </a:p>
        </p:txBody>
      </p:sp>
      <p:sp>
        <p:nvSpPr>
          <p:cNvPr id="8" name="Rectangle 7"/>
          <p:cNvSpPr/>
          <p:nvPr/>
        </p:nvSpPr>
        <p:spPr>
          <a:xfrm>
            <a:off x="1989956" y="4869160"/>
            <a:ext cx="8246789" cy="58477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dirty="0" smtClean="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bg1">
                      <a:alpha val="81000"/>
                    </a:schemeClr>
                  </a:glow>
                  <a:outerShdw blurRad="50800" dist="39000" dir="5460000" algn="tl">
                    <a:srgbClr val="000000">
                      <a:alpha val="38000"/>
                    </a:srgbClr>
                  </a:outerShdw>
                </a:effectLst>
                <a:latin typeface="Comic Sans MS" pitchFamily="66" charset="0"/>
                <a:hlinkClick r:id="rId6"/>
              </a:rPr>
              <a:t>questions</a:t>
            </a:r>
            <a:r>
              <a:rPr lang="en-US" sz="3200" cap="none" spc="0" dirty="0" smtClean="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bg1">
                      <a:alpha val="81000"/>
                    </a:schemeClr>
                  </a:glow>
                  <a:outerShdw blurRad="50800" dist="39000" dir="5460000" algn="tl">
                    <a:srgbClr val="000000">
                      <a:alpha val="38000"/>
                    </a:srgbClr>
                  </a:outerShdw>
                </a:effectLst>
                <a:latin typeface="Comic Sans MS" pitchFamily="66" charset="0"/>
                <a:hlinkClick r:id="rId6"/>
              </a:rPr>
              <a:t>@studythe</a:t>
            </a:r>
            <a:r>
              <a:rPr lang="en-US" sz="3200" dirty="0" smtClean="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bg1">
                      <a:alpha val="81000"/>
                    </a:schemeClr>
                  </a:glow>
                  <a:outerShdw blurRad="50800" dist="39000" dir="5460000" algn="tl">
                    <a:srgbClr val="000000">
                      <a:alpha val="38000"/>
                    </a:srgbClr>
                  </a:outerShdw>
                </a:effectLst>
                <a:latin typeface="Comic Sans MS" pitchFamily="66" charset="0"/>
                <a:hlinkClick r:id="rId6"/>
              </a:rPr>
              <a:t>calendar</a:t>
            </a:r>
            <a:r>
              <a:rPr lang="en-US" sz="3200" cap="none" spc="0" dirty="0" smtClean="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bg1">
                      <a:alpha val="81000"/>
                    </a:schemeClr>
                  </a:glow>
                  <a:outerShdw blurRad="50800" dist="39000" dir="5460000" algn="tl">
                    <a:srgbClr val="000000">
                      <a:alpha val="38000"/>
                    </a:srgbClr>
                  </a:outerShdw>
                </a:effectLst>
                <a:latin typeface="Comic Sans MS" pitchFamily="66" charset="0"/>
                <a:hlinkClick r:id="rId6"/>
              </a:rPr>
              <a:t>.com</a:t>
            </a:r>
            <a:endParaRPr lang="en-US" sz="2400" cap="none" spc="0" dirty="0">
              <a:ln w="11430">
                <a:solidFill>
                  <a:srgbClr val="002060"/>
                </a:solidFill>
              </a:ln>
              <a:solidFill>
                <a:srgbClr val="00B0F0"/>
              </a:solidFill>
              <a:effectLst>
                <a:glow rad="101600">
                  <a:schemeClr val="bg1">
                    <a:alpha val="81000"/>
                  </a:schemeClr>
                </a:glow>
                <a:outerShdw blurRad="50800" dist="39000" dir="5460000" algn="tl">
                  <a:srgbClr val="000000">
                    <a:alpha val="38000"/>
                  </a:srgbClr>
                </a:outerShdw>
              </a:effectLst>
              <a:latin typeface="Comic Sans MS" pitchFamily="66" charset="0"/>
            </a:endParaRPr>
          </a:p>
        </p:txBody>
      </p:sp>
    </p:spTree>
    <p:extLst>
      <p:ext uri="{BB962C8B-B14F-4D97-AF65-F5344CB8AC3E}">
        <p14:creationId xmlns:p14="http://schemas.microsoft.com/office/powerpoint/2010/main" val="4115135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Serenity 16x9">
  <a:themeElements>
    <a:clrScheme name="Serenity_16x9">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a:defPPr>
      </a:lstStyle>
    </a:txDef>
  </a:objectDefaults>
  <a:extraClrSchemeLst/>
  <a:extLst>
    <a:ext uri="{05A4C25C-085E-4340-85A3-A5531E510DB2}">
      <thm15:themeFamily xmlns:thm15="http://schemas.microsoft.com/office/thememl/2012/main" xmlns="" name="TF02801109.potx" id="{B47C65E8-9F73-4C4F-A3C2-84725F71438E}" vid="{CFC30A9F-F7E5-41F4-B6B7-D2E5B79E3BFB}"/>
    </a:ext>
  </a:extLst>
</a:theme>
</file>

<file path=ppt/theme/theme2.xml><?xml version="1.0" encoding="utf-8"?>
<a:theme xmlns:a="http://schemas.openxmlformats.org/drawingml/2006/main" name="Office Theme">
  <a:themeElements>
    <a:clrScheme name="Serenity">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Serenity">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irectSourceMarket xmlns="4873beb7-5857-4685-be1f-d57550cc96cc" xsi:nil="true"/>
    <ApprovalStatus xmlns="4873beb7-5857-4685-be1f-d57550cc96cc">InProgress</ApprovalStatus>
    <MarketSpecific xmlns="4873beb7-5857-4685-be1f-d57550cc96cc">false</MarketSpecific>
    <LocComments xmlns="4873beb7-5857-4685-be1f-d57550cc96cc" xsi:nil="true"/>
    <ThumbnailAssetId xmlns="4873beb7-5857-4685-be1f-d57550cc96cc" xsi:nil="true"/>
    <PrimaryImageGen xmlns="4873beb7-5857-4685-be1f-d57550cc96cc">false</PrimaryImageGen>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1360506</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 xsi:nil="true"/>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2011-12-12T13:37:00+00:00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UACurrentWords xmlns="4873beb7-5857-4685-be1f-d57550cc96cc" xsi:nil="true"/>
    <ArtSampleDocs xmlns="4873beb7-5857-4685-be1f-d57550cc96cc" xsi:nil="true"/>
    <UALocRecommendation xmlns="4873beb7-5857-4685-be1f-d57550cc96cc">Localize</UALocRecommendation>
    <Manager xmlns="4873beb7-5857-4685-be1f-d57550cc96cc" xsi:nil="true"/>
    <ShowIn xmlns="4873beb7-5857-4685-be1f-d57550cc96cc">Show everywhere</ShowIn>
    <UANotes xmlns="4873beb7-5857-4685-be1f-d57550cc96cc" xsi:nil="true"/>
    <TemplateStatus xmlns="4873beb7-5857-4685-be1f-d57550cc96cc">Complete</TemplateStatus>
    <InternalTagsTaxHTField0 xmlns="4873beb7-5857-4685-be1f-d57550cc96cc">
      <Terms xmlns="http://schemas.microsoft.com/office/infopath/2007/PartnerControls"/>
    </InternalTagsTaxHTField0>
    <CSXHash xmlns="4873beb7-5857-4685-be1f-d57550cc96cc" xsi:nil="true"/>
    <Downloads xmlns="4873beb7-5857-4685-be1f-d57550cc96cc">0</Downloads>
    <VoteCount xmlns="4873beb7-5857-4685-be1f-d57550cc96cc" xsi:nil="true"/>
    <OOCacheId xmlns="4873beb7-5857-4685-be1f-d57550cc96cc" xsi:nil="true"/>
    <IsDeleted xmlns="4873beb7-5857-4685-be1f-d57550cc96cc">false</IsDeleted>
    <AssetExpire xmlns="4873beb7-5857-4685-be1f-d57550cc96cc">2035-01-01T08:00:00+00:00</AssetExpire>
    <DSATActionTaken xmlns="4873beb7-5857-4685-be1f-d57550cc96cc" xsi:nil="true"/>
    <CSXSubmissionMarket xmlns="4873beb7-5857-4685-be1f-d57550cc96cc" xsi:nil="true"/>
    <TPExecutable xmlns="4873beb7-5857-4685-be1f-d57550cc96cc" xsi:nil="true"/>
    <SubmitterId xmlns="4873beb7-5857-4685-be1f-d57550cc96cc" xsi:nil="true"/>
    <EditorialTags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TP102801108</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706526</LocLastLocAttemptVersionLookup>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TaxCatchAll xmlns="4873beb7-5857-4685-be1f-d57550cc96cc"/>
    <Markets xmlns="4873beb7-5857-4685-be1f-d57550cc96cc"/>
    <UAProjectedTotalWords xmlns="4873beb7-5857-4685-be1f-d57550cc96cc" xsi:nil="true"/>
    <IntlLangReview xmlns="4873beb7-5857-4685-be1f-d57550cc96cc">false</IntlLangReview>
    <OutputCachingOn xmlns="4873beb7-5857-4685-be1f-d57550cc96cc">false</OutputCachingOn>
    <AverageRating xmlns="4873beb7-5857-4685-be1f-d57550cc96cc" xsi:nil="true"/>
    <APAuthor xmlns="4873beb7-5857-4685-be1f-d57550cc96cc">
      <UserInfo>
        <DisplayName>REDMOND\v-soujap</DisplayName>
        <AccountId>1954</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OriginalRelease xmlns="4873beb7-5857-4685-be1f-d57550cc96cc">14</OriginalRelease>
    <TPLaunchHelpLinkType xmlns="4873beb7-5857-4685-be1f-d57550cc96cc">Template</TPLaunchHelpLinkType>
    <LocalizationTagsTaxHTField0 xmlns="4873beb7-5857-4685-be1f-d57550cc96cc">
      <Terms xmlns="http://schemas.microsoft.com/office/infopath/2007/PartnerControls"/>
    </LocalizationTagsTaxHTField0>
    <LocMarketGroupTiers2 xmlns="4873beb7-5857-4685-be1f-d57550cc96c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0F249165-F638-412C-8E0A-DFB7045CA2E0}">
  <ds:schemaRefs>
    <ds:schemaRef ds:uri="http://schemas.microsoft.com/office/infopath/2007/PartnerControls"/>
    <ds:schemaRef ds:uri="http://www.w3.org/XML/1998/namespace"/>
    <ds:schemaRef ds:uri="http://purl.org/dc/elements/1.1/"/>
    <ds:schemaRef ds:uri="http://schemas.openxmlformats.org/package/2006/metadata/core-properties"/>
    <ds:schemaRef ds:uri="http://purl.org/dc/terms/"/>
    <ds:schemaRef ds:uri="http://schemas.microsoft.com/office/2006/documentManagement/types"/>
    <ds:schemaRef ds:uri="4873beb7-5857-4685-be1f-d57550cc96cc"/>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4683C129-7B42-490A-AD74-E9303BC76D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11E33DF-2340-4F4E-B874-B73FEFEBFC8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Aspect</Template>
  <TotalTime>29022</TotalTime>
  <Words>4388</Words>
  <Application>Microsoft Office PowerPoint</Application>
  <PresentationFormat>Custom</PresentationFormat>
  <Paragraphs>1072</Paragraphs>
  <Slides>93</Slides>
  <Notes>1</Notes>
  <HiddenSlides>0</HiddenSlides>
  <MMClips>0</MMClips>
  <ScaleCrop>false</ScaleCrop>
  <HeadingPairs>
    <vt:vector size="4" baseType="variant">
      <vt:variant>
        <vt:lpstr>Theme</vt:lpstr>
      </vt:variant>
      <vt:variant>
        <vt:i4>1</vt:i4>
      </vt:variant>
      <vt:variant>
        <vt:lpstr>Slide Titles</vt:lpstr>
      </vt:variant>
      <vt:variant>
        <vt:i4>93</vt:i4>
      </vt:variant>
    </vt:vector>
  </HeadingPairs>
  <TitlesOfParts>
    <vt:vector size="94" baseType="lpstr">
      <vt:lpstr>Serenity 16x9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  Is so`leth barley?</vt:lpstr>
      <vt:lpstr>Solet is not barley!   Solet is always finely crushed wheat.   Barley is se’orah, (solet’s antonym); rough and coarse! </vt:lpstr>
      <vt:lpstr>Difference between solet and se’orah.</vt:lpstr>
      <vt:lpstr>Solet is not se’orah and se’orah is not solet!</vt:lpstr>
      <vt:lpstr>Chitah [Hebrew] for Wheat</vt:lpstr>
      <vt:lpstr>Chitah is “Wheat” (not se’orah) and se’orah is not solet!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 the next slide, we must remember that the Enoch FIXED calendar up for comparison, is the exact format that is declared to occur for EVERY Biblical year  including that of Joshua.   Will we find linear alignment?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Did Yahuah Command?</dc:title>
  <dc:creator>Timothy Astleford</dc:creator>
  <cp:lastModifiedBy>Rae</cp:lastModifiedBy>
  <cp:revision>2356</cp:revision>
  <cp:lastPrinted>2019-12-06T20:38:49Z</cp:lastPrinted>
  <dcterms:created xsi:type="dcterms:W3CDTF">2017-11-03T02:32:24Z</dcterms:created>
  <dcterms:modified xsi:type="dcterms:W3CDTF">2019-12-30T03:58:49Z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