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8" r:id="rId1"/>
  </p:sldMasterIdLst>
  <p:notesMasterIdLst>
    <p:notesMasterId r:id="rId87"/>
  </p:notesMasterIdLst>
  <p:handoutMasterIdLst>
    <p:handoutMasterId r:id="rId88"/>
  </p:handoutMasterIdLst>
  <p:sldIdLst>
    <p:sldId id="397" r:id="rId2"/>
    <p:sldId id="413" r:id="rId3"/>
    <p:sldId id="420" r:id="rId4"/>
    <p:sldId id="356" r:id="rId5"/>
    <p:sldId id="410" r:id="rId6"/>
    <p:sldId id="414" r:id="rId7"/>
    <p:sldId id="302" r:id="rId8"/>
    <p:sldId id="415" r:id="rId9"/>
    <p:sldId id="293" r:id="rId10"/>
    <p:sldId id="416" r:id="rId11"/>
    <p:sldId id="303" r:id="rId12"/>
    <p:sldId id="373" r:id="rId13"/>
    <p:sldId id="375" r:id="rId14"/>
    <p:sldId id="374" r:id="rId15"/>
    <p:sldId id="378" r:id="rId16"/>
    <p:sldId id="377" r:id="rId17"/>
    <p:sldId id="379" r:id="rId18"/>
    <p:sldId id="304" r:id="rId19"/>
    <p:sldId id="305" r:id="rId20"/>
    <p:sldId id="417" r:id="rId21"/>
    <p:sldId id="341" r:id="rId22"/>
    <p:sldId id="418" r:id="rId23"/>
    <p:sldId id="307" r:id="rId24"/>
    <p:sldId id="348" r:id="rId25"/>
    <p:sldId id="432" r:id="rId26"/>
    <p:sldId id="437" r:id="rId27"/>
    <p:sldId id="434" r:id="rId28"/>
    <p:sldId id="436" r:id="rId29"/>
    <p:sldId id="438" r:id="rId30"/>
    <p:sldId id="419" r:id="rId31"/>
    <p:sldId id="422" r:id="rId32"/>
    <p:sldId id="423" r:id="rId33"/>
    <p:sldId id="424" r:id="rId34"/>
    <p:sldId id="427" r:id="rId35"/>
    <p:sldId id="441" r:id="rId36"/>
    <p:sldId id="425" r:id="rId37"/>
    <p:sldId id="440" r:id="rId38"/>
    <p:sldId id="471" r:id="rId39"/>
    <p:sldId id="473" r:id="rId40"/>
    <p:sldId id="442" r:id="rId41"/>
    <p:sldId id="472" r:id="rId42"/>
    <p:sldId id="310" r:id="rId43"/>
    <p:sldId id="401" r:id="rId44"/>
    <p:sldId id="308" r:id="rId45"/>
    <p:sldId id="290" r:id="rId46"/>
    <p:sldId id="364" r:id="rId47"/>
    <p:sldId id="311" r:id="rId48"/>
    <p:sldId id="316" r:id="rId49"/>
    <p:sldId id="309" r:id="rId50"/>
    <p:sldId id="314" r:id="rId51"/>
    <p:sldId id="315" r:id="rId52"/>
    <p:sldId id="371" r:id="rId53"/>
    <p:sldId id="474" r:id="rId54"/>
    <p:sldId id="475" r:id="rId55"/>
    <p:sldId id="365" r:id="rId56"/>
    <p:sldId id="399" r:id="rId57"/>
    <p:sldId id="477" r:id="rId58"/>
    <p:sldId id="478" r:id="rId59"/>
    <p:sldId id="476" r:id="rId60"/>
    <p:sldId id="443" r:id="rId61"/>
    <p:sldId id="444" r:id="rId62"/>
    <p:sldId id="445" r:id="rId63"/>
    <p:sldId id="446" r:id="rId64"/>
    <p:sldId id="447" r:id="rId65"/>
    <p:sldId id="448" r:id="rId66"/>
    <p:sldId id="449" r:id="rId67"/>
    <p:sldId id="450" r:id="rId68"/>
    <p:sldId id="451" r:id="rId69"/>
    <p:sldId id="452" r:id="rId70"/>
    <p:sldId id="453" r:id="rId71"/>
    <p:sldId id="454" r:id="rId72"/>
    <p:sldId id="455" r:id="rId73"/>
    <p:sldId id="456" r:id="rId74"/>
    <p:sldId id="457" r:id="rId75"/>
    <p:sldId id="458" r:id="rId76"/>
    <p:sldId id="459" r:id="rId77"/>
    <p:sldId id="460" r:id="rId78"/>
    <p:sldId id="461" r:id="rId79"/>
    <p:sldId id="462" r:id="rId80"/>
    <p:sldId id="463" r:id="rId81"/>
    <p:sldId id="464" r:id="rId82"/>
    <p:sldId id="465" r:id="rId83"/>
    <p:sldId id="466" r:id="rId84"/>
    <p:sldId id="468" r:id="rId85"/>
    <p:sldId id="469" r:id="rId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274" clrIdx="0"/>
  <p:cmAuthor id="1" name="Snap On" initials="SO" lastIdx="37" clrIdx="1"/>
  <p:cmAuthor id="2" name="timothy Astleford" initials="tA" lastIdx="106" clrIdx="2">
    <p:extLst>
      <p:ext uri="{19B8F6BF-5375-455C-9EA6-DF929625EA0E}">
        <p15:presenceInfo xmlns:p15="http://schemas.microsoft.com/office/powerpoint/2012/main" xmlns="" userId="6f70958e306951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3399"/>
    <a:srgbClr val="8C4C64"/>
    <a:srgbClr val="006600"/>
    <a:srgbClr val="ECF1F0"/>
    <a:srgbClr val="D7E1DF"/>
    <a:srgbClr val="006666"/>
    <a:srgbClr val="00FF00"/>
    <a:srgbClr val="66CCFF"/>
    <a:srgbClr val="F2D8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81" autoAdjust="0"/>
    <p:restoredTop sz="90262" autoAdjust="0"/>
  </p:normalViewPr>
  <p:slideViewPr>
    <p:cSldViewPr>
      <p:cViewPr varScale="1">
        <p:scale>
          <a:sx n="69" d="100"/>
          <a:sy n="69" d="100"/>
        </p:scale>
        <p:origin x="-82" y="-125"/>
      </p:cViewPr>
      <p:guideLst>
        <p:guide orient="horz" pos="2160"/>
        <p:guide pos="2880"/>
      </p:guideLst>
    </p:cSldViewPr>
  </p:slideViewPr>
  <p:notesTextViewPr>
    <p:cViewPr>
      <p:scale>
        <a:sx n="1" d="1"/>
        <a:sy n="1" d="1"/>
      </p:scale>
      <p:origin x="0" y="0"/>
    </p:cViewPr>
  </p:notesTextViewPr>
  <p:sorterViewPr>
    <p:cViewPr>
      <p:scale>
        <a:sx n="50" d="100"/>
        <a:sy n="50" d="100"/>
      </p:scale>
      <p:origin x="0" y="3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26" tIns="44064" rIns="88126" bIns="44064" rtlCol="0"/>
          <a:lstStyle>
            <a:lvl1pPr algn="l">
              <a:defRPr sz="1200"/>
            </a:lvl1pPr>
          </a:lstStyle>
          <a:p>
            <a:endParaRPr lang="en-US"/>
          </a:p>
        </p:txBody>
      </p:sp>
      <p:sp>
        <p:nvSpPr>
          <p:cNvPr id="3" name="Date Placeholder 2"/>
          <p:cNvSpPr>
            <a:spLocks noGrp="1"/>
          </p:cNvSpPr>
          <p:nvPr>
            <p:ph type="dt" sz="quarter" idx="1"/>
          </p:nvPr>
        </p:nvSpPr>
        <p:spPr>
          <a:xfrm>
            <a:off x="3970734" y="2"/>
            <a:ext cx="3038145" cy="464205"/>
          </a:xfrm>
          <a:prstGeom prst="rect">
            <a:avLst/>
          </a:prstGeom>
        </p:spPr>
        <p:txBody>
          <a:bodyPr vert="horz" lIns="88126" tIns="44064" rIns="88126" bIns="44064" rtlCol="0"/>
          <a:lstStyle>
            <a:lvl1pPr algn="r">
              <a:defRPr sz="1200"/>
            </a:lvl1pPr>
          </a:lstStyle>
          <a:p>
            <a:fld id="{61452FD8-2EE6-4A90-8600-DAE5ACCA1E92}" type="datetimeFigureOut">
              <a:rPr lang="en-US" smtClean="0"/>
              <a:t>11/18/2019</a:t>
            </a:fld>
            <a:endParaRPr lang="en-US"/>
          </a:p>
        </p:txBody>
      </p:sp>
      <p:sp>
        <p:nvSpPr>
          <p:cNvPr id="4" name="Footer Placeholder 3"/>
          <p:cNvSpPr>
            <a:spLocks noGrp="1"/>
          </p:cNvSpPr>
          <p:nvPr>
            <p:ph type="ftr" sz="quarter" idx="2"/>
          </p:nvPr>
        </p:nvSpPr>
        <p:spPr>
          <a:xfrm>
            <a:off x="1" y="8830660"/>
            <a:ext cx="3038145" cy="464205"/>
          </a:xfrm>
          <a:prstGeom prst="rect">
            <a:avLst/>
          </a:prstGeom>
        </p:spPr>
        <p:txBody>
          <a:bodyPr vert="horz" lIns="88126" tIns="44064" rIns="88126" bIns="44064"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88126" tIns="44064" rIns="88126" bIns="44064" rtlCol="0" anchor="b"/>
          <a:lstStyle>
            <a:lvl1pPr algn="r">
              <a:defRPr sz="1200"/>
            </a:lvl1pPr>
          </a:lstStyle>
          <a:p>
            <a:fld id="{EE7D5CBF-5088-4722-8BFF-9FA218F4CBF5}" type="slidenum">
              <a:rPr lang="en-US" smtClean="0"/>
              <a:t>‹#›</a:t>
            </a:fld>
            <a:endParaRPr lang="en-US"/>
          </a:p>
        </p:txBody>
      </p:sp>
    </p:spTree>
    <p:extLst>
      <p:ext uri="{BB962C8B-B14F-4D97-AF65-F5344CB8AC3E}">
        <p14:creationId xmlns:p14="http://schemas.microsoft.com/office/powerpoint/2010/main" val="55205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300"/>
            </a:lvl1pPr>
          </a:lstStyle>
          <a:p>
            <a:fld id="{4525CE39-3A17-4221-A43A-CDCDEC37A9C6}" type="datetimeFigureOut">
              <a:rPr lang="en-US" smtClean="0"/>
              <a:t>11/18/2019</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300"/>
            </a:lvl1pPr>
          </a:lstStyle>
          <a:p>
            <a:fld id="{0EF3100C-8CFC-4DBF-AA1F-E6F6631648CF}" type="slidenum">
              <a:rPr lang="en-US" smtClean="0"/>
              <a:t>‹#›</a:t>
            </a:fld>
            <a:endParaRPr lang="en-US"/>
          </a:p>
        </p:txBody>
      </p:sp>
    </p:spTree>
    <p:extLst>
      <p:ext uri="{BB962C8B-B14F-4D97-AF65-F5344CB8AC3E}">
        <p14:creationId xmlns:p14="http://schemas.microsoft.com/office/powerpoint/2010/main" val="151330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 2019 changes:  took out 3</a:t>
            </a:r>
            <a:r>
              <a:rPr lang="en-US" baseline="30000" dirty="0"/>
              <a:t>rd</a:t>
            </a:r>
            <a:r>
              <a:rPr lang="en-US" dirty="0"/>
              <a:t> hour </a:t>
            </a:r>
            <a:r>
              <a:rPr lang="en-US" dirty="0" smtClean="0"/>
              <a:t>Wave Sheaf </a:t>
            </a:r>
            <a:r>
              <a:rPr lang="en-US" dirty="0"/>
              <a:t>for “early pre-sunrise moment” and covered some of the calendar boxes for teaching control.</a:t>
            </a:r>
          </a:p>
          <a:p>
            <a:r>
              <a:rPr lang="en-US" dirty="0"/>
              <a:t>To all of our Covenant Calendar members, we welcome you again this week.  We had at least 6 new "calendar homes" visit us last week, which has to represent at least 6 new people, maybe even 12!  The week before had several new people as well, so our Calendar Family is growing and is a very unique wonderful gathering on </a:t>
            </a:r>
            <a:r>
              <a:rPr lang="en-US" dirty="0" err="1"/>
              <a:t>friday</a:t>
            </a:r>
            <a:r>
              <a:rPr lang="en-US" dirty="0"/>
              <a:t> evenings.  If you are reading this announcement, and have not joined a LIVE zoom meeting, please consider treating yourself soon. </a:t>
            </a:r>
          </a:p>
          <a:p>
            <a:r>
              <a:rPr lang="en-US" dirty="0"/>
              <a:t> </a:t>
            </a:r>
          </a:p>
          <a:p>
            <a:r>
              <a:rPr lang="en-US" dirty="0"/>
              <a:t>We've try to lay out the plans for the weekly meetings as we go along, but sometimes the best plans (in our mind) need to be changed.  So, here we are again with a slight change, and hopefully the best option for everyone. </a:t>
            </a:r>
          </a:p>
          <a:p>
            <a:r>
              <a:rPr lang="en-US" dirty="0"/>
              <a:t> </a:t>
            </a:r>
          </a:p>
          <a:p>
            <a:r>
              <a:rPr lang="en-US" dirty="0"/>
              <a:t>The last presentation on the "6th Cycle </a:t>
            </a:r>
            <a:r>
              <a:rPr lang="en-US" dirty="0" err="1"/>
              <a:t>Cruci</a:t>
            </a:r>
            <a:r>
              <a:rPr lang="en-US" dirty="0"/>
              <a:t>-fiction" did announce that the next presentation would be Matt 28 addressing the "12 or 24 hour Sabbath" ... and had a date of Mar 15/19 ... which we announced before the study began, the Matt 28 study will be post-</a:t>
            </a:r>
            <a:r>
              <a:rPr lang="en-US" dirty="0" err="1"/>
              <a:t>poned</a:t>
            </a:r>
            <a:r>
              <a:rPr lang="en-US" dirty="0"/>
              <a:t> at least to May 3rd or thereabouts.  But for any that saw that slide outside of the zoom meeting, we want to correct that timing in this announcement. </a:t>
            </a:r>
          </a:p>
          <a:p>
            <a:r>
              <a:rPr lang="en-US" dirty="0"/>
              <a:t> </a:t>
            </a:r>
          </a:p>
          <a:p>
            <a:r>
              <a:rPr lang="en-US" dirty="0"/>
              <a:t>Now, here's the change for this week:  Normally, the 2nd week is a "hangout" where we have been doing special things for testimonies, question, comments and answers addressing calendar material.  Due to the fact that Passover is right around the corner, housing the Feast of Unleavened Bread ... AND ... the Festival of </a:t>
            </a:r>
            <a:r>
              <a:rPr lang="en-US" dirty="0" err="1"/>
              <a:t>Firstfruits</a:t>
            </a:r>
            <a:r>
              <a:rPr lang="en-US" dirty="0"/>
              <a:t>, we have decided this is the time to once again revisit the Joshua study originally given Mar 2/18.  For those of you that have seen this already, we're sure this will be a good review, and for our newcomers, a real treat. </a:t>
            </a:r>
          </a:p>
          <a:p>
            <a:r>
              <a:rPr lang="en-US" dirty="0"/>
              <a:t> </a:t>
            </a:r>
          </a:p>
          <a:p>
            <a:r>
              <a:rPr lang="en-US" dirty="0"/>
              <a:t>Since completing this study, we have realized that the Festival of </a:t>
            </a:r>
            <a:r>
              <a:rPr lang="en-US" dirty="0" err="1"/>
              <a:t>Firstfruits</a:t>
            </a:r>
            <a:r>
              <a:rPr lang="en-US" dirty="0"/>
              <a:t> is of such great importance - that it is time everyone knew about this.  How many of us have been to a full 8 day Passover feast - we observe the Unleavened Bread Sabbaths, and the whole week -- without ever giving a thought to </a:t>
            </a:r>
            <a:r>
              <a:rPr lang="en-US" dirty="0" err="1"/>
              <a:t>Firstfruits</a:t>
            </a:r>
            <a:r>
              <a:rPr lang="en-US" dirty="0"/>
              <a:t>?  Many feast camps we have been to never even mention </a:t>
            </a:r>
            <a:r>
              <a:rPr lang="en-US" dirty="0" err="1"/>
              <a:t>Firstfruits</a:t>
            </a:r>
            <a:r>
              <a:rPr lang="en-US" dirty="0"/>
              <a:t>, never mind teaching what meaning this day has for each and every follower.  It is of extreme importance.  Imagine finding this information in the early chapters of Joshua as he enters the land of Canaan?  Yes, that was the command: to keep </a:t>
            </a:r>
            <a:r>
              <a:rPr lang="en-US" dirty="0" err="1"/>
              <a:t>Firstfruits</a:t>
            </a:r>
            <a:r>
              <a:rPr lang="en-US" dirty="0"/>
              <a:t> "when they entered the land."  So, this feast was not honored in the 42 years of wilderness wanderings. </a:t>
            </a:r>
          </a:p>
          <a:p>
            <a:r>
              <a:rPr lang="en-US" dirty="0"/>
              <a:t> </a:t>
            </a:r>
          </a:p>
          <a:p>
            <a:r>
              <a:rPr lang="en-US" dirty="0"/>
              <a:t>A </a:t>
            </a:r>
            <a:r>
              <a:rPr lang="en-US" b="1" u="sng" dirty="0"/>
              <a:t>few</a:t>
            </a:r>
            <a:r>
              <a:rPr lang="en-US" dirty="0"/>
              <a:t> things that will be addressed in Joshua (besides the DAWN day) are: </a:t>
            </a:r>
          </a:p>
          <a:p>
            <a:pPr lvl="0"/>
            <a:r>
              <a:rPr lang="en-US" dirty="0"/>
              <a:t>Many place </a:t>
            </a:r>
            <a:r>
              <a:rPr lang="en-US" dirty="0" err="1"/>
              <a:t>Firstfruits</a:t>
            </a:r>
            <a:r>
              <a:rPr lang="en-US" dirty="0"/>
              <a:t> on Abib 16 every single year.  In fact, they have married </a:t>
            </a:r>
            <a:r>
              <a:rPr lang="en-US" dirty="0" err="1"/>
              <a:t>Firstfruits</a:t>
            </a:r>
            <a:r>
              <a:rPr lang="en-US" dirty="0"/>
              <a:t> to Abib 16.  Is this what Yahuah intended, and is this what Joshua commanded?  Do you really want to know for sure which "cycle" of the week </a:t>
            </a:r>
            <a:r>
              <a:rPr lang="en-US" dirty="0" err="1"/>
              <a:t>Firstfruits</a:t>
            </a:r>
            <a:r>
              <a:rPr lang="en-US" dirty="0"/>
              <a:t> is to be observed? </a:t>
            </a:r>
          </a:p>
          <a:p>
            <a:pPr lvl="0"/>
            <a:r>
              <a:rPr lang="en-US" dirty="0"/>
              <a:t>Is there a Scriptural stipulation that any (or all) of the feasts and </a:t>
            </a:r>
            <a:r>
              <a:rPr lang="en-US" dirty="0" err="1"/>
              <a:t>fesitvals</a:t>
            </a:r>
            <a:r>
              <a:rPr lang="en-US" dirty="0"/>
              <a:t> can never be celebrated on a weekly Sabbath?  What does Joshua have to say about that? </a:t>
            </a:r>
          </a:p>
          <a:p>
            <a:pPr lvl="0"/>
            <a:r>
              <a:rPr lang="en-US" dirty="0"/>
              <a:t>The weekly Shabbat is linked to the Hebrew number H7676.  Have you been taught the annual Sabbaths are linked to H7677?  Is that really true, and does it really matter?  Why, or why not? </a:t>
            </a:r>
          </a:p>
          <a:p>
            <a:pPr lvl="0"/>
            <a:r>
              <a:rPr lang="en-US" dirty="0"/>
              <a:t>Does the traditional date for </a:t>
            </a:r>
            <a:r>
              <a:rPr lang="en-US" dirty="0" err="1"/>
              <a:t>Firstfruits</a:t>
            </a:r>
            <a:r>
              <a:rPr lang="en-US" dirty="0"/>
              <a:t> (of Abib 16) within Judaism today align with Torah?  If not, what happened, and is there historical documentation to expose what has happened around this unique festival?  Whose idea would it be to remove the true value and meaning of </a:t>
            </a:r>
            <a:r>
              <a:rPr lang="en-US" dirty="0" err="1"/>
              <a:t>Firstfruits</a:t>
            </a:r>
            <a:r>
              <a:rPr lang="en-US" dirty="0"/>
              <a:t>?</a:t>
            </a:r>
          </a:p>
          <a:p>
            <a:pPr lvl="0"/>
            <a:r>
              <a:rPr lang="en-US" dirty="0"/>
              <a:t>Should </a:t>
            </a:r>
            <a:r>
              <a:rPr lang="en-US" dirty="0" err="1"/>
              <a:t>Firstfruits</a:t>
            </a:r>
            <a:r>
              <a:rPr lang="en-US" dirty="0"/>
              <a:t> fall within the week of the Passover festival, or is it OK for </a:t>
            </a:r>
            <a:r>
              <a:rPr lang="en-US" dirty="0" err="1"/>
              <a:t>Firstfruits</a:t>
            </a:r>
            <a:r>
              <a:rPr lang="en-US" dirty="0"/>
              <a:t> to be found "outside" the week of the Spring Festivals?  Will Joshua give us solid confirmation about this?</a:t>
            </a:r>
          </a:p>
          <a:p>
            <a:pPr lvl="0"/>
            <a:r>
              <a:rPr lang="en-US" dirty="0" err="1"/>
              <a:t>Firstfruits</a:t>
            </a:r>
            <a:r>
              <a:rPr lang="en-US" dirty="0"/>
              <a:t> is the first day of the Omer count.  If </a:t>
            </a:r>
            <a:r>
              <a:rPr lang="en-US" dirty="0" err="1"/>
              <a:t>Firstfruits</a:t>
            </a:r>
            <a:r>
              <a:rPr lang="en-US" dirty="0"/>
              <a:t> is not placed on the proper divine setting, how does this affect the count to Pentecost, and how would that cause a problem for the calendar timing of Exo 19:1? </a:t>
            </a:r>
          </a:p>
          <a:p>
            <a:pPr lvl="0"/>
            <a:r>
              <a:rPr lang="en-US" dirty="0"/>
              <a:t>How important is </a:t>
            </a:r>
            <a:r>
              <a:rPr lang="en-US" dirty="0" err="1"/>
              <a:t>Firstfruits</a:t>
            </a:r>
            <a:r>
              <a:rPr lang="en-US" dirty="0"/>
              <a:t> to you this day?  Are you ready for a new experience ... one that will forever change your understanding of who your Messiah is, and actually pinpoints to ONLY the true Messiah? </a:t>
            </a:r>
          </a:p>
          <a:p>
            <a:r>
              <a:rPr lang="en-US" dirty="0"/>
              <a:t>These are just a few of the more important points in the Joshua study that are well to be reviewed on a regular basis.  It is of great importance, as Joshua was appointed to fill the "big shoes" of Moses ... being at his side for 40 years of training.  He did not make one mistake about calling the attention to the importance of </a:t>
            </a:r>
            <a:r>
              <a:rPr lang="en-US" dirty="0" err="1"/>
              <a:t>Firstfruits</a:t>
            </a:r>
            <a:r>
              <a:rPr lang="en-US" dirty="0"/>
              <a:t> for the people making this grand entrance into Canaan.  If it is that important for them, it is of more importance to us today.</a:t>
            </a:r>
          </a:p>
          <a:p>
            <a:r>
              <a:rPr lang="en-US" dirty="0"/>
              <a:t> </a:t>
            </a:r>
          </a:p>
          <a:p>
            <a:r>
              <a:rPr lang="en-US" dirty="0"/>
              <a:t>We hope you will be blessed with this teaching and that it will forever impress your mind with these awesome truths, and that you will have a "ready answer" for all that ask of you.  Come and join us for fun and learning.  This will not be recorded, so Tim &amp; Charlene can teach at the pace of the group - especially for our newcomers.</a:t>
            </a:r>
          </a:p>
          <a:p>
            <a:r>
              <a:rPr lang="en-US" dirty="0"/>
              <a:t> </a:t>
            </a:r>
          </a:p>
          <a:p>
            <a:r>
              <a:rPr lang="en-US" dirty="0"/>
              <a:t>See you on (Mar 8/19) the 23rd day of the 12th month (353 days of the 360 count) - at the zoom meeting for Covenant Calendar.  </a:t>
            </a:r>
          </a:p>
        </p:txBody>
      </p:sp>
      <p:sp>
        <p:nvSpPr>
          <p:cNvPr id="4" name="Slide Number Placeholder 3"/>
          <p:cNvSpPr>
            <a:spLocks noGrp="1"/>
          </p:cNvSpPr>
          <p:nvPr>
            <p:ph type="sldNum" sz="quarter" idx="10"/>
          </p:nvPr>
        </p:nvSpPr>
        <p:spPr/>
        <p:txBody>
          <a:bodyPr/>
          <a:lstStyle/>
          <a:p>
            <a:fld id="{0EF3100C-8CFC-4DBF-AA1F-E6F6631648CF}" type="slidenum">
              <a:rPr lang="en-US" smtClean="0"/>
              <a:t>1</a:t>
            </a:fld>
            <a:endParaRPr lang="en-US" dirty="0"/>
          </a:p>
        </p:txBody>
      </p:sp>
    </p:spTree>
    <p:extLst>
      <p:ext uri="{BB962C8B-B14F-4D97-AF65-F5344CB8AC3E}">
        <p14:creationId xmlns:p14="http://schemas.microsoft.com/office/powerpoint/2010/main" val="296372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33</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34</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35</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36</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37</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40</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41</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61">
              <a:defRPr/>
            </a:pPr>
            <a:r>
              <a:rPr lang="en-US"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Beware of traditions that creep in so shrewdly!</a:t>
            </a:r>
            <a:endParaRPr lang="en-US" sz="800" b="1" spc="4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71</a:t>
            </a:fld>
            <a:endParaRPr lang="en-US"/>
          </a:p>
        </p:txBody>
      </p:sp>
    </p:spTree>
    <p:extLst>
      <p:ext uri="{BB962C8B-B14F-4D97-AF65-F5344CB8AC3E}">
        <p14:creationId xmlns:p14="http://schemas.microsoft.com/office/powerpoint/2010/main" val="2909117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83</a:t>
            </a:fld>
            <a:endParaRPr lang="en-US"/>
          </a:p>
        </p:txBody>
      </p:sp>
    </p:spTree>
    <p:extLst>
      <p:ext uri="{BB962C8B-B14F-4D97-AF65-F5344CB8AC3E}">
        <p14:creationId xmlns:p14="http://schemas.microsoft.com/office/powerpoint/2010/main" val="50916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4</a:t>
            </a:fld>
            <a:endParaRPr lang="en-US"/>
          </a:p>
        </p:txBody>
      </p:sp>
    </p:spTree>
    <p:extLst>
      <p:ext uri="{BB962C8B-B14F-4D97-AF65-F5344CB8AC3E}">
        <p14:creationId xmlns:p14="http://schemas.microsoft.com/office/powerpoint/2010/main" val="311558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Yahusha had not ascended upwards yet</a:t>
            </a:r>
            <a:r>
              <a:rPr lang="en-US" baseline="0" dirty="0" smtClean="0"/>
              <a:t> when He met Mary in the garden on Sunday morning, as he gave her a command not to touch Him yet … until … after He came back. </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19</a:t>
            </a:fld>
            <a:endParaRPr lang="en-US"/>
          </a:p>
        </p:txBody>
      </p:sp>
    </p:spTree>
    <p:extLst>
      <p:ext uri="{BB962C8B-B14F-4D97-AF65-F5344CB8AC3E}">
        <p14:creationId xmlns:p14="http://schemas.microsoft.com/office/powerpoint/2010/main" val="402986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Yahusha had not ascended upwards yet</a:t>
            </a:r>
            <a:r>
              <a:rPr lang="en-US" baseline="0" dirty="0" smtClean="0"/>
              <a:t> when He met Mary in the garden on Sunday morning, as he gave her a command not to touch Him yet … until … after He came back. </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20</a:t>
            </a:fld>
            <a:endParaRPr lang="en-US"/>
          </a:p>
        </p:txBody>
      </p:sp>
    </p:spTree>
    <p:extLst>
      <p:ext uri="{BB962C8B-B14F-4D97-AF65-F5344CB8AC3E}">
        <p14:creationId xmlns:p14="http://schemas.microsoft.com/office/powerpoint/2010/main" val="402986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21</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22</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26</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27</a:t>
            </a:fld>
            <a:endParaRPr lang="en-US"/>
          </a:p>
        </p:txBody>
      </p:sp>
    </p:spTree>
    <p:extLst>
      <p:ext uri="{BB962C8B-B14F-4D97-AF65-F5344CB8AC3E}">
        <p14:creationId xmlns:p14="http://schemas.microsoft.com/office/powerpoint/2010/main" val="2672943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28</a:t>
            </a:fld>
            <a:endParaRPr lang="en-US"/>
          </a:p>
        </p:txBody>
      </p:sp>
    </p:spTree>
    <p:extLst>
      <p:ext uri="{BB962C8B-B14F-4D97-AF65-F5344CB8AC3E}">
        <p14:creationId xmlns:p14="http://schemas.microsoft.com/office/powerpoint/2010/main" val="411565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DF8029-41B7-4739-A8BB-30EB7223732B}" type="datetime1">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
        <p:nvSpPr>
          <p:cNvPr id="2" name="Title 1"/>
          <p:cNvSpPr>
            <a:spLocks noGrp="1"/>
          </p:cNvSpPr>
          <p:nvPr>
            <p:ph type="ctrTitle"/>
          </p:nvPr>
        </p:nvSpPr>
        <p:spPr>
          <a:xfrm>
            <a:off x="762000" y="3145144"/>
            <a:ext cx="7772400"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57473-915F-41CC-AC21-385D5F81F7D7}" type="datetime1">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6CA1CA-4091-4FB1-9001-05217AD2B269}" type="datetime1">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81C11E-993E-4806-B74B-4B9BEA765BA1}" type="datetime1">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381000" y="1219200"/>
            <a:ext cx="6400800" cy="34747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DDD23F-6513-418C-B895-4C7E5FB548A1}" type="datetime1">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6EB7D56-B6D1-4768-9057-62E3911EA7C5}" type="datetime1">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14052-953B-4273-8F47-BF25327D5B2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89888"/>
            <a:ext cx="4419600"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52400" y="2058695"/>
            <a:ext cx="4430126" cy="4038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371600"/>
            <a:ext cx="4267200"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dirty="0" smtClean="0"/>
              <a:t>Click to edit Master text styles</a:t>
            </a:r>
          </a:p>
        </p:txBody>
      </p:sp>
      <p:sp>
        <p:nvSpPr>
          <p:cNvPr id="6" name="Content Placeholder 5"/>
          <p:cNvSpPr>
            <a:spLocks noGrp="1"/>
          </p:cNvSpPr>
          <p:nvPr>
            <p:ph sz="quarter" idx="4"/>
          </p:nvPr>
        </p:nvSpPr>
        <p:spPr>
          <a:xfrm>
            <a:off x="4724400" y="2057400"/>
            <a:ext cx="4267200" cy="4038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43580B3-1FAA-40D2-92F8-B6D5F21DA7D8}" type="datetime1">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014052-953B-4273-8F47-BF25327D5B24}" type="slidenum">
              <a:rPr lang="en-US" smtClean="0"/>
              <a:t>‹#›</a:t>
            </a:fld>
            <a:endParaRPr lang="en-US"/>
          </a:p>
        </p:txBody>
      </p:sp>
      <p:sp>
        <p:nvSpPr>
          <p:cNvPr id="10" name="Title 9"/>
          <p:cNvSpPr>
            <a:spLocks noGrp="1"/>
          </p:cNvSpPr>
          <p:nvPr>
            <p:ph type="title"/>
          </p:nvPr>
        </p:nvSpPr>
        <p:spPr>
          <a:xfrm>
            <a:off x="304800" y="228600"/>
            <a:ext cx="8534400" cy="762000"/>
          </a:xfrm>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C41240-8173-4150-9628-D6579A0439B9}" type="datetime1">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6820D-FDB5-479A-B7C3-68EE11693F72}" type="datetime1">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609600"/>
          </a:xfrm>
          <a:effectLst/>
        </p:spPr>
        <p:txBody>
          <a:bodyPr anchor="b">
            <a:noAutofit/>
          </a:bodyPr>
          <a:lstStyle>
            <a:lvl1pPr marL="228600" indent="-228600" algn="ctr">
              <a:defRPr sz="2800"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137160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371600"/>
            <a:ext cx="4191000" cy="487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372600" y="6248400"/>
            <a:ext cx="2514600" cy="365125"/>
          </a:xfrm>
        </p:spPr>
        <p:txBody>
          <a:bodyPr/>
          <a:lstStyle/>
          <a:p>
            <a:fld id="{887926B8-7CAA-432F-A347-26A7F4E0D5FE}" type="datetime1">
              <a:rPr lang="en-US" smtClean="0"/>
              <a:t>11/18/2019</a:t>
            </a:fld>
            <a:endParaRPr lang="en-US"/>
          </a:p>
        </p:txBody>
      </p:sp>
      <p:sp>
        <p:nvSpPr>
          <p:cNvPr id="6" name="Footer Placeholder 5"/>
          <p:cNvSpPr>
            <a:spLocks noGrp="1"/>
          </p:cNvSpPr>
          <p:nvPr>
            <p:ph type="ftr" sz="quarter" idx="11"/>
          </p:nvPr>
        </p:nvSpPr>
        <p:spPr>
          <a:xfrm>
            <a:off x="-3810000" y="5791200"/>
            <a:ext cx="3352801" cy="365125"/>
          </a:xfrm>
        </p:spPr>
        <p:txBody>
          <a:bodyPr/>
          <a:lstStyle/>
          <a:p>
            <a:endParaRPr lang="en-US"/>
          </a:p>
        </p:txBody>
      </p:sp>
      <p:sp>
        <p:nvSpPr>
          <p:cNvPr id="7" name="Slide Number Placeholder 6"/>
          <p:cNvSpPr>
            <a:spLocks noGrp="1"/>
          </p:cNvSpPr>
          <p:nvPr>
            <p:ph type="sldNum" sz="quarter" idx="12"/>
          </p:nvPr>
        </p:nvSpPr>
        <p:spPr>
          <a:xfrm>
            <a:off x="7162800" y="6324600"/>
            <a:ext cx="1828800" cy="365125"/>
          </a:xfrm>
        </p:spPr>
        <p:txBody>
          <a:bodyPr/>
          <a:lstStyle>
            <a:lvl1pPr algn="r">
              <a:defRPr>
                <a:solidFill>
                  <a:schemeClr val="bg2">
                    <a:lumMod val="10000"/>
                  </a:schemeClr>
                </a:solidFill>
              </a:defRPr>
            </a:lvl1pPr>
          </a:lstStyle>
          <a:p>
            <a:fld id="{5C014052-953B-4273-8F47-BF25327D5B2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 y="-20574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81000" y="1219200"/>
            <a:ext cx="3694114" cy="480060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57600" y="6096000"/>
            <a:ext cx="3352801" cy="365125"/>
          </a:xfrm>
        </p:spPr>
        <p:txBody>
          <a:bodyPr/>
          <a:lstStyle/>
          <a:p>
            <a:endParaRPr lang="en-US"/>
          </a:p>
        </p:txBody>
      </p:sp>
      <p:sp>
        <p:nvSpPr>
          <p:cNvPr id="7" name="Slide Number Placeholder 6"/>
          <p:cNvSpPr>
            <a:spLocks noGrp="1"/>
          </p:cNvSpPr>
          <p:nvPr>
            <p:ph type="sldNum" sz="quarter" idx="12"/>
          </p:nvPr>
        </p:nvSpPr>
        <p:spPr>
          <a:xfrm>
            <a:off x="7086600" y="6324600"/>
            <a:ext cx="1828800" cy="365125"/>
          </a:xfrm>
        </p:spPr>
        <p:txBody>
          <a:bodyPr/>
          <a:lstStyle>
            <a:lvl1pPr algn="r">
              <a:defRPr>
                <a:solidFill>
                  <a:schemeClr val="bg2">
                    <a:lumMod val="10000"/>
                  </a:schemeClr>
                </a:solidFill>
              </a:defRPr>
            </a:lvl1pPr>
          </a:lstStyle>
          <a:p>
            <a:fld id="{5C014052-953B-4273-8F47-BF25327D5B24}" type="slidenum">
              <a:rPr lang="en-US" smtClean="0"/>
              <a:pPr/>
              <a:t>‹#›</a:t>
            </a:fld>
            <a:endParaRPr lang="en-US" dirty="0"/>
          </a:p>
        </p:txBody>
      </p:sp>
      <p:sp>
        <p:nvSpPr>
          <p:cNvPr id="2" name="Title 1"/>
          <p:cNvSpPr>
            <a:spLocks noGrp="1"/>
          </p:cNvSpPr>
          <p:nvPr>
            <p:ph type="title"/>
          </p:nvPr>
        </p:nvSpPr>
        <p:spPr>
          <a:xfrm>
            <a:off x="304800" y="228600"/>
            <a:ext cx="8458200" cy="685800"/>
          </a:xfrm>
        </p:spPr>
        <p:txBody>
          <a:bodyPr anchor="b">
            <a:noAutofit/>
          </a:bodyPr>
          <a:lstStyle>
            <a:lvl1pPr algn="l">
              <a:defRPr sz="4600" b="1">
                <a:effectLst/>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304800"/>
            <a:ext cx="8534400" cy="762000"/>
          </a:xfrm>
          <a:prstGeom prst="rect">
            <a:avLst/>
          </a:prstGeom>
          <a:effectLst/>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295400"/>
            <a:ext cx="85344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296400" y="6087775"/>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FA8D370-C867-4A0A-A41E-4D1D65A94D9E}" type="datetime1">
              <a:rPr lang="en-US" smtClean="0"/>
              <a:t>11/18/2019</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162800" y="6334613"/>
            <a:ext cx="1828800" cy="365125"/>
          </a:xfrm>
          <a:prstGeom prst="rect">
            <a:avLst/>
          </a:prstGeom>
        </p:spPr>
        <p:txBody>
          <a:bodyPr vert="horz" lIns="91440" tIns="45720" rIns="91440" bIns="45720" rtlCol="0" anchor="ctr"/>
          <a:lstStyle>
            <a:lvl1pPr algn="r">
              <a:defRPr sz="1200" b="1">
                <a:solidFill>
                  <a:schemeClr val="bg2">
                    <a:lumMod val="10000"/>
                  </a:schemeClr>
                </a:solidFill>
              </a:defRPr>
            </a:lvl1pPr>
          </a:lstStyle>
          <a:p>
            <a:fld id="{5C014052-953B-4273-8F47-BF25327D5B2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hf hdr="0" ftr="0" dt="0"/>
  <p:txStyles>
    <p:title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jpe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4.wdp"/><Relationship Id="rId5" Type="http://schemas.openxmlformats.org/officeDocument/2006/relationships/image" Target="../media/image28.jpeg"/><Relationship Id="rId10"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jp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jpeg"/><Relationship Id="rId5" Type="http://schemas.microsoft.com/office/2007/relationships/hdphoto" Target="../media/hdphoto7.wdp"/><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7.jpeg"/><Relationship Id="rId7"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2.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23.jp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jp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2.jp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jp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8.jpe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2.jp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4.xml"/><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78.gif"/></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mailto:charlene@studythecalendar.com" TargetMode="External"/><Relationship Id="rId7" Type="http://schemas.openxmlformats.org/officeDocument/2006/relationships/hyperlink" Target="mailto:shofar1owr@gmail.com" TargetMode="External"/><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hyperlink" Target="http://www.studythecalendar.com/" TargetMode="External"/><Relationship Id="rId5" Type="http://schemas.microsoft.com/office/2007/relationships/hdphoto" Target="../media/hdphoto13.wdp"/><Relationship Id="rId4" Type="http://schemas.openxmlformats.org/officeDocument/2006/relationships/image" Target="../media/image105.png"/><Relationship Id="rId9"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C:\Users\Rae\Desktop\2.16  Joshua Revised  8 Nov 2019\2.16  Josh Revision Art\wheat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81600"/>
            <a:ext cx="9144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620000" y="6858000"/>
            <a:ext cx="1828800" cy="365125"/>
          </a:xfrm>
        </p:spPr>
        <p:txBody>
          <a:bodyPr/>
          <a:lstStyle/>
          <a:p>
            <a:fld id="{5C014052-953B-4273-8F47-BF25327D5B24}" type="slidenum">
              <a:rPr lang="en-US" smtClean="0"/>
              <a:t>1</a:t>
            </a:fld>
            <a:endParaRPr lang="en-US" dirty="0"/>
          </a:p>
        </p:txBody>
      </p:sp>
      <p:sp>
        <p:nvSpPr>
          <p:cNvPr id="3" name="TextBox 2"/>
          <p:cNvSpPr txBox="1"/>
          <p:nvPr/>
        </p:nvSpPr>
        <p:spPr>
          <a:xfrm>
            <a:off x="-76200" y="5257800"/>
            <a:ext cx="9296400"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solidFill>
                  <a:srgbClr val="0070C0"/>
                </a:solidFill>
                <a:effectLst>
                  <a:glow rad="101600">
                    <a:schemeClr val="accent1">
                      <a:alpha val="80000"/>
                    </a:schemeClr>
                  </a:glow>
                </a:effectLst>
                <a:latin typeface="Comic Sans MS" pitchFamily="66" charset="0"/>
              </a:rPr>
              <a:t>Joshua’s</a:t>
            </a:r>
            <a:r>
              <a:rPr lang="en-US" sz="4800" b="1" dirty="0" smtClean="0">
                <a:solidFill>
                  <a:srgbClr val="0070C0"/>
                </a:solidFill>
                <a:latin typeface="Comic Sans MS" pitchFamily="66" charset="0"/>
              </a:rPr>
              <a:t> First Observance   </a:t>
            </a:r>
            <a:r>
              <a:rPr lang="en-US" sz="4400" b="1" dirty="0" smtClean="0">
                <a:solidFill>
                  <a:srgbClr val="0070C0"/>
                </a:solidFill>
                <a:latin typeface="Comic Sans MS" pitchFamily="66" charset="0"/>
              </a:rPr>
              <a:t>of</a:t>
            </a:r>
            <a:r>
              <a:rPr lang="en-US" sz="4800" b="1" dirty="0" smtClean="0">
                <a:solidFill>
                  <a:srgbClr val="0070C0"/>
                </a:solidFill>
                <a:latin typeface="Comic Sans MS" pitchFamily="66" charset="0"/>
              </a:rPr>
              <a:t> </a:t>
            </a:r>
            <a:r>
              <a:rPr lang="en-US" sz="4400" b="1" dirty="0" smtClean="0">
                <a:solidFill>
                  <a:srgbClr val="0070C0"/>
                </a:solidFill>
                <a:effectLst>
                  <a:glow rad="127000">
                    <a:srgbClr val="92D050">
                      <a:alpha val="86000"/>
                    </a:srgbClr>
                  </a:glow>
                </a:effectLst>
                <a:latin typeface="Comic Sans MS" pitchFamily="66" charset="0"/>
              </a:rPr>
              <a:t>Wave Sheaf </a:t>
            </a:r>
            <a:r>
              <a:rPr lang="en-US" sz="4000" b="1" dirty="0" smtClean="0">
                <a:solidFill>
                  <a:srgbClr val="0070C0"/>
                </a:solidFill>
                <a:latin typeface="Comic Sans MS" pitchFamily="66" charset="0"/>
              </a:rPr>
              <a:t>in Canaan</a:t>
            </a:r>
            <a:endParaRPr lang="en-US" sz="4000" b="1" dirty="0">
              <a:latin typeface="Comic Sans MS" pitchFamily="66" charset="0"/>
            </a:endParaRPr>
          </a:p>
        </p:txBody>
      </p:sp>
      <p:sp>
        <p:nvSpPr>
          <p:cNvPr id="7" name="Rectangle 6"/>
          <p:cNvSpPr/>
          <p:nvPr/>
        </p:nvSpPr>
        <p:spPr>
          <a:xfrm>
            <a:off x="1905000" y="4549914"/>
            <a:ext cx="192232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7030A0"/>
                  </a:solidFill>
                </a:ln>
                <a:solidFill>
                  <a:srgbClr val="C07699"/>
                </a:solidFill>
                <a:effectLst>
                  <a:outerShdw blurRad="50800" dist="39000" dir="5460000" algn="tl">
                    <a:srgbClr val="000000">
                      <a:alpha val="38000"/>
                    </a:srgbClr>
                  </a:outerShdw>
                </a:effectLst>
                <a:latin typeface="Segoe Print" pitchFamily="2" charset="0"/>
              </a:rPr>
              <a:t>Part 2</a:t>
            </a:r>
            <a:endParaRPr lang="en-US" sz="4000" b="1" cap="none" spc="0" dirty="0">
              <a:ln w="11430">
                <a:solidFill>
                  <a:srgbClr val="7030A0"/>
                </a:solidFill>
              </a:ln>
              <a:solidFill>
                <a:srgbClr val="C07699"/>
              </a:solidFill>
              <a:effectLst>
                <a:outerShdw blurRad="50800" dist="39000" dir="5460000" algn="tl">
                  <a:srgbClr val="000000">
                    <a:alpha val="38000"/>
                  </a:srgbClr>
                </a:outerShdw>
              </a:effectLst>
              <a:latin typeface="Segoe Print" pitchFamily="2" charset="0"/>
            </a:endParaRPr>
          </a:p>
        </p:txBody>
      </p:sp>
      <p:sp>
        <p:nvSpPr>
          <p:cNvPr id="6" name="TextBox 5"/>
          <p:cNvSpPr txBox="1"/>
          <p:nvPr/>
        </p:nvSpPr>
        <p:spPr>
          <a:xfrm>
            <a:off x="168894" y="-3124200"/>
            <a:ext cx="8610600" cy="2862322"/>
          </a:xfrm>
          <a:prstGeom prst="rect">
            <a:avLst/>
          </a:prstGeom>
          <a:solidFill>
            <a:schemeClr val="accent3">
              <a:lumMod val="20000"/>
              <a:lumOff val="80000"/>
            </a:schemeClr>
          </a:solidFill>
        </p:spPr>
        <p:txBody>
          <a:bodyPr wrap="square" rtlCol="0">
            <a:spAutoFit/>
          </a:bodyPr>
          <a:lstStyle/>
          <a:p>
            <a:r>
              <a:rPr lang="en-US" dirty="0" smtClean="0"/>
              <a:t>2.16 40+ hrs. of editing.</a:t>
            </a:r>
          </a:p>
          <a:p>
            <a:r>
              <a:rPr lang="en-US" dirty="0" smtClean="0"/>
              <a:t>2.17crf  Nov 11/19  Noon –  230;  330 – 930  (8.5)  TA only edited to slide 20 11/12/19</a:t>
            </a:r>
          </a:p>
          <a:p>
            <a:r>
              <a:rPr lang="en-US" dirty="0" smtClean="0"/>
              <a:t>Nov 12/19:  930 AM – 1100 [1.5]     1200 – 3.00  4.5 HRS. – TOTAL 13 HRS.</a:t>
            </a:r>
          </a:p>
          <a:p>
            <a:r>
              <a:rPr lang="en-US" dirty="0" smtClean="0"/>
              <a:t>Nov 13/19:  530 AM-730  [2 hrs.]  noon – 400  [total 6 hrs. – now at 19 hrs.] + 5-10 = 24 hrs.</a:t>
            </a:r>
          </a:p>
          <a:p>
            <a:r>
              <a:rPr lang="en-US" dirty="0" smtClean="0"/>
              <a:t>Nov 14/19  845-345 = 7 hrs.   400-500 = 32 hrs. so far.  6-1 … 39 hrs. + 7 = 46 </a:t>
            </a:r>
            <a:r>
              <a:rPr lang="en-US" dirty="0" err="1" smtClean="0"/>
              <a:t>hrs</a:t>
            </a:r>
            <a:endParaRPr lang="en-US" dirty="0" smtClean="0"/>
          </a:p>
          <a:p>
            <a:r>
              <a:rPr lang="en-US" dirty="0" smtClean="0"/>
              <a:t>Nov 16</a:t>
            </a:r>
            <a:r>
              <a:rPr lang="en-US" baseline="30000" dirty="0" smtClean="0"/>
              <a:t>th</a:t>
            </a:r>
            <a:r>
              <a:rPr lang="en-US" dirty="0" smtClean="0"/>
              <a:t> – Chris sent corrections for 33, 35 and 41 – done!</a:t>
            </a:r>
            <a:endParaRPr lang="en-US" dirty="0"/>
          </a:p>
          <a:p>
            <a:r>
              <a:rPr lang="en-US" b="1" i="1" dirty="0" smtClean="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MASHIACH for spelling</a:t>
            </a:r>
            <a:endParaRPr lang="en-US" dirty="0" smtClean="0"/>
          </a:p>
          <a:p>
            <a:pPr marL="285750" indent="-285750">
              <a:buFont typeface="Arial" pitchFamily="34" charset="0"/>
              <a:buChar char="•"/>
            </a:pPr>
            <a:r>
              <a:rPr lang="en-US" dirty="0" smtClean="0">
                <a:solidFill>
                  <a:srgbClr val="C00000"/>
                </a:solidFill>
                <a:latin typeface="Aharoni" pitchFamily="2" charset="-79"/>
                <a:cs typeface="Aharoni" pitchFamily="2" charset="-79"/>
              </a:rPr>
              <a:t>48 slide still to do Nov 11</a:t>
            </a:r>
            <a:r>
              <a:rPr lang="en-US" baseline="30000" dirty="0" smtClean="0">
                <a:solidFill>
                  <a:srgbClr val="C00000"/>
                </a:solidFill>
                <a:latin typeface="Aharoni" pitchFamily="2" charset="-79"/>
                <a:cs typeface="Aharoni" pitchFamily="2" charset="-79"/>
              </a:rPr>
              <a:t>th</a:t>
            </a:r>
            <a:r>
              <a:rPr lang="en-US" dirty="0" smtClean="0">
                <a:solidFill>
                  <a:srgbClr val="C00000"/>
                </a:solidFill>
                <a:latin typeface="Aharoni" pitchFamily="2" charset="-79"/>
                <a:cs typeface="Aharoni" pitchFamily="2" charset="-79"/>
              </a:rPr>
              <a:t> – huge error that should be fixed on other PPTs and PDF’s for </a:t>
            </a:r>
            <a:r>
              <a:rPr lang="en-US" dirty="0" err="1" smtClean="0">
                <a:solidFill>
                  <a:srgbClr val="C00000"/>
                </a:solidFill>
                <a:latin typeface="Aharoni" pitchFamily="2" charset="-79"/>
                <a:cs typeface="Aharoni" pitchFamily="2" charset="-79"/>
              </a:rPr>
              <a:t>enoch</a:t>
            </a:r>
            <a:r>
              <a:rPr lang="en-US" dirty="0" smtClean="0">
                <a:solidFill>
                  <a:srgbClr val="C00000"/>
                </a:solidFill>
                <a:latin typeface="Aharoni" pitchFamily="2" charset="-79"/>
                <a:cs typeface="Aharoni" pitchFamily="2" charset="-79"/>
              </a:rPr>
              <a:t> “after Sabbath” not ON Sabbath</a:t>
            </a:r>
            <a:r>
              <a:rPr lang="en-US" dirty="0" smtClean="0">
                <a:solidFill>
                  <a:srgbClr val="C00000"/>
                </a:solidFill>
              </a:rPr>
              <a:t>.</a:t>
            </a:r>
          </a:p>
          <a:p>
            <a:endParaRPr lang="en-US" dirty="0"/>
          </a:p>
        </p:txBody>
      </p:sp>
    </p:spTree>
    <p:extLst>
      <p:ext uri="{BB962C8B-B14F-4D97-AF65-F5344CB8AC3E}">
        <p14:creationId xmlns:p14="http://schemas.microsoft.com/office/powerpoint/2010/main" val="2163866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10</a:t>
            </a:fld>
            <a:endParaRPr lang="en-US" dirty="0"/>
          </a:p>
        </p:txBody>
      </p:sp>
      <p:sp>
        <p:nvSpPr>
          <p:cNvPr id="8" name="Title 1"/>
          <p:cNvSpPr txBox="1">
            <a:spLocks/>
          </p:cNvSpPr>
          <p:nvPr/>
        </p:nvSpPr>
        <p:spPr>
          <a:xfrm>
            <a:off x="-76200" y="231616"/>
            <a:ext cx="4683168" cy="2511583"/>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“the same day”</a:t>
            </a:r>
            <a:br>
              <a:rPr lang="en-US" sz="32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br>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“selfsame day” </a:t>
            </a:r>
            <a:r>
              <a:rPr lang="en-US" sz="4400" i="1" spc="50" dirty="0">
                <a:ln w="11430"/>
                <a:solidFill>
                  <a:srgbClr val="009999"/>
                </a:solidFill>
                <a:effectLst>
                  <a:outerShdw blurRad="76200" dist="50800" dir="5400000" algn="tl" rotWithShape="0">
                    <a:srgbClr val="000000">
                      <a:alpha val="65000"/>
                    </a:srgbClr>
                  </a:outerShdw>
                </a:effectLst>
                <a:latin typeface="Kristen ITC" pitchFamily="66" charset="0"/>
              </a:rPr>
              <a:t> </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
            </a:r>
            <a:b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b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
            </a:r>
            <a:b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br>
            <a:r>
              <a:rPr lang="en-US" sz="2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KJV </a:t>
            </a:r>
            <a:endParaRPr lang="en-US" sz="1800" i="1" spc="50" dirty="0">
              <a:ln w="11430"/>
              <a:solidFill>
                <a:srgbClr val="009999"/>
              </a:solidFill>
              <a:effectLst>
                <a:outerShdw blurRad="76200" dist="50800" dir="5400000" algn="tl" rotWithShape="0">
                  <a:srgbClr val="000000">
                    <a:alpha val="65000"/>
                  </a:srgbClr>
                </a:outerShdw>
              </a:effectLst>
              <a:latin typeface="Kristen ITC" pitchFamily="66" charset="0"/>
            </a:endParaRPr>
          </a:p>
        </p:txBody>
      </p:sp>
      <p:pic>
        <p:nvPicPr>
          <p:cNvPr id="8194" name="Picture 2" descr="D:\A. Astleford Jan 5 2016\Dawn Studies\6 - Joshua 5 Passover &amp; FF in Canaan\Art\joshua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99602" y="533400"/>
            <a:ext cx="2587198" cy="2163672"/>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5" name="Picture 3" descr="C:\Users\Rae\Desktop\Leviticus scro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4130">
            <a:off x="4582316" y="429327"/>
            <a:ext cx="2470118" cy="1173552"/>
          </a:xfrm>
          <a:prstGeom prst="rect">
            <a:avLst/>
          </a:prstGeom>
          <a:noFill/>
          <a:effectLst>
            <a:glow rad="101600">
              <a:schemeClr val="accent1">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3733800" y="3043101"/>
            <a:ext cx="5105400" cy="3433899"/>
          </a:xfrm>
          <a:prstGeom prst="rect">
            <a:avLst/>
          </a:prstGeom>
          <a:solidFill>
            <a:schemeClr val="bg1"/>
          </a:solidFill>
          <a:ln w="38100">
            <a:solidFill>
              <a:schemeClr val="accent1">
                <a:lumMod val="75000"/>
              </a:schemeClr>
            </a:solidFill>
          </a:ln>
          <a:effectLst>
            <a:glow rad="228600">
              <a:schemeClr val="accent1">
                <a:satMod val="175000"/>
                <a:alpha val="40000"/>
              </a:schemeClr>
            </a:glow>
          </a:effectLst>
          <a:scene3d>
            <a:camera prst="orthographicFront"/>
            <a:lightRig rig="threePt" dir="t"/>
          </a:scene3d>
          <a:sp3d>
            <a:bevelT prst="slope"/>
          </a:sp3d>
        </p:spPr>
        <p:txBody>
          <a:bodyPr>
            <a:normAutofit fontScale="850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800" b="1" dirty="0" smtClean="0">
                <a:solidFill>
                  <a:srgbClr val="0070C0"/>
                </a:solidFill>
              </a:rPr>
              <a:t>H6106</a:t>
            </a:r>
            <a:r>
              <a:rPr lang="en-US" sz="3800" dirty="0" smtClean="0">
                <a:solidFill>
                  <a:schemeClr val="accent5">
                    <a:lumMod val="75000"/>
                  </a:schemeClr>
                </a:solidFill>
              </a:rPr>
              <a:t>  `</a:t>
            </a:r>
            <a:r>
              <a:rPr lang="en-US" sz="3800" dirty="0" err="1">
                <a:solidFill>
                  <a:schemeClr val="accent5">
                    <a:lumMod val="75000"/>
                  </a:schemeClr>
                </a:solidFill>
              </a:rPr>
              <a:t>etsem</a:t>
            </a:r>
            <a:r>
              <a:rPr lang="en-US" sz="3800" dirty="0">
                <a:solidFill>
                  <a:schemeClr val="accent5">
                    <a:lumMod val="75000"/>
                  </a:schemeClr>
                </a:solidFill>
              </a:rPr>
              <a:t> </a:t>
            </a:r>
            <a:r>
              <a:rPr lang="en-US" sz="2800" dirty="0">
                <a:solidFill>
                  <a:schemeClr val="accent5">
                    <a:lumMod val="75000"/>
                  </a:schemeClr>
                </a:solidFill>
              </a:rPr>
              <a:t>(</a:t>
            </a:r>
            <a:r>
              <a:rPr lang="en-US" sz="2800" dirty="0" err="1">
                <a:solidFill>
                  <a:schemeClr val="accent5">
                    <a:lumMod val="75000"/>
                  </a:schemeClr>
                </a:solidFill>
              </a:rPr>
              <a:t>eh'tsem</a:t>
            </a:r>
            <a:r>
              <a:rPr lang="en-US" sz="2800" dirty="0">
                <a:solidFill>
                  <a:schemeClr val="accent5">
                    <a:lumMod val="75000"/>
                  </a:schemeClr>
                </a:solidFill>
              </a:rPr>
              <a:t>); </a:t>
            </a:r>
            <a:r>
              <a:rPr lang="en-US" sz="2800" dirty="0" smtClean="0">
                <a:solidFill>
                  <a:schemeClr val="accent5">
                    <a:lumMod val="75000"/>
                  </a:schemeClr>
                </a:solidFill>
              </a:rPr>
              <a:t/>
            </a:r>
            <a:br>
              <a:rPr lang="en-US" sz="2800" dirty="0" smtClean="0">
                <a:solidFill>
                  <a:schemeClr val="accent5">
                    <a:lumMod val="75000"/>
                  </a:schemeClr>
                </a:solidFill>
              </a:rPr>
            </a:br>
            <a:r>
              <a:rPr lang="en-US" sz="2800" dirty="0" smtClean="0">
                <a:solidFill>
                  <a:schemeClr val="accent5">
                    <a:lumMod val="75000"/>
                  </a:schemeClr>
                </a:solidFill>
              </a:rPr>
              <a:t>from H6105</a:t>
            </a:r>
            <a:r>
              <a:rPr lang="en-US" sz="2800" dirty="0">
                <a:solidFill>
                  <a:schemeClr val="accent5">
                    <a:lumMod val="75000"/>
                  </a:schemeClr>
                </a:solidFill>
              </a:rPr>
              <a:t>; </a:t>
            </a:r>
            <a:r>
              <a:rPr lang="en-US" sz="3800" b="1" u="sng" dirty="0">
                <a:solidFill>
                  <a:srgbClr val="0070C0"/>
                </a:solidFill>
              </a:rPr>
              <a:t>a bone</a:t>
            </a:r>
            <a:r>
              <a:rPr lang="en-US" sz="3800" dirty="0">
                <a:solidFill>
                  <a:srgbClr val="0070C0"/>
                </a:solidFill>
              </a:rPr>
              <a:t> </a:t>
            </a:r>
            <a:r>
              <a:rPr lang="en-US" sz="3300" dirty="0">
                <a:solidFill>
                  <a:schemeClr val="accent5">
                    <a:lumMod val="75000"/>
                  </a:schemeClr>
                </a:solidFill>
              </a:rPr>
              <a:t>(</a:t>
            </a:r>
            <a:r>
              <a:rPr lang="en-US" sz="3300" u="sng" dirty="0">
                <a:solidFill>
                  <a:schemeClr val="accent5">
                    <a:lumMod val="75000"/>
                  </a:schemeClr>
                </a:solidFill>
              </a:rPr>
              <a:t>as strong</a:t>
            </a:r>
            <a:r>
              <a:rPr lang="en-US" sz="3300" dirty="0">
                <a:solidFill>
                  <a:schemeClr val="accent5">
                    <a:lumMod val="75000"/>
                  </a:schemeClr>
                </a:solidFill>
              </a:rPr>
              <a:t>); </a:t>
            </a:r>
            <a:r>
              <a:rPr lang="en-US" sz="3800" dirty="0">
                <a:solidFill>
                  <a:schemeClr val="accent5">
                    <a:lumMod val="75000"/>
                  </a:schemeClr>
                </a:solidFill>
              </a:rPr>
              <a:t>by extension, </a:t>
            </a:r>
            <a:r>
              <a:rPr lang="en-US" sz="3800" dirty="0" smtClean="0">
                <a:solidFill>
                  <a:schemeClr val="accent5">
                    <a:lumMod val="75000"/>
                  </a:schemeClr>
                </a:solidFill>
              </a:rPr>
              <a:t/>
            </a:r>
            <a:br>
              <a:rPr lang="en-US" sz="3800" dirty="0" smtClean="0">
                <a:solidFill>
                  <a:schemeClr val="accent5">
                    <a:lumMod val="75000"/>
                  </a:schemeClr>
                </a:solidFill>
              </a:rPr>
            </a:br>
            <a:r>
              <a:rPr lang="en-US" sz="3800" b="1" u="sng" dirty="0" smtClean="0">
                <a:solidFill>
                  <a:srgbClr val="0070C0"/>
                </a:solidFill>
              </a:rPr>
              <a:t>the </a:t>
            </a:r>
            <a:r>
              <a:rPr lang="en-US" sz="3800" b="1" u="sng" dirty="0">
                <a:solidFill>
                  <a:srgbClr val="0070C0"/>
                </a:solidFill>
              </a:rPr>
              <a:t>body</a:t>
            </a:r>
            <a:r>
              <a:rPr lang="en-US" sz="3800" dirty="0">
                <a:solidFill>
                  <a:srgbClr val="0070C0"/>
                </a:solidFill>
              </a:rPr>
              <a:t>; </a:t>
            </a:r>
            <a:r>
              <a:rPr lang="en-US" sz="2800" dirty="0">
                <a:solidFill>
                  <a:schemeClr val="accent5">
                    <a:lumMod val="75000"/>
                  </a:schemeClr>
                </a:solidFill>
              </a:rPr>
              <a:t>figuratively,</a:t>
            </a:r>
            <a:r>
              <a:rPr lang="en-US" sz="3800" dirty="0">
                <a:solidFill>
                  <a:schemeClr val="accent5">
                    <a:lumMod val="75000"/>
                  </a:schemeClr>
                </a:solidFill>
              </a:rPr>
              <a:t> </a:t>
            </a:r>
            <a:r>
              <a:rPr lang="en-US" sz="3800" dirty="0" smtClean="0">
                <a:solidFill>
                  <a:schemeClr val="accent5">
                    <a:lumMod val="75000"/>
                  </a:schemeClr>
                </a:solidFill>
              </a:rPr>
              <a:t/>
            </a:r>
            <a:br>
              <a:rPr lang="en-US" sz="3800" dirty="0" smtClean="0">
                <a:solidFill>
                  <a:schemeClr val="accent5">
                    <a:lumMod val="75000"/>
                  </a:schemeClr>
                </a:solidFill>
              </a:rPr>
            </a:br>
            <a:r>
              <a:rPr lang="en-US" sz="3800" b="1" u="sng" dirty="0" smtClean="0">
                <a:solidFill>
                  <a:srgbClr val="0070C0"/>
                </a:solidFill>
              </a:rPr>
              <a:t>the </a:t>
            </a:r>
            <a:r>
              <a:rPr lang="en-US" sz="3800" b="1" u="sng" dirty="0">
                <a:solidFill>
                  <a:srgbClr val="0070C0"/>
                </a:solidFill>
              </a:rPr>
              <a:t>substance</a:t>
            </a:r>
            <a:r>
              <a:rPr lang="en-US" sz="3800" dirty="0">
                <a:solidFill>
                  <a:srgbClr val="0070C0"/>
                </a:solidFill>
              </a:rPr>
              <a:t>, </a:t>
            </a:r>
            <a:r>
              <a:rPr lang="en-US" sz="3800" dirty="0">
                <a:solidFill>
                  <a:schemeClr val="accent5">
                    <a:lumMod val="75000"/>
                  </a:schemeClr>
                </a:solidFill>
              </a:rPr>
              <a:t>i.e. </a:t>
            </a:r>
            <a:r>
              <a:rPr lang="en-US" sz="3800" dirty="0" smtClean="0">
                <a:solidFill>
                  <a:schemeClr val="accent5">
                    <a:lumMod val="75000"/>
                  </a:schemeClr>
                </a:solidFill>
              </a:rPr>
              <a:t/>
            </a:r>
            <a:br>
              <a:rPr lang="en-US" sz="3800" dirty="0" smtClean="0">
                <a:solidFill>
                  <a:schemeClr val="accent5">
                    <a:lumMod val="75000"/>
                  </a:schemeClr>
                </a:solidFill>
              </a:rPr>
            </a:br>
            <a:r>
              <a:rPr lang="en-US" sz="2800" dirty="0" smtClean="0">
                <a:solidFill>
                  <a:schemeClr val="accent5">
                    <a:lumMod val="75000"/>
                  </a:schemeClr>
                </a:solidFill>
              </a:rPr>
              <a:t>(</a:t>
            </a:r>
            <a:r>
              <a:rPr lang="en-US" sz="2800" dirty="0">
                <a:solidFill>
                  <a:schemeClr val="accent5">
                    <a:lumMod val="75000"/>
                  </a:schemeClr>
                </a:solidFill>
              </a:rPr>
              <a:t>as pron.) </a:t>
            </a:r>
            <a:r>
              <a:rPr lang="en-US" sz="3800" dirty="0">
                <a:solidFill>
                  <a:schemeClr val="accent5">
                    <a:lumMod val="75000"/>
                  </a:schemeClr>
                </a:solidFill>
              </a:rPr>
              <a:t>selfsame</a:t>
            </a:r>
            <a:r>
              <a:rPr lang="en-US" sz="3800" dirty="0" smtClean="0">
                <a:solidFill>
                  <a:schemeClr val="accent5">
                    <a:lumMod val="75000"/>
                  </a:schemeClr>
                </a:solidFill>
              </a:rPr>
              <a:t>:  </a:t>
            </a:r>
            <a:br>
              <a:rPr lang="en-US" sz="3800" dirty="0" smtClean="0">
                <a:solidFill>
                  <a:schemeClr val="accent5">
                    <a:lumMod val="75000"/>
                  </a:schemeClr>
                </a:solidFill>
              </a:rPr>
            </a:br>
            <a:r>
              <a:rPr lang="en-US" sz="3800" b="1" dirty="0" smtClean="0">
                <a:solidFill>
                  <a:schemeClr val="accent5">
                    <a:lumMod val="75000"/>
                  </a:schemeClr>
                </a:solidFill>
              </a:rPr>
              <a:t>KJV</a:t>
            </a:r>
            <a:r>
              <a:rPr lang="en-US" sz="3800" dirty="0" smtClean="0">
                <a:solidFill>
                  <a:schemeClr val="accent5">
                    <a:lumMod val="75000"/>
                  </a:schemeClr>
                </a:solidFill>
              </a:rPr>
              <a:t> </a:t>
            </a:r>
            <a:r>
              <a:rPr lang="en-US" sz="3800" dirty="0">
                <a:solidFill>
                  <a:schemeClr val="accent5">
                    <a:lumMod val="75000"/>
                  </a:schemeClr>
                </a:solidFill>
              </a:rPr>
              <a:t>- </a:t>
            </a:r>
            <a:r>
              <a:rPr lang="en-US" sz="3800" b="1" u="sng" dirty="0">
                <a:solidFill>
                  <a:schemeClr val="accent5">
                    <a:lumMod val="75000"/>
                  </a:schemeClr>
                </a:solidFill>
              </a:rPr>
              <a:t>body</a:t>
            </a:r>
            <a:r>
              <a:rPr lang="en-US" sz="3800" dirty="0">
                <a:solidFill>
                  <a:schemeClr val="accent5">
                    <a:lumMod val="75000"/>
                  </a:schemeClr>
                </a:solidFill>
              </a:rPr>
              <a:t>, </a:t>
            </a:r>
            <a:r>
              <a:rPr lang="en-US" sz="3800" b="1" u="sng" dirty="0">
                <a:solidFill>
                  <a:schemeClr val="accent5">
                    <a:lumMod val="75000"/>
                  </a:schemeClr>
                </a:solidFill>
              </a:rPr>
              <a:t>bone</a:t>
            </a:r>
            <a:r>
              <a:rPr lang="en-US" sz="3800" dirty="0">
                <a:solidFill>
                  <a:schemeClr val="accent5">
                    <a:lumMod val="75000"/>
                  </a:schemeClr>
                </a:solidFill>
              </a:rPr>
              <a:t>, </a:t>
            </a:r>
            <a:r>
              <a:rPr lang="en-US" sz="3800" b="1" u="sng" dirty="0">
                <a:solidFill>
                  <a:srgbClr val="0070C0"/>
                </a:solidFill>
              </a:rPr>
              <a:t>life</a:t>
            </a:r>
            <a:r>
              <a:rPr lang="en-US" sz="3800" dirty="0">
                <a:solidFill>
                  <a:srgbClr val="0070C0"/>
                </a:solidFill>
              </a:rPr>
              <a:t>, </a:t>
            </a:r>
            <a:r>
              <a:rPr lang="en-US" sz="3800" dirty="0" smtClean="0">
                <a:solidFill>
                  <a:schemeClr val="accent5">
                    <a:lumMod val="75000"/>
                  </a:schemeClr>
                </a:solidFill>
              </a:rPr>
              <a:t/>
            </a:r>
            <a:br>
              <a:rPr lang="en-US" sz="3800" dirty="0" smtClean="0">
                <a:solidFill>
                  <a:schemeClr val="accent5">
                    <a:lumMod val="75000"/>
                  </a:schemeClr>
                </a:solidFill>
              </a:rPr>
            </a:br>
            <a:r>
              <a:rPr lang="en-US" sz="2800" dirty="0" smtClean="0">
                <a:solidFill>
                  <a:schemeClr val="accent5">
                    <a:lumMod val="75000"/>
                  </a:schemeClr>
                </a:solidFill>
              </a:rPr>
              <a:t>(</a:t>
            </a:r>
            <a:r>
              <a:rPr lang="en-US" sz="2800" dirty="0">
                <a:solidFill>
                  <a:schemeClr val="accent5">
                    <a:lumMod val="75000"/>
                  </a:schemeClr>
                </a:solidFill>
              </a:rPr>
              <a:t>self-) </a:t>
            </a:r>
            <a:r>
              <a:rPr lang="en-US" sz="3800" dirty="0">
                <a:solidFill>
                  <a:schemeClr val="accent5">
                    <a:lumMod val="75000"/>
                  </a:schemeClr>
                </a:solidFill>
              </a:rPr>
              <a:t>same, </a:t>
            </a:r>
            <a:r>
              <a:rPr lang="en-US" sz="3800" b="1" u="sng" dirty="0">
                <a:solidFill>
                  <a:srgbClr val="0070C0"/>
                </a:solidFill>
              </a:rPr>
              <a:t>strength</a:t>
            </a:r>
            <a:r>
              <a:rPr lang="en-US" sz="3800" dirty="0">
                <a:solidFill>
                  <a:srgbClr val="0070C0"/>
                </a:solidFill>
              </a:rPr>
              <a:t>, </a:t>
            </a:r>
            <a:r>
              <a:rPr lang="en-US" sz="3800" dirty="0">
                <a:solidFill>
                  <a:schemeClr val="accent5">
                    <a:lumMod val="75000"/>
                  </a:schemeClr>
                </a:solidFill>
              </a:rPr>
              <a:t>very</a:t>
            </a:r>
            <a:r>
              <a:rPr lang="en-US" sz="3800" dirty="0" smtClean="0">
                <a:solidFill>
                  <a:schemeClr val="accent5">
                    <a:lumMod val="75000"/>
                  </a:schemeClr>
                </a:solidFill>
              </a:rPr>
              <a:t>.</a:t>
            </a:r>
            <a:endParaRPr lang="en-US" sz="3800" dirty="0">
              <a:solidFill>
                <a:schemeClr val="accent5">
                  <a:lumMod val="75000"/>
                </a:schemeClr>
              </a:solidFill>
            </a:endParaRPr>
          </a:p>
        </p:txBody>
      </p:sp>
      <p:sp>
        <p:nvSpPr>
          <p:cNvPr id="3" name="Left Brace 2"/>
          <p:cNvSpPr/>
          <p:nvPr/>
        </p:nvSpPr>
        <p:spPr>
          <a:xfrm rot="16200000">
            <a:off x="1952384" y="-53790"/>
            <a:ext cx="533400" cy="3429000"/>
          </a:xfrm>
          <a:prstGeom prst="leftBrace">
            <a:avLst>
              <a:gd name="adj1" fmla="val 39261"/>
              <a:gd name="adj2" fmla="val 53093"/>
            </a:avLst>
          </a:prstGeom>
          <a:solidFill>
            <a:srgbClr val="B7DEE8"/>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4173515" y="-512917"/>
            <a:ext cx="4302169" cy="369332"/>
          </a:xfrm>
          <a:prstGeom prst="rect">
            <a:avLst/>
          </a:prstGeom>
          <a:solidFill>
            <a:srgbClr val="99FFCC"/>
          </a:solidFill>
          <a:scene3d>
            <a:camera prst="orthographicFront"/>
            <a:lightRig rig="threePt" dir="t"/>
          </a:scene3d>
          <a:sp3d>
            <a:bevelT w="165100" prst="coolSlant"/>
          </a:sp3d>
        </p:spPr>
        <p:txBody>
          <a:bodyPr wrap="square" rtlCol="0">
            <a:spAutoFit/>
            <a:sp3d extrusionH="57150">
              <a:bevelT w="82550" h="38100" prst="coolSlant"/>
            </a:sp3d>
          </a:bodyPr>
          <a:lstStyle/>
          <a:p>
            <a:pPr algn="ctr"/>
            <a:r>
              <a:rPr lang="en-US" b="1" dirty="0" smtClean="0">
                <a:ln w="1905">
                  <a:solidFill>
                    <a:srgbClr val="006600"/>
                  </a:solidFill>
                </a:ln>
                <a:solidFill>
                  <a:srgbClr val="00A6A2"/>
                </a:solidFill>
                <a:effectLst>
                  <a:innerShdw blurRad="69850" dist="43180" dir="5400000">
                    <a:srgbClr val="000000">
                      <a:alpha val="65000"/>
                    </a:srgbClr>
                  </a:innerShdw>
                </a:effectLst>
                <a:latin typeface="Aharoni" pitchFamily="2" charset="-79"/>
                <a:cs typeface="Aharoni" pitchFamily="2" charset="-79"/>
              </a:rPr>
              <a:t>Joshua followed the Torah command:</a:t>
            </a:r>
            <a:endParaRPr lang="en-US" b="1" dirty="0">
              <a:ln w="1905">
                <a:solidFill>
                  <a:srgbClr val="006600"/>
                </a:solidFill>
              </a:ln>
              <a:solidFill>
                <a:srgbClr val="00A6A2"/>
              </a:solidFill>
              <a:effectLst>
                <a:innerShdw blurRad="69850" dist="43180" dir="5400000">
                  <a:srgbClr val="000000">
                    <a:alpha val="65000"/>
                  </a:srgbClr>
                </a:innerShdw>
              </a:effectLst>
              <a:latin typeface="Aharoni" pitchFamily="2" charset="-79"/>
              <a:cs typeface="Aharoni" pitchFamily="2" charset="-79"/>
            </a:endParaRPr>
          </a:p>
        </p:txBody>
      </p:sp>
      <p:pic>
        <p:nvPicPr>
          <p:cNvPr id="1026" name="Picture 2" descr="C:\Users\Rae\Desktop\Josh 5 vs 11 KJ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900" y="2895601"/>
            <a:ext cx="3168225" cy="3448562"/>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61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1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11</a:t>
            </a:fld>
            <a:endParaRPr lang="en-US"/>
          </a:p>
        </p:txBody>
      </p:sp>
      <p:sp>
        <p:nvSpPr>
          <p:cNvPr id="3" name="Title 1"/>
          <p:cNvSpPr txBox="1">
            <a:spLocks/>
          </p:cNvSpPr>
          <p:nvPr/>
        </p:nvSpPr>
        <p:spPr>
          <a:xfrm>
            <a:off x="-76200" y="7620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50" dirty="0" smtClean="0">
                <a:ln w="11430"/>
                <a:solidFill>
                  <a:srgbClr val="7030A0"/>
                </a:solidFill>
                <a:effectLst>
                  <a:outerShdw blurRad="76200" dist="50800" dir="5400000" algn="tl" rotWithShape="0">
                    <a:srgbClr val="000000">
                      <a:alpha val="65000"/>
                    </a:srgbClr>
                  </a:outerShdw>
                </a:effectLst>
                <a:latin typeface="Kristen ITC" pitchFamily="66" charset="0"/>
              </a:rPr>
              <a:t>“</a:t>
            </a:r>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ON  THIS  SAME  DAY</a:t>
            </a:r>
            <a:r>
              <a:rPr lang="en-US" sz="4400" i="1" spc="50" dirty="0" smtClean="0">
                <a:ln w="11430"/>
                <a:solidFill>
                  <a:srgbClr val="7030A0"/>
                </a:solidFill>
                <a:effectLst>
                  <a:outerShdw blurRad="76200" dist="50800" dir="5400000" algn="tl" rotWithShape="0">
                    <a:srgbClr val="000000">
                      <a:alpha val="65000"/>
                    </a:srgbClr>
                  </a:outerShdw>
                </a:effectLst>
                <a:latin typeface="Kristen ITC" pitchFamily="66" charset="0"/>
              </a:rPr>
              <a:t>”</a:t>
            </a:r>
            <a:endParaRPr lang="en-US" sz="1800" i="1" spc="50" dirty="0">
              <a:ln w="11430"/>
              <a:solidFill>
                <a:srgbClr val="7030A0"/>
              </a:solidFill>
              <a:effectLst>
                <a:outerShdw blurRad="76200" dist="50800" dir="5400000" algn="tl" rotWithShape="0">
                  <a:srgbClr val="000000">
                    <a:alpha val="65000"/>
                  </a:srgbClr>
                </a:outerShdw>
              </a:effectLst>
              <a:latin typeface="Kristen ITC" pitchFamily="66" charset="0"/>
            </a:endParaRPr>
          </a:p>
        </p:txBody>
      </p:sp>
      <p:sp>
        <p:nvSpPr>
          <p:cNvPr id="6" name="Content Placeholder 4"/>
          <p:cNvSpPr txBox="1">
            <a:spLocks/>
          </p:cNvSpPr>
          <p:nvPr/>
        </p:nvSpPr>
        <p:spPr>
          <a:xfrm>
            <a:off x="533400" y="1056640"/>
            <a:ext cx="8153400" cy="5344160"/>
          </a:xfrm>
          <a:prstGeom prst="rect">
            <a:avLst/>
          </a:prstGeom>
          <a:solidFill>
            <a:schemeClr val="bg1"/>
          </a:solidFill>
          <a:ln w="57150">
            <a:solidFill>
              <a:srgbClr val="7030A0"/>
            </a:solidFill>
          </a:ln>
          <a:effectLst>
            <a:glow rad="228600">
              <a:srgbClr val="7030A0">
                <a:alpha val="40000"/>
              </a:srgbClr>
            </a:glow>
          </a:effectLst>
          <a:scene3d>
            <a:camera prst="orthographicFront"/>
            <a:lightRig rig="threePt" dir="t"/>
          </a:scene3d>
          <a:sp3d>
            <a:bevelT prst="slope"/>
          </a:sp3d>
        </p:spPr>
        <p:txBody>
          <a:bodyPr>
            <a:normAutofit fontScale="550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lnSpc>
                <a:spcPct val="120000"/>
              </a:lnSpc>
              <a:buNone/>
            </a:pPr>
            <a:r>
              <a:rPr lang="en-US" sz="3600" b="1" dirty="0">
                <a:ln w="1905"/>
                <a:solidFill>
                  <a:schemeClr val="accent5">
                    <a:lumMod val="75000"/>
                  </a:schemeClr>
                </a:solidFill>
                <a:effectLst>
                  <a:innerShdw blurRad="69850" dist="43180" dir="5400000">
                    <a:srgbClr val="000000">
                      <a:alpha val="65000"/>
                    </a:srgbClr>
                  </a:innerShdw>
                </a:effectLst>
                <a:latin typeface="Comic Sans MS" pitchFamily="66" charset="0"/>
              </a:rPr>
              <a:t>The primary point we need to pay attention to in the </a:t>
            </a:r>
            <a: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
            </a:r>
            <a:b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br>
            <a: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Wave Sheaf </a:t>
            </a:r>
            <a:r>
              <a:rPr lang="en-US" sz="3600" b="1" dirty="0">
                <a:ln w="1905"/>
                <a:solidFill>
                  <a:schemeClr val="accent5">
                    <a:lumMod val="75000"/>
                  </a:schemeClr>
                </a:solidFill>
                <a:effectLst>
                  <a:innerShdw blurRad="69850" dist="43180" dir="5400000">
                    <a:srgbClr val="000000">
                      <a:alpha val="65000"/>
                    </a:srgbClr>
                  </a:innerShdw>
                </a:effectLst>
                <a:latin typeface="Comic Sans MS" pitchFamily="66" charset="0"/>
              </a:rPr>
              <a:t>ceremony of the </a:t>
            </a:r>
            <a:r>
              <a:rPr lang="en-US" sz="3600" b="1" dirty="0" err="1" smtClean="0">
                <a:ln w="1905"/>
                <a:solidFill>
                  <a:schemeClr val="accent5">
                    <a:lumMod val="75000"/>
                  </a:schemeClr>
                </a:solidFill>
                <a:effectLst>
                  <a:innerShdw blurRad="69850" dist="43180" dir="5400000">
                    <a:srgbClr val="000000">
                      <a:alpha val="65000"/>
                    </a:srgbClr>
                  </a:innerShdw>
                </a:effectLst>
                <a:latin typeface="Comic Sans MS" pitchFamily="66" charset="0"/>
              </a:rPr>
              <a:t>Firstfruit</a:t>
            </a:r>
            <a: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 </a:t>
            </a:r>
            <a:r>
              <a:rPr lang="en-US" sz="3600" b="1" dirty="0">
                <a:ln w="1905"/>
                <a:solidFill>
                  <a:schemeClr val="accent5">
                    <a:lumMod val="75000"/>
                  </a:schemeClr>
                </a:solidFill>
                <a:effectLst>
                  <a:innerShdw blurRad="69850" dist="43180" dir="5400000">
                    <a:srgbClr val="000000">
                      <a:alpha val="65000"/>
                    </a:srgbClr>
                  </a:innerShdw>
                </a:effectLst>
                <a:latin typeface="Comic Sans MS" pitchFamily="66" charset="0"/>
              </a:rPr>
              <a:t>are the words</a:t>
            </a:r>
            <a:r>
              <a:rPr lang="en-US" sz="3500" b="1" dirty="0">
                <a:ln w="1905"/>
                <a:solidFill>
                  <a:schemeClr val="accent5">
                    <a:lumMod val="75000"/>
                  </a:schemeClr>
                </a:solidFill>
                <a:effectLst>
                  <a:innerShdw blurRad="69850" dist="43180" dir="5400000">
                    <a:srgbClr val="000000">
                      <a:alpha val="65000"/>
                    </a:srgbClr>
                  </a:innerShdw>
                </a:effectLst>
                <a:latin typeface="Comic Sans MS" pitchFamily="66" charset="0"/>
              </a:rPr>
              <a:t>:  </a:t>
            </a:r>
            <a:endParaRPr lang="en-US" sz="3500" dirty="0">
              <a:solidFill>
                <a:schemeClr val="accent5">
                  <a:lumMod val="75000"/>
                </a:schemeClr>
              </a:solidFill>
              <a:latin typeface="Comic Sans MS" pitchFamily="66" charset="0"/>
            </a:endParaRPr>
          </a:p>
          <a:p>
            <a:pPr marL="45720" indent="0" algn="ctr">
              <a:lnSpc>
                <a:spcPct val="120000"/>
              </a:lnSpc>
              <a:buNone/>
            </a:pPr>
            <a:r>
              <a:rPr lang="en-US" sz="5100" b="1" i="1" spc="140" dirty="0" smtClean="0">
                <a:ln w="1905"/>
                <a:solidFill>
                  <a:srgbClr val="FF3399"/>
                </a:solidFill>
                <a:effectLst>
                  <a:innerShdw blurRad="69850" dist="43180" dir="5400000">
                    <a:srgbClr val="000000">
                      <a:alpha val="65000"/>
                    </a:srgbClr>
                  </a:innerShdw>
                </a:effectLst>
                <a:latin typeface="Kristen ITC" pitchFamily="66" charset="0"/>
              </a:rPr>
              <a:t>“</a:t>
            </a:r>
            <a:r>
              <a:rPr lang="en-US" sz="5100" b="1" i="1" u="sng" spc="140" dirty="0" smtClean="0">
                <a:ln w="1905"/>
                <a:solidFill>
                  <a:srgbClr val="FF3399"/>
                </a:solidFill>
                <a:effectLst>
                  <a:innerShdw blurRad="69850" dist="43180" dir="5400000">
                    <a:srgbClr val="000000">
                      <a:alpha val="65000"/>
                    </a:srgbClr>
                  </a:innerShdw>
                </a:effectLst>
                <a:latin typeface="Kristen ITC" pitchFamily="66" charset="0"/>
              </a:rPr>
              <a:t>UNTIL</a:t>
            </a:r>
            <a:r>
              <a:rPr lang="en-US" sz="5100" b="1" i="1" spc="140" dirty="0" smtClean="0">
                <a:ln w="1905"/>
                <a:solidFill>
                  <a:srgbClr val="FF3399"/>
                </a:solidFill>
                <a:effectLst>
                  <a:innerShdw blurRad="69850" dist="43180" dir="5400000">
                    <a:srgbClr val="000000">
                      <a:alpha val="65000"/>
                    </a:srgbClr>
                  </a:innerShdw>
                </a:effectLst>
                <a:latin typeface="Kristen ITC" pitchFamily="66" charset="0"/>
              </a:rPr>
              <a:t>” </a:t>
            </a:r>
            <a:r>
              <a:rPr lang="en-US" sz="5100" b="1" i="1" spc="140" dirty="0" smtClean="0">
                <a:ln w="1905"/>
                <a:solidFill>
                  <a:srgbClr val="A365D1"/>
                </a:solidFill>
                <a:effectLst>
                  <a:innerShdw blurRad="69850" dist="43180" dir="5400000">
                    <a:srgbClr val="000000">
                      <a:alpha val="65000"/>
                    </a:srgbClr>
                  </a:innerShdw>
                </a:effectLst>
                <a:latin typeface="Kristen ITC" pitchFamily="66" charset="0"/>
              </a:rPr>
              <a:t>THE  </a:t>
            </a:r>
            <a:r>
              <a:rPr lang="en-US" sz="5100" b="1" i="1" spc="140" dirty="0">
                <a:ln w="1905"/>
                <a:solidFill>
                  <a:srgbClr val="A365D1"/>
                </a:solidFill>
                <a:effectLst>
                  <a:innerShdw blurRad="69850" dist="43180" dir="5400000">
                    <a:srgbClr val="000000">
                      <a:alpha val="65000"/>
                    </a:srgbClr>
                  </a:innerShdw>
                </a:effectLst>
                <a:latin typeface="Kristen ITC" pitchFamily="66" charset="0"/>
              </a:rPr>
              <a:t>SAME  DAY</a:t>
            </a:r>
            <a:r>
              <a:rPr lang="en-US" sz="5100" b="1" spc="140" dirty="0">
                <a:ln w="1905"/>
                <a:solidFill>
                  <a:srgbClr val="A365D1"/>
                </a:solidFill>
                <a:effectLst>
                  <a:innerShdw blurRad="69850" dist="43180" dir="5400000">
                    <a:srgbClr val="000000">
                      <a:alpha val="65000"/>
                    </a:srgbClr>
                  </a:innerShdw>
                </a:effectLst>
              </a:rPr>
              <a:t> </a:t>
            </a:r>
            <a:endParaRPr lang="en-US" sz="5100" b="1" spc="140" dirty="0" smtClean="0">
              <a:ln w="1905"/>
              <a:solidFill>
                <a:srgbClr val="A365D1"/>
              </a:solidFill>
              <a:effectLst>
                <a:innerShdw blurRad="69850" dist="43180" dir="5400000">
                  <a:srgbClr val="000000">
                    <a:alpha val="65000"/>
                  </a:srgbClr>
                </a:innerShdw>
              </a:effectLst>
            </a:endParaRPr>
          </a:p>
          <a:p>
            <a:pPr marL="45720" indent="0" algn="ctr">
              <a:lnSpc>
                <a:spcPct val="120000"/>
              </a:lnSpc>
              <a:buNone/>
            </a:pP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…translated </a:t>
            </a:r>
            <a:r>
              <a:rPr lang="en-US" sz="4400" b="1" dirty="0">
                <a:ln w="1905"/>
                <a:solidFill>
                  <a:schemeClr val="accent5">
                    <a:lumMod val="75000"/>
                  </a:schemeClr>
                </a:solidFill>
                <a:effectLst>
                  <a:innerShdw blurRad="69850" dist="43180" dir="5400000">
                    <a:srgbClr val="000000">
                      <a:alpha val="65000"/>
                    </a:srgbClr>
                  </a:innerShdw>
                </a:effectLst>
                <a:latin typeface="Comic Sans MS" pitchFamily="66" charset="0"/>
              </a:rPr>
              <a:t>from the </a:t>
            </a:r>
            <a:r>
              <a:rPr lang="en-US" sz="4400" b="1" dirty="0">
                <a:ln w="1905"/>
                <a:solidFill>
                  <a:srgbClr val="0070C0"/>
                </a:solidFill>
                <a:effectLst>
                  <a:innerShdw blurRad="69850" dist="43180" dir="5400000">
                    <a:srgbClr val="000000">
                      <a:alpha val="65000"/>
                    </a:srgbClr>
                  </a:innerShdw>
                </a:effectLst>
                <a:latin typeface="Comic Sans MS" pitchFamily="66" charset="0"/>
              </a:rPr>
              <a:t>Hebrew</a:t>
            </a:r>
            <a:r>
              <a:rPr lang="en-US" sz="4400" dirty="0">
                <a:latin typeface="Comic Sans MS" pitchFamily="66" charset="0"/>
              </a:rPr>
              <a:t> </a:t>
            </a: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words -</a:t>
            </a:r>
            <a:r>
              <a:rPr lang="en-US" sz="4400" dirty="0" smtClean="0">
                <a:latin typeface="Comic Sans MS" pitchFamily="66" charset="0"/>
              </a:rPr>
              <a:t> </a:t>
            </a:r>
            <a:r>
              <a:rPr lang="en-US" sz="4400" b="1" dirty="0" err="1" smtClean="0">
                <a:ln w="1905"/>
                <a:solidFill>
                  <a:srgbClr val="00B050"/>
                </a:solidFill>
                <a:effectLst>
                  <a:innerShdw blurRad="69850" dist="43180" dir="5400000">
                    <a:srgbClr val="000000">
                      <a:alpha val="65000"/>
                    </a:srgbClr>
                  </a:innerShdw>
                </a:effectLst>
                <a:latin typeface="Comic Sans MS" pitchFamily="66" charset="0"/>
              </a:rPr>
              <a:t>ehtzm</a:t>
            </a:r>
            <a:r>
              <a:rPr lang="en-US" sz="4400" b="1" dirty="0" smtClean="0">
                <a:ln w="1905"/>
                <a:solidFill>
                  <a:srgbClr val="00B050"/>
                </a:solidFill>
                <a:effectLst>
                  <a:innerShdw blurRad="69850" dist="43180" dir="5400000">
                    <a:srgbClr val="000000">
                      <a:alpha val="65000"/>
                    </a:srgbClr>
                  </a:innerShdw>
                </a:effectLst>
                <a:latin typeface="Comic Sans MS" pitchFamily="66" charset="0"/>
              </a:rPr>
              <a:t> </a:t>
            </a:r>
            <a:r>
              <a:rPr lang="en-US" sz="4400" b="1" dirty="0" err="1" smtClean="0">
                <a:ln w="1905"/>
                <a:solidFill>
                  <a:srgbClr val="00B050"/>
                </a:solidFill>
                <a:effectLst>
                  <a:innerShdw blurRad="69850" dist="43180" dir="5400000">
                    <a:srgbClr val="000000">
                      <a:alpha val="65000"/>
                    </a:srgbClr>
                  </a:innerShdw>
                </a:effectLst>
                <a:latin typeface="Comic Sans MS" pitchFamily="66" charset="0"/>
              </a:rPr>
              <a:t>zeh</a:t>
            </a:r>
            <a:r>
              <a:rPr lang="en-US" sz="3500" b="1" dirty="0" smtClean="0">
                <a:solidFill>
                  <a:srgbClr val="00B050"/>
                </a:solidFill>
                <a:latin typeface="Comic Sans MS" pitchFamily="66" charset="0"/>
              </a:rPr>
              <a:t>. </a:t>
            </a:r>
          </a:p>
          <a:p>
            <a:pPr marL="45720" indent="0" algn="ctr">
              <a:lnSpc>
                <a:spcPct val="120000"/>
              </a:lnSpc>
              <a:buNone/>
            </a:pPr>
            <a:endParaRPr lang="en-US" sz="11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endParaRPr>
          </a:p>
          <a:p>
            <a:pPr marL="45720" indent="0" algn="ctr">
              <a:lnSpc>
                <a:spcPct val="120000"/>
              </a:lnSpc>
              <a:buNone/>
            </a:pP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The main </a:t>
            </a:r>
            <a:r>
              <a:rPr lang="en-US" sz="4400" b="1" u="sng"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word meanings</a:t>
            </a: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 of </a:t>
            </a:r>
            <a:r>
              <a:rPr lang="en-US" sz="4400" b="1" dirty="0" err="1" smtClean="0">
                <a:ln w="1905"/>
                <a:solidFill>
                  <a:srgbClr val="00B050"/>
                </a:solidFill>
                <a:effectLst>
                  <a:innerShdw blurRad="69850" dist="43180" dir="5400000">
                    <a:srgbClr val="000000">
                      <a:alpha val="65000"/>
                    </a:srgbClr>
                  </a:innerShdw>
                </a:effectLst>
                <a:latin typeface="Comic Sans MS" pitchFamily="66" charset="0"/>
              </a:rPr>
              <a:t>ehtzm</a:t>
            </a:r>
            <a:r>
              <a:rPr lang="en-US" sz="4400" dirty="0" smtClean="0">
                <a:latin typeface="Comic Sans MS" pitchFamily="66" charset="0"/>
              </a:rPr>
              <a:t> </a:t>
            </a: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are</a:t>
            </a:r>
            <a:r>
              <a:rPr lang="en-US" sz="35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a:t>
            </a:r>
            <a:r>
              <a:rPr lang="en-US" sz="3500" dirty="0" smtClean="0">
                <a:latin typeface="Comic Sans MS" pitchFamily="66" charset="0"/>
              </a:rPr>
              <a:t> </a:t>
            </a:r>
          </a:p>
          <a:p>
            <a:pPr marL="45720" indent="0" algn="ctr">
              <a:lnSpc>
                <a:spcPct val="120000"/>
              </a:lnSpc>
              <a:buNone/>
            </a:pPr>
            <a:r>
              <a:rPr lang="en-US" sz="44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firmness</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 solidity, </a:t>
            </a:r>
            <a:r>
              <a:rPr lang="en-US" sz="4400" b="1" u="sng" dirty="0">
                <a:ln w="1905"/>
                <a:solidFill>
                  <a:schemeClr val="accent4">
                    <a:lumMod val="75000"/>
                  </a:schemeClr>
                </a:solidFill>
                <a:effectLst>
                  <a:innerShdw blurRad="69850" dist="43180" dir="5400000">
                    <a:srgbClr val="000000">
                      <a:alpha val="65000"/>
                    </a:srgbClr>
                  </a:innerShdw>
                </a:effectLst>
                <a:latin typeface="Comic Sans MS" pitchFamily="66" charset="0"/>
              </a:rPr>
              <a:t>bone</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 </a:t>
            </a:r>
            <a:r>
              <a:rPr lang="en-US" sz="44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
            </a:r>
            <a:br>
              <a:rPr lang="en-US" sz="44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br>
            <a:r>
              <a:rPr lang="en-US" sz="2900" i="1" dirty="0" smtClean="0">
                <a:latin typeface="Comic Sans MS" pitchFamily="66" charset="0"/>
              </a:rPr>
              <a:t>(</a:t>
            </a:r>
            <a:r>
              <a:rPr lang="en-US" sz="2900" i="1" dirty="0">
                <a:latin typeface="Comic Sans MS" pitchFamily="66" charset="0"/>
              </a:rPr>
              <a:t>as in basic skeletal structure),</a:t>
            </a:r>
            <a:r>
              <a:rPr lang="en-US" sz="2900" dirty="0">
                <a:latin typeface="Comic Sans MS" pitchFamily="66" charset="0"/>
              </a:rPr>
              <a:t> </a:t>
            </a:r>
            <a:endParaRPr lang="en-US" sz="2900" dirty="0" smtClean="0">
              <a:latin typeface="Comic Sans MS" pitchFamily="66" charset="0"/>
            </a:endParaRPr>
          </a:p>
          <a:p>
            <a:pPr marL="45720" indent="0" algn="ctr">
              <a:lnSpc>
                <a:spcPct val="120000"/>
              </a:lnSpc>
              <a:buNone/>
            </a:pPr>
            <a:r>
              <a:rPr lang="en-US" sz="4400" b="1" dirty="0" smtClean="0">
                <a:solidFill>
                  <a:srgbClr val="FF3399"/>
                </a:solidFill>
                <a:latin typeface="Comic Sans MS" pitchFamily="66" charset="0"/>
              </a:rPr>
              <a:t>essence</a:t>
            </a:r>
            <a:r>
              <a:rPr lang="en-US" sz="4400" b="1" dirty="0" smtClean="0">
                <a:latin typeface="Comic Sans MS" pitchFamily="66" charset="0"/>
              </a:rPr>
              <a:t> </a:t>
            </a:r>
            <a:r>
              <a:rPr lang="en-US" sz="4400" dirty="0">
                <a:latin typeface="Comic Sans MS" pitchFamily="66" charset="0"/>
              </a:rPr>
              <a:t>and </a:t>
            </a:r>
            <a:r>
              <a:rPr lang="en-US" sz="4400" b="1" dirty="0">
                <a:solidFill>
                  <a:srgbClr val="FF3399"/>
                </a:solidFill>
                <a:latin typeface="Comic Sans MS" pitchFamily="66" charset="0"/>
              </a:rPr>
              <a:t>substance</a:t>
            </a:r>
            <a:r>
              <a:rPr lang="en-US" sz="4400" dirty="0">
                <a:solidFill>
                  <a:srgbClr val="FF3399"/>
                </a:solidFill>
                <a:latin typeface="Comic Sans MS" pitchFamily="66" charset="0"/>
              </a:rPr>
              <a:t>.  </a:t>
            </a:r>
            <a:endParaRPr lang="en-US" sz="4400" dirty="0" smtClean="0">
              <a:solidFill>
                <a:srgbClr val="FF3399"/>
              </a:solidFill>
              <a:latin typeface="Comic Sans MS" pitchFamily="66" charset="0"/>
            </a:endParaRPr>
          </a:p>
          <a:p>
            <a:pPr marL="45720" indent="0" algn="ctr">
              <a:lnSpc>
                <a:spcPct val="120000"/>
              </a:lnSpc>
              <a:buNone/>
            </a:pPr>
            <a:endParaRPr lang="en-US" sz="11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endParaRPr>
          </a:p>
          <a:p>
            <a:pPr marL="45720" indent="0" algn="ctr">
              <a:lnSpc>
                <a:spcPct val="120000"/>
              </a:lnSpc>
              <a:buNone/>
            </a:pPr>
            <a: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All </a:t>
            </a:r>
            <a:r>
              <a:rPr lang="en-US" sz="3600" b="1" dirty="0">
                <a:ln w="1905"/>
                <a:solidFill>
                  <a:schemeClr val="accent4">
                    <a:lumMod val="75000"/>
                  </a:schemeClr>
                </a:solidFill>
                <a:effectLst>
                  <a:innerShdw blurRad="69850" dist="43180" dir="5400000">
                    <a:srgbClr val="000000">
                      <a:alpha val="65000"/>
                    </a:srgbClr>
                  </a:innerShdw>
                </a:effectLst>
                <a:latin typeface="Comic Sans MS" pitchFamily="66" charset="0"/>
              </a:rPr>
              <a:t>definitions link the </a:t>
            </a:r>
            <a: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Wave Sheaf </a:t>
            </a:r>
            <a:r>
              <a:rPr lang="en-US" sz="3600" b="1" dirty="0" err="1" smtClean="0">
                <a:ln w="1905"/>
                <a:solidFill>
                  <a:schemeClr val="accent4">
                    <a:lumMod val="75000"/>
                  </a:schemeClr>
                </a:solidFill>
                <a:effectLst>
                  <a:innerShdw blurRad="69850" dist="43180" dir="5400000">
                    <a:srgbClr val="000000">
                      <a:alpha val="65000"/>
                    </a:srgbClr>
                  </a:innerShdw>
                </a:effectLst>
                <a:latin typeface="Comic Sans MS" pitchFamily="66" charset="0"/>
              </a:rPr>
              <a:t>Firstfruit</a:t>
            </a:r>
            <a: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 ceremony to: </a:t>
            </a:r>
            <a:b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br>
            <a:r>
              <a:rPr lang="en-US" sz="5100" b="1" i="1" u="sng" spc="140" dirty="0" smtClean="0">
                <a:ln w="1905"/>
                <a:solidFill>
                  <a:srgbClr val="A365D1"/>
                </a:solidFill>
                <a:effectLst>
                  <a:innerShdw blurRad="69850" dist="43180" dir="5400000">
                    <a:srgbClr val="000000">
                      <a:alpha val="65000"/>
                    </a:srgbClr>
                  </a:innerShdw>
                </a:effectLst>
                <a:latin typeface="Kristen ITC" pitchFamily="66" charset="0"/>
              </a:rPr>
              <a:t>THE</a:t>
            </a:r>
            <a:r>
              <a:rPr lang="en-US" sz="5100" b="1" i="1" spc="140" dirty="0" smtClean="0">
                <a:ln w="1905"/>
                <a:solidFill>
                  <a:srgbClr val="A365D1"/>
                </a:solidFill>
                <a:effectLst>
                  <a:innerShdw blurRad="69850" dist="43180" dir="5400000">
                    <a:srgbClr val="000000">
                      <a:alpha val="65000"/>
                    </a:srgbClr>
                  </a:innerShdw>
                </a:effectLst>
                <a:latin typeface="Kristen ITC" pitchFamily="66" charset="0"/>
              </a:rPr>
              <a:t>  SELF-SAME  DAY</a:t>
            </a:r>
          </a:p>
          <a:p>
            <a:pPr marL="45720" indent="0" algn="ctr">
              <a:lnSpc>
                <a:spcPct val="120000"/>
              </a:lnSpc>
              <a:buNone/>
            </a:pPr>
            <a:r>
              <a:rPr lang="en-US" sz="2900" dirty="0" smtClean="0">
                <a:latin typeface="Comic Sans MS" pitchFamily="66" charset="0"/>
              </a:rPr>
              <a:t>(“</a:t>
            </a:r>
            <a:r>
              <a:rPr lang="en-US" sz="2900" dirty="0">
                <a:latin typeface="Comic Sans MS" pitchFamily="66" charset="0"/>
              </a:rPr>
              <a:t>day” of the week; not </a:t>
            </a:r>
            <a:r>
              <a:rPr lang="en-US" sz="2900" dirty="0" smtClean="0">
                <a:latin typeface="Comic Sans MS" pitchFamily="66" charset="0"/>
              </a:rPr>
              <a:t>“date” </a:t>
            </a:r>
            <a:r>
              <a:rPr lang="en-US" sz="2900" dirty="0">
                <a:latin typeface="Comic Sans MS" pitchFamily="66" charset="0"/>
              </a:rPr>
              <a:t>of the month</a:t>
            </a:r>
            <a:r>
              <a:rPr lang="en-US" sz="2900" dirty="0" smtClean="0">
                <a:latin typeface="Comic Sans MS" pitchFamily="66" charset="0"/>
              </a:rPr>
              <a:t>),</a:t>
            </a:r>
          </a:p>
          <a:p>
            <a:pPr marL="45720" indent="0" algn="ctr">
              <a:lnSpc>
                <a:spcPct val="120000"/>
              </a:lnSpc>
              <a:buNone/>
            </a:pPr>
            <a:r>
              <a:rPr lang="en-US" sz="35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 </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to be </a:t>
            </a:r>
            <a:r>
              <a:rPr lang="en-US" sz="4400" b="1" u="sng" dirty="0">
                <a:ln w="1905"/>
                <a:solidFill>
                  <a:schemeClr val="accent4">
                    <a:lumMod val="75000"/>
                  </a:schemeClr>
                </a:solidFill>
                <a:effectLst>
                  <a:innerShdw blurRad="69850" dist="43180" dir="5400000">
                    <a:srgbClr val="000000">
                      <a:alpha val="65000"/>
                    </a:srgbClr>
                  </a:innerShdw>
                </a:effectLst>
                <a:latin typeface="Comic Sans MS" pitchFamily="66" charset="0"/>
              </a:rPr>
              <a:t>fulfilled</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 in the </a:t>
            </a:r>
            <a:r>
              <a:rPr lang="en-US" sz="4400" b="1" dirty="0">
                <a:ln w="1905">
                  <a:solidFill>
                    <a:srgbClr val="0066FF"/>
                  </a:solidFill>
                </a:ln>
                <a:solidFill>
                  <a:srgbClr val="0070C0"/>
                </a:solidFill>
                <a:effectLst>
                  <a:glow rad="127000">
                    <a:srgbClr val="FFFF00"/>
                  </a:glow>
                  <a:innerShdw blurRad="69850" dist="43180" dir="5400000">
                    <a:srgbClr val="000000">
                      <a:alpha val="65000"/>
                    </a:srgbClr>
                  </a:innerShdw>
                </a:effectLst>
                <a:latin typeface="Comic Sans MS" pitchFamily="66" charset="0"/>
              </a:rPr>
              <a:t>antitype</a:t>
            </a:r>
            <a:r>
              <a:rPr lang="en-US" sz="4400" b="1" dirty="0">
                <a:ln w="1905"/>
                <a:solidFill>
                  <a:srgbClr val="0070C0"/>
                </a:solidFill>
                <a:effectLst>
                  <a:innerShdw blurRad="69850" dist="43180" dir="5400000">
                    <a:srgbClr val="000000">
                      <a:alpha val="65000"/>
                    </a:srgbClr>
                  </a:innerShdw>
                </a:effectLst>
                <a:latin typeface="Comic Sans MS" pitchFamily="66" charset="0"/>
              </a:rPr>
              <a:t>. </a:t>
            </a:r>
            <a:endParaRPr lang="en-US" sz="7000" b="1" dirty="0" smtClean="0">
              <a:ln w="1905"/>
              <a:solidFill>
                <a:srgbClr val="0070C0"/>
              </a:solidFill>
              <a:effectLst>
                <a:innerShdw blurRad="69850" dist="43180" dir="5400000">
                  <a:srgbClr val="000000">
                    <a:alpha val="65000"/>
                  </a:srgbClr>
                </a:innerShdw>
              </a:effectLst>
              <a:latin typeface="Comic Sans MS" pitchFamily="66" charset="0"/>
            </a:endParaRPr>
          </a:p>
        </p:txBody>
      </p:sp>
      <p:pic>
        <p:nvPicPr>
          <p:cNvPr id="1028" name="Picture 4" descr="C:\Users\Rae\Desktop\SKELETON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1220" y="-378846"/>
            <a:ext cx="1761864" cy="414566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e 4"/>
          <p:cNvSpPr/>
          <p:nvPr/>
        </p:nvSpPr>
        <p:spPr>
          <a:xfrm>
            <a:off x="6248400" y="3494611"/>
            <a:ext cx="893578" cy="1039258"/>
          </a:xfrm>
          <a:prstGeom prst="rightBrace">
            <a:avLst>
              <a:gd name="adj1" fmla="val 25594"/>
              <a:gd name="adj2" fmla="val 50000"/>
            </a:avLst>
          </a:prstGeom>
          <a:ln w="57150">
            <a:solidFill>
              <a:srgbClr val="D608A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 name="Explosion 1 3"/>
          <p:cNvSpPr/>
          <p:nvPr/>
        </p:nvSpPr>
        <p:spPr>
          <a:xfrm>
            <a:off x="7162800" y="3467069"/>
            <a:ext cx="1066800" cy="1066800"/>
          </a:xfrm>
          <a:prstGeom prst="irregularSeal1">
            <a:avLst/>
          </a:prstGeom>
          <a:solidFill>
            <a:srgbClr val="00FF00"/>
          </a:solidFill>
          <a:ln w="57150">
            <a:solidFill>
              <a:srgbClr val="D608A0"/>
            </a:solidFill>
          </a:ln>
          <a:effectLst>
            <a:glow rad="127000">
              <a:srgbClr val="FFFF00"/>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5943600" y="5105400"/>
            <a:ext cx="1295400" cy="457200"/>
          </a:xfrm>
          <a:prstGeom prst="roundRect">
            <a:avLst/>
          </a:prstGeom>
          <a:noFill/>
          <a:ln w="28575">
            <a:solidFill>
              <a:srgbClr val="FF3399"/>
            </a:solidFill>
          </a:ln>
          <a:effectLst>
            <a:glow rad="76200">
              <a:srgbClr val="99FFCC"/>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7424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1000"/>
                                        <p:tgtEl>
                                          <p:spTgt spid="6">
                                            <p:txEl>
                                              <p:pRg st="5" end="5"/>
                                            </p:txEl>
                                          </p:spTgt>
                                        </p:tgtEl>
                                      </p:cBhvr>
                                    </p:animEffect>
                                    <p:anim calcmode="lin" valueType="num">
                                      <p:cBhvr>
                                        <p:cTn id="1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1000"/>
                                        <p:tgtEl>
                                          <p:spTgt spid="6">
                                            <p:txEl>
                                              <p:pRg st="6" end="6"/>
                                            </p:txEl>
                                          </p:spTgt>
                                        </p:tgtEl>
                                      </p:cBhvr>
                                    </p:animEffect>
                                    <p:anim calcmode="lin" valueType="num">
                                      <p:cBhvr>
                                        <p:cTn id="1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42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par>
                                <p:cTn id="23" presetID="53" presetClass="entr" presetSubtype="16" repeatCount="5000" fill="hold" grpId="0" nodeType="withEffect">
                                  <p:stCondLst>
                                    <p:cond delay="5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wipe(left)">
                                      <p:cBhvr>
                                        <p:cTn id="32" dur="1750"/>
                                        <p:tgtEl>
                                          <p:spTgt spid="6">
                                            <p:txEl>
                                              <p:pRg st="8" end="8"/>
                                            </p:txEl>
                                          </p:spTgt>
                                        </p:tgtEl>
                                      </p:cBhvr>
                                    </p:animEffect>
                                  </p:childTnLst>
                                </p:cTn>
                              </p:par>
                            </p:childTnLst>
                          </p:cTn>
                        </p:par>
                        <p:par>
                          <p:cTn id="33" fill="hold">
                            <p:stCondLst>
                              <p:cond delay="1750"/>
                            </p:stCondLst>
                            <p:childTnLst>
                              <p:par>
                                <p:cTn id="34" presetID="22" presetClass="entr" presetSubtype="8" fill="hold" nodeType="after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wipe(left)">
                                      <p:cBhvr>
                                        <p:cTn id="36" dur="1750"/>
                                        <p:tgtEl>
                                          <p:spTgt spid="6">
                                            <p:txEl>
                                              <p:pRg st="9" end="9"/>
                                            </p:txEl>
                                          </p:spTgt>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wipe(left)">
                                      <p:cBhvr>
                                        <p:cTn id="40" dur="1750"/>
                                        <p:tgtEl>
                                          <p:spTgt spid="6">
                                            <p:txEl>
                                              <p:pRg st="10" end="10"/>
                                            </p:txEl>
                                          </p:spTgt>
                                        </p:tgtEl>
                                      </p:cBhvr>
                                    </p:animEffect>
                                  </p:childTnLst>
                                </p:cTn>
                              </p:par>
                              <p:par>
                                <p:cTn id="41" presetID="21" presetClass="entr" presetSubtype="4" repeatCount="4000" fill="hold" grpId="0" nodeType="withEffect">
                                  <p:stCondLst>
                                    <p:cond delay="2500"/>
                                  </p:stCondLst>
                                  <p:childTnLst>
                                    <p:set>
                                      <p:cBhvr>
                                        <p:cTn id="42" dur="1" fill="hold">
                                          <p:stCondLst>
                                            <p:cond delay="0"/>
                                          </p:stCondLst>
                                        </p:cTn>
                                        <p:tgtEl>
                                          <p:spTgt spid="7"/>
                                        </p:tgtEl>
                                        <p:attrNameLst>
                                          <p:attrName>style.visibility</p:attrName>
                                        </p:attrNameLst>
                                      </p:cBhvr>
                                      <p:to>
                                        <p:strVal val="visible"/>
                                      </p:to>
                                    </p:set>
                                    <p:animEffect transition="in" filter="wheel(4)">
                                      <p:cBhvr>
                                        <p:cTn id="4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12</a:t>
            </a:fld>
            <a:endParaRPr lang="en-US"/>
          </a:p>
        </p:txBody>
      </p:sp>
      <p:sp>
        <p:nvSpPr>
          <p:cNvPr id="3" name="Title 1"/>
          <p:cNvSpPr txBox="1">
            <a:spLocks/>
          </p:cNvSpPr>
          <p:nvPr/>
        </p:nvSpPr>
        <p:spPr>
          <a:xfrm>
            <a:off x="0" y="228600"/>
            <a:ext cx="9144000" cy="90639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about – </a:t>
            </a:r>
            <a:r>
              <a:rPr lang="en-US" sz="4200" i="1" spc="300" dirty="0" smtClean="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rPr>
              <a:t>Yahusha’s</a:t>
            </a:r>
            <a:r>
              <a:rPr lang="en-US" sz="4400" i="1" spc="300" dirty="0" smtClean="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rPr>
              <a:t> Life?</a:t>
            </a:r>
            <a:endParaRPr lang="en-US" sz="1800" i="1" spc="300" dirty="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endParaRPr>
          </a:p>
        </p:txBody>
      </p:sp>
      <p:sp>
        <p:nvSpPr>
          <p:cNvPr id="11" name="Rectangle 10"/>
          <p:cNvSpPr/>
          <p:nvPr/>
        </p:nvSpPr>
        <p:spPr>
          <a:xfrm>
            <a:off x="228600" y="1224280"/>
            <a:ext cx="6477000" cy="49530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“We have often concentrated on – </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The Death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of </a:t>
            </a: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 </a:t>
            </a:r>
            <a:b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Mi</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g</a:t>
            </a: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ht we submit a portion of our </a:t>
            </a:r>
            <a:b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thou</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g</a:t>
            </a: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hts to</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Yahusha’s Victory </a:t>
            </a:r>
            <a:b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of  </a:t>
            </a:r>
            <a:r>
              <a:rPr lang="en-US" sz="3600" b="1" i="1" dirty="0" smtClean="0">
                <a:ln w="1905">
                  <a:solidFill>
                    <a:sysClr val="windowText" lastClr="000000"/>
                  </a:solidFill>
                </a:ln>
                <a:solidFill>
                  <a:srgbClr val="00CCFF"/>
                </a:solidFill>
                <a:effectLst>
                  <a:glow rad="317500">
                    <a:srgbClr val="FFFF00"/>
                  </a:glow>
                  <a:innerShdw blurRad="69850" dist="43180" dir="5400000">
                    <a:srgbClr val="000000">
                      <a:alpha val="65000"/>
                    </a:srgbClr>
                  </a:innerShdw>
                </a:effectLst>
                <a:latin typeface="Comic Sans MS" pitchFamily="66" charset="0"/>
                <a:ea typeface="Calibri"/>
                <a:cs typeface="Times New Roman"/>
              </a:rPr>
              <a:t>LIFE</a:t>
            </a:r>
            <a:r>
              <a:rPr lang="en-US" sz="36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over </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death?</a:t>
            </a:r>
          </a:p>
          <a:p>
            <a:pPr algn="ctr">
              <a:lnSpc>
                <a:spcPct val="115000"/>
              </a:lnSpc>
              <a:spcAft>
                <a:spcPts val="1000"/>
              </a:spcAft>
            </a:pPr>
            <a:r>
              <a:rPr lang="en-US" sz="2400" b="1" i="1" u="sng"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AFTER</a:t>
            </a:r>
            <a:r>
              <a:rPr lang="en-US" sz="24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Yahusha </a:t>
            </a:r>
            <a:r>
              <a:rPr lang="en-US" sz="24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died</a:t>
            </a:r>
            <a:r>
              <a:rPr lang="en-US" sz="2400"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a:t>
            </a:r>
            <a:r>
              <a:rPr lang="en-US" sz="24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what single event, </a:t>
            </a:r>
            <a:r>
              <a:rPr lang="en-US" sz="20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a:t>
            </a:r>
            <a:r>
              <a:rPr lang="en-US" sz="2000" b="1" i="1" u="sng"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that is commanded to be observed yearly</a:t>
            </a:r>
            <a:r>
              <a:rPr lang="en-US" sz="20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 </a:t>
            </a:r>
            <a:r>
              <a:rPr lang="en-US" sz="24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
            </a:r>
            <a:br>
              <a:rPr lang="en-US" sz="24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br>
            <a:r>
              <a:rPr lang="en-US" sz="24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was actually signed, sealed and forever etched into our Salvation for eternity?</a:t>
            </a:r>
            <a:r>
              <a:rPr lang="en-US" sz="2400" b="1" dirty="0">
                <a:effectLst/>
                <a:latin typeface="Calibri"/>
                <a:ea typeface="Calibri"/>
                <a:cs typeface="Times New Roman"/>
              </a:rPr>
              <a:t> </a:t>
            </a:r>
          </a:p>
        </p:txBody>
      </p:sp>
      <p:pic>
        <p:nvPicPr>
          <p:cNvPr id="1027" name="Picture 3" descr="C:\Users\Rae\Desktop\christ is risen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944" y="3496434"/>
            <a:ext cx="1791590" cy="2523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C:\Users\Rae\Desktop\christ is rise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654" y="1439034"/>
            <a:ext cx="1926170" cy="1515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409066" y="990600"/>
            <a:ext cx="1353934" cy="0"/>
          </a:xfrm>
          <a:prstGeom prst="line">
            <a:avLst/>
          </a:prstGeom>
          <a:ln w="76200">
            <a:solidFill>
              <a:srgbClr val="FF3399"/>
            </a:solidFill>
          </a:ln>
          <a:effectLst>
            <a:glow rad="127000">
              <a:srgbClr val="99FFCC"/>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5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2500"/>
                                        <p:tgtEl>
                                          <p:spTgt spid="1028"/>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wipe(up)">
                                      <p:cBhvr>
                                        <p:cTn id="11" dur="2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barn(inVertical)">
                                      <p:cBhvr>
                                        <p:cTn id="16"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13</a:t>
            </a:fld>
            <a:endParaRPr lang="en-US"/>
          </a:p>
        </p:txBody>
      </p:sp>
      <p:sp>
        <p:nvSpPr>
          <p:cNvPr id="3" name="Title 1"/>
          <p:cNvSpPr txBox="1">
            <a:spLocks/>
          </p:cNvSpPr>
          <p:nvPr/>
        </p:nvSpPr>
        <p:spPr>
          <a:xfrm>
            <a:off x="304800" y="228600"/>
            <a:ext cx="6019800" cy="2514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about </a:t>
            </a:r>
            <a:b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br>
            <a:r>
              <a:rPr lang="en-US" sz="4400" i="1" spc="300" dirty="0" smtClean="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rPr>
              <a:t>His Life </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that was </a:t>
            </a:r>
            <a:r>
              <a:rPr lang="en-US" sz="44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rPr>
              <a:t>A</a:t>
            </a:r>
            <a:r>
              <a:rPr lang="en-US" sz="4400" i="1" spc="300" dirty="0" smtClean="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rPr>
              <a:t>ccepted?</a:t>
            </a:r>
            <a:endParaRPr lang="en-US" sz="18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10" name="Picture 4" descr="C:\Users\Rae\Desktop\SKELETON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000" y="1058794"/>
            <a:ext cx="1761864" cy="4145666"/>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2415540"/>
            <a:ext cx="2209800" cy="38862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dirty="0" smtClean="0">
                <a:ln w="50800"/>
                <a:solidFill>
                  <a:schemeClr val="bg1">
                    <a:shade val="50000"/>
                  </a:schemeClr>
                </a:solidFill>
              </a:rPr>
              <a:t>Another </a:t>
            </a:r>
            <a:r>
              <a:rPr lang="en-US" sz="3200" b="1" dirty="0" err="1" smtClean="0">
                <a:ln w="50800"/>
                <a:solidFill>
                  <a:schemeClr val="bg1">
                    <a:shade val="50000"/>
                  </a:schemeClr>
                </a:solidFill>
              </a:rPr>
              <a:t>Melchi-zedek</a:t>
            </a:r>
            <a:r>
              <a:rPr lang="en-US" sz="3200" b="1" dirty="0" smtClean="0">
                <a:ln w="50800"/>
                <a:solidFill>
                  <a:schemeClr val="bg1">
                    <a:shade val="50000"/>
                  </a:schemeClr>
                </a:solidFill>
              </a:rPr>
              <a:t> Covenant Connection&amp; Fulfillment!</a:t>
            </a:r>
            <a:endParaRPr lang="en-CA" sz="3200" b="1" dirty="0">
              <a:ln w="50800"/>
              <a:solidFill>
                <a:schemeClr val="bg1">
                  <a:shade val="50000"/>
                </a:schemeClr>
              </a:solidFill>
            </a:endParaRPr>
          </a:p>
        </p:txBody>
      </p:sp>
      <p:pic>
        <p:nvPicPr>
          <p:cNvPr id="11" name="Picture 2" descr="C:\Users\Rae\Desktop\malki pri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93749"/>
            <a:ext cx="2209800" cy="2048131"/>
          </a:xfrm>
          <a:prstGeom prst="rect">
            <a:avLst/>
          </a:prstGeom>
          <a:ln w="76200">
            <a:solidFill>
              <a:srgbClr val="7030A0"/>
            </a:solid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4800" y="2590800"/>
            <a:ext cx="6019800" cy="3904101"/>
          </a:xfrm>
          <a:prstGeom prst="rect">
            <a:avLst/>
          </a:prstGeom>
          <a:solidFill>
            <a:srgbClr val="EDE2F6"/>
          </a:solidFill>
          <a:ln w="57150" cap="flat" cmpd="sng" algn="ctr">
            <a:solidFill>
              <a:srgbClr val="7030A0"/>
            </a:solidFill>
            <a:prstDash val="solid"/>
          </a:ln>
          <a:effectLst>
            <a:glow rad="101600">
              <a:srgbClr val="A365D1">
                <a:alpha val="60000"/>
              </a:srgbClr>
            </a:glow>
            <a:softEdge rad="444500"/>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endParaRPr lang="en-US" sz="2000" b="1" dirty="0" smtClean="0">
              <a:ln>
                <a:noFill/>
              </a:ln>
              <a:solidFill>
                <a:srgbClr val="31849B"/>
              </a:solidFill>
              <a:effectLst>
                <a:outerShdw blurRad="69850" dist="43180" dir="5400000" sx="0" sy="0">
                  <a:srgbClr val="000000">
                    <a:alpha val="65000"/>
                  </a:srgbClr>
                </a:outerShdw>
              </a:effectLst>
              <a:latin typeface="Calibri"/>
              <a:ea typeface="Calibri"/>
              <a:cs typeface="Times New Roman"/>
            </a:endParaRPr>
          </a:p>
          <a:p>
            <a:pPr marL="0" marR="0" algn="ctr">
              <a:lnSpc>
                <a:spcPct val="115000"/>
              </a:lnSpc>
              <a:spcBef>
                <a:spcPts val="0"/>
              </a:spcBef>
              <a:spcAft>
                <a:spcPts val="1000"/>
              </a:spcAft>
            </a:pP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Yahusha’s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death would have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no meaning had He not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Presented Himself</a:t>
            </a:r>
            <a:r>
              <a:rPr lang="en-US" sz="2800" b="1" i="1" dirty="0" smtClean="0">
                <a:ln w="1905"/>
                <a:solidFill>
                  <a:srgbClr val="FF3399"/>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a:t>
            </a:r>
            <a:r>
              <a:rPr lang="en-US" sz="2800" b="1" i="1" dirty="0" err="1" smtClean="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Exo</a:t>
            </a:r>
            <a:r>
              <a:rPr lang="en-US" sz="2800" b="1" i="1" dirty="0" smtClean="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 23:16,17}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before Yahuah</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It was here that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Yahusha’s Sacrifice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was</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1200" b="1" dirty="0">
                <a:effectLst/>
                <a:latin typeface="Calibri"/>
                <a:ea typeface="Calibri"/>
                <a:cs typeface="Times New Roman"/>
              </a:rPr>
              <a:t> </a:t>
            </a:r>
          </a:p>
        </p:txBody>
      </p:sp>
      <p:sp>
        <p:nvSpPr>
          <p:cNvPr id="5" name="Rectangle 4"/>
          <p:cNvSpPr/>
          <p:nvPr/>
        </p:nvSpPr>
        <p:spPr>
          <a:xfrm>
            <a:off x="381000" y="5486400"/>
            <a:ext cx="5829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US" sz="2800" b="1" i="1" dirty="0">
                <a:ln w="1905">
                  <a:solidFill>
                    <a:srgbClr val="00B0F0"/>
                  </a:solidFill>
                </a:ln>
                <a:solidFill>
                  <a:srgbClr val="FF3399"/>
                </a:solidFill>
                <a:effectLst>
                  <a:glow rad="342900">
                    <a:srgbClr val="FFFF00"/>
                  </a:glow>
                  <a:innerShdw blurRad="69850" dist="43180" dir="5400000">
                    <a:srgbClr val="000000">
                      <a:alpha val="65000"/>
                    </a:srgbClr>
                  </a:innerShdw>
                </a:effectLst>
                <a:latin typeface="Comic Sans MS" pitchFamily="66" charset="0"/>
                <a:ea typeface="Calibri"/>
                <a:cs typeface="Times New Roman"/>
              </a:rPr>
              <a:t>ACCEPTED AS </a:t>
            </a:r>
            <a:r>
              <a:rPr lang="en-US" sz="2800" b="1" i="1" dirty="0" smtClean="0">
                <a:ln w="1905">
                  <a:solidFill>
                    <a:srgbClr val="00B0F0"/>
                  </a:solidFill>
                </a:ln>
                <a:solidFill>
                  <a:srgbClr val="FF3399"/>
                </a:solidFill>
                <a:effectLst>
                  <a:glow rad="342900">
                    <a:srgbClr val="FFFF00"/>
                  </a:glow>
                  <a:innerShdw blurRad="69850" dist="43180" dir="5400000">
                    <a:srgbClr val="000000">
                      <a:alpha val="65000"/>
                    </a:srgbClr>
                  </a:innerShdw>
                </a:effectLst>
                <a:latin typeface="Comic Sans MS" pitchFamily="66" charset="0"/>
                <a:ea typeface="Calibri"/>
                <a:cs typeface="Times New Roman"/>
              </a:rPr>
              <a:t>– PERFECTION !</a:t>
            </a:r>
            <a:endParaRPr lang="en-US" sz="2800" b="1" i="1" dirty="0">
              <a:ln w="1905">
                <a:solidFill>
                  <a:srgbClr val="00B0F0"/>
                </a:solidFill>
              </a:ln>
              <a:solidFill>
                <a:srgbClr val="FF3399"/>
              </a:solidFill>
              <a:effectLst>
                <a:glow rad="342900">
                  <a:srgbClr val="FFFF00"/>
                </a:glow>
                <a:innerShdw blurRad="69850" dist="43180" dir="5400000">
                  <a:srgbClr val="000000">
                    <a:alpha val="65000"/>
                  </a:srgbClr>
                </a:innerShdw>
              </a:effectLst>
              <a:latin typeface="Comic Sans MS" pitchFamily="66" charset="0"/>
              <a:ea typeface="Calibri"/>
              <a:cs typeface="Times New Roman"/>
            </a:endParaRPr>
          </a:p>
        </p:txBody>
      </p:sp>
    </p:spTree>
    <p:extLst>
      <p:ext uri="{BB962C8B-B14F-4D97-AF65-F5344CB8AC3E}">
        <p14:creationId xmlns:p14="http://schemas.microsoft.com/office/powerpoint/2010/main" val="3637807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79250" y="6492875"/>
            <a:ext cx="1828800" cy="365125"/>
          </a:xfrm>
        </p:spPr>
        <p:txBody>
          <a:bodyPr/>
          <a:lstStyle/>
          <a:p>
            <a:fld id="{5C014052-953B-4273-8F47-BF25327D5B24}" type="slidenum">
              <a:rPr lang="en-US" smtClean="0"/>
              <a:t>14</a:t>
            </a:fld>
            <a:endParaRPr lang="en-US"/>
          </a:p>
        </p:txBody>
      </p:sp>
      <p:sp>
        <p:nvSpPr>
          <p:cNvPr id="3" name="Title 1"/>
          <p:cNvSpPr txBox="1">
            <a:spLocks/>
          </p:cNvSpPr>
          <p:nvPr/>
        </p:nvSpPr>
        <p:spPr>
          <a:xfrm>
            <a:off x="325120" y="0"/>
            <a:ext cx="851408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is contained in this </a:t>
            </a:r>
            <a:r>
              <a:rPr lang="en-US" sz="4200" i="1" spc="300" dirty="0" smtClean="0">
                <a:ln w="11430"/>
                <a:solidFill>
                  <a:srgbClr val="FF3399"/>
                </a:solidFill>
                <a:effectLst>
                  <a:glow rad="127000">
                    <a:srgbClr val="00FF00"/>
                  </a:glow>
                  <a:outerShdw blurRad="76200" dist="50800" dir="5400000" algn="tl" rotWithShape="0">
                    <a:srgbClr val="000000">
                      <a:alpha val="65000"/>
                    </a:srgbClr>
                  </a:outerShdw>
                </a:effectLst>
                <a:latin typeface="Kristen ITC" pitchFamily="66" charset="0"/>
              </a:rPr>
              <a:t>LIFE</a:t>
            </a:r>
            <a:r>
              <a:rPr lang="en-US" sz="42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support system?</a:t>
            </a:r>
            <a:endParaRPr lang="en-US" sz="42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226" y="10668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44736" y="1371600"/>
            <a:ext cx="7010400" cy="53340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 </a:t>
            </a:r>
            <a:r>
              <a:rPr lang="en-US" sz="2800" b="1" i="1" u="sng"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Until</a:t>
            </a:r>
            <a:r>
              <a:rPr lang="en-US" sz="2800" b="1" i="1"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3600" b="1" i="1" dirty="0" smtClean="0">
                <a:ln w="1905">
                  <a:solidFill>
                    <a:sysClr val="windowText" lastClr="000000"/>
                  </a:solidFill>
                </a:ln>
                <a:solidFill>
                  <a:srgbClr val="00CCFF"/>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EH-TZEM</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 </a:t>
            </a:r>
            <a:r>
              <a:rPr lang="en-US" sz="2800" b="1" i="1" u="sng"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Da</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y,</a:t>
            </a:r>
            <a:r>
              <a:rPr lang="en-US" sz="2800" b="1" i="1" dirty="0" smtClean="0">
                <a:ln w="1905"/>
                <a:effectLst>
                  <a:innerShdw blurRad="69850" dist="43180" dir="5400000">
                    <a:srgbClr val="000000">
                      <a:alpha val="65000"/>
                    </a:srgbClr>
                  </a:innerShdw>
                </a:effectLst>
                <a:latin typeface="Comic Sans MS" pitchFamily="66" charset="0"/>
                <a:ea typeface="Calibri"/>
                <a:cs typeface="Times New Roman"/>
              </a:rPr>
              <a:t/>
            </a:r>
            <a:br>
              <a:rPr lang="en-US" sz="2800" b="1" i="1" dirty="0" smtClean="0">
                <a:ln w="1905"/>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endPar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1200" b="1" dirty="0">
                <a:effectLst/>
                <a:latin typeface="Calibri"/>
                <a:ea typeface="Calibri"/>
                <a:cs typeface="Times New Roman"/>
              </a:rPr>
              <a:t> </a:t>
            </a:r>
          </a:p>
        </p:txBody>
      </p:sp>
      <p:sp>
        <p:nvSpPr>
          <p:cNvPr id="4" name="Rectangle 3"/>
          <p:cNvSpPr/>
          <p:nvPr/>
        </p:nvSpPr>
        <p:spPr>
          <a:xfrm>
            <a:off x="324223" y="3962400"/>
            <a:ext cx="6897744"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This event was </a:t>
            </a: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THE</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EMBODIMENT</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THE</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 </a:t>
            </a:r>
            <a:r>
              <a:rPr lang="en-US" sz="2800" b="1" i="1" dirty="0" smtClean="0">
                <a:ln w="1905"/>
                <a:solidFill>
                  <a:schemeClr val="tx1">
                    <a:lumMod val="65000"/>
                    <a:lumOff val="35000"/>
                  </a:schemeClr>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SKELETAL</a:t>
            </a: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 </a:t>
            </a:r>
            <a:r>
              <a:rPr lang="en-US" sz="2800" b="1" i="1" u="sng" dirty="0">
                <a:ln w="1905"/>
                <a:solidFill>
                  <a:schemeClr val="tx1">
                    <a:lumMod val="65000"/>
                    <a:lumOff val="35000"/>
                  </a:schemeClr>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BONE</a:t>
            </a:r>
            <a:r>
              <a:rPr lang="en-US" sz="2800" b="1" i="1" dirty="0">
                <a:ln w="1905"/>
                <a:solidFill>
                  <a:schemeClr val="tx1">
                    <a:lumMod val="65000"/>
                    <a:lumOff val="35000"/>
                  </a:schemeClr>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 STRUCTURE; </a:t>
            </a:r>
            <a:endParaRPr lang="en-CA" dirty="0">
              <a:solidFill>
                <a:schemeClr val="tx1">
                  <a:lumMod val="65000"/>
                  <a:lumOff val="35000"/>
                </a:schemeClr>
              </a:solidFill>
            </a:endParaRPr>
          </a:p>
        </p:txBody>
      </p:sp>
      <p:sp>
        <p:nvSpPr>
          <p:cNvPr id="5" name="Rectangle 4"/>
          <p:cNvSpPr/>
          <p:nvPr/>
        </p:nvSpPr>
        <p:spPr>
          <a:xfrm>
            <a:off x="838200" y="4679576"/>
            <a:ext cx="5867400" cy="88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800" b="1" i="1"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which </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was, </a:t>
            </a:r>
            <a:r>
              <a:rPr lang="en-US" sz="2800" b="1" i="1" u="sng"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and still is</a:t>
            </a:r>
            <a:r>
              <a:rPr lang="en-US" sz="2800" b="1" i="1"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the quintessential </a:t>
            </a:r>
            <a:endParaRPr lang="en-CA" dirty="0"/>
          </a:p>
        </p:txBody>
      </p:sp>
      <p:sp>
        <p:nvSpPr>
          <p:cNvPr id="6" name="Rectangle 5"/>
          <p:cNvSpPr/>
          <p:nvPr/>
        </p:nvSpPr>
        <p:spPr>
          <a:xfrm>
            <a:off x="637540" y="5562600"/>
            <a:ext cx="6172200" cy="1128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lnSpc>
                <a:spcPct val="115000"/>
              </a:lnSpc>
              <a:spcAft>
                <a:spcPts val="1000"/>
              </a:spcAft>
            </a:pPr>
            <a:r>
              <a:rPr lang="en-US" sz="2800" b="1" i="1" dirty="0">
                <a:ln w="1905">
                  <a:solidFill>
                    <a:srgbClr val="0000FF"/>
                  </a:solidFill>
                </a:ln>
                <a:solidFill>
                  <a:srgbClr val="FF3399"/>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SUBSTANCE </a:t>
            </a:r>
            <a:r>
              <a:rPr lang="en-US" sz="2800" b="1" i="1" dirty="0">
                <a:ln w="1905">
                  <a:noFill/>
                </a:ln>
                <a:solidFill>
                  <a:srgbClr val="FF3399"/>
                </a:solidFill>
                <a:effectLst>
                  <a:innerShdw blurRad="69850" dist="43180" dir="5400000">
                    <a:srgbClr val="000000">
                      <a:alpha val="65000"/>
                    </a:srgbClr>
                  </a:innerShdw>
                </a:effectLst>
                <a:latin typeface="Comic Sans MS" pitchFamily="66" charset="0"/>
                <a:ea typeface="Calibri"/>
                <a:cs typeface="Times New Roman"/>
              </a:rPr>
              <a:t>AND</a:t>
            </a:r>
            <a:r>
              <a:rPr lang="en-US" sz="2800" b="1" i="1" dirty="0">
                <a:ln w="1905">
                  <a:solidFill>
                    <a:srgbClr val="0000FF"/>
                  </a:solidFill>
                </a:ln>
                <a:solidFill>
                  <a:srgbClr val="FF3399"/>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 ESSENCE</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of our </a:t>
            </a:r>
            <a:r>
              <a:rPr lang="en-US" sz="4000" b="1" i="1" dirty="0">
                <a:ln w="1905">
                  <a:solidFill>
                    <a:prstClr val="black"/>
                  </a:solidFill>
                </a:ln>
                <a:solidFill>
                  <a:srgbClr val="FF3399"/>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Salvation! </a:t>
            </a:r>
            <a:r>
              <a:rPr lang="en-US" sz="1200" b="1" dirty="0">
                <a:solidFill>
                  <a:prstClr val="black"/>
                </a:solidFill>
                <a:latin typeface="Calibri"/>
                <a:ea typeface="Calibri"/>
                <a:cs typeface="Times New Roman"/>
              </a:rPr>
              <a:t> </a:t>
            </a:r>
          </a:p>
        </p:txBody>
      </p:sp>
      <p:sp>
        <p:nvSpPr>
          <p:cNvPr id="12" name="Rectangle 11"/>
          <p:cNvSpPr/>
          <p:nvPr/>
        </p:nvSpPr>
        <p:spPr>
          <a:xfrm>
            <a:off x="244736" y="2133600"/>
            <a:ext cx="7010400" cy="151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lnSpc>
                <a:spcPct val="115000"/>
              </a:lnSpc>
              <a:spcAft>
                <a:spcPts val="1000"/>
              </a:spcAft>
            </a:pPr>
            <a:r>
              <a:rPr lang="en-US" sz="2800" b="1" i="1" dirty="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w</a:t>
            </a: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hen the Wave Sheaf/First Fruit </a:t>
            </a:r>
            <a:r>
              <a:rPr lang="en-US" sz="26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Presentation &amp; </a:t>
            </a:r>
            <a:r>
              <a:rPr lang="en-US" sz="2600" b="1" i="1" u="sng"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ACCEPTANCE</a:t>
            </a:r>
            <a:r>
              <a:rPr lang="en-US" sz="26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a:t>
            </a:r>
            <a:r>
              <a:rPr lang="en-US" sz="26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6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was </a:t>
            </a: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fulfilled before </a:t>
            </a:r>
            <a:r>
              <a:rPr lang="en-US" sz="2800" b="1" i="1" u="sng" dirty="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Yahuah</a:t>
            </a:r>
            <a:r>
              <a:rPr lang="en-US" sz="2800" b="1" i="1" dirty="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rPr>
              <a:t>within</a:t>
            </a:r>
            <a:r>
              <a:rPr lang="en-US" sz="2800" b="1" i="1" dirty="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rPr>
              <a:t>the Melchizedek Covenant.</a:t>
            </a:r>
            <a:endParaRPr lang="en-US" sz="2800" b="1" i="1" dirty="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endParaRPr>
          </a:p>
        </p:txBody>
      </p:sp>
      <p:sp>
        <p:nvSpPr>
          <p:cNvPr id="8" name="Rectangle 7"/>
          <p:cNvSpPr/>
          <p:nvPr/>
        </p:nvSpPr>
        <p:spPr>
          <a:xfrm>
            <a:off x="104140" y="2514600"/>
            <a:ext cx="1038860"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Lev 23:11</a:t>
            </a:r>
            <a:endParaRPr lang="en-CA" dirty="0">
              <a:solidFill>
                <a:schemeClr val="tx1"/>
              </a:solidFill>
            </a:endParaRPr>
          </a:p>
        </p:txBody>
      </p:sp>
      <p:cxnSp>
        <p:nvCxnSpPr>
          <p:cNvPr id="14" name="Straight Arrow Connector 13"/>
          <p:cNvCxnSpPr/>
          <p:nvPr/>
        </p:nvCxnSpPr>
        <p:spPr>
          <a:xfrm>
            <a:off x="1143000" y="2819400"/>
            <a:ext cx="745323" cy="145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13698" y="1468484"/>
            <a:ext cx="1071872"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Lev 23:14</a:t>
            </a:r>
            <a:endParaRPr lang="en-CA" dirty="0">
              <a:solidFill>
                <a:schemeClr val="tx1"/>
              </a:solidFill>
            </a:endParaRPr>
          </a:p>
        </p:txBody>
      </p:sp>
      <p:cxnSp>
        <p:nvCxnSpPr>
          <p:cNvPr id="17" name="Straight Arrow Connector 16"/>
          <p:cNvCxnSpPr/>
          <p:nvPr/>
        </p:nvCxnSpPr>
        <p:spPr>
          <a:xfrm>
            <a:off x="1385570" y="1524000"/>
            <a:ext cx="290830" cy="76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867400" y="1295400"/>
            <a:ext cx="1617185"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rgbClr val="002060"/>
                </a:solidFill>
              </a:rPr>
              <a:t>The Very Same</a:t>
            </a:r>
            <a:endParaRPr lang="en-CA" dirty="0">
              <a:solidFill>
                <a:srgbClr val="002060"/>
              </a:solidFill>
            </a:endParaRPr>
          </a:p>
        </p:txBody>
      </p:sp>
      <p:cxnSp>
        <p:nvCxnSpPr>
          <p:cNvPr id="19" name="Straight Arrow Connector 18"/>
          <p:cNvCxnSpPr>
            <a:stCxn id="18" idx="1"/>
          </p:cNvCxnSpPr>
          <p:nvPr/>
        </p:nvCxnSpPr>
        <p:spPr>
          <a:xfrm flipH="1">
            <a:off x="5257800" y="1447800"/>
            <a:ext cx="60960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467857" y="1630680"/>
            <a:ext cx="1143000"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rgbClr val="002060"/>
                </a:solidFill>
              </a:rPr>
              <a:t>(Not - </a:t>
            </a:r>
            <a:r>
              <a:rPr lang="en-CA" sz="1400" b="1" u="sng" dirty="0" smtClean="0">
                <a:solidFill>
                  <a:srgbClr val="002060"/>
                </a:solidFill>
              </a:rPr>
              <a:t>date</a:t>
            </a:r>
            <a:r>
              <a:rPr lang="en-CA" sz="1400" b="1" dirty="0" smtClean="0">
                <a:solidFill>
                  <a:srgbClr val="002060"/>
                </a:solidFill>
              </a:rPr>
              <a:t>!)</a:t>
            </a:r>
            <a:endParaRPr lang="en-CA" sz="1400" b="1" dirty="0">
              <a:solidFill>
                <a:srgbClr val="002060"/>
              </a:solidFill>
            </a:endParaRPr>
          </a:p>
        </p:txBody>
      </p:sp>
    </p:spTree>
    <p:extLst>
      <p:ext uri="{BB962C8B-B14F-4D97-AF65-F5344CB8AC3E}">
        <p14:creationId xmlns:p14="http://schemas.microsoft.com/office/powerpoint/2010/main" val="1061779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childTnLst>
                          </p:cTn>
                        </p:par>
                        <p:par>
                          <p:cTn id="8" fill="hold">
                            <p:stCondLst>
                              <p:cond delay="1250"/>
                            </p:stCondLst>
                            <p:childTnLst>
                              <p:par>
                                <p:cTn id="9" presetID="22" presetClass="entr" presetSubtype="8" fill="hold" nodeType="after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500"/>
                                        <p:tgtEl>
                                          <p:spTgt spid="17"/>
                                        </p:tgtEl>
                                      </p:cBhvr>
                                    </p:animEffect>
                                  </p:childTnLst>
                                </p:cTn>
                              </p:par>
                            </p:childTnLst>
                          </p:cTn>
                        </p:par>
                        <p:par>
                          <p:cTn id="12" fill="hold">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1000"/>
                                        <p:tgtEl>
                                          <p:spTgt spid="18"/>
                                        </p:tgtEl>
                                      </p:cBhvr>
                                    </p:animEffect>
                                  </p:childTnLst>
                                </p:cTn>
                              </p:par>
                              <p:par>
                                <p:cTn id="16" presetID="22" presetClass="entr" presetSubtype="2" fill="hold" nodeType="withEffect">
                                  <p:stCondLst>
                                    <p:cond delay="25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1250"/>
                                        <p:tgtEl>
                                          <p:spTgt spid="19"/>
                                        </p:tgtEl>
                                      </p:cBhvr>
                                    </p:animEffect>
                                  </p:childTnLst>
                                </p:cTn>
                              </p:par>
                            </p:childTnLst>
                          </p:cTn>
                        </p:par>
                        <p:par>
                          <p:cTn id="19" fill="hold">
                            <p:stCondLst>
                              <p:cond delay="4500"/>
                            </p:stCondLst>
                            <p:childTnLst>
                              <p:par>
                                <p:cTn id="20" presetID="9" presetClass="entr" presetSubtype="0" fill="hold" grpId="0" nodeType="afterEffect">
                                  <p:stCondLst>
                                    <p:cond delay="75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1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750"/>
                                        <p:tgtEl>
                                          <p:spTgt spid="12"/>
                                        </p:tgtEl>
                                      </p:cBhvr>
                                    </p:animEffect>
                                  </p:childTnLst>
                                </p:cTn>
                              </p:par>
                            </p:childTnLst>
                          </p:cTn>
                        </p:par>
                        <p:par>
                          <p:cTn id="28" fill="hold">
                            <p:stCondLst>
                              <p:cond delay="1750"/>
                            </p:stCondLst>
                            <p:childTnLst>
                              <p:par>
                                <p:cTn id="29" presetID="9"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par>
                          <p:cTn id="32" fill="hold">
                            <p:stCondLst>
                              <p:cond delay="225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1750"/>
                                        <p:tgtEl>
                                          <p:spTgt spid="4"/>
                                        </p:tgtEl>
                                      </p:cBhvr>
                                    </p:animEffect>
                                  </p:childTnLst>
                                </p:cTn>
                              </p:par>
                              <p:par>
                                <p:cTn id="41" presetID="22" presetClass="entr" presetSubtype="1"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3250"/>
                                        <p:tgtEl>
                                          <p:spTgt spid="7"/>
                                        </p:tgtEl>
                                      </p:cBhvr>
                                    </p:animEffect>
                                  </p:childTnLst>
                                </p:cTn>
                              </p:par>
                            </p:childTnLst>
                          </p:cTn>
                        </p:par>
                        <p:par>
                          <p:cTn id="44" fill="hold">
                            <p:stCondLst>
                              <p:cond delay="3250"/>
                            </p:stCondLst>
                            <p:childTnLst>
                              <p:par>
                                <p:cTn id="45" presetID="16" presetClass="entr" presetSubtype="21" fill="hold" grpId="0" nodeType="afterEffect">
                                  <p:stCondLst>
                                    <p:cond delay="125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125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P spid="8" grpId="0" animBg="1"/>
      <p:bldP spid="16" grpId="0" animBg="1"/>
      <p:bldP spid="18"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15</a:t>
            </a:fld>
            <a:endParaRPr lang="en-US"/>
          </a:p>
        </p:txBody>
      </p:sp>
      <p:sp>
        <p:nvSpPr>
          <p:cNvPr id="3" name="Title 1"/>
          <p:cNvSpPr txBox="1">
            <a:spLocks/>
          </p:cNvSpPr>
          <p:nvPr/>
        </p:nvSpPr>
        <p:spPr>
          <a:xfrm>
            <a:off x="168536" y="13854"/>
            <a:ext cx="7162800" cy="267775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connects the </a:t>
            </a:r>
            <a:r>
              <a:rPr lang="en-US" sz="44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skeletal </a:t>
            </a:r>
            <a:r>
              <a:rPr lang="en-US" sz="4400" i="1" u="sng"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bone</a:t>
            </a:r>
            <a:r>
              <a:rPr lang="en-US" sz="44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 concept </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to </a:t>
            </a:r>
            <a:r>
              <a:rPr lang="en-US" sz="4400" i="1" spc="300" dirty="0" err="1">
                <a:ln w="11430"/>
                <a:solidFill>
                  <a:srgbClr val="FF3399"/>
                </a:solidFill>
                <a:effectLst>
                  <a:outerShdw blurRad="76200" dist="50800" dir="5400000" algn="tl" rotWithShape="0">
                    <a:srgbClr val="000000">
                      <a:alpha val="65000"/>
                    </a:srgbClr>
                  </a:outerShdw>
                </a:effectLst>
                <a:latin typeface="Kristen ITC" pitchFamily="66" charset="0"/>
              </a:rPr>
              <a:t>Y</a:t>
            </a:r>
            <a:r>
              <a:rPr lang="en-US" sz="4400" i="1" spc="300" dirty="0" err="1" smtClean="0">
                <a:ln w="11430"/>
                <a:solidFill>
                  <a:srgbClr val="FF3399"/>
                </a:solidFill>
                <a:effectLst>
                  <a:outerShdw blurRad="76200" dist="50800" dir="5400000" algn="tl" rotWithShape="0">
                    <a:srgbClr val="000000">
                      <a:alpha val="65000"/>
                    </a:srgbClr>
                  </a:outerShdw>
                </a:effectLst>
                <a:latin typeface="Kristen ITC" pitchFamily="66" charset="0"/>
              </a:rPr>
              <a:t>ahuah’s</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 </a:t>
            </a:r>
            <a:r>
              <a:rPr lang="en-US" sz="4400" i="1" spc="300" dirty="0" smtClean="0">
                <a:ln w="11430"/>
                <a:solidFill>
                  <a:srgbClr val="FF3399"/>
                </a:solidFill>
                <a:effectLst>
                  <a:glow rad="127000">
                    <a:srgbClr val="00FF00"/>
                  </a:glow>
                  <a:outerShdw blurRad="76200" dist="50800" dir="5400000" algn="tl" rotWithShape="0">
                    <a:srgbClr val="000000">
                      <a:alpha val="65000"/>
                    </a:srgbClr>
                  </a:outerShdw>
                </a:effectLst>
                <a:latin typeface="Kristen ITC" pitchFamily="66" charset="0"/>
              </a:rPr>
              <a:t>LIFE</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 support system?</a:t>
            </a:r>
            <a:endParaRPr lang="en-US" sz="18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44736" y="2743200"/>
            <a:ext cx="6788748" cy="39624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h="25400" prst="softRound"/>
            </a:sp3d>
          </a:bodyPr>
          <a:lstStyle/>
          <a:p>
            <a:pPr lvl="0" algn="ct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Yahusha alone </a:t>
            </a:r>
            <a:r>
              <a:rPr lang="en-US" sz="2800" b="1" i="1" u="sng"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IS</a:t>
            </a: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Salvation’s </a:t>
            </a:r>
            <a:b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chemeClr val="tx1">
                    <a:lumMod val="65000"/>
                    <a:lumOff val="35000"/>
                  </a:schemeClr>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A</a:t>
            </a:r>
            <a:r>
              <a:rPr lang="en-US" sz="2800" b="1" i="1" dirty="0" smtClean="0">
                <a:ln w="1905"/>
                <a:solidFill>
                  <a:schemeClr val="tx1">
                    <a:lumMod val="65000"/>
                    <a:lumOff val="35000"/>
                  </a:schemeClr>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dministration Center </a:t>
            </a:r>
            <a:r>
              <a:rPr lang="en-US" sz="2800" b="1" i="1" dirty="0">
                <a:ln w="1905"/>
                <a:solidFill>
                  <a:schemeClr val="tx1">
                    <a:lumMod val="65000"/>
                    <a:lumOff val="35000"/>
                  </a:schemeClr>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for </a:t>
            </a:r>
            <a:r>
              <a:rPr lang="en-US" sz="2800" b="1" i="1" u="sng" dirty="0" smtClean="0">
                <a:ln w="1905"/>
                <a:solidFill>
                  <a:schemeClr val="tx1">
                    <a:lumMod val="65000"/>
                    <a:lumOff val="35000"/>
                  </a:schemeClr>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LIFE</a:t>
            </a:r>
            <a:r>
              <a:rPr lang="en-US" sz="2800" b="1" i="1" dirty="0" smtClean="0">
                <a:ln w="1905"/>
                <a:solidFill>
                  <a:schemeClr val="tx1">
                    <a:lumMod val="65000"/>
                    <a:lumOff val="35000"/>
                  </a:schemeClr>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a:t>
            </a:r>
          </a:p>
          <a:p>
            <a:pPr lvl="0" algn="ct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This factor was finalized through  </a:t>
            </a:r>
            <a:r>
              <a:rPr lang="en-US" sz="2800" b="1" i="1" dirty="0" smtClean="0">
                <a:ln w="1905"/>
                <a:solidFill>
                  <a:schemeClr val="tx1">
                    <a:lumMod val="65000"/>
                    <a:lumOff val="35000"/>
                  </a:schemeClr>
                </a:solidFill>
                <a:effectLst>
                  <a:glow rad="127000">
                    <a:srgbClr val="99FFCC"/>
                  </a:glow>
                  <a:innerShdw blurRad="69850" dist="43180" dir="5400000">
                    <a:srgbClr val="000000">
                      <a:alpha val="65000"/>
                    </a:srgbClr>
                  </a:innerShdw>
                </a:effectLst>
                <a:latin typeface="Comic Sans MS" pitchFamily="66" charset="0"/>
                <a:cs typeface="Times New Roman"/>
              </a:rPr>
              <a:t>YAHUAH’S ACCEPTANCE OF YAHUSHA the First-Fruit </a:t>
            </a: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on the Feast of the Wave Sheaf, </a:t>
            </a:r>
            <a:b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b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the 1</a:t>
            </a:r>
            <a:r>
              <a:rPr lang="en-US" sz="2800" b="1" i="1" baseline="30000"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st</a:t>
            </a: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 cycle of the week </a:t>
            </a:r>
            <a:b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b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following the 7</a:t>
            </a:r>
            <a:r>
              <a:rPr lang="en-US" sz="105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 </a:t>
            </a:r>
            <a:r>
              <a:rPr lang="en-US" sz="2800" b="1" i="1" baseline="30000" dirty="0" err="1"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th</a:t>
            </a: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 day Sabbath </a:t>
            </a:r>
            <a:b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br>
            <a:r>
              <a:rPr lang="en-US" sz="2800" b="1" i="1" u="sng" dirty="0" smtClean="0">
                <a:ln w="1905"/>
                <a:solidFill>
                  <a:srgbClr val="006600"/>
                </a:solidFill>
                <a:effectLst>
                  <a:glow rad="127000">
                    <a:srgbClr val="FFFF00"/>
                  </a:glow>
                  <a:innerShdw blurRad="69850" dist="43180" dir="5400000">
                    <a:srgbClr val="000000">
                      <a:alpha val="65000"/>
                    </a:srgbClr>
                  </a:innerShdw>
                </a:effectLst>
                <a:latin typeface="Comic Sans MS" pitchFamily="66" charset="0"/>
                <a:cs typeface="Times New Roman"/>
              </a:rPr>
              <a:t>durin</a:t>
            </a:r>
            <a:r>
              <a:rPr lang="en-US" sz="2800" b="1" i="1" dirty="0" smtClean="0">
                <a:ln w="1905"/>
                <a:solidFill>
                  <a:srgbClr val="006600"/>
                </a:solidFill>
                <a:effectLst>
                  <a:glow rad="127000">
                    <a:srgbClr val="FFFF00"/>
                  </a:glow>
                  <a:innerShdw blurRad="69850" dist="43180" dir="5400000">
                    <a:srgbClr val="000000">
                      <a:alpha val="65000"/>
                    </a:srgbClr>
                  </a:innerShdw>
                </a:effectLst>
                <a:latin typeface="Comic Sans MS" pitchFamily="66" charset="0"/>
                <a:cs typeface="Times New Roman"/>
              </a:rPr>
              <a:t>g</a:t>
            </a: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 </a:t>
            </a:r>
            <a:r>
              <a:rPr lang="en-US" sz="2800" b="1" i="1" dirty="0" smtClean="0">
                <a:ln w="1905"/>
                <a:solidFill>
                  <a:schemeClr val="tx1">
                    <a:lumMod val="75000"/>
                    <a:lumOff val="25000"/>
                  </a:schemeClr>
                </a:solidFill>
                <a:effectLst>
                  <a:glow rad="127000">
                    <a:srgbClr val="FFFF00"/>
                  </a:glow>
                  <a:innerShdw blurRad="69850" dist="43180" dir="5400000">
                    <a:srgbClr val="000000">
                      <a:alpha val="65000"/>
                    </a:srgbClr>
                  </a:innerShdw>
                </a:effectLst>
                <a:latin typeface="Comic Sans MS" pitchFamily="66" charset="0"/>
                <a:cs typeface="Times New Roman"/>
              </a:rPr>
              <a:t>the Passover Festival!</a:t>
            </a:r>
            <a:endParaRPr lang="en-CA" dirty="0">
              <a:solidFill>
                <a:schemeClr val="tx1">
                  <a:lumMod val="75000"/>
                  <a:lumOff val="25000"/>
                </a:schemeClr>
              </a:solidFill>
              <a:effectLst>
                <a:glow rad="127000">
                  <a:srgbClr val="FFFF00"/>
                </a:glow>
                <a:innerShdw blurRad="69850" dist="43180" dir="5400000">
                  <a:srgbClr val="000000">
                    <a:alpha val="65000"/>
                  </a:srgbClr>
                </a:innerShdw>
              </a:effectLst>
            </a:endParaRPr>
          </a:p>
        </p:txBody>
      </p:sp>
      <p:cxnSp>
        <p:nvCxnSpPr>
          <p:cNvPr id="12" name="Straight Arrow Connector 11"/>
          <p:cNvCxnSpPr/>
          <p:nvPr/>
        </p:nvCxnSpPr>
        <p:spPr>
          <a:xfrm flipV="1">
            <a:off x="7285168" y="1524000"/>
            <a:ext cx="563432" cy="228600"/>
          </a:xfrm>
          <a:prstGeom prst="straightConnector1">
            <a:avLst/>
          </a:prstGeom>
          <a:ln w="57150">
            <a:solidFill>
              <a:srgbClr val="00B0F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18120" y="1011716"/>
            <a:ext cx="792480" cy="813099"/>
          </a:xfrm>
          <a:prstGeom prst="ellipse">
            <a:avLst/>
          </a:prstGeom>
          <a:noFill/>
          <a:ln w="3810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descr="C:\Users\Valued Customer\Downloads\hebrewgraphics\paleo_resh.gif"/>
          <p:cNvPicPr/>
          <p:nvPr/>
        </p:nvPicPr>
        <p:blipFill>
          <a:blip r:embed="rId3">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030713" y="0"/>
            <a:ext cx="579887" cy="728345"/>
          </a:xfrm>
          <a:prstGeom prst="rect">
            <a:avLst/>
          </a:prstGeom>
          <a:noFill/>
          <a:ln>
            <a:noFill/>
          </a:ln>
          <a:scene3d>
            <a:camera prst="orthographicFront"/>
            <a:lightRig rig="threePt" dir="t"/>
          </a:scene3d>
          <a:sp3d>
            <a:bevelT/>
          </a:sp3d>
        </p:spPr>
      </p:pic>
      <p:cxnSp>
        <p:nvCxnSpPr>
          <p:cNvPr id="6" name="Straight Connector 5"/>
          <p:cNvCxnSpPr/>
          <p:nvPr/>
        </p:nvCxnSpPr>
        <p:spPr>
          <a:xfrm flipV="1">
            <a:off x="6629400" y="1752600"/>
            <a:ext cx="655768" cy="1588326"/>
          </a:xfrm>
          <a:prstGeom prst="line">
            <a:avLst/>
          </a:prstGeom>
          <a:ln w="57150">
            <a:solidFill>
              <a:srgbClr val="00B0F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566884" y="575945"/>
            <a:ext cx="730889"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solidFill>
                  <a:schemeClr val="tx1"/>
                </a:solidFill>
              </a:rPr>
              <a:t>Resh</a:t>
            </a:r>
            <a:endParaRPr lang="en-CA" dirty="0">
              <a:solidFill>
                <a:schemeClr val="tx1"/>
              </a:solidFill>
            </a:endParaRPr>
          </a:p>
        </p:txBody>
      </p:sp>
    </p:spTree>
    <p:extLst>
      <p:ext uri="{BB962C8B-B14F-4D97-AF65-F5344CB8AC3E}">
        <p14:creationId xmlns:p14="http://schemas.microsoft.com/office/powerpoint/2010/main" val="156288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250"/>
                                        <p:tgtEl>
                                          <p:spTgt spid="7"/>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250"/>
                                        <p:tgtEl>
                                          <p:spTgt spid="6"/>
                                        </p:tgtEl>
                                      </p:cBhvr>
                                    </p:animEffect>
                                  </p:childTnLst>
                                </p:cTn>
                              </p:par>
                              <p:par>
                                <p:cTn id="11" presetID="22" presetClass="entr" presetSubtype="8"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250"/>
                                        <p:tgtEl>
                                          <p:spTgt spid="12"/>
                                        </p:tgtEl>
                                      </p:cBhvr>
                                    </p:animEffect>
                                  </p:childTnLst>
                                </p:cTn>
                              </p:par>
                              <p:par>
                                <p:cTn id="14" presetID="42" presetClass="entr" presetSubtype="0" fill="hold" grpId="0" nodeType="withEffect">
                                  <p:stCondLst>
                                    <p:cond delay="27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75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16</a:t>
            </a:fld>
            <a:endParaRPr lang="en-US"/>
          </a:p>
        </p:txBody>
      </p:sp>
      <p:sp>
        <p:nvSpPr>
          <p:cNvPr id="3" name="Title 1"/>
          <p:cNvSpPr txBox="1">
            <a:spLocks/>
          </p:cNvSpPr>
          <p:nvPr/>
        </p:nvSpPr>
        <p:spPr>
          <a:xfrm>
            <a:off x="46300" y="272975"/>
            <a:ext cx="7416800" cy="2133600"/>
          </a:xfrm>
          <a:prstGeom prst="rect">
            <a:avLst/>
          </a:prstGeom>
          <a:ln w="3175">
            <a:no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i="1" spc="300" dirty="0" smtClean="0">
                <a:ln w="381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Yahusha’s</a:t>
            </a:r>
            <a:r>
              <a:rPr lang="en-US" sz="40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40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skeletal </a:t>
            </a:r>
            <a:r>
              <a:rPr lang="en-US" sz="4000" i="1" u="sng"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bone</a:t>
            </a:r>
            <a:r>
              <a:rPr lang="en-US" sz="40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 distribution</a:t>
            </a:r>
            <a:r>
              <a:rPr lang="en-US" sz="40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4000" i="1" spc="300" dirty="0" smtClean="0">
                <a:ln w="28575">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system </a:t>
            </a:r>
            <a:br>
              <a:rPr lang="en-US" sz="4000" i="1" spc="300" dirty="0" smtClean="0">
                <a:ln w="28575">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br>
            <a:r>
              <a:rPr lang="en-US" sz="4000" i="1" spc="300" dirty="0" smtClean="0">
                <a:ln w="28575">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has a purpose!</a:t>
            </a:r>
            <a:endParaRPr lang="en-US" sz="1600" i="1" spc="300" dirty="0">
              <a:ln w="28575">
                <a:solidFill>
                  <a:sysClr val="windowText" lastClr="000000"/>
                </a:solidFill>
              </a:ln>
              <a:solidFill>
                <a:srgbClr val="00CCFF"/>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44736" y="2438400"/>
            <a:ext cx="7010400" cy="41148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prst="convex"/>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lvl="0" algn="ctr">
              <a:lnSpc>
                <a:spcPct val="115000"/>
              </a:lnSpc>
              <a:spcAft>
                <a:spcPts val="1000"/>
              </a:spcAft>
            </a:pP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The [</a:t>
            </a:r>
            <a:r>
              <a:rPr lang="en-US" sz="2800" b="1" i="1" dirty="0" smtClean="0">
                <a:ln w="1905"/>
                <a:solidFill>
                  <a:schemeClr val="tx1">
                    <a:lumMod val="65000"/>
                    <a:lumOff val="35000"/>
                  </a:schemeClr>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Eh-</a:t>
            </a:r>
            <a:r>
              <a:rPr lang="en-US" sz="2800" b="1" i="1" dirty="0" err="1" smtClean="0">
                <a:ln w="1905"/>
                <a:solidFill>
                  <a:schemeClr val="tx1">
                    <a:lumMod val="65000"/>
                    <a:lumOff val="35000"/>
                  </a:schemeClr>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Tzem</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chemeClr val="tx1">
                    <a:lumMod val="65000"/>
                    <a:lumOff val="35000"/>
                  </a:schemeClr>
                </a:solidFill>
                <a:effectLst>
                  <a:glow rad="127000">
                    <a:srgbClr val="DD8047">
                      <a:lumMod val="60000"/>
                      <a:lumOff val="40000"/>
                    </a:srgbClr>
                  </a:glow>
                  <a:innerShdw blurRad="69850" dist="43180" dir="5400000">
                    <a:srgbClr val="000000">
                      <a:alpha val="65000"/>
                    </a:srgbClr>
                  </a:innerShdw>
                </a:effectLst>
                <a:latin typeface="Comic Sans MS" pitchFamily="66" charset="0"/>
                <a:ea typeface="Calibri"/>
                <a:cs typeface="Times New Roman"/>
              </a:rPr>
              <a:t>“</a:t>
            </a:r>
            <a:r>
              <a:rPr lang="en-US" sz="2800" b="1" i="1" dirty="0">
                <a:ln w="1905"/>
                <a:solidFill>
                  <a:schemeClr val="tx1">
                    <a:lumMod val="65000"/>
                    <a:lumOff val="35000"/>
                  </a:schemeClr>
                </a:solidFill>
                <a:effectLst>
                  <a:glow rad="127000">
                    <a:srgbClr val="DD8047">
                      <a:lumMod val="60000"/>
                      <a:lumOff val="40000"/>
                    </a:srgbClr>
                  </a:glow>
                  <a:innerShdw blurRad="69850" dist="43180" dir="5400000">
                    <a:srgbClr val="000000">
                      <a:alpha val="65000"/>
                    </a:srgbClr>
                  </a:innerShdw>
                </a:effectLst>
                <a:latin typeface="Comic Sans MS" pitchFamily="66" charset="0"/>
                <a:ea typeface="Calibri"/>
                <a:cs typeface="Times New Roman"/>
              </a:rPr>
              <a:t>BONE” </a:t>
            </a:r>
            <a:r>
              <a:rPr lang="en-US" sz="2800" b="1" i="1"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spinal cord </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central nervous support structure - </a:t>
            </a: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a:p>
            <a:pPr lvl="0" algn="ctr">
              <a:lnSpc>
                <a:spcPct val="115000"/>
              </a:lnSpc>
              <a:spcAft>
                <a:spcPts val="1000"/>
              </a:spcAft>
            </a:pP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t>
            </a:r>
          </a:p>
          <a:p>
            <a:pPr lvl="0" algn="ctr">
              <a:lnSpc>
                <a:spcPct val="115000"/>
              </a:lnSpc>
              <a:spcAft>
                <a:spcPts val="1000"/>
              </a:spcAft>
            </a:pPr>
            <a:endParaRPr lang="en-US" sz="2800" b="1" i="1" u="sng"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a:p>
            <a:pPr lvl="0" algn="ctr">
              <a:lnSpc>
                <a:spcPct val="115000"/>
              </a:lnSpc>
              <a:spcAft>
                <a:spcPts val="1000"/>
              </a:spcAft>
            </a:pPr>
            <a:endParaRPr lang="en-US" sz="2800" b="1" i="1" u="sng"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a:p>
            <a:pPr lvl="0" algn="ctr">
              <a:lnSpc>
                <a:spcPct val="115000"/>
              </a:lnSpc>
              <a:spcAft>
                <a:spcPts val="1000"/>
              </a:spcAft>
            </a:pPr>
            <a:endParaRPr lang="en-US" sz="2800" b="1" i="1" u="sng"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p:txBody>
      </p:sp>
      <p:sp>
        <p:nvSpPr>
          <p:cNvPr id="13" name="Oval 12"/>
          <p:cNvSpPr/>
          <p:nvPr/>
        </p:nvSpPr>
        <p:spPr>
          <a:xfrm>
            <a:off x="7848600" y="1638300"/>
            <a:ext cx="533400" cy="2171700"/>
          </a:xfrm>
          <a:prstGeom prst="ellipse">
            <a:avLst/>
          </a:prstGeom>
          <a:noFill/>
          <a:ln w="57150">
            <a:solidFill>
              <a:srgbClr val="00B0F0"/>
            </a:solidFill>
          </a:ln>
          <a:effectLst>
            <a:glow rad="127000">
              <a:srgbClr val="00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6" name="Oval 15"/>
          <p:cNvSpPr/>
          <p:nvPr/>
        </p:nvSpPr>
        <p:spPr>
          <a:xfrm>
            <a:off x="7818120" y="1011716"/>
            <a:ext cx="792480" cy="813099"/>
          </a:xfrm>
          <a:prstGeom prst="ellipse">
            <a:avLst/>
          </a:prstGeom>
          <a:noFill/>
          <a:ln w="3810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317681" y="3581400"/>
            <a:ext cx="6864510" cy="685800"/>
          </a:xfrm>
          <a:prstGeom prst="rect">
            <a:avLst/>
          </a:prstGeom>
          <a:noFill/>
          <a:ln w="57150">
            <a:solidFill>
              <a:srgbClr val="00CC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US" sz="3000" b="1" i="1" dirty="0" smtClean="0">
                <a:ln w="1905"/>
                <a:solidFill>
                  <a:srgbClr val="D608A0"/>
                </a:solidFill>
                <a:effectLst>
                  <a:innerShdw blurRad="69850" dist="43180" dir="5400000">
                    <a:srgbClr val="000000">
                      <a:alpha val="65000"/>
                    </a:srgbClr>
                  </a:innerShdw>
                </a:effectLst>
                <a:latin typeface="Comic Sans MS" pitchFamily="66" charset="0"/>
                <a:ea typeface="Calibri"/>
                <a:cs typeface="Times New Roman"/>
              </a:rPr>
              <a:t>Wave Sheaf/ First-Fruit </a:t>
            </a:r>
            <a:r>
              <a:rPr lang="en-US" sz="3000" b="1" i="1" dirty="0">
                <a:ln w="1905"/>
                <a:solidFill>
                  <a:srgbClr val="D608A0"/>
                </a:solidFill>
                <a:effectLst>
                  <a:innerShdw blurRad="69850" dist="43180" dir="5400000">
                    <a:srgbClr val="000000">
                      <a:alpha val="65000"/>
                    </a:srgbClr>
                  </a:innerShdw>
                </a:effectLst>
                <a:latin typeface="Comic Sans MS" pitchFamily="66" charset="0"/>
                <a:ea typeface="Calibri"/>
                <a:cs typeface="Times New Roman"/>
              </a:rPr>
              <a:t>Festival;</a:t>
            </a:r>
          </a:p>
        </p:txBody>
      </p:sp>
      <p:sp>
        <p:nvSpPr>
          <p:cNvPr id="11" name="Rectangle 10"/>
          <p:cNvSpPr/>
          <p:nvPr/>
        </p:nvSpPr>
        <p:spPr>
          <a:xfrm>
            <a:off x="914400" y="4275233"/>
            <a:ext cx="30480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2800" b="1" i="1" dirty="0">
                <a:ln w="1905">
                  <a:solidFill>
                    <a:sysClr val="windowText" lastClr="000000"/>
                  </a:solidFill>
                </a:ln>
                <a:solidFill>
                  <a:srgbClr val="FFFF00"/>
                </a:solidFill>
                <a:effectLst>
                  <a:innerShdw blurRad="69850" dist="43180" dir="5400000">
                    <a:srgbClr val="000000">
                      <a:alpha val="65000"/>
                    </a:srgbClr>
                  </a:innerShdw>
                </a:effectLst>
                <a:latin typeface="Comic Sans MS" pitchFamily="66" charset="0"/>
                <a:ea typeface="Calibri"/>
                <a:cs typeface="Times New Roman"/>
              </a:rPr>
              <a:t>through Joshua, </a:t>
            </a:r>
            <a:endParaRPr lang="en-CA" dirty="0"/>
          </a:p>
        </p:txBody>
      </p:sp>
      <p:sp>
        <p:nvSpPr>
          <p:cNvPr id="18" name="Rectangle 17"/>
          <p:cNvSpPr/>
          <p:nvPr/>
        </p:nvSpPr>
        <p:spPr>
          <a:xfrm>
            <a:off x="1066801" y="4343399"/>
            <a:ext cx="5511618" cy="990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lnSpc>
                <a:spcPct val="150000"/>
              </a:lnSpc>
            </a:pP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conveys </a:t>
            </a:r>
            <a:r>
              <a:rPr lang="en-US" sz="2800" b="1" i="1" dirty="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vital </a:t>
            </a:r>
            <a: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ysClr val="windowText" lastClr="000000"/>
                  </a:solidFill>
                </a:ln>
                <a:solidFill>
                  <a:srgbClr val="0000FF"/>
                </a:solidFill>
                <a:effectLst>
                  <a:glow rad="165100">
                    <a:srgbClr val="DD8047">
                      <a:lumMod val="60000"/>
                      <a:lumOff val="40000"/>
                    </a:srgbClr>
                  </a:glow>
                  <a:innerShdw blurRad="69850" dist="43180" dir="5400000">
                    <a:srgbClr val="000000">
                      <a:alpha val="65000"/>
                    </a:srgbClr>
                  </a:innerShdw>
                </a:effectLst>
                <a:latin typeface="Comic Sans MS" pitchFamily="66" charset="0"/>
                <a:ea typeface="Calibri"/>
                <a:cs typeface="Times New Roman"/>
              </a:rPr>
              <a:t>SALVATIONAL </a:t>
            </a:r>
            <a:r>
              <a:rPr lang="en-US" sz="2800" b="1" i="1" dirty="0" smtClean="0">
                <a:ln w="1905"/>
                <a:solidFill>
                  <a:schemeClr val="tx1">
                    <a:lumMod val="65000"/>
                    <a:lumOff val="35000"/>
                  </a:schemeClr>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SUBSTANCE;</a:t>
            </a: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a:t>
            </a:r>
            <a:endParaRPr lang="en-CA" dirty="0"/>
          </a:p>
        </p:txBody>
      </p:sp>
      <p:sp>
        <p:nvSpPr>
          <p:cNvPr id="20" name="Rectangle 19"/>
          <p:cNvSpPr/>
          <p:nvPr/>
        </p:nvSpPr>
        <p:spPr>
          <a:xfrm>
            <a:off x="233014" y="5486400"/>
            <a:ext cx="71833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US" sz="2800" b="1" i="1" u="sng" dirty="0">
                <a:ln w="1905"/>
                <a:solidFill>
                  <a:srgbClr val="FF0000"/>
                </a:solidFill>
                <a:effectLst>
                  <a:innerShdw blurRad="69850" dist="43180" dir="5400000">
                    <a:srgbClr val="000000">
                      <a:alpha val="65000"/>
                    </a:srgbClr>
                  </a:innerShdw>
                </a:effectLst>
                <a:latin typeface="Comic Sans MS" pitchFamily="66" charset="0"/>
                <a:ea typeface="Calibri"/>
                <a:cs typeface="Times New Roman"/>
              </a:rPr>
              <a:t>YEARLY TIMNG</a:t>
            </a:r>
            <a:r>
              <a:rPr lang="en-US" sz="2800" b="1" i="1" dirty="0">
                <a:ln w="1905"/>
                <a:solidFill>
                  <a:srgbClr val="FF0000"/>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&amp; MASHIACH CHARACTER IDENTIFICATION </a:t>
            </a:r>
            <a:r>
              <a:rPr lang="en-US" sz="2800" b="1" i="1" dirty="0" smtClean="0">
                <a:ln w="1905"/>
                <a:solidFill>
                  <a:schemeClr val="tx1">
                    <a:lumMod val="65000"/>
                    <a:lumOff val="35000"/>
                  </a:schemeClr>
                </a:solidFill>
                <a:effectLst>
                  <a:innerShdw blurRad="69850" dist="43180" dir="5400000">
                    <a:srgbClr val="000000">
                      <a:alpha val="65000"/>
                    </a:srgbClr>
                  </a:innerShdw>
                </a:effectLst>
                <a:latin typeface="Comic Sans MS" pitchFamily="66" charset="0"/>
                <a:ea typeface="Calibri"/>
                <a:cs typeface="Times New Roman"/>
              </a:rPr>
              <a:t>to …</a:t>
            </a: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t>
            </a:r>
            <a:endParaRPr lang="en-US" sz="1200" b="1" dirty="0">
              <a:solidFill>
                <a:prstClr val="black"/>
              </a:solidFill>
              <a:latin typeface="Calibri"/>
              <a:ea typeface="Calibri"/>
              <a:cs typeface="Times New Roman"/>
            </a:endParaRPr>
          </a:p>
        </p:txBody>
      </p:sp>
      <p:sp>
        <p:nvSpPr>
          <p:cNvPr id="21" name="Rectangle 20"/>
          <p:cNvSpPr/>
          <p:nvPr/>
        </p:nvSpPr>
        <p:spPr>
          <a:xfrm rot="20170671">
            <a:off x="118896" y="1879552"/>
            <a:ext cx="1284479" cy="731790"/>
          </a:xfrm>
          <a:prstGeom prst="rect">
            <a:avLst/>
          </a:prstGeom>
          <a:solidFill>
            <a:schemeClr val="accent2">
              <a:lumMod val="20000"/>
              <a:lumOff val="80000"/>
            </a:schemeClr>
          </a:solidFill>
          <a:ln w="38100">
            <a:solidFill>
              <a:srgbClr val="D608A0"/>
            </a:solidFill>
          </a:ln>
          <a:effectLst>
            <a:glow rad="139700">
              <a:schemeClr val="accent1">
                <a:satMod val="175000"/>
                <a:alpha val="4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4400" dirty="0" smtClean="0">
                <a:solidFill>
                  <a:srgbClr val="00B0F0"/>
                </a:solidFill>
                <a:latin typeface="Algerian" pitchFamily="82" charset="0"/>
              </a:rPr>
              <a:t>THE</a:t>
            </a:r>
            <a:endParaRPr lang="en-CA" sz="4000" dirty="0">
              <a:solidFill>
                <a:srgbClr val="00B0F0"/>
              </a:solidFill>
              <a:latin typeface="Algerian" pitchFamily="82" charset="0"/>
            </a:endParaRPr>
          </a:p>
        </p:txBody>
      </p:sp>
      <p:cxnSp>
        <p:nvCxnSpPr>
          <p:cNvPr id="24" name="Straight Arrow Connector 23"/>
          <p:cNvCxnSpPr/>
          <p:nvPr/>
        </p:nvCxnSpPr>
        <p:spPr>
          <a:xfrm>
            <a:off x="417723" y="2788444"/>
            <a:ext cx="191877" cy="945356"/>
          </a:xfrm>
          <a:prstGeom prst="straightConnector1">
            <a:avLst/>
          </a:prstGeom>
          <a:ln w="76200">
            <a:solidFill>
              <a:srgbClr val="D608A0"/>
            </a:solidFill>
            <a:headEnd type="diamond"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pic>
        <p:nvPicPr>
          <p:cNvPr id="15" name="Picture 14" descr="C:\Users\Valued Customer\Downloads\hebrewgraphics\paleo_resh.gif"/>
          <p:cNvPicPr/>
          <p:nvPr/>
        </p:nvPicPr>
        <p:blipFill>
          <a:blip r:embed="rId3">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030713" y="0"/>
            <a:ext cx="579887" cy="728345"/>
          </a:xfrm>
          <a:prstGeom prst="rect">
            <a:avLst/>
          </a:prstGeom>
          <a:noFill/>
          <a:ln>
            <a:noFill/>
          </a:ln>
          <a:scene3d>
            <a:camera prst="orthographicFront"/>
            <a:lightRig rig="threePt" dir="t"/>
          </a:scene3d>
          <a:sp3d>
            <a:bevelT/>
          </a:sp3d>
        </p:spPr>
      </p:pic>
      <p:sp>
        <p:nvSpPr>
          <p:cNvPr id="17" name="Rectangle 16"/>
          <p:cNvSpPr/>
          <p:nvPr/>
        </p:nvSpPr>
        <p:spPr>
          <a:xfrm>
            <a:off x="7566884" y="575945"/>
            <a:ext cx="730889"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solidFill>
                  <a:schemeClr val="tx1"/>
                </a:solidFill>
              </a:rPr>
              <a:t>Resh</a:t>
            </a:r>
            <a:endParaRPr lang="en-CA" dirty="0">
              <a:solidFill>
                <a:schemeClr val="tx1"/>
              </a:solidFill>
            </a:endParaRPr>
          </a:p>
        </p:txBody>
      </p:sp>
    </p:spTree>
    <p:extLst>
      <p:ext uri="{BB962C8B-B14F-4D97-AF65-F5344CB8AC3E}">
        <p14:creationId xmlns:p14="http://schemas.microsoft.com/office/powerpoint/2010/main" val="952599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250"/>
                                        <p:tgtEl>
                                          <p:spTgt spid="7"/>
                                        </p:tgtEl>
                                      </p:cBhvr>
                                    </p:animEffect>
                                  </p:childTnLst>
                                </p:cTn>
                              </p:par>
                              <p:par>
                                <p:cTn id="8" presetID="42" presetClass="entr" presetSubtype="0" fill="hold" grpId="0" nodeType="withEffect">
                                  <p:stCondLst>
                                    <p:cond delay="2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750"/>
                                        <p:tgtEl>
                                          <p:spTgt spid="13"/>
                                        </p:tgtEl>
                                      </p:cBhvr>
                                    </p:animEffect>
                                    <p:anim calcmode="lin" valueType="num">
                                      <p:cBhvr>
                                        <p:cTn id="21" dur="1750" fill="hold"/>
                                        <p:tgtEl>
                                          <p:spTgt spid="13"/>
                                        </p:tgtEl>
                                        <p:attrNameLst>
                                          <p:attrName>ppt_x</p:attrName>
                                        </p:attrNameLst>
                                      </p:cBhvr>
                                      <p:tavLst>
                                        <p:tav tm="0">
                                          <p:val>
                                            <p:strVal val="#ppt_x"/>
                                          </p:val>
                                        </p:tav>
                                        <p:tav tm="100000">
                                          <p:val>
                                            <p:strVal val="#ppt_x"/>
                                          </p:val>
                                        </p:tav>
                                      </p:tavLst>
                                    </p:anim>
                                    <p:anim calcmode="lin" valueType="num">
                                      <p:cBhvr>
                                        <p:cTn id="22" dur="175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7" presetClass="entr" presetSubtype="0" fill="hold" grpId="0" nodeType="after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22" presetClass="entr" presetSubtype="1" fill="hold"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1250"/>
                                        <p:tgtEl>
                                          <p:spTgt spid="24"/>
                                        </p:tgtEl>
                                      </p:cBhvr>
                                    </p:animEffect>
                                  </p:childTnLst>
                                </p:cTn>
                              </p:par>
                              <p:par>
                                <p:cTn id="32" presetID="22" presetClass="entr" presetSubtype="8" fill="hold" grpId="0" nodeType="withEffect">
                                  <p:stCondLst>
                                    <p:cond delay="75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750"/>
                                        <p:tgtEl>
                                          <p:spTgt spid="10"/>
                                        </p:tgtEl>
                                      </p:cBhvr>
                                    </p:animEffect>
                                  </p:childTnLst>
                                </p:cTn>
                              </p:par>
                            </p:childTnLst>
                          </p:cTn>
                        </p:par>
                        <p:par>
                          <p:cTn id="35" fill="hold">
                            <p:stCondLst>
                              <p:cond delay="6500"/>
                            </p:stCondLst>
                            <p:childTnLst>
                              <p:par>
                                <p:cTn id="36" presetID="22" presetClass="entr" presetSubtype="8" fill="hold" grpId="0" nodeType="after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1750"/>
                                        <p:tgtEl>
                                          <p:spTgt spid="11"/>
                                        </p:tgtEl>
                                      </p:cBhvr>
                                    </p:animEffect>
                                  </p:childTnLst>
                                </p:cTn>
                              </p:par>
                            </p:childTnLst>
                          </p:cTn>
                        </p:par>
                        <p:par>
                          <p:cTn id="39" fill="hold">
                            <p:stCondLst>
                              <p:cond delay="8750"/>
                            </p:stCondLst>
                            <p:childTnLst>
                              <p:par>
                                <p:cTn id="40" presetID="42" presetClass="entr" presetSubtype="0" fill="hold" grpId="0" nodeType="after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250"/>
                                        <p:tgtEl>
                                          <p:spTgt spid="18"/>
                                        </p:tgtEl>
                                      </p:cBhvr>
                                    </p:animEffect>
                                    <p:anim calcmode="lin" valueType="num">
                                      <p:cBhvr>
                                        <p:cTn id="43" dur="1250" fill="hold"/>
                                        <p:tgtEl>
                                          <p:spTgt spid="18"/>
                                        </p:tgtEl>
                                        <p:attrNameLst>
                                          <p:attrName>ppt_x</p:attrName>
                                        </p:attrNameLst>
                                      </p:cBhvr>
                                      <p:tavLst>
                                        <p:tav tm="0">
                                          <p:val>
                                            <p:strVal val="#ppt_x"/>
                                          </p:val>
                                        </p:tav>
                                        <p:tav tm="100000">
                                          <p:val>
                                            <p:strVal val="#ppt_x"/>
                                          </p:val>
                                        </p:tav>
                                      </p:tavLst>
                                    </p:anim>
                                    <p:anim calcmode="lin" valueType="num">
                                      <p:cBhvr>
                                        <p:cTn id="44" dur="1250" fill="hold"/>
                                        <p:tgtEl>
                                          <p:spTgt spid="18"/>
                                        </p:tgtEl>
                                        <p:attrNameLst>
                                          <p:attrName>ppt_y</p:attrName>
                                        </p:attrNameLst>
                                      </p:cBhvr>
                                      <p:tavLst>
                                        <p:tav tm="0">
                                          <p:val>
                                            <p:strVal val="#ppt_y+.1"/>
                                          </p:val>
                                        </p:tav>
                                        <p:tav tm="100000">
                                          <p:val>
                                            <p:strVal val="#ppt_y"/>
                                          </p:val>
                                        </p:tav>
                                      </p:tavLst>
                                    </p:anim>
                                  </p:childTnLst>
                                </p:cTn>
                              </p:par>
                            </p:childTnLst>
                          </p:cTn>
                        </p:par>
                        <p:par>
                          <p:cTn id="45" fill="hold">
                            <p:stCondLst>
                              <p:cond delay="11000"/>
                            </p:stCondLst>
                            <p:childTnLst>
                              <p:par>
                                <p:cTn id="46" presetID="31" presetClass="entr" presetSubtype="0" fill="hold" grpId="0" nodeType="afterEffect">
                                  <p:stCondLst>
                                    <p:cond delay="100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par>
                                <p:cTn id="52" presetID="47" presetClass="entr" presetSubtype="0" fill="hold" nodeType="withEffect">
                                  <p:stCondLst>
                                    <p:cond delay="175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par>
                          <p:cTn id="57" fill="hold">
                            <p:stCondLst>
                              <p:cond delay="13750"/>
                            </p:stCondLst>
                            <p:childTnLst>
                              <p:par>
                                <p:cTn id="58" presetID="9"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dissolve">
                                      <p:cBhvr>
                                        <p:cTn id="6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0" grpId="0" animBg="1"/>
      <p:bldP spid="11" grpId="0"/>
      <p:bldP spid="18" grpId="0"/>
      <p:bldP spid="20"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17</a:t>
            </a:fld>
            <a:endParaRPr lang="en-US"/>
          </a:p>
        </p:txBody>
      </p:sp>
      <p:sp>
        <p:nvSpPr>
          <p:cNvPr id="3" name="Title 1"/>
          <p:cNvSpPr txBox="1">
            <a:spLocks/>
          </p:cNvSpPr>
          <p:nvPr/>
        </p:nvSpPr>
        <p:spPr>
          <a:xfrm>
            <a:off x="168536" y="76200"/>
            <a:ext cx="6943464"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600" i="1" spc="300" dirty="0" smtClean="0">
                <a:ln w="381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Yes</a:t>
            </a:r>
            <a:r>
              <a:rPr lang="en-US" sz="3200" i="1" spc="300" dirty="0" smtClean="0">
                <a:ln w="38100">
                  <a:solidFill>
                    <a:sysClr val="windowText" lastClr="000000"/>
                  </a:solidFill>
                </a:ln>
                <a:solidFill>
                  <a:schemeClr val="tx1">
                    <a:lumMod val="65000"/>
                    <a:lumOff val="35000"/>
                  </a:schemeClr>
                </a:solidFill>
                <a:effectLst>
                  <a:outerShdw blurRad="76200" dist="50800" dir="5400000" algn="tl" rotWithShape="0">
                    <a:srgbClr val="000000">
                      <a:alpha val="65000"/>
                    </a:srgbClr>
                  </a:outerShdw>
                </a:effectLst>
                <a:latin typeface="Kristen ITC" pitchFamily="66" charset="0"/>
              </a:rPr>
              <a:t> </a:t>
            </a:r>
            <a:r>
              <a:rPr lang="en-US" sz="3200" i="1" spc="300" dirty="0" smtClean="0">
                <a:ln w="38100">
                  <a:solidFill>
                    <a:srgbClr val="7030A0"/>
                  </a:solidFill>
                </a:ln>
                <a:solidFill>
                  <a:schemeClr val="tx1">
                    <a:lumMod val="50000"/>
                    <a:lumOff val="50000"/>
                  </a:schemeClr>
                </a:solidFill>
                <a:effectLst>
                  <a:outerShdw blurRad="76200" dist="50800" dir="5400000" algn="tl" rotWithShape="0">
                    <a:srgbClr val="000000">
                      <a:alpha val="65000"/>
                    </a:srgbClr>
                  </a:outerShdw>
                </a:effectLst>
                <a:latin typeface="Kristen ITC" pitchFamily="66" charset="0"/>
              </a:rPr>
              <a:t>(…to -) </a:t>
            </a:r>
            <a:r>
              <a:rPr lang="en-US" sz="9600" i="1" spc="300" dirty="0" smtClean="0">
                <a:ln w="38100">
                  <a:solidFill>
                    <a:sysClr val="windowText" lastClr="000000"/>
                  </a:solidFill>
                </a:ln>
                <a:solidFill>
                  <a:srgbClr val="FF3399"/>
                </a:solidFill>
                <a:effectLst>
                  <a:outerShdw blurRad="76200" dist="50800" dir="5400000" algn="tl" rotWithShape="0">
                    <a:srgbClr val="000000">
                      <a:alpha val="65000"/>
                    </a:srgbClr>
                  </a:outerShdw>
                </a:effectLst>
                <a:latin typeface="Kristen ITC" pitchFamily="66" charset="0"/>
              </a:rPr>
              <a:t>Us!</a:t>
            </a:r>
            <a:endParaRPr lang="en-US" sz="9600" i="1" spc="300" dirty="0">
              <a:ln w="28575">
                <a:solidFill>
                  <a:sysClr val="windowText" lastClr="000000"/>
                </a:solidFill>
              </a:ln>
              <a:solidFill>
                <a:srgbClr val="FF3399"/>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0"/>
            <a:ext cx="7010400" cy="5181601"/>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lvl="0" algn="ctr"/>
            <a:r>
              <a:rPr lang="en-US" sz="3600" i="1" spc="300" dirty="0">
                <a:ln w="12700">
                  <a:solidFill>
                    <a:sysClr val="windowText" lastClr="000000"/>
                  </a:solidFill>
                </a:ln>
                <a:solidFill>
                  <a:srgbClr val="00CCFF"/>
                </a:solidFill>
                <a:effectLst>
                  <a:glow rad="127000">
                    <a:srgbClr val="FFFF00"/>
                  </a:glow>
                  <a:outerShdw blurRad="76200" dist="50800" dir="5400000" algn="tl" rotWithShape="0">
                    <a:srgbClr val="000000">
                      <a:alpha val="65000"/>
                    </a:srgbClr>
                  </a:outerShdw>
                </a:effectLst>
                <a:latin typeface="Kristen ITC" pitchFamily="66" charset="0"/>
              </a:rPr>
              <a:t>Yahusha’s</a:t>
            </a:r>
            <a:r>
              <a:rPr lang="en-US" sz="36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3600" i="1" spc="300" dirty="0">
                <a:ln w="11430"/>
                <a:solidFill>
                  <a:srgbClr val="DD8047">
                    <a:lumMod val="75000"/>
                  </a:srgbClr>
                </a:solidFill>
                <a:effectLst>
                  <a:glow rad="127000">
                    <a:srgbClr val="FFFF00"/>
                  </a:glow>
                  <a:outerShdw blurRad="76200" dist="50800" dir="5400000" algn="tl" rotWithShape="0">
                    <a:srgbClr val="000000">
                      <a:alpha val="65000"/>
                    </a:srgbClr>
                  </a:outerShdw>
                </a:effectLst>
                <a:latin typeface="Kristen ITC" pitchFamily="66" charset="0"/>
              </a:rPr>
              <a:t>EHTZEM</a:t>
            </a:r>
            <a:r>
              <a:rPr lang="en-US" sz="3600" i="1" spc="300" dirty="0">
                <a:ln w="11430"/>
                <a:solidFill>
                  <a:srgbClr val="DD8047">
                    <a:lumMod val="75000"/>
                  </a:srgbClr>
                </a:solidFill>
                <a:effectLst>
                  <a:outerShdw blurRad="76200" dist="50800" dir="5400000" algn="tl" rotWithShape="0">
                    <a:srgbClr val="000000">
                      <a:alpha val="65000"/>
                    </a:srgbClr>
                  </a:outerShdw>
                </a:effectLst>
                <a:latin typeface="Kristen ITC" pitchFamily="66" charset="0"/>
              </a:rPr>
              <a:t> </a:t>
            </a:r>
            <a:r>
              <a:rPr lang="en-US" sz="3600" i="1" u="sng" spc="300" dirty="0">
                <a:ln w="11430"/>
                <a:solidFill>
                  <a:srgbClr val="DD8047">
                    <a:lumMod val="75000"/>
                  </a:srgbClr>
                </a:solidFill>
                <a:effectLst>
                  <a:outerShdw blurRad="76200" dist="50800" dir="5400000" algn="tl" rotWithShape="0">
                    <a:srgbClr val="000000">
                      <a:alpha val="65000"/>
                    </a:srgbClr>
                  </a:outerShdw>
                </a:effectLst>
                <a:latin typeface="Kristen ITC" pitchFamily="66" charset="0"/>
              </a:rPr>
              <a:t>bone</a:t>
            </a:r>
            <a:r>
              <a:rPr lang="en-US" sz="3600" i="1" spc="300" dirty="0">
                <a:ln w="11430"/>
                <a:solidFill>
                  <a:srgbClr val="DD8047">
                    <a:lumMod val="75000"/>
                  </a:srgbClr>
                </a:solidFill>
                <a:effectLst>
                  <a:outerShdw blurRad="76200" dist="50800" dir="5400000" algn="tl" rotWithShape="0">
                    <a:srgbClr val="000000">
                      <a:alpha val="65000"/>
                    </a:srgbClr>
                  </a:outerShdw>
                </a:effectLst>
                <a:latin typeface="Kristen ITC" pitchFamily="66" charset="0"/>
              </a:rPr>
              <a:t> notification</a:t>
            </a:r>
            <a:r>
              <a:rPr lang="en-US" sz="3600" i="1" spc="300" dirty="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system for the </a:t>
            </a:r>
            <a:r>
              <a:rPr lang="en-US" sz="3600" i="1" spc="300" dirty="0" smtClean="0">
                <a:ln w="12700">
                  <a:solidFill>
                    <a:sysClr val="windowText" lastClr="000000"/>
                  </a:solidFill>
                </a:ln>
                <a:solidFill>
                  <a:srgbClr val="FF3399"/>
                </a:solidFill>
                <a:effectLst>
                  <a:outerShdw blurRad="76200" dist="50800" dir="5400000" algn="tl" rotWithShape="0">
                    <a:srgbClr val="000000">
                      <a:alpha val="65000"/>
                    </a:srgbClr>
                  </a:outerShdw>
                </a:effectLst>
                <a:latin typeface="Kristen ITC" pitchFamily="66" charset="0"/>
              </a:rPr>
              <a:t>Body</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 of Yahusha; identifies the </a:t>
            </a:r>
            <a:r>
              <a:rPr lang="en-US" sz="3600" i="1" spc="300" dirty="0" smtClean="0">
                <a:ln w="12700">
                  <a:solidFill>
                    <a:srgbClr val="FF3399"/>
                  </a:solidFill>
                </a:ln>
                <a:solidFill>
                  <a:srgbClr val="00CCFF"/>
                </a:solidFill>
                <a:effectLst>
                  <a:glow rad="127000">
                    <a:srgbClr val="00CCFF"/>
                  </a:glow>
                  <a:outerShdw blurRad="76200" dist="50800" dir="5400000" algn="tl" rotWithShape="0">
                    <a:srgbClr val="000000">
                      <a:alpha val="65000"/>
                    </a:srgbClr>
                  </a:outerShdw>
                </a:effectLst>
                <a:latin typeface="Kristen ITC" pitchFamily="66" charset="0"/>
              </a:rPr>
              <a:t>ESSENCE</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 of </a:t>
            </a:r>
            <a:r>
              <a:rPr lang="en-US" sz="3600" i="1" spc="300" dirty="0" smtClean="0">
                <a:ln w="12700">
                  <a:solidFill>
                    <a:sysClr val="windowText" lastClr="000000"/>
                  </a:solidFill>
                </a:ln>
                <a:solidFill>
                  <a:srgbClr val="FF3399"/>
                </a:solidFill>
                <a:effectLst>
                  <a:outerShdw blurRad="76200" dist="50800" dir="5400000" algn="tl" rotWithShape="0">
                    <a:srgbClr val="000000">
                      <a:alpha val="65000"/>
                    </a:srgbClr>
                  </a:outerShdw>
                </a:effectLst>
                <a:latin typeface="Kristen ITC" pitchFamily="66" charset="0"/>
              </a:rPr>
              <a:t>our</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 </a:t>
            </a:r>
            <a:r>
              <a:rPr lang="en-US" sz="3600" i="1" spc="300" dirty="0" smtClean="0">
                <a:ln w="12700">
                  <a:solidFill>
                    <a:srgbClr val="D608A0"/>
                  </a:solidFill>
                </a:ln>
                <a:solidFill>
                  <a:srgbClr val="00CCFF"/>
                </a:solidFill>
                <a:effectLst>
                  <a:outerShdw blurRad="76200" dist="50800" dir="5400000" algn="tl" rotWithShape="0">
                    <a:srgbClr val="000000">
                      <a:alpha val="65000"/>
                    </a:srgbClr>
                  </a:outerShdw>
                </a:effectLst>
                <a:latin typeface="Kristen ITC" pitchFamily="66" charset="0"/>
              </a:rPr>
              <a:t>Salvation</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 through </a:t>
            </a:r>
            <a:r>
              <a:rPr lang="en-US" sz="3600" i="1" spc="300" dirty="0" smtClean="0">
                <a:ln w="12700">
                  <a:solidFill>
                    <a:sysClr val="windowText" lastClr="000000"/>
                  </a:solidFill>
                </a:ln>
                <a:solidFill>
                  <a:srgbClr val="00CCFF"/>
                </a:solidFill>
                <a:effectLst>
                  <a:glow rad="127000">
                    <a:srgbClr val="FFFF00"/>
                  </a:glow>
                  <a:outerShdw blurRad="76200" dist="50800" dir="5400000" algn="tl" rotWithShape="0">
                    <a:srgbClr val="000000">
                      <a:alpha val="65000"/>
                    </a:srgbClr>
                  </a:outerShdw>
                </a:effectLst>
                <a:latin typeface="Kristen ITC" pitchFamily="66" charset="0"/>
              </a:rPr>
              <a:t>Yahusha’s  Sacrificial ACCEPTANCE </a:t>
            </a:r>
            <a:r>
              <a:rPr lang="en-US" sz="3600" i="1" spc="300" dirty="0" smtClean="0">
                <a:ln w="12700">
                  <a:solidFill>
                    <a:sysClr val="windowText" lastClr="000000"/>
                  </a:solidFill>
                </a:ln>
                <a:solidFill>
                  <a:schemeClr val="tx1">
                    <a:lumMod val="65000"/>
                    <a:lumOff val="35000"/>
                  </a:schemeClr>
                </a:solidFill>
                <a:effectLst>
                  <a:outerShdw blurRad="76200" dist="50800" dir="5400000" algn="tl" rotWithShape="0">
                    <a:srgbClr val="000000">
                      <a:alpha val="65000"/>
                    </a:srgbClr>
                  </a:outerShdw>
                </a:effectLst>
                <a:latin typeface="Calibri" pitchFamily="34" charset="0"/>
                <a:cs typeface="Calibri" pitchFamily="34" charset="0"/>
              </a:rPr>
              <a:t>on- </a:t>
            </a:r>
            <a:br>
              <a:rPr lang="en-US" sz="3600" i="1" spc="300" dirty="0" smtClean="0">
                <a:ln w="12700">
                  <a:solidFill>
                    <a:sysClr val="windowText" lastClr="000000"/>
                  </a:solidFill>
                </a:ln>
                <a:solidFill>
                  <a:schemeClr val="tx1">
                    <a:lumMod val="65000"/>
                    <a:lumOff val="35000"/>
                  </a:schemeClr>
                </a:solidFill>
                <a:effectLst>
                  <a:outerShdw blurRad="76200" dist="50800" dir="5400000" algn="tl" rotWithShape="0">
                    <a:srgbClr val="000000">
                      <a:alpha val="65000"/>
                    </a:srgbClr>
                  </a:outerShdw>
                </a:effectLst>
                <a:latin typeface="Calibri" pitchFamily="34" charset="0"/>
                <a:cs typeface="Calibri" pitchFamily="34" charset="0"/>
              </a:rPr>
            </a:br>
            <a:r>
              <a:rPr lang="en-US" sz="3600" i="1" spc="300" dirty="0" smtClean="0">
                <a:ln w="12700">
                  <a:solidFill>
                    <a:sysClr val="windowText" lastClr="000000"/>
                  </a:solidFill>
                </a:ln>
                <a:solidFill>
                  <a:schemeClr val="tx1">
                    <a:lumMod val="65000"/>
                    <a:lumOff val="35000"/>
                  </a:schemeClr>
                </a:solidFill>
                <a:effectLst>
                  <a:outerShdw blurRad="76200" dist="50800" dir="5400000" algn="tl" rotWithShape="0">
                    <a:srgbClr val="000000">
                      <a:alpha val="65000"/>
                    </a:srgbClr>
                  </a:outerShdw>
                </a:effectLst>
                <a:latin typeface="Calibri" pitchFamily="34" charset="0"/>
                <a:cs typeface="Calibri" pitchFamily="34" charset="0"/>
              </a:rPr>
              <a:t>the 1</a:t>
            </a:r>
            <a:r>
              <a:rPr lang="en-US" sz="3600" i="1" spc="300" baseline="30000" dirty="0" smtClean="0">
                <a:ln w="12700">
                  <a:solidFill>
                    <a:sysClr val="windowText" lastClr="000000"/>
                  </a:solidFill>
                </a:ln>
                <a:solidFill>
                  <a:schemeClr val="tx1">
                    <a:lumMod val="65000"/>
                    <a:lumOff val="35000"/>
                  </a:schemeClr>
                </a:solidFill>
                <a:effectLst>
                  <a:outerShdw blurRad="76200" dist="50800" dir="5400000" algn="tl" rotWithShape="0">
                    <a:srgbClr val="000000">
                      <a:alpha val="65000"/>
                    </a:srgbClr>
                  </a:outerShdw>
                </a:effectLst>
                <a:latin typeface="Calibri" pitchFamily="34" charset="0"/>
                <a:cs typeface="Calibri" pitchFamily="34" charset="0"/>
              </a:rPr>
              <a:t>st</a:t>
            </a:r>
            <a:r>
              <a:rPr lang="en-US" sz="3600" i="1" spc="300" dirty="0" smtClean="0">
                <a:ln w="12700">
                  <a:solidFill>
                    <a:sysClr val="windowText" lastClr="000000"/>
                  </a:solidFill>
                </a:ln>
                <a:solidFill>
                  <a:schemeClr val="tx1">
                    <a:lumMod val="65000"/>
                    <a:lumOff val="35000"/>
                  </a:schemeClr>
                </a:solidFill>
                <a:effectLst>
                  <a:outerShdw blurRad="76200" dist="50800" dir="5400000" algn="tl" rotWithShape="0">
                    <a:srgbClr val="000000">
                      <a:alpha val="65000"/>
                    </a:srgbClr>
                  </a:outerShdw>
                </a:effectLst>
                <a:latin typeface="Calibri" pitchFamily="34" charset="0"/>
                <a:cs typeface="Calibri" pitchFamily="34" charset="0"/>
              </a:rPr>
              <a:t> cycle after the </a:t>
            </a:r>
            <a:r>
              <a:rPr lang="en-US" sz="3600" i="1" spc="300" dirty="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t/>
            </a:r>
            <a:br>
              <a:rPr lang="en-US" sz="3600" i="1" spc="300" dirty="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br>
            <a:r>
              <a:rPr lang="en-US" sz="3600" b="1" i="1" spc="300" dirty="0" smtClean="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rPr>
              <a:t>7</a:t>
            </a:r>
            <a:r>
              <a:rPr lang="en-US" sz="3600" b="1" i="1" spc="300" baseline="30000" dirty="0" smtClean="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rPr>
              <a:t>th</a:t>
            </a:r>
            <a:r>
              <a:rPr lang="en-US" sz="3600" b="1" i="1" spc="300" dirty="0" smtClean="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rPr>
              <a:t> day Sabbath!  </a:t>
            </a:r>
            <a:endParaRPr lang="en-US" sz="3600" b="1" i="1" spc="300" dirty="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endParaRPr>
          </a:p>
        </p:txBody>
      </p:sp>
      <p:sp>
        <p:nvSpPr>
          <p:cNvPr id="13" name="Oval 12"/>
          <p:cNvSpPr/>
          <p:nvPr/>
        </p:nvSpPr>
        <p:spPr>
          <a:xfrm>
            <a:off x="7848600" y="1638300"/>
            <a:ext cx="533400" cy="2171700"/>
          </a:xfrm>
          <a:prstGeom prst="ellipse">
            <a:avLst/>
          </a:prstGeom>
          <a:noFill/>
          <a:ln w="57150">
            <a:solidFill>
              <a:srgbClr val="00B0F0"/>
            </a:solidFill>
          </a:ln>
          <a:effectLst>
            <a:glow rad="127000">
              <a:srgbClr val="00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5" name="Oval 14"/>
          <p:cNvSpPr/>
          <p:nvPr/>
        </p:nvSpPr>
        <p:spPr>
          <a:xfrm>
            <a:off x="7285168" y="1636507"/>
            <a:ext cx="1706432" cy="5069094"/>
          </a:xfrm>
          <a:prstGeom prst="ellipse">
            <a:avLst/>
          </a:prstGeom>
          <a:noFill/>
          <a:ln w="38100">
            <a:solidFill>
              <a:srgbClr val="FF339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6" name="Oval 15"/>
          <p:cNvSpPr/>
          <p:nvPr/>
        </p:nvSpPr>
        <p:spPr>
          <a:xfrm>
            <a:off x="7818120" y="1011716"/>
            <a:ext cx="792480" cy="813099"/>
          </a:xfrm>
          <a:prstGeom prst="ellipse">
            <a:avLst/>
          </a:prstGeom>
          <a:noFill/>
          <a:ln w="3810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C:\Users\Valued Customer\Downloads\hebrewgraphics\paleo_resh.gif"/>
          <p:cNvPicPr/>
          <p:nvPr/>
        </p:nvPicPr>
        <p:blipFill>
          <a:blip r:embed="rId3">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030713" y="0"/>
            <a:ext cx="579887" cy="728345"/>
          </a:xfrm>
          <a:prstGeom prst="rect">
            <a:avLst/>
          </a:prstGeom>
          <a:noFill/>
          <a:ln>
            <a:noFill/>
          </a:ln>
          <a:scene3d>
            <a:camera prst="orthographicFront"/>
            <a:lightRig rig="threePt" dir="t"/>
          </a:scene3d>
          <a:sp3d>
            <a:bevelT/>
          </a:sp3d>
        </p:spPr>
      </p:pic>
      <p:sp>
        <p:nvSpPr>
          <p:cNvPr id="11" name="Rectangle 10"/>
          <p:cNvSpPr/>
          <p:nvPr/>
        </p:nvSpPr>
        <p:spPr>
          <a:xfrm>
            <a:off x="7566884" y="575945"/>
            <a:ext cx="730889"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solidFill>
                  <a:schemeClr val="tx1"/>
                </a:solidFill>
              </a:rPr>
              <a:t>Resh</a:t>
            </a:r>
            <a:endParaRPr lang="en-CA" dirty="0">
              <a:solidFill>
                <a:schemeClr val="tx1"/>
              </a:solidFill>
            </a:endParaRPr>
          </a:p>
        </p:txBody>
      </p:sp>
    </p:spTree>
    <p:extLst>
      <p:ext uri="{BB962C8B-B14F-4D97-AF65-F5344CB8AC3E}">
        <p14:creationId xmlns:p14="http://schemas.microsoft.com/office/powerpoint/2010/main" val="916818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0-#ppt_w/2"/>
                                          </p:val>
                                        </p:tav>
                                        <p:tav tm="100000">
                                          <p:val>
                                            <p:strVal val="#ppt_x"/>
                                          </p:val>
                                        </p:tav>
                                      </p:tavLst>
                                    </p:anim>
                                    <p:anim calcmode="lin" valueType="num">
                                      <p:cBhvr additive="base">
                                        <p:cTn id="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par>
                                <p:cTn id="14" presetID="47" presetClass="entr" presetSubtype="0" fill="hold" nodeType="withEffect">
                                  <p:stCondLst>
                                    <p:cond delay="2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18</a:t>
            </a:fld>
            <a:endParaRPr lang="en-US"/>
          </a:p>
        </p:txBody>
      </p:sp>
      <p:sp>
        <p:nvSpPr>
          <p:cNvPr id="3" name="Title 1"/>
          <p:cNvSpPr txBox="1">
            <a:spLocks/>
          </p:cNvSpPr>
          <p:nvPr/>
        </p:nvSpPr>
        <p:spPr>
          <a:xfrm>
            <a:off x="304800" y="152400"/>
            <a:ext cx="7010400" cy="1371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The Ultimate </a:t>
            </a:r>
            <a:r>
              <a:rPr lang="en-US" sz="4400" i="1" spc="300" dirty="0" smtClean="0">
                <a:ln w="11430"/>
                <a:solidFill>
                  <a:srgbClr val="FF0000"/>
                </a:solidFill>
                <a:effectLst>
                  <a:outerShdw blurRad="76200" dist="50800" dir="5400000" algn="tl" rotWithShape="0">
                    <a:srgbClr val="000000">
                      <a:alpha val="65000"/>
                    </a:srgbClr>
                  </a:outerShdw>
                </a:effectLst>
                <a:latin typeface="Kristen ITC" pitchFamily="66" charset="0"/>
              </a:rPr>
              <a:t>Bone</a:t>
            </a:r>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 </a:t>
            </a:r>
            <a:b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br>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Distribution System</a:t>
            </a:r>
            <a:endParaRPr lang="en-US" sz="1800" i="1" spc="300" dirty="0">
              <a:ln w="11430"/>
              <a:solidFill>
                <a:srgbClr val="7030A0"/>
              </a:solidFill>
              <a:effectLst>
                <a:outerShdw blurRad="76200" dist="50800" dir="5400000" algn="tl" rotWithShape="0">
                  <a:srgbClr val="000000">
                    <a:alpha val="65000"/>
                  </a:srgbClr>
                </a:outerShdw>
              </a:effectLst>
              <a:latin typeface="Kristen ITC" pitchFamily="66" charset="0"/>
            </a:endParaRPr>
          </a:p>
        </p:txBody>
      </p:sp>
      <p:pic>
        <p:nvPicPr>
          <p:cNvPr id="10" name="Picture 4" descr="C:\Users\Rae\Desktop\SKELETON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000" y="1058794"/>
            <a:ext cx="1761864" cy="4145666"/>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7010400" cy="23622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15000"/>
              </a:lnSpc>
              <a:spcAft>
                <a:spcPts val="1000"/>
              </a:spcAft>
            </a:pP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“EHTZM”</a:t>
            </a:r>
            <a:r>
              <a:rPr lang="en-US" sz="20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directs us to </a:t>
            </a:r>
            <a:r>
              <a:rPr lang="en-US" sz="2000" b="1" dirty="0" smtClean="0">
                <a:ln>
                  <a:noFill/>
                </a:ln>
                <a:solidFill>
                  <a:srgbClr val="31849B"/>
                </a:solidFill>
                <a:effectLst>
                  <a:outerShdw blurRad="69850" dist="43180" dir="5400000" sx="0" sy="0">
                    <a:srgbClr val="000000">
                      <a:alpha val="65000"/>
                    </a:srgbClr>
                  </a:outerShdw>
                </a:effectLst>
                <a:latin typeface="Calibri"/>
                <a:ea typeface="Calibri"/>
                <a:cs typeface="Times New Roman"/>
              </a:rPr>
              <a:t>… </a:t>
            </a:r>
            <a:r>
              <a:rPr lang="en-US" sz="2400" b="1" cap="all"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Wave Sheaf</a:t>
            </a:r>
            <a: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t>
            </a:r>
            <a:b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as </a:t>
            </a:r>
            <a:r>
              <a:rPr lang="en-US" sz="2400" b="1" dirty="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the </a:t>
            </a:r>
            <a:r>
              <a:rPr lang="en-US" sz="2400" b="1"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backbone</a:t>
            </a:r>
            <a:r>
              <a:rPr lang="en-US" sz="2400"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a:t>
            </a:r>
            <a: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t>
            </a:r>
            <a:r>
              <a:rPr lang="en-US" b="1" dirty="0">
                <a:ln w="4496" cap="flat" cmpd="sng" algn="ctr">
                  <a:solidFill>
                    <a:srgbClr val="5C437A"/>
                  </a:solidFill>
                  <a:prstDash val="solid"/>
                  <a:round/>
                </a:ln>
                <a:solidFill>
                  <a:schemeClr val="accent2">
                    <a:lumMod val="75000"/>
                  </a:schemeClr>
                </a:solidFill>
                <a:effectLst>
                  <a:reflection blurRad="12700" stA="28000" endPos="45000" dist="1003" dir="5400000" sy="-100000" algn="bl"/>
                </a:effectLst>
                <a:latin typeface="Arial Rounded MT Bold"/>
                <a:ea typeface="Calibri"/>
                <a:cs typeface="Times New Roman"/>
              </a:rPr>
              <a:t>(Spinal Cord if you will)</a:t>
            </a:r>
            <a:r>
              <a:rPr lang="en-US" b="1" dirty="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t>
            </a:r>
            <a:br>
              <a:rPr lang="en-US" b="1" dirty="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 the base foundation - </a:t>
            </a:r>
            <a:b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of Yahusha’s Plan to bring Salvation </a:t>
            </a:r>
            <a:b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to His </a:t>
            </a:r>
            <a:r>
              <a:rPr lang="en-US" sz="2400" b="1" dirty="0" smtClean="0">
                <a:ln w="4496" cap="flat" cmpd="sng" algn="ctr">
                  <a:solidFill>
                    <a:srgbClr val="5C437A"/>
                  </a:solidFill>
                  <a:prstDash val="solid"/>
                  <a:round/>
                </a:ln>
                <a:solidFill>
                  <a:srgbClr val="FF3399"/>
                </a:solidFill>
                <a:effectLst>
                  <a:reflection blurRad="12700" stA="28000" endPos="45000" dist="1003" dir="5400000" sy="-100000" algn="bl"/>
                </a:effectLst>
                <a:latin typeface="Arial Rounded MT Bold"/>
                <a:ea typeface="Calibri"/>
                <a:cs typeface="Times New Roman"/>
              </a:rPr>
              <a:t>Body of people.</a:t>
            </a:r>
            <a:endParaRPr lang="en-US" dirty="0">
              <a:solidFill>
                <a:srgbClr val="FF3399"/>
              </a:solidFill>
              <a:effectLst/>
              <a:latin typeface="Calibri"/>
              <a:ea typeface="Calibri"/>
              <a:cs typeface="Times New Roman"/>
            </a:endParaRPr>
          </a:p>
          <a:p>
            <a:pPr marL="0" marR="0" algn="ctr">
              <a:lnSpc>
                <a:spcPct val="115000"/>
              </a:lnSpc>
              <a:spcBef>
                <a:spcPts val="0"/>
              </a:spcBef>
              <a:spcAft>
                <a:spcPts val="1000"/>
              </a:spcAft>
            </a:pPr>
            <a:r>
              <a:rPr lang="en-US" sz="1200" dirty="0">
                <a:solidFill>
                  <a:srgbClr val="000000"/>
                </a:solidFill>
                <a:effectLst/>
                <a:latin typeface="Calibri"/>
                <a:ea typeface="Calibri"/>
                <a:cs typeface="Times New Roman"/>
              </a:rPr>
              <a:t> </a:t>
            </a:r>
          </a:p>
        </p:txBody>
      </p:sp>
      <p:pic>
        <p:nvPicPr>
          <p:cNvPr id="7" name="Picture 2" descr="C:\Users\Rae\Desktop\SKELE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480" y="8382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4191000"/>
            <a:ext cx="7772400"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500" b="1" dirty="0" smtClean="0">
                <a:solidFill>
                  <a:srgbClr val="0000FF"/>
                </a:solidFill>
                <a:latin typeface="Comic Sans MS" pitchFamily="66" charset="0"/>
              </a:rPr>
              <a:t>Yahusha</a:t>
            </a:r>
            <a:r>
              <a:rPr lang="en-US" sz="2500" dirty="0" smtClean="0">
                <a:solidFill>
                  <a:srgbClr val="0000FF"/>
                </a:solidFill>
                <a:latin typeface="Comic Sans MS" pitchFamily="66" charset="0"/>
              </a:rPr>
              <a:t>, </a:t>
            </a:r>
            <a:r>
              <a:rPr lang="en-US" sz="2500" dirty="0" smtClean="0">
                <a:solidFill>
                  <a:schemeClr val="accent2">
                    <a:lumMod val="50000"/>
                  </a:schemeClr>
                </a:solidFill>
                <a:latin typeface="Comic Sans MS" pitchFamily="66" charset="0"/>
              </a:rPr>
              <a:t>by dying, then </a:t>
            </a:r>
            <a:r>
              <a:rPr lang="en-US" sz="2500" dirty="0" smtClean="0">
                <a:solidFill>
                  <a:srgbClr val="00B050"/>
                </a:solidFill>
                <a:latin typeface="Comic Sans MS" pitchFamily="66" charset="0"/>
              </a:rPr>
              <a:t>observing the </a:t>
            </a:r>
            <a:br>
              <a:rPr lang="en-US" sz="2500" dirty="0" smtClean="0">
                <a:solidFill>
                  <a:srgbClr val="00B050"/>
                </a:solidFill>
                <a:latin typeface="Comic Sans MS" pitchFamily="66" charset="0"/>
              </a:rPr>
            </a:br>
            <a:r>
              <a:rPr lang="en-US" sz="2500" dirty="0" smtClean="0">
                <a:solidFill>
                  <a:srgbClr val="00B050"/>
                </a:solidFill>
                <a:latin typeface="Comic Sans MS" pitchFamily="66" charset="0"/>
              </a:rPr>
              <a:t>Wave Sheaf, </a:t>
            </a:r>
            <a:r>
              <a:rPr lang="en-US" sz="2500" dirty="0">
                <a:solidFill>
                  <a:schemeClr val="accent2">
                    <a:lumMod val="50000"/>
                  </a:schemeClr>
                </a:solidFill>
                <a:latin typeface="Comic Sans MS" pitchFamily="66" charset="0"/>
              </a:rPr>
              <a:t>presented Himself to </a:t>
            </a:r>
            <a:r>
              <a:rPr lang="en-US" sz="2500" b="1" dirty="0">
                <a:solidFill>
                  <a:srgbClr val="0000FF"/>
                </a:solidFill>
                <a:latin typeface="Comic Sans MS" pitchFamily="66" charset="0"/>
              </a:rPr>
              <a:t>Yahuah</a:t>
            </a:r>
            <a:r>
              <a:rPr lang="en-US" sz="2500" dirty="0" smtClean="0">
                <a:solidFill>
                  <a:schemeClr val="accent2">
                    <a:lumMod val="50000"/>
                  </a:schemeClr>
                </a:solidFill>
                <a:latin typeface="Comic Sans MS" pitchFamily="66" charset="0"/>
              </a:rPr>
              <a:t> </a:t>
            </a:r>
            <a:br>
              <a:rPr lang="en-US" sz="2500" dirty="0" smtClean="0">
                <a:solidFill>
                  <a:schemeClr val="accent2">
                    <a:lumMod val="50000"/>
                  </a:schemeClr>
                </a:solidFill>
                <a:latin typeface="Comic Sans MS" pitchFamily="66" charset="0"/>
              </a:rPr>
            </a:br>
            <a:r>
              <a:rPr lang="en-US" sz="2000" dirty="0" smtClean="0">
                <a:solidFill>
                  <a:schemeClr val="accent2">
                    <a:lumMod val="50000"/>
                  </a:schemeClr>
                </a:solidFill>
                <a:latin typeface="Comic Sans MS" pitchFamily="66" charset="0"/>
              </a:rPr>
              <a:t>(as THE First-Fruit of victory over death).</a:t>
            </a:r>
            <a:r>
              <a:rPr lang="en-US" sz="2500" dirty="0" smtClean="0">
                <a:solidFill>
                  <a:srgbClr val="0000FF"/>
                </a:solidFill>
                <a:latin typeface="Comic Sans MS" pitchFamily="66" charset="0"/>
              </a:rPr>
              <a:t>  </a:t>
            </a:r>
            <a:br>
              <a:rPr lang="en-US" sz="2500" dirty="0" smtClean="0">
                <a:solidFill>
                  <a:srgbClr val="0000FF"/>
                </a:solidFill>
                <a:latin typeface="Comic Sans MS" pitchFamily="66" charset="0"/>
              </a:rPr>
            </a:br>
            <a:r>
              <a:rPr lang="en-US" sz="2500" b="1" dirty="0" smtClean="0">
                <a:solidFill>
                  <a:srgbClr val="0000FF"/>
                </a:solidFill>
                <a:latin typeface="Comic Sans MS" pitchFamily="66" charset="0"/>
              </a:rPr>
              <a:t>Yahuah</a:t>
            </a:r>
            <a:r>
              <a:rPr lang="en-US" sz="2500" dirty="0" smtClean="0">
                <a:solidFill>
                  <a:schemeClr val="accent2">
                    <a:lumMod val="50000"/>
                  </a:schemeClr>
                </a:solidFill>
                <a:latin typeface="Comic Sans MS" pitchFamily="66" charset="0"/>
              </a:rPr>
              <a:t> accepted </a:t>
            </a:r>
            <a:r>
              <a:rPr lang="en-US" sz="2500" b="1" dirty="0" smtClean="0">
                <a:solidFill>
                  <a:srgbClr val="0000FF"/>
                </a:solidFill>
                <a:latin typeface="Comic Sans MS" pitchFamily="66" charset="0"/>
              </a:rPr>
              <a:t>Yahusha’s</a:t>
            </a:r>
            <a:r>
              <a:rPr lang="en-US" sz="2500" dirty="0" smtClean="0">
                <a:solidFill>
                  <a:schemeClr val="accent2">
                    <a:lumMod val="50000"/>
                  </a:schemeClr>
                </a:solidFill>
                <a:latin typeface="Comic Sans MS" pitchFamily="66" charset="0"/>
              </a:rPr>
              <a:t> monumental sacrifice. </a:t>
            </a:r>
          </a:p>
          <a:p>
            <a:pPr algn="ctr"/>
            <a:r>
              <a:rPr lang="en-US" sz="2500" dirty="0" smtClean="0">
                <a:solidFill>
                  <a:schemeClr val="accent2">
                    <a:lumMod val="50000"/>
                  </a:schemeClr>
                </a:solidFill>
                <a:latin typeface="Comic Sans MS" pitchFamily="66" charset="0"/>
              </a:rPr>
              <a:t>That </a:t>
            </a:r>
            <a:r>
              <a:rPr lang="en-US" sz="2500" b="1" dirty="0" smtClean="0">
                <a:solidFill>
                  <a:schemeClr val="accent2">
                    <a:lumMod val="50000"/>
                  </a:schemeClr>
                </a:solidFill>
                <a:effectLst>
                  <a:glow rad="127000">
                    <a:schemeClr val="accent2">
                      <a:lumMod val="60000"/>
                      <a:lumOff val="40000"/>
                    </a:schemeClr>
                  </a:glow>
                </a:effectLst>
                <a:latin typeface="Comic Sans MS" pitchFamily="66" charset="0"/>
              </a:rPr>
              <a:t>ACCEPTANCE</a:t>
            </a:r>
            <a:r>
              <a:rPr lang="en-US" sz="2500" dirty="0" smtClean="0">
                <a:solidFill>
                  <a:schemeClr val="accent2">
                    <a:lumMod val="50000"/>
                  </a:schemeClr>
                </a:solidFill>
                <a:latin typeface="Comic Sans MS" pitchFamily="66" charset="0"/>
              </a:rPr>
              <a:t> is – the </a:t>
            </a:r>
            <a:r>
              <a:rPr lang="en-US" sz="2500" b="1" dirty="0" smtClean="0">
                <a:solidFill>
                  <a:schemeClr val="accent2">
                    <a:lumMod val="50000"/>
                  </a:schemeClr>
                </a:solidFill>
                <a:effectLst>
                  <a:glow rad="127000">
                    <a:srgbClr val="00CCFF"/>
                  </a:glow>
                </a:effectLst>
                <a:latin typeface="Comic Sans MS" pitchFamily="66" charset="0"/>
              </a:rPr>
              <a:t>Substance and Essence </a:t>
            </a:r>
            <a:r>
              <a:rPr lang="en-US" sz="2500" dirty="0" smtClean="0">
                <a:solidFill>
                  <a:schemeClr val="accent2">
                    <a:lumMod val="50000"/>
                  </a:schemeClr>
                </a:solidFill>
                <a:latin typeface="Comic Sans MS" pitchFamily="66" charset="0"/>
              </a:rPr>
              <a:t>of the Plan for </a:t>
            </a:r>
            <a:r>
              <a:rPr lang="en-US" sz="2500" b="1" u="sng" dirty="0" smtClean="0">
                <a:solidFill>
                  <a:srgbClr val="FF3399"/>
                </a:solidFill>
                <a:latin typeface="Comic Sans MS" pitchFamily="66" charset="0"/>
              </a:rPr>
              <a:t>OUR</a:t>
            </a:r>
            <a:r>
              <a:rPr lang="en-US" sz="2500" dirty="0" smtClean="0">
                <a:solidFill>
                  <a:schemeClr val="accent2">
                    <a:lumMod val="50000"/>
                  </a:schemeClr>
                </a:solidFill>
                <a:latin typeface="Comic Sans MS" pitchFamily="66" charset="0"/>
              </a:rPr>
              <a:t> Salvation. </a:t>
            </a:r>
            <a:endParaRPr lang="en-CA" sz="2500" dirty="0">
              <a:solidFill>
                <a:schemeClr val="accent2">
                  <a:lumMod val="50000"/>
                </a:schemeClr>
              </a:solidFill>
              <a:latin typeface="Comic Sans MS" pitchFamily="66" charset="0"/>
            </a:endParaRPr>
          </a:p>
        </p:txBody>
      </p:sp>
      <p:pic>
        <p:nvPicPr>
          <p:cNvPr id="8" name="Picture 7" descr="C:\Users\Valued Customer\Downloads\hebrewgraphics\paleo_resh.gif"/>
          <p:cNvPicPr/>
          <p:nvPr/>
        </p:nvPicPr>
        <p:blipFill>
          <a:blip r:embed="rId4">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030713" y="0"/>
            <a:ext cx="579887" cy="728345"/>
          </a:xfrm>
          <a:prstGeom prst="rect">
            <a:avLst/>
          </a:prstGeom>
          <a:noFill/>
          <a:ln>
            <a:noFill/>
          </a:ln>
          <a:scene3d>
            <a:camera prst="orthographicFront"/>
            <a:lightRig rig="threePt" dir="t"/>
          </a:scene3d>
          <a:sp3d>
            <a:bevelT/>
          </a:sp3d>
        </p:spPr>
      </p:pic>
      <p:sp>
        <p:nvSpPr>
          <p:cNvPr id="9" name="Rectangle 8"/>
          <p:cNvSpPr/>
          <p:nvPr/>
        </p:nvSpPr>
        <p:spPr>
          <a:xfrm>
            <a:off x="7566884" y="575945"/>
            <a:ext cx="730889" cy="304800"/>
          </a:xfrm>
          <a:prstGeom prst="rect">
            <a:avLst/>
          </a:prstGeom>
          <a:ln w="28575">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solidFill>
                  <a:schemeClr val="tx1"/>
                </a:solidFill>
              </a:rPr>
              <a:t>Resh</a:t>
            </a:r>
            <a:endParaRPr lang="en-CA" dirty="0">
              <a:solidFill>
                <a:schemeClr val="tx1"/>
              </a:solidFill>
            </a:endParaRPr>
          </a:p>
        </p:txBody>
      </p:sp>
    </p:spTree>
    <p:extLst>
      <p:ext uri="{BB962C8B-B14F-4D97-AF65-F5344CB8AC3E}">
        <p14:creationId xmlns:p14="http://schemas.microsoft.com/office/powerpoint/2010/main" val="1806967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par>
                                <p:cTn id="8" presetID="6" presetClass="entr" presetSubtype="16"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2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3750"/>
                            </p:stCondLst>
                            <p:childTnLst>
                              <p:par>
                                <p:cTn id="24" presetID="9"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1000"/>
                                        <p:tgtEl>
                                          <p:spTgt spid="4">
                                            <p:txEl>
                                              <p:pRg st="0" end="0"/>
                                            </p:txEl>
                                          </p:spTgt>
                                        </p:tgtEl>
                                      </p:cBhvr>
                                    </p:animEffect>
                                    <p:anim calcmode="lin" valueType="num">
                                      <p:cBhvr>
                                        <p:cTn id="3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1000"/>
                                        <p:tgtEl>
                                          <p:spTgt spid="4">
                                            <p:txEl>
                                              <p:pRg st="1" end="1"/>
                                            </p:txEl>
                                          </p:spTgt>
                                        </p:tgtEl>
                                      </p:cBhvr>
                                    </p:animEffect>
                                    <p:anim calcmode="lin" valueType="num">
                                      <p:cBhvr>
                                        <p:cTn id="3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74860" y="6470465"/>
            <a:ext cx="1828800" cy="365125"/>
          </a:xfrm>
        </p:spPr>
        <p:txBody>
          <a:bodyPr/>
          <a:lstStyle/>
          <a:p>
            <a:fld id="{5C014052-953B-4273-8F47-BF25327D5B24}" type="slidenum">
              <a:rPr lang="en-US" smtClean="0"/>
              <a:t>19</a:t>
            </a:fld>
            <a:endParaRPr lang="en-US" dirty="0"/>
          </a:p>
        </p:txBody>
      </p:sp>
      <p:sp>
        <p:nvSpPr>
          <p:cNvPr id="3" name="Title 1"/>
          <p:cNvSpPr txBox="1">
            <a:spLocks/>
          </p:cNvSpPr>
          <p:nvPr/>
        </p:nvSpPr>
        <p:spPr>
          <a:xfrm>
            <a:off x="-76200" y="7620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600" dirty="0" smtClean="0">
                <a:ln w="11430"/>
                <a:solidFill>
                  <a:srgbClr val="7030A0"/>
                </a:solidFill>
                <a:effectLst>
                  <a:outerShdw blurRad="76200" dist="50800" dir="5400000" algn="tl" rotWithShape="0">
                    <a:srgbClr val="000000">
                      <a:alpha val="65000"/>
                    </a:srgbClr>
                  </a:outerShdw>
                </a:effectLst>
                <a:latin typeface="Old English Text MT" pitchFamily="66" charset="0"/>
              </a:rPr>
              <a:t>Wave Sheaf &amp; Melchizedek</a:t>
            </a:r>
            <a:endParaRPr lang="en-US" sz="1800" spc="600" dirty="0">
              <a:ln w="11430"/>
              <a:solidFill>
                <a:srgbClr val="7030A0"/>
              </a:solidFill>
              <a:effectLst>
                <a:outerShdw blurRad="76200" dist="50800" dir="5400000" algn="tl" rotWithShape="0">
                  <a:srgbClr val="000000">
                    <a:alpha val="65000"/>
                  </a:srgbClr>
                </a:outerShdw>
              </a:effectLst>
              <a:latin typeface="Old English Text MT" pitchFamily="66" charset="0"/>
            </a:endParaRPr>
          </a:p>
        </p:txBody>
      </p:sp>
      <p:pic>
        <p:nvPicPr>
          <p:cNvPr id="7" name="Picture 2" descr="C:\Users\Rae\Desktop\Yahusha as WS before fath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459" y="1167465"/>
            <a:ext cx="3732741" cy="2435506"/>
          </a:xfrm>
          <a:prstGeom prst="rect">
            <a:avLst/>
          </a:prstGeom>
          <a:noFill/>
          <a:ln w="28575">
            <a:solidFill>
              <a:srgbClr val="4F227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5108338" y="3623762"/>
            <a:ext cx="3730862" cy="795838"/>
          </a:xfrm>
          <a:prstGeom prst="rect">
            <a:avLst/>
          </a:prstGeom>
          <a:solidFill>
            <a:srgbClr val="4F2270"/>
          </a:solidFill>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latin typeface="Rockwell Extra Bold" pitchFamily="18" charset="0"/>
              </a:rPr>
              <a:t>Wave Sheaf </a:t>
            </a:r>
            <a:br>
              <a:rPr lang="en-US" sz="2800" b="1" dirty="0" smtClean="0">
                <a:ln w="50800"/>
                <a:solidFill>
                  <a:schemeClr val="bg1">
                    <a:shade val="50000"/>
                  </a:schemeClr>
                </a:solidFill>
                <a:latin typeface="Rockwell Extra Bold" pitchFamily="18" charset="0"/>
              </a:rPr>
            </a:br>
            <a:r>
              <a:rPr lang="en-US" sz="2600" b="1" dirty="0" smtClean="0">
                <a:ln w="50800"/>
                <a:solidFill>
                  <a:schemeClr val="bg1">
                    <a:shade val="50000"/>
                  </a:schemeClr>
                </a:solidFill>
                <a:latin typeface="Rockwell Extra Bold" pitchFamily="18" charset="0"/>
              </a:rPr>
              <a:t>Before the Throne</a:t>
            </a:r>
            <a:endParaRPr lang="en-US" sz="2600" b="1" dirty="0">
              <a:ln w="50800"/>
              <a:solidFill>
                <a:schemeClr val="bg1">
                  <a:shade val="50000"/>
                </a:schemeClr>
              </a:solidFill>
              <a:latin typeface="Rockwell Extra Bold" pitchFamily="18" charset="0"/>
            </a:endParaRPr>
          </a:p>
        </p:txBody>
      </p:sp>
      <p:pic>
        <p:nvPicPr>
          <p:cNvPr id="12" name="Picture 3" descr="C:\Users\Rae\Desktop\melki 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618" y="4433316"/>
            <a:ext cx="3728581" cy="20193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1030843"/>
            <a:ext cx="4828032" cy="5693866"/>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US" sz="2800" b="1" dirty="0" smtClean="0">
                <a:solidFill>
                  <a:srgbClr val="7030A0"/>
                </a:solidFill>
              </a:rPr>
              <a:t>All feasts and festivals are “types” that have their complete fulfillment in our Messiah as </a:t>
            </a:r>
            <a:r>
              <a:rPr lang="en-US" sz="2800" b="1" u="sng" dirty="0" smtClean="0">
                <a:solidFill>
                  <a:srgbClr val="7030A0"/>
                </a:solidFill>
              </a:rPr>
              <a:t>the</a:t>
            </a:r>
            <a:r>
              <a:rPr lang="en-US" sz="2800" b="1" dirty="0" smtClean="0">
                <a:solidFill>
                  <a:srgbClr val="7030A0"/>
                </a:solidFill>
              </a:rPr>
              <a:t> Highest Melchizedek Priest. </a:t>
            </a:r>
          </a:p>
          <a:p>
            <a:pPr marL="285750" indent="-285750">
              <a:buFont typeface="Arial" pitchFamily="34" charset="0"/>
              <a:buChar char="•"/>
            </a:pPr>
            <a:r>
              <a:rPr lang="en-US" sz="2800" b="1" dirty="0" smtClean="0">
                <a:solidFill>
                  <a:srgbClr val="00B050"/>
                </a:solidFill>
              </a:rPr>
              <a:t>Through the </a:t>
            </a:r>
            <a:r>
              <a:rPr lang="en-US" sz="2800" b="1" dirty="0" smtClean="0">
                <a:solidFill>
                  <a:srgbClr val="002060"/>
                </a:solidFill>
              </a:rPr>
              <a:t>p</a:t>
            </a:r>
            <a:r>
              <a:rPr lang="en-US" sz="2800" b="1" u="sng" dirty="0" smtClean="0">
                <a:solidFill>
                  <a:srgbClr val="002060"/>
                </a:solidFill>
              </a:rPr>
              <a:t>remier</a:t>
            </a:r>
            <a:r>
              <a:rPr lang="en-US" sz="2800" b="1" dirty="0" smtClean="0">
                <a:solidFill>
                  <a:srgbClr val="00B050"/>
                </a:solidFill>
              </a:rPr>
              <a:t> </a:t>
            </a:r>
            <a:r>
              <a:rPr lang="en-US" sz="2800" b="1" dirty="0">
                <a:solidFill>
                  <a:srgbClr val="00B050"/>
                </a:solidFill>
              </a:rPr>
              <a:t>“</a:t>
            </a:r>
            <a:r>
              <a:rPr lang="en-US" sz="2800" b="1" dirty="0">
                <a:solidFill>
                  <a:srgbClr val="002060"/>
                </a:solidFill>
              </a:rPr>
              <a:t>type</a:t>
            </a:r>
            <a:r>
              <a:rPr lang="en-US" sz="2800" b="1" dirty="0" smtClean="0">
                <a:solidFill>
                  <a:srgbClr val="00B050"/>
                </a:solidFill>
              </a:rPr>
              <a:t>” of the Wave Sheaf Festival, the </a:t>
            </a:r>
            <a:r>
              <a:rPr lang="en-US" sz="2800" b="1" u="sng" dirty="0" smtClean="0">
                <a:solidFill>
                  <a:srgbClr val="002060"/>
                </a:solidFill>
              </a:rPr>
              <a:t>first </a:t>
            </a:r>
            <a:r>
              <a:rPr lang="en-US" sz="2800" b="1" u="sng" dirty="0">
                <a:solidFill>
                  <a:srgbClr val="002060"/>
                </a:solidFill>
              </a:rPr>
              <a:t>harvest</a:t>
            </a:r>
            <a:r>
              <a:rPr lang="en-US" sz="2800" b="1" dirty="0">
                <a:solidFill>
                  <a:srgbClr val="002060"/>
                </a:solidFill>
              </a:rPr>
              <a:t> </a:t>
            </a:r>
            <a:r>
              <a:rPr lang="en-US" sz="2800" b="1" i="1" dirty="0" smtClean="0">
                <a:solidFill>
                  <a:srgbClr val="FF3399"/>
                </a:solidFill>
              </a:rPr>
              <a:t>purposely confirmed the standard </a:t>
            </a:r>
            <a:r>
              <a:rPr lang="en-US" sz="2800" b="1" dirty="0" smtClean="0">
                <a:solidFill>
                  <a:srgbClr val="00B050"/>
                </a:solidFill>
              </a:rPr>
              <a:t>for </a:t>
            </a:r>
            <a:r>
              <a:rPr lang="en-US" sz="2800" b="1" dirty="0" smtClean="0">
                <a:solidFill>
                  <a:srgbClr val="0070C0"/>
                </a:solidFill>
              </a:rPr>
              <a:t>Yahusha</a:t>
            </a:r>
            <a:r>
              <a:rPr lang="en-US" sz="2800" b="1" dirty="0" smtClean="0">
                <a:solidFill>
                  <a:srgbClr val="00B050"/>
                </a:solidFill>
              </a:rPr>
              <a:t> as the “</a:t>
            </a:r>
            <a:r>
              <a:rPr lang="en-US" sz="2800" b="1" i="1" dirty="0" smtClean="0">
                <a:solidFill>
                  <a:srgbClr val="9933FF"/>
                </a:solidFill>
              </a:rPr>
              <a:t>anti-type</a:t>
            </a:r>
            <a:r>
              <a:rPr lang="en-US" sz="2800" b="1" dirty="0" smtClean="0">
                <a:solidFill>
                  <a:srgbClr val="00B050"/>
                </a:solidFill>
              </a:rPr>
              <a:t>” on </a:t>
            </a:r>
            <a:r>
              <a:rPr lang="en-US" sz="2800" b="1" u="sng" dirty="0" smtClean="0">
                <a:solidFill>
                  <a:srgbClr val="0070C0"/>
                </a:solidFill>
              </a:rPr>
              <a:t>His</a:t>
            </a:r>
            <a:r>
              <a:rPr lang="en-US" sz="2800" b="1" dirty="0" smtClean="0">
                <a:solidFill>
                  <a:srgbClr val="00B050"/>
                </a:solidFill>
              </a:rPr>
              <a:t> “Wave Sheaf” presentation to be the </a:t>
            </a:r>
            <a:r>
              <a:rPr lang="en-US" sz="2800" b="1" i="1" dirty="0" smtClean="0">
                <a:solidFill>
                  <a:srgbClr val="9933FF"/>
                </a:solidFill>
              </a:rPr>
              <a:t>Principal First-Fruit!</a:t>
            </a:r>
          </a:p>
        </p:txBody>
      </p:sp>
      <p:sp>
        <p:nvSpPr>
          <p:cNvPr id="9" name="Rectangle 8"/>
          <p:cNvSpPr/>
          <p:nvPr/>
        </p:nvSpPr>
        <p:spPr>
          <a:xfrm>
            <a:off x="4724400" y="3740326"/>
            <a:ext cx="914400" cy="228600"/>
          </a:xfrm>
          <a:prstGeom prst="rect">
            <a:avLst/>
          </a:prstGeom>
          <a:solidFill>
            <a:srgbClr val="FFFF00"/>
          </a:solidFill>
          <a:ln w="28575">
            <a:solidFill>
              <a:srgbClr val="8C4C64"/>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rgbClr val="8C4C64"/>
                </a:solidFill>
              </a:rPr>
              <a:t>Canaan</a:t>
            </a:r>
            <a:endParaRPr lang="en-CA" b="1" dirty="0">
              <a:solidFill>
                <a:srgbClr val="8C4C64"/>
              </a:solidFill>
            </a:endParaRPr>
          </a:p>
        </p:txBody>
      </p:sp>
    </p:spTree>
    <p:extLst>
      <p:ext uri="{BB962C8B-B14F-4D97-AF65-F5344CB8AC3E}">
        <p14:creationId xmlns:p14="http://schemas.microsoft.com/office/powerpoint/2010/main" val="3068268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2000"/>
                                        <p:tgtEl>
                                          <p:spTgt spid="8">
                                            <p:txEl>
                                              <p:pRg st="1" end="1"/>
                                            </p:txEl>
                                          </p:spTgt>
                                        </p:tgtEl>
                                      </p:cBhvr>
                                    </p:animEffect>
                                  </p:childTnLst>
                                </p:cTn>
                              </p:par>
                              <p:par>
                                <p:cTn id="8" presetID="43" presetClass="entr" presetSubtype="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
                                        <p:tgtEl>
                                          <p:spTgt spid="9"/>
                                        </p:tgtEl>
                                      </p:cBhvr>
                                    </p:animEffect>
                                    <p:anim calcmode="lin" valueType="num">
                                      <p:cBhvr>
                                        <p:cTn id="11" dur="400" fill="hold"/>
                                        <p:tgtEl>
                                          <p:spTgt spid="9"/>
                                        </p:tgtEl>
                                        <p:attrNameLst>
                                          <p:attrName>ppt_x</p:attrName>
                                        </p:attrNameLst>
                                      </p:cBhvr>
                                      <p:tavLst>
                                        <p:tav tm="0">
                                          <p:val>
                                            <p:strVal val="#ppt_x"/>
                                          </p:val>
                                        </p:tav>
                                        <p:tav tm="100000">
                                          <p:val>
                                            <p:strVal val="#ppt_x"/>
                                          </p:val>
                                        </p:tav>
                                      </p:tavLst>
                                    </p:anim>
                                    <p:anim calcmode="lin" valueType="num">
                                      <p:cBhvr>
                                        <p:cTn id="12" dur="400" fill="hold"/>
                                        <p:tgtEl>
                                          <p:spTgt spid="9"/>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026" name="Picture 2" descr="D:\A. Astleford Jan 5 2016\Dawn Studies\6 - Joshua 5 Passover &amp; FF in Canaan\Art\joshua title.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8812" y="4465"/>
            <a:ext cx="9035188" cy="92333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The First </a:t>
            </a:r>
            <a:r>
              <a:rPr lang="en-US" sz="5400" b="1" dirty="0" smtClean="0">
                <a:ln/>
                <a:solidFill>
                  <a:srgbClr val="FF0000"/>
                </a:solidFill>
              </a:rPr>
              <a:t>Passover</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dirty="0" smtClean="0">
                <a:ln/>
                <a:solidFill>
                  <a:schemeClr val="accent3"/>
                </a:solidFill>
              </a:rPr>
              <a:t>in Canaan</a:t>
            </a:r>
            <a:endParaRPr lang="en-US" sz="5400" b="1" cap="none" spc="0" dirty="0">
              <a:ln/>
              <a:solidFill>
                <a:schemeClr val="accent3"/>
              </a:solidFill>
              <a:effectLst/>
            </a:endParaRPr>
          </a:p>
        </p:txBody>
      </p:sp>
      <p:sp>
        <p:nvSpPr>
          <p:cNvPr id="5" name="Rectangle 4"/>
          <p:cNvSpPr/>
          <p:nvPr/>
        </p:nvSpPr>
        <p:spPr>
          <a:xfrm>
            <a:off x="182341" y="5934670"/>
            <a:ext cx="888813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&amp; Observation of </a:t>
            </a:r>
            <a:r>
              <a:rPr lang="en-US" sz="5400" b="1" dirty="0" smtClean="0">
                <a:ln/>
                <a:solidFill>
                  <a:srgbClr val="00B050"/>
                </a:solidFill>
              </a:rPr>
              <a:t>Wave Sheaf</a:t>
            </a:r>
            <a:endParaRPr lang="en-US" sz="5400" b="1" cap="none" spc="0" dirty="0">
              <a:ln/>
              <a:solidFill>
                <a:srgbClr val="00B050"/>
              </a:solidFill>
              <a:effectLst/>
            </a:endParaRPr>
          </a:p>
        </p:txBody>
      </p:sp>
      <p:sp>
        <p:nvSpPr>
          <p:cNvPr id="8" name="Rectangle 7"/>
          <p:cNvSpPr/>
          <p:nvPr/>
        </p:nvSpPr>
        <p:spPr>
          <a:xfrm>
            <a:off x="1371601" y="5065303"/>
            <a:ext cx="411362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8C4C64"/>
                </a:solidFill>
                <a:effectLst>
                  <a:outerShdw blurRad="76200" dist="50800" dir="5400000" algn="tl" rotWithShape="0">
                    <a:srgbClr val="000000">
                      <a:alpha val="65000"/>
                    </a:srgbClr>
                  </a:outerShdw>
                  <a:reflection blurRad="6350" stA="55000" endA="300" endPos="45500" dir="5400000" sy="-100000" algn="bl" rotWithShape="0"/>
                </a:effectLst>
              </a:rPr>
              <a:t>Chapters</a:t>
            </a:r>
            <a:r>
              <a:rPr lang="en-US" sz="5400" b="1" cap="none" spc="50" dirty="0" smtClean="0">
                <a:ln w="11430"/>
                <a:solidFill>
                  <a:schemeClr val="accent2">
                    <a:lumMod val="50000"/>
                  </a:schemeClr>
                </a:solidFill>
                <a:effectLst>
                  <a:outerShdw blurRad="76200" dist="50800" dir="5400000" algn="tl" rotWithShape="0">
                    <a:srgbClr val="000000">
                      <a:alpha val="65000"/>
                    </a:srgbClr>
                  </a:outerShdw>
                  <a:reflection blurRad="6350" stA="55000" endA="300" endPos="45500" dir="5400000" sy="-100000" algn="bl" rotWithShape="0"/>
                </a:effectLst>
              </a:rPr>
              <a:t> </a:t>
            </a:r>
            <a:r>
              <a:rPr lang="en-US" sz="5400" b="1" cap="none" spc="50" dirty="0" smtClean="0">
                <a:ln w="11430"/>
                <a:solidFill>
                  <a:srgbClr val="8C4C64"/>
                </a:solidFill>
                <a:effectLst>
                  <a:outerShdw blurRad="76200" dist="50800" dir="5400000" algn="tl" rotWithShape="0">
                    <a:srgbClr val="000000">
                      <a:alpha val="65000"/>
                    </a:srgbClr>
                  </a:outerShdw>
                  <a:reflection blurRad="6350" stA="55000" endA="300" endPos="45500" dir="5400000" sy="-100000" algn="bl" rotWithShape="0"/>
                </a:effectLst>
              </a:rPr>
              <a:t>1 - 5</a:t>
            </a:r>
            <a:endParaRPr lang="en-US" sz="5400" b="1" cap="none" spc="50" dirty="0">
              <a:ln w="11430"/>
              <a:solidFill>
                <a:srgbClr val="8C4C64"/>
              </a:solidFill>
              <a:effectLst>
                <a:outerShdw blurRad="76200" dist="50800" dir="5400000" algn="tl" rotWithShape="0">
                  <a:srgbClr val="000000">
                    <a:alpha val="65000"/>
                  </a:srgbClr>
                </a:outerShdw>
                <a:reflection blurRad="6350" stA="55000" endA="300" endPos="45500" dir="5400000" sy="-100000" algn="bl" rotWithShape="0"/>
              </a:effectLst>
            </a:endParaRPr>
          </a:p>
        </p:txBody>
      </p:sp>
      <p:sp>
        <p:nvSpPr>
          <p:cNvPr id="9" name="Slide Number Placeholder 8"/>
          <p:cNvSpPr>
            <a:spLocks noGrp="1"/>
          </p:cNvSpPr>
          <p:nvPr>
            <p:ph type="sldNum" sz="quarter" idx="12"/>
          </p:nvPr>
        </p:nvSpPr>
        <p:spPr/>
        <p:txBody>
          <a:bodyPr/>
          <a:lstStyle/>
          <a:p>
            <a:fld id="{5C014052-953B-4273-8F47-BF25327D5B24}" type="slidenum">
              <a:rPr lang="en-US" smtClean="0"/>
              <a:t>2</a:t>
            </a:fld>
            <a:endParaRPr lang="en-US" dirty="0"/>
          </a:p>
        </p:txBody>
      </p:sp>
      <p:sp>
        <p:nvSpPr>
          <p:cNvPr id="10" name="Rectangle 9"/>
          <p:cNvSpPr/>
          <p:nvPr/>
        </p:nvSpPr>
        <p:spPr>
          <a:xfrm>
            <a:off x="5353147" y="5311914"/>
            <a:ext cx="24384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2060"/>
                  </a:solidFill>
                </a:ln>
                <a:solidFill>
                  <a:srgbClr val="008080"/>
                </a:solidFill>
                <a:effectLst>
                  <a:outerShdw blurRad="50800" dist="39000" dir="5460000" algn="tl">
                    <a:srgbClr val="000000">
                      <a:alpha val="38000"/>
                    </a:srgbClr>
                  </a:outerShdw>
                </a:effectLst>
                <a:latin typeface="Segoe Print" pitchFamily="2" charset="0"/>
              </a:rPr>
              <a:t>Part 2</a:t>
            </a:r>
            <a:endParaRPr lang="en-US" sz="4000" b="1" cap="none" spc="0" dirty="0">
              <a:ln w="11430">
                <a:solidFill>
                  <a:srgbClr val="002060"/>
                </a:solidFill>
              </a:ln>
              <a:solidFill>
                <a:srgbClr val="00808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3663274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20</a:t>
            </a:fld>
            <a:endParaRPr lang="en-US"/>
          </a:p>
        </p:txBody>
      </p:sp>
      <p:sp>
        <p:nvSpPr>
          <p:cNvPr id="3" name="Title 1"/>
          <p:cNvSpPr txBox="1">
            <a:spLocks/>
          </p:cNvSpPr>
          <p:nvPr/>
        </p:nvSpPr>
        <p:spPr>
          <a:xfrm>
            <a:off x="-76200" y="7620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600" dirty="0" smtClean="0">
                <a:ln w="11430"/>
                <a:solidFill>
                  <a:srgbClr val="7030A0"/>
                </a:solidFill>
                <a:effectLst>
                  <a:outerShdw blurRad="76200" dist="50800" dir="5400000" algn="tl" rotWithShape="0">
                    <a:srgbClr val="000000">
                      <a:alpha val="65000"/>
                    </a:srgbClr>
                  </a:outerShdw>
                </a:effectLst>
                <a:latin typeface="Old English Text MT" pitchFamily="66" charset="0"/>
              </a:rPr>
              <a:t>Melchizedek–The First-Fruit</a:t>
            </a:r>
            <a:endParaRPr lang="en-US" sz="1800" spc="600" dirty="0">
              <a:ln w="11430"/>
              <a:solidFill>
                <a:srgbClr val="7030A0"/>
              </a:solidFill>
              <a:effectLst>
                <a:outerShdw blurRad="76200" dist="50800" dir="5400000" algn="tl" rotWithShape="0">
                  <a:srgbClr val="000000">
                    <a:alpha val="65000"/>
                  </a:srgbClr>
                </a:outerShdw>
              </a:effectLst>
              <a:latin typeface="Old English Text MT" pitchFamily="66" charset="0"/>
            </a:endParaRPr>
          </a:p>
          <a:p>
            <a:endParaRPr lang="en-US" sz="1800" spc="600" dirty="0">
              <a:ln w="11430"/>
              <a:solidFill>
                <a:srgbClr val="7030A0"/>
              </a:solidFill>
              <a:effectLst>
                <a:outerShdw blurRad="76200" dist="50800" dir="5400000" algn="tl" rotWithShape="0">
                  <a:srgbClr val="000000">
                    <a:alpha val="65000"/>
                  </a:srgbClr>
                </a:outerShdw>
              </a:effectLst>
              <a:latin typeface="Old English Text MT" pitchFamily="66" charset="0"/>
            </a:endParaRPr>
          </a:p>
        </p:txBody>
      </p:sp>
      <p:pic>
        <p:nvPicPr>
          <p:cNvPr id="19459" name="Picture 3" descr="C:\Users\Rae\Desktop\melki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591" y="4305300"/>
            <a:ext cx="3728581" cy="20193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030843"/>
            <a:ext cx="4419600" cy="5632311"/>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US" sz="2400" b="1" dirty="0" smtClean="0">
                <a:solidFill>
                  <a:srgbClr val="7030A0"/>
                </a:solidFill>
              </a:rPr>
              <a:t>This event looked forward </a:t>
            </a:r>
            <a:r>
              <a:rPr lang="en-US" sz="2400" b="1" dirty="0">
                <a:solidFill>
                  <a:srgbClr val="7030A0"/>
                </a:solidFill>
              </a:rPr>
              <a:t>to the </a:t>
            </a:r>
            <a:r>
              <a:rPr lang="en-US" sz="2400" b="1" dirty="0" smtClean="0">
                <a:solidFill>
                  <a:srgbClr val="7030A0"/>
                </a:solidFill>
              </a:rPr>
              <a:t>time when </a:t>
            </a:r>
            <a:r>
              <a:rPr lang="en-US" sz="2400" b="1" dirty="0" smtClean="0">
                <a:solidFill>
                  <a:srgbClr val="0070C0"/>
                </a:solidFill>
              </a:rPr>
              <a:t>Yahusha</a:t>
            </a:r>
            <a:r>
              <a:rPr lang="en-US" sz="2400" b="1" dirty="0" smtClean="0">
                <a:solidFill>
                  <a:srgbClr val="7030A0"/>
                </a:solidFill>
              </a:rPr>
              <a:t> </a:t>
            </a:r>
            <a:r>
              <a:rPr lang="en-US" sz="2400" b="1" dirty="0">
                <a:solidFill>
                  <a:srgbClr val="7030A0"/>
                </a:solidFill>
              </a:rPr>
              <a:t>would ascend to receive </a:t>
            </a:r>
            <a:r>
              <a:rPr lang="en-US" sz="2400" b="1" dirty="0" smtClean="0">
                <a:solidFill>
                  <a:srgbClr val="0070C0"/>
                </a:solidFill>
              </a:rPr>
              <a:t>Yahuah’s </a:t>
            </a:r>
            <a:r>
              <a:rPr lang="en-US" sz="2400" b="1" dirty="0" smtClean="0">
                <a:solidFill>
                  <a:srgbClr val="7030A0"/>
                </a:solidFill>
              </a:rPr>
              <a:t>announcement </a:t>
            </a:r>
            <a:r>
              <a:rPr lang="en-US" sz="2400" b="1" dirty="0">
                <a:solidFill>
                  <a:srgbClr val="7030A0"/>
                </a:solidFill>
              </a:rPr>
              <a:t>of whether or not His blood Sacrifice fully paid the requirements of </a:t>
            </a:r>
            <a:r>
              <a:rPr lang="en-US" sz="2400" b="1" dirty="0" smtClean="0">
                <a:solidFill>
                  <a:srgbClr val="7030A0"/>
                </a:solidFill>
              </a:rPr>
              <a:t/>
            </a:r>
            <a:br>
              <a:rPr lang="en-US" sz="2400" b="1" dirty="0" smtClean="0">
                <a:solidFill>
                  <a:srgbClr val="7030A0"/>
                </a:solidFill>
              </a:rPr>
            </a:br>
            <a:r>
              <a:rPr lang="en-US" sz="2400" b="1" u="sng" dirty="0" smtClean="0">
                <a:solidFill>
                  <a:srgbClr val="7030A0"/>
                </a:solidFill>
              </a:rPr>
              <a:t>our</a:t>
            </a:r>
            <a:r>
              <a:rPr lang="en-US" sz="2400" b="1" dirty="0" smtClean="0">
                <a:solidFill>
                  <a:srgbClr val="7030A0"/>
                </a:solidFill>
              </a:rPr>
              <a:t> </a:t>
            </a:r>
            <a:r>
              <a:rPr lang="en-US" sz="2400" b="1" dirty="0">
                <a:solidFill>
                  <a:srgbClr val="7030A0"/>
                </a:solidFill>
              </a:rPr>
              <a:t>death penalty.  </a:t>
            </a:r>
            <a:r>
              <a:rPr lang="en-US" sz="2400" b="1" dirty="0" smtClean="0">
                <a:solidFill>
                  <a:srgbClr val="7030A0"/>
                </a:solidFill>
              </a:rPr>
              <a:t/>
            </a:r>
            <a:br>
              <a:rPr lang="en-US" sz="2400" b="1" dirty="0" smtClean="0">
                <a:solidFill>
                  <a:srgbClr val="7030A0"/>
                </a:solidFill>
              </a:rPr>
            </a:br>
            <a:endParaRPr lang="en-US" sz="2400" b="1" dirty="0" smtClean="0">
              <a:solidFill>
                <a:srgbClr val="7030A0"/>
              </a:solidFill>
            </a:endParaRPr>
          </a:p>
          <a:p>
            <a:pPr marL="285750" indent="-285750">
              <a:buFont typeface="Arial" pitchFamily="34" charset="0"/>
              <a:buChar char="•"/>
            </a:pPr>
            <a:r>
              <a:rPr lang="en-US" sz="2400" b="1" dirty="0" smtClean="0">
                <a:solidFill>
                  <a:srgbClr val="00B050"/>
                </a:solidFill>
              </a:rPr>
              <a:t>The </a:t>
            </a:r>
            <a:r>
              <a:rPr lang="en-US" sz="2400" b="1" dirty="0">
                <a:solidFill>
                  <a:srgbClr val="00B050"/>
                </a:solidFill>
              </a:rPr>
              <a:t>actual cycle of the week </a:t>
            </a:r>
            <a:r>
              <a:rPr lang="en-US" sz="2400" b="1" dirty="0" smtClean="0">
                <a:solidFill>
                  <a:srgbClr val="00B050"/>
                </a:solidFill>
              </a:rPr>
              <a:t>where the Wave Sheaf </a:t>
            </a:r>
            <a:r>
              <a:rPr lang="en-US" sz="2400" b="1" dirty="0">
                <a:solidFill>
                  <a:srgbClr val="00B050"/>
                </a:solidFill>
              </a:rPr>
              <a:t>“type” </a:t>
            </a:r>
            <a:r>
              <a:rPr lang="en-US" sz="2400" b="1" dirty="0" smtClean="0">
                <a:solidFill>
                  <a:srgbClr val="00B050"/>
                </a:solidFill>
              </a:rPr>
              <a:t>was truly fulfilled by the </a:t>
            </a:r>
            <a:r>
              <a:rPr lang="en-US" sz="2400" b="1" dirty="0">
                <a:solidFill>
                  <a:srgbClr val="00B050"/>
                </a:solidFill>
              </a:rPr>
              <a:t>“</a:t>
            </a:r>
            <a:r>
              <a:rPr lang="en-US" sz="2400" b="1" dirty="0">
                <a:solidFill>
                  <a:srgbClr val="0070C0"/>
                </a:solidFill>
              </a:rPr>
              <a:t>antitype</a:t>
            </a:r>
            <a:r>
              <a:rPr lang="en-US" sz="2400" b="1" dirty="0">
                <a:solidFill>
                  <a:srgbClr val="00B050"/>
                </a:solidFill>
              </a:rPr>
              <a:t>” was ONLY ON </a:t>
            </a:r>
            <a:r>
              <a:rPr lang="en-US" sz="2400" b="1" dirty="0" smtClean="0">
                <a:solidFill>
                  <a:srgbClr val="00B050"/>
                </a:solidFill>
              </a:rPr>
              <a:t/>
            </a:r>
            <a:br>
              <a:rPr lang="en-US" sz="2400" b="1" dirty="0" smtClean="0">
                <a:solidFill>
                  <a:srgbClr val="00B050"/>
                </a:solidFill>
              </a:rPr>
            </a:br>
            <a:r>
              <a:rPr lang="en-US" sz="2400" b="1" dirty="0" smtClean="0">
                <a:solidFill>
                  <a:srgbClr val="00B050"/>
                </a:solidFill>
              </a:rPr>
              <a:t>the </a:t>
            </a:r>
            <a:r>
              <a:rPr lang="en-US" sz="2400" b="1" u="sng" dirty="0" smtClean="0">
                <a:solidFill>
                  <a:srgbClr val="C00000"/>
                </a:solidFill>
              </a:rPr>
              <a:t>next</a:t>
            </a:r>
            <a:r>
              <a:rPr lang="en-US" sz="2400" b="1" dirty="0" smtClean="0">
                <a:solidFill>
                  <a:srgbClr val="C00000"/>
                </a:solidFill>
              </a:rPr>
              <a:t> 1</a:t>
            </a:r>
            <a:r>
              <a:rPr lang="en-US" sz="2400" b="1" cap="small" baseline="30000" dirty="0" smtClean="0">
                <a:solidFill>
                  <a:srgbClr val="C00000"/>
                </a:solidFill>
              </a:rPr>
              <a:t>st</a:t>
            </a:r>
            <a:r>
              <a:rPr lang="en-US" sz="2400" b="1" cap="small" dirty="0" smtClean="0">
                <a:solidFill>
                  <a:srgbClr val="C00000"/>
                </a:solidFill>
              </a:rPr>
              <a:t> </a:t>
            </a:r>
            <a:r>
              <a:rPr lang="en-US" sz="2400" b="1" dirty="0">
                <a:solidFill>
                  <a:srgbClr val="C00000"/>
                </a:solidFill>
              </a:rPr>
              <a:t>cycle </a:t>
            </a:r>
            <a:r>
              <a:rPr lang="en-US" sz="2400" b="1" dirty="0" smtClean="0">
                <a:solidFill>
                  <a:srgbClr val="00B050"/>
                </a:solidFill>
              </a:rPr>
              <a:t>of </a:t>
            </a:r>
            <a:r>
              <a:rPr lang="en-US" sz="2400" b="1" dirty="0">
                <a:solidFill>
                  <a:srgbClr val="00B050"/>
                </a:solidFill>
              </a:rPr>
              <a:t>the </a:t>
            </a:r>
            <a:r>
              <a:rPr lang="en-US" sz="2400" b="1" dirty="0" smtClean="0">
                <a:solidFill>
                  <a:srgbClr val="00B050"/>
                </a:solidFill>
              </a:rPr>
              <a:t/>
            </a:r>
            <a:br>
              <a:rPr lang="en-US" sz="2400" b="1" dirty="0" smtClean="0">
                <a:solidFill>
                  <a:srgbClr val="00B050"/>
                </a:solidFill>
              </a:rPr>
            </a:br>
            <a:r>
              <a:rPr lang="en-US" sz="2400" b="1" dirty="0" smtClean="0">
                <a:solidFill>
                  <a:srgbClr val="00B050"/>
                </a:solidFill>
              </a:rPr>
              <a:t>week </a:t>
            </a:r>
            <a:r>
              <a:rPr lang="en-US" b="1" dirty="0" smtClean="0">
                <a:solidFill>
                  <a:srgbClr val="00B050"/>
                </a:solidFill>
              </a:rPr>
              <a:t>(</a:t>
            </a:r>
            <a:r>
              <a:rPr lang="en-US" b="1" dirty="0">
                <a:solidFill>
                  <a:srgbClr val="00B050"/>
                </a:solidFill>
              </a:rPr>
              <a:t>or </a:t>
            </a:r>
            <a:r>
              <a:rPr lang="en-US" b="1" dirty="0">
                <a:solidFill>
                  <a:srgbClr val="C00000"/>
                </a:solidFill>
              </a:rPr>
              <a:t>Sunday</a:t>
            </a:r>
            <a:r>
              <a:rPr lang="en-US" b="1" dirty="0" smtClean="0">
                <a:solidFill>
                  <a:srgbClr val="00B050"/>
                </a:solidFill>
              </a:rPr>
              <a:t>)  </a:t>
            </a:r>
            <a:r>
              <a:rPr lang="en-US" sz="2400" b="1" u="sng" dirty="0" smtClean="0">
                <a:solidFill>
                  <a:srgbClr val="C00000"/>
                </a:solidFill>
              </a:rPr>
              <a:t>after</a:t>
            </a:r>
            <a:r>
              <a:rPr lang="en-US" sz="2400" b="1" dirty="0" smtClean="0">
                <a:solidFill>
                  <a:srgbClr val="00B050"/>
                </a:solidFill>
              </a:rPr>
              <a:t> </a:t>
            </a:r>
            <a:br>
              <a:rPr lang="en-US" sz="2400" b="1" dirty="0" smtClean="0">
                <a:solidFill>
                  <a:srgbClr val="00B050"/>
                </a:solidFill>
              </a:rPr>
            </a:br>
            <a:r>
              <a:rPr lang="en-US" sz="2400" b="1" dirty="0" smtClean="0">
                <a:solidFill>
                  <a:srgbClr val="00B050"/>
                </a:solidFill>
              </a:rPr>
              <a:t>the Crucifixion event. </a:t>
            </a:r>
            <a:endParaRPr lang="en-US" sz="2400" dirty="0">
              <a:solidFill>
                <a:srgbClr val="7030A0"/>
              </a:solidFill>
            </a:endParaRPr>
          </a:p>
        </p:txBody>
      </p:sp>
      <p:pic>
        <p:nvPicPr>
          <p:cNvPr id="2052" name="Picture 4" descr="C:\Users\Rae\Desktop\Yahusha on stairway 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11" y="1085066"/>
            <a:ext cx="3721216" cy="2538696"/>
          </a:xfrm>
          <a:prstGeom prst="rect">
            <a:avLst/>
          </a:prstGeom>
          <a:noFill/>
          <a:ln>
            <a:solidFill>
              <a:srgbClr val="7030A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4982311" y="3623762"/>
            <a:ext cx="3730862" cy="795838"/>
          </a:xfrm>
          <a:prstGeom prst="rect">
            <a:avLst/>
          </a:prstGeom>
          <a:solidFill>
            <a:srgbClr val="4F2270"/>
          </a:solidFill>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latin typeface="Rockwell Extra Bold" pitchFamily="18" charset="0"/>
              </a:rPr>
              <a:t>Wave Sheaf </a:t>
            </a:r>
            <a:br>
              <a:rPr lang="en-US" sz="2800" b="1" dirty="0" smtClean="0">
                <a:ln w="50800"/>
                <a:solidFill>
                  <a:schemeClr val="bg1">
                    <a:shade val="50000"/>
                  </a:schemeClr>
                </a:solidFill>
                <a:latin typeface="Rockwell Extra Bold" pitchFamily="18" charset="0"/>
              </a:rPr>
            </a:br>
            <a:r>
              <a:rPr lang="en-US" sz="2800" b="1" dirty="0" smtClean="0">
                <a:ln w="50800"/>
                <a:solidFill>
                  <a:schemeClr val="bg1">
                    <a:shade val="50000"/>
                  </a:schemeClr>
                </a:solidFill>
                <a:latin typeface="Rockwell Extra Bold" pitchFamily="18" charset="0"/>
              </a:rPr>
              <a:t>Fulfilled</a:t>
            </a:r>
            <a:endParaRPr lang="en-US" sz="2800" b="1" dirty="0">
              <a:ln w="50800"/>
              <a:solidFill>
                <a:schemeClr val="bg1">
                  <a:shade val="50000"/>
                </a:schemeClr>
              </a:solidFill>
              <a:latin typeface="Rockwell Extra Bold" pitchFamily="18" charset="0"/>
            </a:endParaRPr>
          </a:p>
        </p:txBody>
      </p:sp>
    </p:spTree>
    <p:extLst>
      <p:ext uri="{BB962C8B-B14F-4D97-AF65-F5344CB8AC3E}">
        <p14:creationId xmlns:p14="http://schemas.microsoft.com/office/powerpoint/2010/main" val="2321531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000"/>
                                        <p:tgtEl>
                                          <p:spTgt spid="5">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21</a:t>
            </a:fld>
            <a:endParaRPr lang="en-US"/>
          </a:p>
        </p:txBody>
      </p:sp>
      <p:sp>
        <p:nvSpPr>
          <p:cNvPr id="5" name="TextBox 4"/>
          <p:cNvSpPr txBox="1"/>
          <p:nvPr/>
        </p:nvSpPr>
        <p:spPr>
          <a:xfrm>
            <a:off x="457200" y="914400"/>
            <a:ext cx="5181600" cy="5693866"/>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Do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not confuse these two facts:  </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342900" indent="-342900">
              <a:buFont typeface="+mj-lt"/>
              <a:buAutoNum type="arabicParenR"/>
            </a:pPr>
            <a:r>
              <a:rPr lang="en-US" sz="2400" b="1" dirty="0" smtClean="0">
                <a:solidFill>
                  <a:srgbClr val="0070C0"/>
                </a:solidFill>
              </a:rPr>
              <a:t>Yahusha’s</a:t>
            </a:r>
            <a:r>
              <a:rPr lang="en-US" sz="2400" dirty="0" smtClean="0"/>
              <a:t> </a:t>
            </a:r>
            <a:r>
              <a:rPr lang="en-US" sz="2400" b="1" dirty="0">
                <a:solidFill>
                  <a:schemeClr val="accent4"/>
                </a:solidFill>
                <a:effectLst>
                  <a:outerShdw blurRad="38100" dist="38100" dir="2700000" algn="tl">
                    <a:srgbClr val="000000">
                      <a:alpha val="43137"/>
                    </a:srgbClr>
                  </a:outerShdw>
                </a:effectLst>
              </a:rPr>
              <a:t>resurrection</a:t>
            </a:r>
            <a:r>
              <a:rPr lang="en-US" sz="2400" b="1" dirty="0">
                <a:solidFill>
                  <a:schemeClr val="bg2">
                    <a:lumMod val="25000"/>
                  </a:schemeClr>
                </a:solidFill>
              </a:rPr>
              <a:t> was </a:t>
            </a:r>
            <a:r>
              <a:rPr lang="en-US" sz="2400" b="1" dirty="0" smtClean="0">
                <a:solidFill>
                  <a:schemeClr val="bg2">
                    <a:lumMod val="25000"/>
                  </a:schemeClr>
                </a:solidFill>
              </a:rPr>
              <a:t/>
            </a:r>
            <a:br>
              <a:rPr lang="en-US" sz="2400" b="1" dirty="0" smtClean="0">
                <a:solidFill>
                  <a:schemeClr val="bg2">
                    <a:lumMod val="25000"/>
                  </a:schemeClr>
                </a:solidFill>
              </a:rPr>
            </a:br>
            <a:r>
              <a:rPr lang="en-US" sz="2400" b="1" dirty="0" smtClean="0">
                <a:solidFill>
                  <a:schemeClr val="bg2">
                    <a:lumMod val="25000"/>
                  </a:schemeClr>
                </a:solidFill>
              </a:rPr>
              <a:t>on </a:t>
            </a:r>
            <a:r>
              <a:rPr lang="en-US" sz="2400" b="1" dirty="0">
                <a:solidFill>
                  <a:schemeClr val="bg2">
                    <a:lumMod val="25000"/>
                  </a:schemeClr>
                </a:solidFill>
              </a:rPr>
              <a:t>the weekly Sabbath </a:t>
            </a:r>
            <a:r>
              <a:rPr lang="en-US" sz="2400" b="1" dirty="0" smtClean="0">
                <a:solidFill>
                  <a:schemeClr val="bg2">
                    <a:lumMod val="25000"/>
                  </a:schemeClr>
                </a:solidFill>
              </a:rPr>
              <a:t/>
            </a:r>
            <a:br>
              <a:rPr lang="en-US" sz="2400" b="1" dirty="0" smtClean="0">
                <a:solidFill>
                  <a:schemeClr val="bg2">
                    <a:lumMod val="25000"/>
                  </a:schemeClr>
                </a:solidFill>
              </a:rPr>
            </a:br>
            <a:r>
              <a:rPr lang="en-US" sz="2000" b="1" dirty="0" smtClean="0">
                <a:solidFill>
                  <a:schemeClr val="bg2">
                    <a:lumMod val="25000"/>
                  </a:schemeClr>
                </a:solidFill>
              </a:rPr>
              <a:t>(</a:t>
            </a:r>
            <a:r>
              <a:rPr lang="en-US" sz="2000" b="1" dirty="0">
                <a:solidFill>
                  <a:schemeClr val="bg2">
                    <a:lumMod val="25000"/>
                  </a:schemeClr>
                </a:solidFill>
              </a:rPr>
              <a:t>not Sunday</a:t>
            </a:r>
            <a:r>
              <a:rPr lang="en-US" sz="2000" b="1" dirty="0" smtClean="0">
                <a:solidFill>
                  <a:schemeClr val="bg2">
                    <a:lumMod val="25000"/>
                  </a:schemeClr>
                </a:solidFill>
              </a:rPr>
              <a:t>).</a:t>
            </a:r>
            <a:br>
              <a:rPr lang="en-US" sz="2000" b="1" dirty="0" smtClean="0">
                <a:solidFill>
                  <a:schemeClr val="bg2">
                    <a:lumMod val="25000"/>
                  </a:schemeClr>
                </a:solidFill>
              </a:rPr>
            </a:br>
            <a:r>
              <a:rPr lang="en-US" sz="2400" b="1" dirty="0" smtClean="0">
                <a:solidFill>
                  <a:schemeClr val="bg2">
                    <a:lumMod val="25000"/>
                  </a:schemeClr>
                </a:solidFill>
              </a:rPr>
              <a:t>  </a:t>
            </a:r>
            <a:br>
              <a:rPr lang="en-US" sz="2400" b="1" dirty="0" smtClean="0">
                <a:solidFill>
                  <a:schemeClr val="bg2">
                    <a:lumMod val="25000"/>
                  </a:schemeClr>
                </a:solidFill>
              </a:rPr>
            </a:br>
            <a:endParaRPr lang="en-US" sz="1400" b="1" dirty="0" smtClean="0">
              <a:solidFill>
                <a:schemeClr val="bg2">
                  <a:lumMod val="25000"/>
                </a:schemeClr>
              </a:solidFill>
            </a:endParaRPr>
          </a:p>
          <a:p>
            <a:pPr marL="342900" indent="-342900">
              <a:buFont typeface="+mj-lt"/>
              <a:buAutoNum type="arabicParenR"/>
            </a:pPr>
            <a:r>
              <a:rPr lang="en-US" sz="2400" b="1" dirty="0">
                <a:solidFill>
                  <a:srgbClr val="0070C0"/>
                </a:solidFill>
              </a:rPr>
              <a:t>Yahusha’s ascension</a:t>
            </a:r>
            <a:r>
              <a:rPr lang="en-US" sz="2400" b="1" dirty="0" smtClean="0">
                <a:solidFill>
                  <a:schemeClr val="bg2">
                    <a:lumMod val="25000"/>
                  </a:schemeClr>
                </a:solidFill>
              </a:rPr>
              <a:t> </a:t>
            </a:r>
            <a:r>
              <a:rPr lang="en-US" sz="2400" b="1" dirty="0">
                <a:solidFill>
                  <a:schemeClr val="bg2">
                    <a:lumMod val="25000"/>
                  </a:schemeClr>
                </a:solidFill>
              </a:rPr>
              <a:t>was </a:t>
            </a:r>
            <a:r>
              <a:rPr lang="en-US" sz="2400" b="1" dirty="0" smtClean="0">
                <a:solidFill>
                  <a:schemeClr val="bg2">
                    <a:lumMod val="25000"/>
                  </a:schemeClr>
                </a:solidFill>
              </a:rPr>
              <a:t/>
            </a:r>
            <a:br>
              <a:rPr lang="en-US" sz="2400" b="1" dirty="0" smtClean="0">
                <a:solidFill>
                  <a:schemeClr val="bg2">
                    <a:lumMod val="25000"/>
                  </a:schemeClr>
                </a:solidFill>
              </a:rPr>
            </a:br>
            <a:r>
              <a:rPr lang="en-US" sz="2400" b="1" dirty="0" smtClean="0">
                <a:solidFill>
                  <a:schemeClr val="bg2">
                    <a:lumMod val="25000"/>
                  </a:schemeClr>
                </a:solidFill>
              </a:rPr>
              <a:t>perfectly timed so that His </a:t>
            </a:r>
            <a:r>
              <a:rPr lang="en-US" sz="2400" b="1" dirty="0" smtClean="0">
                <a:solidFill>
                  <a:srgbClr val="0070C0"/>
                </a:solidFill>
              </a:rPr>
              <a:t>presence</a:t>
            </a:r>
            <a:r>
              <a:rPr lang="en-US" sz="2400" b="1" dirty="0" smtClean="0">
                <a:solidFill>
                  <a:schemeClr val="bg2">
                    <a:lumMod val="25000"/>
                  </a:schemeClr>
                </a:solidFill>
              </a:rPr>
              <a:t> was before </a:t>
            </a:r>
            <a:r>
              <a:rPr lang="en-US" sz="2400" b="1" dirty="0" smtClean="0">
                <a:solidFill>
                  <a:srgbClr val="0070C0"/>
                </a:solidFill>
              </a:rPr>
              <a:t>Yahuah</a:t>
            </a:r>
            <a:r>
              <a:rPr lang="en-US" sz="2400" b="1" dirty="0" smtClean="0">
                <a:solidFill>
                  <a:schemeClr val="bg2">
                    <a:lumMod val="25000"/>
                  </a:schemeClr>
                </a:solidFill>
              </a:rPr>
              <a:t> </a:t>
            </a:r>
            <a:br>
              <a:rPr lang="en-US" sz="2400" b="1" dirty="0" smtClean="0">
                <a:solidFill>
                  <a:schemeClr val="bg2">
                    <a:lumMod val="25000"/>
                  </a:schemeClr>
                </a:solidFill>
              </a:rPr>
            </a:br>
            <a:r>
              <a:rPr lang="en-US" sz="2400" b="1" dirty="0" smtClean="0">
                <a:solidFill>
                  <a:schemeClr val="bg2">
                    <a:lumMod val="25000"/>
                  </a:schemeClr>
                </a:solidFill>
              </a:rPr>
              <a:t>as the earthly Wave Sheaf was </a:t>
            </a:r>
            <a:r>
              <a:rPr lang="en-US" sz="2400" b="1" dirty="0">
                <a:solidFill>
                  <a:schemeClr val="bg2">
                    <a:lumMod val="25000"/>
                  </a:schemeClr>
                </a:solidFill>
              </a:rPr>
              <a:t>waved </a:t>
            </a:r>
            <a:r>
              <a:rPr lang="en-US" sz="2400" b="1" dirty="0" smtClean="0">
                <a:solidFill>
                  <a:schemeClr val="bg2">
                    <a:lumMod val="25000"/>
                  </a:schemeClr>
                </a:solidFill>
              </a:rPr>
              <a:t>heavenward </a:t>
            </a:r>
            <a:r>
              <a:rPr lang="en-US" sz="2400" b="1" dirty="0">
                <a:solidFill>
                  <a:schemeClr val="bg2">
                    <a:lumMod val="25000"/>
                  </a:schemeClr>
                </a:solidFill>
              </a:rPr>
              <a:t>– at the </a:t>
            </a:r>
            <a:r>
              <a:rPr lang="en-US" sz="2400" b="1" dirty="0" smtClean="0">
                <a:solidFill>
                  <a:schemeClr val="bg2">
                    <a:lumMod val="25000"/>
                  </a:schemeClr>
                </a:solidFill>
              </a:rPr>
              <a:t/>
            </a:r>
            <a:br>
              <a:rPr lang="en-US" sz="2400" b="1" dirty="0" smtClean="0">
                <a:solidFill>
                  <a:schemeClr val="bg2">
                    <a:lumMod val="25000"/>
                  </a:schemeClr>
                </a:solidFill>
              </a:rPr>
            </a:br>
            <a:r>
              <a:rPr lang="en-US" sz="2400" b="1" dirty="0" smtClean="0">
                <a:solidFill>
                  <a:schemeClr val="bg2">
                    <a:lumMod val="25000"/>
                  </a:schemeClr>
                </a:solidFill>
              </a:rPr>
              <a:t>early dawn hours of </a:t>
            </a:r>
            <a:r>
              <a:rPr lang="en-US" sz="2400" b="1" u="sng" dirty="0" smtClean="0">
                <a:solidFill>
                  <a:schemeClr val="bg2">
                    <a:lumMod val="25000"/>
                  </a:schemeClr>
                </a:solidFill>
              </a:rPr>
              <a:t>that</a:t>
            </a:r>
            <a:r>
              <a:rPr lang="en-US" sz="2400" b="1" dirty="0" smtClean="0">
                <a:solidFill>
                  <a:schemeClr val="bg2">
                    <a:lumMod val="25000"/>
                  </a:schemeClr>
                </a:solidFill>
              </a:rPr>
              <a:t> </a:t>
            </a:r>
            <a:r>
              <a:rPr lang="en-US" sz="2400" b="1" u="sng" dirty="0" smtClean="0">
                <a:solidFill>
                  <a:schemeClr val="bg2">
                    <a:lumMod val="25000"/>
                  </a:schemeClr>
                </a:solidFill>
              </a:rPr>
              <a:t>da</a:t>
            </a:r>
            <a:r>
              <a:rPr lang="en-US" sz="2400" b="1" dirty="0" smtClean="0">
                <a:solidFill>
                  <a:schemeClr val="bg2">
                    <a:lumMod val="25000"/>
                  </a:schemeClr>
                </a:solidFill>
              </a:rPr>
              <a:t>y</a:t>
            </a:r>
            <a:r>
              <a:rPr lang="en-US" sz="2400" dirty="0" smtClean="0">
                <a:solidFill>
                  <a:schemeClr val="bg2">
                    <a:lumMod val="25000"/>
                  </a:schemeClr>
                </a:solidFill>
              </a:rPr>
              <a:t>.</a:t>
            </a:r>
            <a:r>
              <a:rPr lang="en-US" sz="2400" b="1" dirty="0" smtClean="0">
                <a:solidFill>
                  <a:schemeClr val="bg2">
                    <a:lumMod val="25000"/>
                  </a:schemeClr>
                </a:solidFill>
              </a:rPr>
              <a:t>  </a:t>
            </a:r>
          </a:p>
          <a:p>
            <a:endParaRPr lang="en-US" b="1" dirty="0">
              <a:solidFill>
                <a:schemeClr val="bg2">
                  <a:lumMod val="25000"/>
                </a:schemeClr>
              </a:solidFill>
            </a:endParaRPr>
          </a:p>
          <a:p>
            <a:r>
              <a:rPr lang="en-US" sz="1600" b="1" dirty="0" smtClean="0">
                <a:solidFill>
                  <a:schemeClr val="bg2">
                    <a:lumMod val="25000"/>
                  </a:schemeClr>
                </a:solidFill>
              </a:rPr>
              <a:t>(</a:t>
            </a:r>
            <a:r>
              <a:rPr lang="en-US" sz="1600" b="1" dirty="0">
                <a:solidFill>
                  <a:schemeClr val="bg2">
                    <a:lumMod val="25000"/>
                  </a:schemeClr>
                </a:solidFill>
              </a:rPr>
              <a:t>A study on the Wednesday crucifixion is </a:t>
            </a:r>
            <a:r>
              <a:rPr lang="en-US" sz="1600" b="1" dirty="0" smtClean="0">
                <a:solidFill>
                  <a:schemeClr val="bg2">
                    <a:lumMod val="25000"/>
                  </a:schemeClr>
                </a:solidFill>
              </a:rPr>
              <a:t/>
            </a:r>
            <a:br>
              <a:rPr lang="en-US" sz="1600" b="1" dirty="0" smtClean="0">
                <a:solidFill>
                  <a:schemeClr val="bg2">
                    <a:lumMod val="25000"/>
                  </a:schemeClr>
                </a:solidFill>
              </a:rPr>
            </a:br>
            <a:r>
              <a:rPr lang="en-US" sz="1600" b="1" dirty="0" smtClean="0">
                <a:solidFill>
                  <a:schemeClr val="bg2">
                    <a:lumMod val="25000"/>
                  </a:schemeClr>
                </a:solidFill>
              </a:rPr>
              <a:t>crucial </a:t>
            </a:r>
            <a:r>
              <a:rPr lang="en-US" sz="1600" b="1" dirty="0">
                <a:solidFill>
                  <a:schemeClr val="bg2">
                    <a:lumMod val="25000"/>
                  </a:schemeClr>
                </a:solidFill>
              </a:rPr>
              <a:t>if this fact is not recognized yet. </a:t>
            </a:r>
            <a:r>
              <a:rPr lang="en-US" sz="1600" b="1" dirty="0" smtClean="0">
                <a:solidFill>
                  <a:schemeClr val="bg2">
                    <a:lumMod val="25000"/>
                  </a:schemeClr>
                </a:solidFill>
              </a:rPr>
              <a:t> </a:t>
            </a:r>
            <a:br>
              <a:rPr lang="en-US" sz="1600" b="1" dirty="0" smtClean="0">
                <a:solidFill>
                  <a:schemeClr val="bg2">
                    <a:lumMod val="25000"/>
                  </a:schemeClr>
                </a:solidFill>
              </a:rPr>
            </a:br>
            <a:r>
              <a:rPr lang="en-US" sz="1600" b="1" dirty="0" smtClean="0">
                <a:solidFill>
                  <a:schemeClr val="bg2">
                    <a:lumMod val="25000"/>
                  </a:schemeClr>
                </a:solidFill>
              </a:rPr>
              <a:t>Ask </a:t>
            </a:r>
            <a:r>
              <a:rPr lang="en-US" sz="1600" b="1" dirty="0">
                <a:solidFill>
                  <a:schemeClr val="bg2">
                    <a:lumMod val="25000"/>
                  </a:schemeClr>
                </a:solidFill>
              </a:rPr>
              <a:t>for studies if you need more information.) </a:t>
            </a:r>
          </a:p>
        </p:txBody>
      </p:sp>
      <p:sp>
        <p:nvSpPr>
          <p:cNvPr id="8"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Timing of </a:t>
            </a:r>
            <a:r>
              <a:rPr lang="en-US" sz="4400" spc="50" dirty="0" smtClean="0">
                <a:ln w="11430"/>
                <a:solidFill>
                  <a:srgbClr val="FFC000"/>
                </a:solidFill>
                <a:effectLst>
                  <a:outerShdw blurRad="76200" dist="50800" dir="5400000" algn="tl" rotWithShape="0">
                    <a:srgbClr val="000000">
                      <a:alpha val="65000"/>
                    </a:srgbClr>
                  </a:outerShdw>
                </a:effectLst>
              </a:rPr>
              <a:t>Resurrection</a:t>
            </a:r>
            <a:r>
              <a:rPr lang="en-US" sz="4400" spc="50" dirty="0" smtClean="0">
                <a:ln w="11430"/>
                <a:solidFill>
                  <a:srgbClr val="00B0F0"/>
                </a:solidFill>
                <a:effectLst>
                  <a:outerShdw blurRad="76200" dist="50800" dir="5400000" algn="tl" rotWithShape="0">
                    <a:srgbClr val="000000">
                      <a:alpha val="65000"/>
                    </a:srgbClr>
                  </a:outerShdw>
                </a:effectLst>
              </a:rPr>
              <a:t> </a:t>
            </a:r>
            <a:r>
              <a:rPr lang="en-US" sz="4400" spc="50" dirty="0" smtClean="0">
                <a:ln w="11430"/>
                <a:solidFill>
                  <a:srgbClr val="8C4C64"/>
                </a:solidFill>
                <a:effectLst>
                  <a:outerShdw blurRad="76200" dist="50800" dir="5400000" algn="tl" rotWithShape="0">
                    <a:srgbClr val="000000">
                      <a:alpha val="65000"/>
                    </a:srgbClr>
                  </a:outerShdw>
                </a:effectLst>
              </a:rPr>
              <a:t>&amp; </a:t>
            </a:r>
            <a:r>
              <a:rPr lang="en-US" sz="4400" spc="50" dirty="0" smtClean="0">
                <a:ln w="11430"/>
                <a:solidFill>
                  <a:srgbClr val="00B0F0"/>
                </a:solidFill>
                <a:effectLst>
                  <a:outerShdw blurRad="76200" dist="50800" dir="5400000" algn="tl" rotWithShape="0">
                    <a:srgbClr val="000000">
                      <a:alpha val="65000"/>
                    </a:srgbClr>
                  </a:outerShdw>
                </a:effectLst>
              </a:rPr>
              <a:t>Ascension</a:t>
            </a:r>
            <a:endParaRPr lang="en-US" sz="1800" spc="50" dirty="0">
              <a:ln w="11430"/>
              <a:solidFill>
                <a:srgbClr val="00B0F0"/>
              </a:solidFill>
              <a:effectLst>
                <a:outerShdw blurRad="76200" dist="50800" dir="5400000" algn="tl" rotWithShape="0">
                  <a:srgbClr val="000000">
                    <a:alpha val="65000"/>
                  </a:srgbClr>
                </a:outerShdw>
              </a:effectLst>
            </a:endParaRPr>
          </a:p>
        </p:txBody>
      </p:sp>
      <p:pic>
        <p:nvPicPr>
          <p:cNvPr id="5122" name="Picture 2" descr="C:\Users\Rae\Desktop\reaping_the_harvest-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336219"/>
            <a:ext cx="2387123" cy="3232165"/>
          </a:xfrm>
          <a:prstGeom prst="rect">
            <a:avLst/>
          </a:prstGeom>
          <a:ln w="76200">
            <a:solidFill>
              <a:srgbClr val="0070C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5123" name="Picture 3" descr="C:\Users\Rae\Desktop\tomb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596" y="914400"/>
            <a:ext cx="2735929" cy="2048907"/>
          </a:xfrm>
          <a:prstGeom prst="rect">
            <a:avLst/>
          </a:prstGeom>
          <a:ln w="7620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34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22</a:t>
            </a:fld>
            <a:endParaRPr lang="en-US"/>
          </a:p>
        </p:txBody>
      </p:sp>
      <p:sp>
        <p:nvSpPr>
          <p:cNvPr id="5" name="TextBox 4"/>
          <p:cNvSpPr txBox="1"/>
          <p:nvPr/>
        </p:nvSpPr>
        <p:spPr>
          <a:xfrm>
            <a:off x="3048000" y="3200760"/>
            <a:ext cx="2743200" cy="2246769"/>
          </a:xfrm>
          <a:prstGeom prst="rect">
            <a:avLst/>
          </a:prstGeom>
          <a:noFill/>
          <a:ln>
            <a:solidFill>
              <a:schemeClr val="bg2">
                <a:lumMod val="90000"/>
              </a:schemeClr>
            </a:solidFill>
          </a:ln>
          <a:effectLst>
            <a:glow rad="139700">
              <a:schemeClr val="accent4">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These two very important events did not occur on the same day!</a:t>
            </a:r>
            <a:endPar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le 1"/>
          <p:cNvSpPr txBox="1">
            <a:spLocks/>
          </p:cNvSpPr>
          <p:nvPr/>
        </p:nvSpPr>
        <p:spPr>
          <a:xfrm>
            <a:off x="-76200" y="22860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Charting </a:t>
            </a:r>
            <a:r>
              <a:rPr lang="en-US" sz="4400" spc="50" dirty="0" smtClean="0">
                <a:ln w="11430"/>
                <a:solidFill>
                  <a:srgbClr val="FFC000"/>
                </a:solidFill>
                <a:effectLst>
                  <a:outerShdw blurRad="76200" dist="50800" dir="5400000" algn="tl" rotWithShape="0">
                    <a:srgbClr val="000000">
                      <a:alpha val="65000"/>
                    </a:srgbClr>
                  </a:outerShdw>
                </a:effectLst>
              </a:rPr>
              <a:t>Resurrection</a:t>
            </a:r>
            <a:r>
              <a:rPr lang="en-US" sz="4400" spc="50" dirty="0" smtClean="0">
                <a:ln w="11430"/>
                <a:solidFill>
                  <a:srgbClr val="00B0F0"/>
                </a:solidFill>
                <a:effectLst>
                  <a:outerShdw blurRad="76200" dist="50800" dir="5400000" algn="tl" rotWithShape="0">
                    <a:srgbClr val="000000">
                      <a:alpha val="65000"/>
                    </a:srgbClr>
                  </a:outerShdw>
                </a:effectLst>
              </a:rPr>
              <a:t> </a:t>
            </a:r>
            <a:r>
              <a:rPr lang="en-US" sz="4400" spc="50" dirty="0" smtClean="0">
                <a:ln w="11430"/>
                <a:solidFill>
                  <a:srgbClr val="8C4C64"/>
                </a:solidFill>
                <a:effectLst>
                  <a:outerShdw blurRad="76200" dist="50800" dir="5400000" algn="tl" rotWithShape="0">
                    <a:srgbClr val="000000">
                      <a:alpha val="65000"/>
                    </a:srgbClr>
                  </a:outerShdw>
                </a:effectLst>
              </a:rPr>
              <a:t>&amp; </a:t>
            </a:r>
            <a:r>
              <a:rPr lang="en-US" sz="4400" spc="50" dirty="0" smtClean="0">
                <a:ln w="11430"/>
                <a:solidFill>
                  <a:srgbClr val="00B0F0"/>
                </a:solidFill>
                <a:effectLst>
                  <a:outerShdw blurRad="76200" dist="50800" dir="5400000" algn="tl" rotWithShape="0">
                    <a:srgbClr val="000000">
                      <a:alpha val="65000"/>
                    </a:srgbClr>
                  </a:outerShdw>
                </a:effectLst>
              </a:rPr>
              <a:t>Ascension</a:t>
            </a:r>
            <a:endParaRPr lang="en-US" sz="1800" spc="50" dirty="0">
              <a:ln w="11430"/>
              <a:solidFill>
                <a:srgbClr val="00B0F0"/>
              </a:solidFill>
              <a:effectLst>
                <a:outerShdw blurRad="76200" dist="50800" dir="5400000" algn="tl" rotWithShape="0">
                  <a:srgbClr val="000000">
                    <a:alpha val="65000"/>
                  </a:srgbClr>
                </a:outerShdw>
              </a:effectLst>
            </a:endParaRPr>
          </a:p>
        </p:txBody>
      </p:sp>
      <p:pic>
        <p:nvPicPr>
          <p:cNvPr id="5122" name="Picture 2" descr="C:\Users\Rae\Desktop\reaping_the_harvest-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2387123" cy="3232165"/>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5123" name="Picture 3" descr="C:\Users\Rae\Desktop\tomb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5194"/>
            <a:ext cx="2735929" cy="2048907"/>
          </a:xfrm>
          <a:prstGeom prst="rect">
            <a:avLst/>
          </a:prstGeom>
          <a:ln w="76200">
            <a:solidFill>
              <a:srgbClr val="8C4C64"/>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3860756419"/>
              </p:ext>
            </p:extLst>
          </p:nvPr>
        </p:nvGraphicFramePr>
        <p:xfrm>
          <a:off x="457200" y="1295400"/>
          <a:ext cx="8229599" cy="153923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b="0" dirty="0" smtClean="0"/>
                        <a:t>4</a:t>
                      </a:r>
                      <a:endParaRPr lang="en-US" sz="1400"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DCE5EE"/>
                    </a:solidFill>
                  </a:tcPr>
                </a:tc>
                <a:tc>
                  <a:txBody>
                    <a:bodyPr/>
                    <a:lstStyle/>
                    <a:p>
                      <a:pPr algn="ctr"/>
                      <a:r>
                        <a:rPr lang="en-US" sz="1400" dirty="0" smtClean="0"/>
                        <a:t>5</a:t>
                      </a:r>
                      <a:endParaRPr lang="en-US" sz="1400" dirty="0"/>
                    </a:p>
                  </a:txBody>
                  <a:tcPr>
                    <a:lnL w="12700" cmpd="sng">
                      <a:noFill/>
                    </a:lnL>
                    <a:cell3D prstMaterial="dkEdge">
                      <a:bevel w="77470" h="12700" prst="softRound"/>
                      <a:lightRig rig="flood" dir="t"/>
                    </a:cell3D>
                    <a:solidFill>
                      <a:srgbClr val="DCE5EE"/>
                    </a:solidFill>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c>
                  <a:txBody>
                    <a:bodyPr/>
                    <a:lstStyle/>
                    <a:p>
                      <a:pPr algn="ctr"/>
                      <a:r>
                        <a:rPr lang="en-US" sz="1400" dirty="0" smtClean="0"/>
                        <a:t>8</a:t>
                      </a:r>
                      <a:endParaRPr lang="en-US" sz="1400" dirty="0"/>
                    </a:p>
                  </a:txBody>
                  <a:tcPr>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r>
              <a:tr h="372380">
                <a:tc>
                  <a:txBody>
                    <a:bodyPr/>
                    <a:lstStyle/>
                    <a:p>
                      <a:pPr algn="ctr"/>
                      <a:r>
                        <a:rPr lang="en-US" sz="1400" dirty="0" smtClean="0"/>
                        <a:t>11</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600" b="1" dirty="0" smtClean="0">
                          <a:solidFill>
                            <a:schemeClr val="bg1"/>
                          </a:solidFill>
                        </a:rPr>
                        <a:t>14 P/O</a:t>
                      </a:r>
                      <a:endParaRPr lang="en-US" sz="11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16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17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0">
                <a:tc>
                  <a:txBody>
                    <a:bodyPr/>
                    <a:lstStyle/>
                    <a:p>
                      <a:pPr algn="ctr"/>
                      <a:r>
                        <a:rPr lang="en-US" sz="2000" b="1" dirty="0" smtClean="0"/>
                        <a:t>18  W/S</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19</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tcPr>
                </a:tc>
                <a:tc>
                  <a:txBody>
                    <a:bodyPr/>
                    <a:lstStyle/>
                    <a:p>
                      <a:pPr algn="ctr"/>
                      <a:r>
                        <a:rPr lang="en-US" sz="1400" dirty="0" smtClean="0"/>
                        <a:t>23</a:t>
                      </a:r>
                      <a:endParaRPr lang="en-US" sz="1400" dirty="0"/>
                    </a:p>
                  </a:txBody>
                  <a:tcPr>
                    <a:cell3D prstMaterial="dkEdge">
                      <a:bevel w="77470" h="12700" prst="softRound"/>
                      <a:lightRig rig="flood" dir="t"/>
                    </a:cell3D>
                  </a:tcPr>
                </a:tc>
                <a:tc>
                  <a:txBody>
                    <a:bodyPr/>
                    <a:lstStyle/>
                    <a:p>
                      <a:pPr algn="ctr"/>
                      <a:r>
                        <a:rPr lang="en-US" sz="1400" b="1" dirty="0" smtClean="0"/>
                        <a:t>24</a:t>
                      </a:r>
                      <a:endParaRPr lang="en-US" sz="1400" b="1" dirty="0"/>
                    </a:p>
                  </a:txBody>
                  <a:tcPr>
                    <a:cell3D prstMaterial="dkEdge">
                      <a:bevel w="77470" h="12700" prst="softRound"/>
                      <a:lightRig rig="flood" dir="t"/>
                    </a:cell3D>
                    <a:solidFill>
                      <a:srgbClr val="DCE5EE"/>
                    </a:solidFill>
                  </a:tcPr>
                </a:tc>
              </a:tr>
            </a:tbl>
          </a:graphicData>
        </a:graphic>
      </p:graphicFrame>
      <p:cxnSp>
        <p:nvCxnSpPr>
          <p:cNvPr id="10" name="Straight Arrow Connector 9"/>
          <p:cNvCxnSpPr/>
          <p:nvPr/>
        </p:nvCxnSpPr>
        <p:spPr>
          <a:xfrm>
            <a:off x="8458200" y="2468166"/>
            <a:ext cx="0" cy="945356"/>
          </a:xfrm>
          <a:prstGeom prst="straightConnector1">
            <a:avLst/>
          </a:prstGeom>
          <a:ln w="76200">
            <a:solidFill>
              <a:srgbClr val="0070C0"/>
            </a:solidFill>
            <a:headEnd type="diamond"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0599" y="2940844"/>
            <a:ext cx="0" cy="640556"/>
          </a:xfrm>
          <a:prstGeom prst="straightConnector1">
            <a:avLst/>
          </a:prstGeom>
          <a:ln w="76200">
            <a:solidFill>
              <a:srgbClr val="00B050"/>
            </a:solidFill>
            <a:headEnd type="diamond"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0" y="5715000"/>
            <a:ext cx="5707729" cy="830997"/>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a:solidFill>
                  <a:srgbClr val="4F2270"/>
                </a:solidFill>
              </a:rPr>
              <a:t>If Wave Sheaf is not observed at the exact correct time, numerous problems arise.</a:t>
            </a:r>
          </a:p>
        </p:txBody>
      </p:sp>
    </p:spTree>
    <p:extLst>
      <p:ext uri="{BB962C8B-B14F-4D97-AF65-F5344CB8AC3E}">
        <p14:creationId xmlns:p14="http://schemas.microsoft.com/office/powerpoint/2010/main" val="1170329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childTnLst>
                          </p:cTn>
                        </p:par>
                        <p:par>
                          <p:cTn id="8" fill="hold">
                            <p:stCondLst>
                              <p:cond delay="2250"/>
                            </p:stCondLst>
                            <p:childTnLst>
                              <p:par>
                                <p:cTn id="9" presetID="8" presetClass="entr" presetSubtype="16"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diamond(in)">
                                      <p:cBhvr>
                                        <p:cTn id="11" dur="2000"/>
                                        <p:tgtEl>
                                          <p:spTgt spid="5123"/>
                                        </p:tgtEl>
                                      </p:cBhvr>
                                    </p:animEffect>
                                  </p:childTnLst>
                                </p:cTn>
                              </p:par>
                            </p:childTnLst>
                          </p:cTn>
                        </p:par>
                        <p:par>
                          <p:cTn id="12" fill="hold">
                            <p:stCondLst>
                              <p:cond delay="4250"/>
                            </p:stCondLst>
                            <p:childTnLst>
                              <p:par>
                                <p:cTn id="13" presetID="22" presetClass="entr" presetSubtype="1"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250"/>
                                        <p:tgtEl>
                                          <p:spTgt spid="11"/>
                                        </p:tgtEl>
                                      </p:cBhvr>
                                    </p:animEffect>
                                  </p:childTnLst>
                                </p:cTn>
                              </p:par>
                            </p:childTnLst>
                          </p:cTn>
                        </p:par>
                        <p:par>
                          <p:cTn id="16" fill="hold">
                            <p:stCondLst>
                              <p:cond delay="6500"/>
                            </p:stCondLst>
                            <p:childTnLst>
                              <p:par>
                                <p:cTn id="17" presetID="8" presetClass="entr" presetSubtype="16" fill="hold" nodeType="after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diamond(in)">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23</a:t>
            </a:fld>
            <a:endParaRPr lang="en-US"/>
          </a:p>
        </p:txBody>
      </p:sp>
      <p:sp>
        <p:nvSpPr>
          <p:cNvPr id="5" name="TextBox 4"/>
          <p:cNvSpPr txBox="1"/>
          <p:nvPr/>
        </p:nvSpPr>
        <p:spPr>
          <a:xfrm>
            <a:off x="533400" y="1447999"/>
            <a:ext cx="4953000" cy="221599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smtClean="0">
                <a:solidFill>
                  <a:srgbClr val="00B050"/>
                </a:solidFill>
              </a:rPr>
              <a:t>Joshua’s 1</a:t>
            </a:r>
            <a:r>
              <a:rPr lang="en-US" sz="2400" b="1" baseline="30000" dirty="0" smtClean="0">
                <a:solidFill>
                  <a:srgbClr val="00B050"/>
                </a:solidFill>
              </a:rPr>
              <a:t>st</a:t>
            </a:r>
            <a:r>
              <a:rPr lang="en-US" sz="2400" b="1" dirty="0" smtClean="0">
                <a:solidFill>
                  <a:srgbClr val="00B050"/>
                </a:solidFill>
              </a:rPr>
              <a:t> honour was applied </a:t>
            </a:r>
            <a:r>
              <a:rPr lang="en-US" sz="2400" b="1" dirty="0">
                <a:solidFill>
                  <a:srgbClr val="00B050"/>
                </a:solidFill>
              </a:rPr>
              <a:t>to</a:t>
            </a:r>
            <a:r>
              <a:rPr lang="en-US" sz="2400" b="1" dirty="0" smtClean="0">
                <a:solidFill>
                  <a:srgbClr val="00B050"/>
                </a:solidFill>
              </a:rPr>
              <a:t>:</a:t>
            </a:r>
            <a:r>
              <a:rPr lang="en-US" dirty="0" smtClean="0"/>
              <a:t/>
            </a:r>
            <a:br>
              <a:rPr lang="en-US" dirty="0" smtClean="0"/>
            </a:br>
            <a:endParaRPr lang="en-US" dirty="0"/>
          </a:p>
          <a:p>
            <a:pPr lvl="0" algn="ct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US" sz="24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Wave Sheaf Festival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event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(representing </a:t>
            </a:r>
            <a:r>
              <a:rPr lang="en-US" sz="2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Yahusha’s</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ascension during the early</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rgbClr val="0066FF"/>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88900">
                    <a:srgbClr val="99FFCC"/>
                  </a:glow>
                  <a:reflection blurRad="12700" stA="28000" endPos="45000" dist="1000" dir="5400000" sy="-100000" algn="bl" rotWithShape="0"/>
                </a:effectLst>
              </a:rPr>
              <a:t>pre-sunrise hours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of this day).</a:t>
            </a:r>
            <a:r>
              <a:rPr lang="en-US" dirty="0" smtClean="0"/>
              <a:t> </a:t>
            </a:r>
            <a:endParaRPr lang="en-US" dirty="0"/>
          </a:p>
        </p:txBody>
      </p:sp>
      <p:sp>
        <p:nvSpPr>
          <p:cNvPr id="8"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Which was </a:t>
            </a:r>
            <a:r>
              <a:rPr lang="en-US" sz="4200" spc="50" dirty="0">
                <a:ln w="11430"/>
                <a:solidFill>
                  <a:srgbClr val="8C4C64"/>
                </a:solidFill>
                <a:effectLst>
                  <a:outerShdw blurRad="76200" dist="50800" dir="5400000" algn="tl" rotWithShape="0">
                    <a:srgbClr val="000000">
                      <a:alpha val="65000"/>
                    </a:srgbClr>
                  </a:outerShdw>
                </a:effectLst>
              </a:rPr>
              <a:t>H</a:t>
            </a:r>
            <a:r>
              <a:rPr lang="en-US" sz="4200" spc="50" dirty="0" smtClean="0">
                <a:ln w="11430"/>
                <a:solidFill>
                  <a:srgbClr val="8C4C64"/>
                </a:solidFill>
                <a:effectLst>
                  <a:outerShdw blurRad="76200" dist="50800" dir="5400000" algn="tl" rotWithShape="0">
                    <a:srgbClr val="000000">
                      <a:alpha val="65000"/>
                    </a:srgbClr>
                  </a:outerShdw>
                </a:effectLst>
              </a:rPr>
              <a:t>onoured </a:t>
            </a:r>
            <a:r>
              <a:rPr lang="en-US" sz="4200" spc="50" dirty="0">
                <a:ln w="11430"/>
                <a:solidFill>
                  <a:srgbClr val="8C4C64"/>
                </a:solidFill>
                <a:effectLst>
                  <a:outerShdw blurRad="76200" dist="50800" dir="5400000" algn="tl" rotWithShape="0">
                    <a:srgbClr val="000000">
                      <a:alpha val="65000"/>
                    </a:srgbClr>
                  </a:outerShdw>
                </a:effectLst>
              </a:rPr>
              <a:t>F</a:t>
            </a:r>
            <a:r>
              <a:rPr lang="en-US" sz="4200" spc="50" dirty="0" smtClean="0">
                <a:ln w="11430"/>
                <a:solidFill>
                  <a:srgbClr val="8C4C64"/>
                </a:solidFill>
                <a:effectLst>
                  <a:outerShdw blurRad="76200" dist="50800" dir="5400000" algn="tl" rotWithShape="0">
                    <a:srgbClr val="000000">
                      <a:alpha val="65000"/>
                    </a:srgbClr>
                  </a:outerShdw>
                </a:effectLst>
              </a:rPr>
              <a:t>irst on Abib 15?</a:t>
            </a:r>
          </a:p>
          <a:p>
            <a:r>
              <a:rPr lang="en-US" sz="4200" spc="50" dirty="0" smtClean="0">
                <a:ln w="11430"/>
                <a:solidFill>
                  <a:srgbClr val="00B050"/>
                </a:solidFill>
                <a:effectLst>
                  <a:outerShdw blurRad="76200" dist="50800" dir="5400000" algn="tl" rotWithShape="0">
                    <a:srgbClr val="000000">
                      <a:alpha val="65000"/>
                    </a:srgbClr>
                  </a:outerShdw>
                </a:effectLst>
              </a:rPr>
              <a:t>Wave Sheaf?</a:t>
            </a:r>
            <a:r>
              <a:rPr lang="en-US" sz="4200" spc="50" dirty="0" smtClean="0">
                <a:ln w="11430"/>
                <a:solidFill>
                  <a:schemeClr val="accent5"/>
                </a:solidFill>
                <a:effectLst>
                  <a:outerShdw blurRad="76200" dist="50800" dir="5400000" algn="tl" rotWithShape="0">
                    <a:srgbClr val="000000">
                      <a:alpha val="65000"/>
                    </a:srgbClr>
                  </a:outerShdw>
                </a:effectLst>
              </a:rPr>
              <a:t> ~ </a:t>
            </a:r>
            <a:r>
              <a:rPr lang="en-US" sz="4200" spc="50" dirty="0" smtClean="0">
                <a:ln w="11430"/>
                <a:solidFill>
                  <a:schemeClr val="accent4">
                    <a:lumMod val="50000"/>
                  </a:schemeClr>
                </a:solidFill>
                <a:effectLst>
                  <a:outerShdw blurRad="76200" dist="50800" dir="5400000" algn="tl" rotWithShape="0">
                    <a:srgbClr val="000000">
                      <a:alpha val="65000"/>
                    </a:srgbClr>
                  </a:outerShdw>
                </a:effectLst>
              </a:rPr>
              <a:t>Unleavened Bread?</a:t>
            </a:r>
            <a:endParaRPr lang="en-US" sz="4200" spc="50" dirty="0">
              <a:ln w="11430"/>
              <a:solidFill>
                <a:schemeClr val="accent4">
                  <a:lumMod val="50000"/>
                </a:schemeClr>
              </a:solidFill>
              <a:effectLst>
                <a:outerShdw blurRad="76200" dist="50800" dir="5400000" algn="tl" rotWithShape="0">
                  <a:srgbClr val="000000">
                    <a:alpha val="65000"/>
                  </a:srgbClr>
                </a:outerShdw>
              </a:effectLst>
            </a:endParaRPr>
          </a:p>
        </p:txBody>
      </p:sp>
      <p:pic>
        <p:nvPicPr>
          <p:cNvPr id="21506" name="Picture 2" descr="C:\Users\Rae\Desktop\f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89638"/>
            <a:ext cx="2770307" cy="1808395"/>
          </a:xfrm>
          <a:prstGeom prst="rect">
            <a:avLst/>
          </a:prstGeom>
          <a:noFill/>
          <a:ln w="38100">
            <a:solidFill>
              <a:schemeClr val="accent3">
                <a:lumMod val="50000"/>
              </a:schemeClr>
            </a:solid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21508" name="Picture 4" descr="C:\Users\Rae\Desktop\ulb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73690"/>
            <a:ext cx="2819400" cy="1750947"/>
          </a:xfrm>
          <a:prstGeom prst="rect">
            <a:avLst/>
          </a:prstGeom>
          <a:noFill/>
          <a:ln w="38100">
            <a:solidFill>
              <a:srgbClr val="8C4C64"/>
            </a:solid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6019800"/>
            <a:ext cx="8193055" cy="584775"/>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200" b="1" cap="all" dirty="0" smtClean="0">
                <a:ln w="9000" cmpd="sng">
                  <a:solidFill>
                    <a:schemeClr val="accent4">
                      <a:shade val="50000"/>
                      <a:satMod val="120000"/>
                    </a:schemeClr>
                  </a:solidFill>
                  <a:prstDash val="solid"/>
                </a:ln>
                <a:solidFill>
                  <a:srgbClr val="FC6204"/>
                </a:solidFill>
                <a:effectLst>
                  <a:reflection blurRad="12700" stA="28000" endPos="45000" dist="1000" dir="5400000" sy="-100000" algn="bl" rotWithShape="0"/>
                </a:effectLst>
              </a:rPr>
              <a:t>All </a:t>
            </a:r>
            <a:r>
              <a:rPr lang="en-US" sz="3200" b="1" cap="all" dirty="0">
                <a:ln w="9000" cmpd="sng">
                  <a:solidFill>
                    <a:schemeClr val="accent4">
                      <a:shade val="50000"/>
                      <a:satMod val="120000"/>
                    </a:schemeClr>
                  </a:solidFill>
                  <a:prstDash val="solid"/>
                </a:ln>
                <a:solidFill>
                  <a:srgbClr val="FC6204"/>
                </a:solidFill>
                <a:effectLst>
                  <a:reflection blurRad="12700" stA="28000" endPos="45000" dist="1000" dir="5400000" sy="-100000" algn="bl" rotWithShape="0"/>
                </a:effectLst>
              </a:rPr>
              <a:t>else on Abib </a:t>
            </a:r>
            <a:r>
              <a:rPr lang="en-US" sz="3200" b="1" cap="all" dirty="0" smtClean="0">
                <a:ln w="9000" cmpd="sng">
                  <a:solidFill>
                    <a:schemeClr val="accent4">
                      <a:shade val="50000"/>
                      <a:satMod val="120000"/>
                    </a:schemeClr>
                  </a:solidFill>
                  <a:prstDash val="solid"/>
                </a:ln>
                <a:solidFill>
                  <a:srgbClr val="FC6204"/>
                </a:solidFill>
                <a:effectLst>
                  <a:reflection blurRad="12700" stA="28000" endPos="45000" dist="1000" dir="5400000" sy="-100000" algn="bl" rotWithShape="0"/>
                </a:effectLst>
              </a:rPr>
              <a:t>15 pales in Comparison.</a:t>
            </a:r>
            <a:endParaRPr lang="en-US" sz="2400" dirty="0"/>
          </a:p>
        </p:txBody>
      </p:sp>
      <p:sp>
        <p:nvSpPr>
          <p:cNvPr id="10" name="TextBox 9"/>
          <p:cNvSpPr txBox="1"/>
          <p:nvPr/>
        </p:nvSpPr>
        <p:spPr>
          <a:xfrm>
            <a:off x="3429000" y="4200689"/>
            <a:ext cx="5638800" cy="1361911"/>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2400" b="1" dirty="0" smtClean="0">
                <a:solidFill>
                  <a:schemeClr val="bg2">
                    <a:lumMod val="25000"/>
                  </a:schemeClr>
                </a:solidFill>
              </a:rPr>
              <a:t>Joshua’s 2</a:t>
            </a:r>
            <a:r>
              <a:rPr lang="en-US" sz="2400" b="1" baseline="30000" dirty="0" smtClean="0">
                <a:solidFill>
                  <a:schemeClr val="bg2">
                    <a:lumMod val="25000"/>
                  </a:schemeClr>
                </a:solidFill>
              </a:rPr>
              <a:t>nd</a:t>
            </a:r>
            <a:r>
              <a:rPr lang="en-US" sz="2400" b="1" dirty="0" smtClean="0">
                <a:solidFill>
                  <a:schemeClr val="bg2">
                    <a:lumMod val="25000"/>
                  </a:schemeClr>
                </a:solidFill>
              </a:rPr>
              <a:t> honour </a:t>
            </a:r>
            <a:r>
              <a:rPr lang="en-US" sz="2400" b="1" dirty="0">
                <a:solidFill>
                  <a:schemeClr val="bg2">
                    <a:lumMod val="25000"/>
                  </a:schemeClr>
                </a:solidFill>
              </a:rPr>
              <a:t>was </a:t>
            </a:r>
            <a:r>
              <a:rPr lang="en-US" sz="2400" b="1" dirty="0" smtClean="0">
                <a:solidFill>
                  <a:schemeClr val="bg2">
                    <a:lumMod val="25000"/>
                  </a:schemeClr>
                </a:solidFill>
              </a:rPr>
              <a:t>bestowed upon:</a:t>
            </a:r>
          </a:p>
          <a:p>
            <a:pPr algn="ctr"/>
            <a:r>
              <a:rPr lang="en-US" sz="1050" b="1" dirty="0" smtClean="0">
                <a:solidFill>
                  <a:schemeClr val="bg2">
                    <a:lumMod val="25000"/>
                  </a:schemeClr>
                </a:solidFill>
              </a:rPr>
              <a:t>  </a:t>
            </a:r>
            <a:r>
              <a:rPr lang="en-US" b="1" dirty="0" smtClean="0">
                <a:solidFill>
                  <a:schemeClr val="bg2">
                    <a:lumMod val="25000"/>
                  </a:schemeClr>
                </a:solidFill>
              </a:rPr>
              <a:t/>
            </a:r>
            <a:br>
              <a:rPr lang="en-US" b="1" dirty="0" smtClean="0">
                <a:solidFill>
                  <a:schemeClr val="bg2">
                    <a:lumMod val="25000"/>
                  </a:schemeClr>
                </a:solidFill>
              </a:rPr>
            </a:br>
            <a: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The festival of the 1</a:t>
            </a:r>
            <a:r>
              <a:rPr lang="en-US" sz="2400" b="1" cap="all" baseline="30000"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st</a:t>
            </a:r>
            <a: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 Sabbath </a:t>
            </a:r>
            <a:b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of Unleavened Bread. </a:t>
            </a:r>
            <a:endParaRPr lang="en-US" sz="2400" b="1" cap="all" dirty="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endParaRPr>
          </a:p>
        </p:txBody>
      </p:sp>
      <p:sp>
        <p:nvSpPr>
          <p:cNvPr id="3" name="Rounded Rectangle 2"/>
          <p:cNvSpPr/>
          <p:nvPr/>
        </p:nvSpPr>
        <p:spPr>
          <a:xfrm>
            <a:off x="990600" y="3668988"/>
            <a:ext cx="2133600" cy="285547"/>
          </a:xfrm>
          <a:prstGeom prst="roundRect">
            <a:avLst/>
          </a:prstGeom>
          <a:gradFill flip="none" rotWithShape="1">
            <a:gsLst>
              <a:gs pos="20000">
                <a:srgbClr val="200040"/>
              </a:gs>
              <a:gs pos="4000">
                <a:srgbClr val="000040"/>
              </a:gs>
              <a:gs pos="50000">
                <a:srgbClr val="400040"/>
              </a:gs>
              <a:gs pos="71000">
                <a:srgbClr val="8F0040"/>
              </a:gs>
              <a:gs pos="98000">
                <a:srgbClr val="FFC000"/>
              </a:gs>
            </a:gsLst>
            <a:lin ang="0" scaled="1"/>
            <a:tileRect/>
          </a:gradFill>
          <a:ln w="28575">
            <a:solidFill>
              <a:srgbClr val="4F227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rPr>
              <a:t>Dawn - John 20:1-17 </a:t>
            </a:r>
            <a:endParaRPr lang="en-CA" b="1" dirty="0">
              <a:solidFill>
                <a:schemeClr val="bg1"/>
              </a:solidFill>
            </a:endParaRPr>
          </a:p>
        </p:txBody>
      </p:sp>
    </p:spTree>
    <p:extLst>
      <p:ext uri="{BB962C8B-B14F-4D97-AF65-F5344CB8AC3E}">
        <p14:creationId xmlns:p14="http://schemas.microsoft.com/office/powerpoint/2010/main" val="3308890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circle(in)">
                                      <p:cBhvr>
                                        <p:cTn id="11" dur="2000"/>
                                        <p:tgtEl>
                                          <p:spTgt spid="21506"/>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1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6" presetClass="entr" presetSubtype="16" fill="hold" nodeType="afterEffect">
                                  <p:stCondLst>
                                    <p:cond delay="0"/>
                                  </p:stCondLst>
                                  <p:childTnLst>
                                    <p:set>
                                      <p:cBhvr>
                                        <p:cTn id="25" dur="1" fill="hold">
                                          <p:stCondLst>
                                            <p:cond delay="0"/>
                                          </p:stCondLst>
                                        </p:cTn>
                                        <p:tgtEl>
                                          <p:spTgt spid="21508"/>
                                        </p:tgtEl>
                                        <p:attrNameLst>
                                          <p:attrName>style.visibility</p:attrName>
                                        </p:attrNameLst>
                                      </p:cBhvr>
                                      <p:to>
                                        <p:strVal val="visible"/>
                                      </p:to>
                                    </p:set>
                                    <p:animEffect transition="in" filter="circle(in)">
                                      <p:cBhvr>
                                        <p:cTn id="26" dur="2000"/>
                                        <p:tgtEl>
                                          <p:spTgt spid="215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3" descr="C:\Users\Rae\Desktop\doboy investigation.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34226" y="2018818"/>
            <a:ext cx="2896242" cy="21721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33400" y="1010245"/>
            <a:ext cx="8153400"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smtClean="0">
                <a:solidFill>
                  <a:schemeClr val="bg2">
                    <a:lumMod val="25000"/>
                  </a:schemeClr>
                </a:solidFill>
              </a:rPr>
              <a:t>After the Wave Sheaf </a:t>
            </a:r>
            <a:r>
              <a:rPr lang="en-US" sz="2400" b="1" dirty="0">
                <a:solidFill>
                  <a:schemeClr val="bg2">
                    <a:lumMod val="25000"/>
                  </a:schemeClr>
                </a:solidFill>
              </a:rPr>
              <a:t>offering </a:t>
            </a:r>
            <a:r>
              <a:rPr lang="en-US" sz="2400" b="1" dirty="0" smtClean="0">
                <a:solidFill>
                  <a:schemeClr val="bg2">
                    <a:lumMod val="25000"/>
                  </a:schemeClr>
                </a:solidFill>
              </a:rPr>
              <a:t>of the</a:t>
            </a:r>
            <a:r>
              <a:rPr lang="en-US" sz="2400" b="1" cap="small" dirty="0" smtClean="0">
                <a:solidFill>
                  <a:srgbClr val="0070C0"/>
                </a:solidFill>
              </a:rPr>
              <a:t> </a:t>
            </a:r>
            <a:r>
              <a:rPr lang="en-US" sz="2400" b="1" dirty="0" smtClean="0">
                <a:solidFill>
                  <a:srgbClr val="0070C0"/>
                </a:solidFill>
              </a:rPr>
              <a:t>pre-sunrise hour, </a:t>
            </a:r>
            <a:br>
              <a:rPr lang="en-US" sz="2400" b="1" dirty="0" smtClean="0">
                <a:solidFill>
                  <a:srgbClr val="0070C0"/>
                </a:solidFill>
              </a:rPr>
            </a:br>
            <a:r>
              <a:rPr lang="en-US" sz="2400" b="1" dirty="0" smtClean="0">
                <a:solidFill>
                  <a:schemeClr val="bg2">
                    <a:lumMod val="25000"/>
                  </a:schemeClr>
                </a:solidFill>
              </a:rPr>
              <a:t>the people were </a:t>
            </a:r>
            <a:r>
              <a:rPr lang="en-US" sz="2400" b="1" u="sng" dirty="0" smtClean="0">
                <a:solidFill>
                  <a:srgbClr val="00B050"/>
                </a:solidFill>
              </a:rPr>
              <a:t>released </a:t>
            </a:r>
            <a:r>
              <a:rPr lang="en-US" sz="2400" b="1" u="sng" dirty="0">
                <a:solidFill>
                  <a:srgbClr val="00B050"/>
                </a:solidFill>
              </a:rPr>
              <a:t>from the command</a:t>
            </a:r>
            <a:r>
              <a:rPr lang="en-US" sz="2400" b="1" dirty="0"/>
              <a:t> </a:t>
            </a:r>
            <a:r>
              <a:rPr lang="en-US" sz="2400" b="1" dirty="0" smtClean="0"/>
              <a:t/>
            </a:r>
            <a:br>
              <a:rPr lang="en-US" sz="2400" b="1" dirty="0" smtClean="0"/>
            </a:br>
            <a:r>
              <a:rPr lang="en-US" sz="2400" b="1" i="1" dirty="0" smtClean="0">
                <a:solidFill>
                  <a:srgbClr val="8C4C64"/>
                </a:solidFill>
              </a:rPr>
              <a:t>to </a:t>
            </a:r>
            <a:r>
              <a:rPr lang="en-US" sz="2400" b="1" i="1" dirty="0">
                <a:solidFill>
                  <a:srgbClr val="8C4C64"/>
                </a:solidFill>
              </a:rPr>
              <a:t>refrain from eating the yield of the </a:t>
            </a:r>
            <a:r>
              <a:rPr lang="en-US" sz="2400" b="1" i="1" dirty="0" smtClean="0">
                <a:solidFill>
                  <a:srgbClr val="8C4C64"/>
                </a:solidFill>
              </a:rPr>
              <a:t>land.</a:t>
            </a:r>
            <a:r>
              <a:rPr lang="en-US" sz="2400" b="1" dirty="0" smtClean="0"/>
              <a:t> </a:t>
            </a:r>
            <a:endParaRPr lang="en-US" b="1" i="1" dirty="0"/>
          </a:p>
        </p:txBody>
      </p:sp>
      <p:sp>
        <p:nvSpPr>
          <p:cNvPr id="16"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24</a:t>
            </a:fld>
            <a:endParaRPr lang="en-US" dirty="0"/>
          </a:p>
        </p:txBody>
      </p:sp>
      <p:sp>
        <p:nvSpPr>
          <p:cNvPr id="17" name="Title 1"/>
          <p:cNvSpPr txBox="1">
            <a:spLocks/>
          </p:cNvSpPr>
          <p:nvPr/>
        </p:nvSpPr>
        <p:spPr>
          <a:xfrm>
            <a:off x="-76200" y="15240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1</a:t>
            </a:r>
            <a:r>
              <a:rPr lang="en-US" sz="4200" spc="50" baseline="30000" dirty="0" smtClean="0">
                <a:ln w="11430"/>
                <a:solidFill>
                  <a:srgbClr val="8C4C64"/>
                </a:solidFill>
                <a:effectLst>
                  <a:outerShdw blurRad="76200" dist="50800" dir="5400000" algn="tl" rotWithShape="0">
                    <a:srgbClr val="000000">
                      <a:alpha val="65000"/>
                    </a:srgbClr>
                  </a:outerShdw>
                </a:effectLst>
              </a:rPr>
              <a:t>st</a:t>
            </a:r>
            <a:r>
              <a:rPr lang="en-US" sz="4200" spc="50" dirty="0" smtClean="0">
                <a:ln w="11430"/>
                <a:solidFill>
                  <a:srgbClr val="8C4C64"/>
                </a:solidFill>
                <a:effectLst>
                  <a:outerShdw blurRad="76200" dist="50800" dir="5400000" algn="tl" rotWithShape="0">
                    <a:srgbClr val="000000">
                      <a:alpha val="65000"/>
                    </a:srgbClr>
                  </a:outerShdw>
                </a:effectLst>
              </a:rPr>
              <a:t> Honor:  </a:t>
            </a:r>
            <a:r>
              <a:rPr lang="en-US" sz="4200" spc="50" dirty="0" smtClean="0">
                <a:ln w="11430"/>
                <a:solidFill>
                  <a:srgbClr val="00B050"/>
                </a:solidFill>
                <a:effectLst>
                  <a:outerShdw blurRad="76200" dist="50800" dir="5400000" algn="tl" rotWithShape="0">
                    <a:srgbClr val="000000">
                      <a:alpha val="65000"/>
                    </a:srgbClr>
                  </a:outerShdw>
                </a:effectLst>
              </a:rPr>
              <a:t>Wave Sheaf / </a:t>
            </a:r>
            <a:r>
              <a:rPr lang="en-US" sz="4200" spc="50" dirty="0" err="1" smtClean="0">
                <a:ln w="11430"/>
                <a:solidFill>
                  <a:srgbClr val="00B050"/>
                </a:solidFill>
                <a:effectLst>
                  <a:outerShdw blurRad="76200" dist="50800" dir="5400000" algn="tl" rotWithShape="0">
                    <a:srgbClr val="000000">
                      <a:alpha val="65000"/>
                    </a:srgbClr>
                  </a:outerShdw>
                </a:effectLst>
              </a:rPr>
              <a:t>Firstfruits</a:t>
            </a:r>
            <a:endParaRPr lang="en-US" sz="4200" spc="50" dirty="0" smtClean="0">
              <a:ln w="11430"/>
              <a:solidFill>
                <a:srgbClr val="00B050"/>
              </a:solidFill>
              <a:effectLst>
                <a:outerShdw blurRad="76200" dist="50800" dir="5400000" algn="tl" rotWithShape="0">
                  <a:srgbClr val="000000">
                    <a:alpha val="65000"/>
                  </a:srgbClr>
                </a:outerShdw>
              </a:effectLst>
            </a:endParaRPr>
          </a:p>
        </p:txBody>
      </p:sp>
      <p:grpSp>
        <p:nvGrpSpPr>
          <p:cNvPr id="18" name="Group 17"/>
          <p:cNvGrpSpPr/>
          <p:nvPr/>
        </p:nvGrpSpPr>
        <p:grpSpPr>
          <a:xfrm>
            <a:off x="181858" y="2438401"/>
            <a:ext cx="4191001" cy="2723956"/>
            <a:chOff x="4507374" y="757407"/>
            <a:chExt cx="4191001" cy="2861107"/>
          </a:xfrm>
          <a:scene3d>
            <a:camera prst="orthographicFront">
              <a:rot lat="0" lon="0" rev="0"/>
            </a:camera>
            <a:lightRig rig="glow" dir="t">
              <a:rot lat="0" lon="0" rev="4800000"/>
            </a:lightRig>
          </a:scene3d>
        </p:grpSpPr>
        <p:pic>
          <p:nvPicPr>
            <p:cNvPr id="19" name="Picture 2" descr="C:\Users\Rae\Desktop\2.16  Joshua Wave Sheaf Revised  8 Nov 2019\2.16  Josh Revision Art\grain bkg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507374" y="757407"/>
              <a:ext cx="4191001" cy="2861107"/>
            </a:xfrm>
            <a:prstGeom prst="roundRect">
              <a:avLst>
                <a:gd name="adj" fmla="val 16667"/>
              </a:avLst>
            </a:prstGeom>
            <a:ln>
              <a:solidFill>
                <a:schemeClr val="accent4">
                  <a:lumMod val="50000"/>
                </a:schemeClr>
              </a:solid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248400" y="803707"/>
              <a:ext cx="2286000" cy="2812476"/>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spAutoFit/>
              <a:sp3d/>
            </a:bodyPr>
            <a:lstStyle/>
            <a:p>
              <a:pPr algn="ctr"/>
              <a:r>
                <a:rPr lang="en-US" sz="2400" b="1" dirty="0" smtClean="0">
                  <a:ln w="1905">
                    <a:solidFill>
                      <a:schemeClr val="accent3">
                        <a:lumMod val="50000"/>
                      </a:schemeClr>
                    </a:solidFill>
                  </a:ln>
                  <a:solidFill>
                    <a:srgbClr val="4F2270"/>
                  </a:solidFill>
                  <a:effectLst>
                    <a:innerShdw blurRad="69850" dist="43180" dir="5400000">
                      <a:srgbClr val="000000">
                        <a:alpha val="65000"/>
                      </a:srgbClr>
                    </a:innerShdw>
                  </a:effectLst>
                </a:rPr>
                <a:t>But now is Yahusha risen from the dead, and become the </a:t>
              </a:r>
              <a:r>
                <a:rPr lang="en-US" sz="2400" b="1" dirty="0" err="1" smtClean="0">
                  <a:ln w="1905">
                    <a:solidFill>
                      <a:schemeClr val="accent3">
                        <a:lumMod val="50000"/>
                      </a:schemeClr>
                    </a:solidFill>
                  </a:ln>
                  <a:solidFill>
                    <a:srgbClr val="4F2270"/>
                  </a:solidFill>
                  <a:effectLst>
                    <a:innerShdw blurRad="69850" dist="43180" dir="5400000">
                      <a:srgbClr val="000000">
                        <a:alpha val="65000"/>
                      </a:srgbClr>
                    </a:innerShdw>
                  </a:effectLst>
                </a:rPr>
                <a:t>firstfruits</a:t>
              </a:r>
              <a:r>
                <a:rPr lang="en-US" sz="2400" b="1" dirty="0" smtClean="0">
                  <a:ln w="1905">
                    <a:solidFill>
                      <a:schemeClr val="accent3">
                        <a:lumMod val="50000"/>
                      </a:schemeClr>
                    </a:solidFill>
                  </a:ln>
                  <a:solidFill>
                    <a:srgbClr val="4F2270"/>
                  </a:solidFill>
                  <a:effectLst>
                    <a:innerShdw blurRad="69850" dist="43180" dir="5400000">
                      <a:srgbClr val="000000">
                        <a:alpha val="65000"/>
                      </a:srgbClr>
                    </a:innerShdw>
                  </a:effectLst>
                </a:rPr>
                <a:t> of them that slept.  1 </a:t>
              </a:r>
              <a:r>
                <a:rPr lang="en-US" sz="2400" b="1" dirty="0" err="1" smtClean="0">
                  <a:ln w="1905">
                    <a:solidFill>
                      <a:schemeClr val="accent3">
                        <a:lumMod val="50000"/>
                      </a:schemeClr>
                    </a:solidFill>
                  </a:ln>
                  <a:solidFill>
                    <a:srgbClr val="4F2270"/>
                  </a:solidFill>
                  <a:effectLst>
                    <a:innerShdw blurRad="69850" dist="43180" dir="5400000">
                      <a:srgbClr val="000000">
                        <a:alpha val="65000"/>
                      </a:srgbClr>
                    </a:innerShdw>
                  </a:effectLst>
                </a:rPr>
                <a:t>Cor</a:t>
              </a:r>
              <a:r>
                <a:rPr lang="en-US" sz="2400" b="1" dirty="0" smtClean="0">
                  <a:ln w="1905">
                    <a:solidFill>
                      <a:schemeClr val="accent3">
                        <a:lumMod val="50000"/>
                      </a:schemeClr>
                    </a:solidFill>
                  </a:ln>
                  <a:solidFill>
                    <a:srgbClr val="4F2270"/>
                  </a:solidFill>
                  <a:effectLst>
                    <a:innerShdw blurRad="69850" dist="43180" dir="5400000">
                      <a:srgbClr val="000000">
                        <a:alpha val="65000"/>
                      </a:srgbClr>
                    </a:innerShdw>
                  </a:effectLst>
                </a:rPr>
                <a:t> 15:20</a:t>
              </a:r>
              <a:r>
                <a:rPr lang="en-US" b="1" i="1" dirty="0" smtClean="0">
                  <a:ln w="1905">
                    <a:solidFill>
                      <a:schemeClr val="accent3">
                        <a:lumMod val="50000"/>
                      </a:schemeClr>
                    </a:solidFill>
                  </a:ln>
                  <a:solidFill>
                    <a:srgbClr val="4F2270"/>
                  </a:solidFill>
                  <a:effectLst>
                    <a:innerShdw blurRad="69850" dist="43180" dir="5400000">
                      <a:srgbClr val="000000">
                        <a:alpha val="65000"/>
                      </a:srgbClr>
                    </a:innerShdw>
                  </a:effectLst>
                </a:rPr>
                <a:t>   </a:t>
              </a:r>
              <a:r>
                <a:rPr lang="en-US" sz="1400" b="1" i="1" dirty="0" smtClean="0">
                  <a:ln w="1905"/>
                  <a:solidFill>
                    <a:schemeClr val="bg1"/>
                  </a:solidFill>
                  <a:effectLst>
                    <a:innerShdw blurRad="69850" dist="43180" dir="5400000">
                      <a:srgbClr val="000000">
                        <a:alpha val="65000"/>
                      </a:srgbClr>
                    </a:innerShdw>
                  </a:effectLst>
                </a:rPr>
                <a:t>KJV</a:t>
              </a:r>
              <a:endParaRPr lang="en-US" sz="2400" b="1" dirty="0">
                <a:ln w="1905"/>
                <a:solidFill>
                  <a:schemeClr val="bg1"/>
                </a:solidFill>
                <a:effectLst>
                  <a:innerShdw blurRad="69850" dist="43180" dir="5400000">
                    <a:srgbClr val="000000">
                      <a:alpha val="65000"/>
                    </a:srgbClr>
                  </a:innerShdw>
                </a:effectLst>
              </a:endParaRPr>
            </a:p>
          </p:txBody>
        </p:sp>
      </p:grpSp>
      <p:sp>
        <p:nvSpPr>
          <p:cNvPr id="21" name="TextBox 20"/>
          <p:cNvSpPr txBox="1"/>
          <p:nvPr/>
        </p:nvSpPr>
        <p:spPr>
          <a:xfrm>
            <a:off x="4372858" y="3810000"/>
            <a:ext cx="4618741" cy="175432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300" dirty="0" smtClean="0"/>
              <a:t>The </a:t>
            </a:r>
            <a:r>
              <a:rPr lang="en-US" sz="2300" dirty="0"/>
              <a:t>significance </a:t>
            </a:r>
            <a:r>
              <a:rPr lang="en-US" sz="2300" dirty="0" smtClean="0"/>
              <a:t>of this Wave Sheaf prophecy of 1500+ years</a:t>
            </a:r>
            <a:r>
              <a:rPr lang="en-US" sz="2400" dirty="0" smtClean="0"/>
              <a:t/>
            </a:r>
            <a:br>
              <a:rPr lang="en-US" sz="2400" dirty="0" smtClean="0"/>
            </a:br>
            <a:r>
              <a:rPr lang="en-US" sz="2000" dirty="0" smtClean="0"/>
              <a:t> </a:t>
            </a:r>
            <a:r>
              <a:rPr lang="en-US" dirty="0" smtClean="0"/>
              <a:t>(</a:t>
            </a:r>
            <a:r>
              <a:rPr lang="en-US" b="1" i="1" dirty="0" smtClean="0">
                <a:solidFill>
                  <a:srgbClr val="00B050"/>
                </a:solidFill>
              </a:rPr>
              <a:t>the </a:t>
            </a:r>
            <a:r>
              <a:rPr lang="en-US" b="1" i="1" dirty="0">
                <a:solidFill>
                  <a:srgbClr val="00B050"/>
                </a:solidFill>
              </a:rPr>
              <a:t>presentation of the harvest </a:t>
            </a:r>
            <a:r>
              <a:rPr lang="en-US" b="1" i="1" dirty="0" smtClean="0">
                <a:solidFill>
                  <a:srgbClr val="00B050"/>
                </a:solidFill>
              </a:rPr>
              <a:t/>
            </a:r>
            <a:br>
              <a:rPr lang="en-US" b="1" i="1" dirty="0" smtClean="0">
                <a:solidFill>
                  <a:srgbClr val="00B050"/>
                </a:solidFill>
              </a:rPr>
            </a:br>
            <a:r>
              <a:rPr lang="en-US" b="1" i="1" dirty="0" smtClean="0">
                <a:solidFill>
                  <a:srgbClr val="00B050"/>
                </a:solidFill>
              </a:rPr>
              <a:t>to </a:t>
            </a:r>
            <a:r>
              <a:rPr lang="en-US" b="1" i="1" dirty="0">
                <a:solidFill>
                  <a:srgbClr val="0070C0"/>
                </a:solidFill>
              </a:rPr>
              <a:t>Yahuah</a:t>
            </a:r>
            <a:r>
              <a:rPr lang="en-US" b="1" i="1" dirty="0">
                <a:solidFill>
                  <a:srgbClr val="00B050"/>
                </a:solidFill>
              </a:rPr>
              <a:t> for </a:t>
            </a:r>
            <a:r>
              <a:rPr lang="en-US" b="1" i="1" dirty="0" smtClean="0">
                <a:solidFill>
                  <a:srgbClr val="00B050"/>
                </a:solidFill>
              </a:rPr>
              <a:t>acceptance</a:t>
            </a:r>
            <a:r>
              <a:rPr lang="en-US" dirty="0" smtClean="0"/>
              <a:t>) </a:t>
            </a:r>
            <a:br>
              <a:rPr lang="en-US" dirty="0" smtClean="0"/>
            </a:br>
            <a:r>
              <a:rPr lang="en-US" sz="2400" dirty="0" smtClean="0"/>
              <a:t>should </a:t>
            </a:r>
            <a:r>
              <a:rPr lang="en-US" sz="2400" dirty="0"/>
              <a:t>draw full attention </a:t>
            </a:r>
            <a:r>
              <a:rPr lang="en-US" sz="2400" dirty="0" smtClean="0"/>
              <a:t>to </a:t>
            </a:r>
            <a:r>
              <a:rPr lang="en-US" sz="2400" dirty="0"/>
              <a:t>the </a:t>
            </a:r>
            <a:endParaRPr lang="en-US" dirty="0"/>
          </a:p>
        </p:txBody>
      </p:sp>
      <p:sp>
        <p:nvSpPr>
          <p:cNvPr id="22" name="TextBox 21"/>
          <p:cNvSpPr txBox="1"/>
          <p:nvPr/>
        </p:nvSpPr>
        <p:spPr>
          <a:xfrm>
            <a:off x="-76200" y="5486377"/>
            <a:ext cx="9220199" cy="153888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SKELETAL </a:t>
            </a:r>
            <a:r>
              <a:rPr lang="en-U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BONE STRUCTURE </a:t>
            </a:r>
            <a:r>
              <a:rPr 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of </a:t>
            </a:r>
            <a:r>
              <a:rPr lang="en-U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the Plan of Salvation </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800" dirty="0" smtClean="0"/>
              <a:t>through </a:t>
            </a:r>
            <a:r>
              <a:rPr lang="en-US" sz="2800" b="1" dirty="0">
                <a:solidFill>
                  <a:srgbClr val="0070C0"/>
                </a:solidFill>
              </a:rPr>
              <a:t>Yahuah’s</a:t>
            </a:r>
            <a:r>
              <a:rPr lang="en-US" sz="2800" b="1" dirty="0"/>
              <a:t> </a:t>
            </a:r>
            <a:r>
              <a:rPr lang="en-US" sz="2800" dirty="0"/>
              <a:t>Feasts and Festivals. </a:t>
            </a:r>
            <a:r>
              <a:rPr lang="en-US" sz="2800" dirty="0" smtClean="0"/>
              <a:t/>
            </a:r>
            <a:br>
              <a:rPr lang="en-US" sz="2800" dirty="0" smtClean="0"/>
            </a:br>
            <a:r>
              <a:rPr lang="en-US" sz="2000" dirty="0" smtClean="0"/>
              <a:t/>
            </a:r>
            <a:br>
              <a:rPr lang="en-US" sz="2000" dirty="0" smtClean="0"/>
            </a:br>
            <a:endParaRPr lang="en-US" sz="1600" dirty="0"/>
          </a:p>
        </p:txBody>
      </p:sp>
      <p:sp>
        <p:nvSpPr>
          <p:cNvPr id="23" name="Rounded Rectangle 22"/>
          <p:cNvSpPr/>
          <p:nvPr/>
        </p:nvSpPr>
        <p:spPr>
          <a:xfrm>
            <a:off x="3345593" y="3962400"/>
            <a:ext cx="30480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smtClean="0">
                <a:ln>
                  <a:solidFill>
                    <a:srgbClr val="9933FF"/>
                  </a:solidFill>
                </a:ln>
                <a:effectLst>
                  <a:glow rad="127000">
                    <a:srgbClr val="99FFCC"/>
                  </a:glow>
                </a:effectLst>
              </a:rPr>
              <a:t>x</a:t>
            </a:r>
            <a:endParaRPr lang="en-CA" sz="3200" b="1" dirty="0">
              <a:ln>
                <a:solidFill>
                  <a:srgbClr val="9933FF"/>
                </a:solidFill>
              </a:ln>
              <a:effectLst>
                <a:glow rad="127000">
                  <a:srgbClr val="99FFCC"/>
                </a:glow>
              </a:effectLst>
            </a:endParaRPr>
          </a:p>
        </p:txBody>
      </p:sp>
      <p:sp>
        <p:nvSpPr>
          <p:cNvPr id="4" name="Rectangle 3"/>
          <p:cNvSpPr/>
          <p:nvPr/>
        </p:nvSpPr>
        <p:spPr>
          <a:xfrm>
            <a:off x="9601200" y="1418653"/>
            <a:ext cx="4572000" cy="1200329"/>
          </a:xfrm>
          <a:prstGeom prst="rect">
            <a:avLst/>
          </a:prstGeom>
          <a:solidFill>
            <a:schemeClr val="accent2">
              <a:lumMod val="20000"/>
              <a:lumOff val="80000"/>
            </a:schemeClr>
          </a:solidFill>
        </p:spPr>
        <p:txBody>
          <a:bodyPr>
            <a:spAutoFit/>
          </a:bodyPr>
          <a:lstStyle/>
          <a:p>
            <a:r>
              <a:rPr lang="en-US" dirty="0"/>
              <a:t>Interestingly. the people were also released from the bondage of the Book of the Law too! This was the final and deciding moment</a:t>
            </a:r>
            <a:r>
              <a:rPr lang="en-US" dirty="0" smtClean="0"/>
              <a:t>! - Tim</a:t>
            </a:r>
            <a:endParaRPr lang="en-US" dirty="0"/>
          </a:p>
        </p:txBody>
      </p:sp>
    </p:spTree>
    <p:extLst>
      <p:ext uri="{BB962C8B-B14F-4D97-AF65-F5344CB8AC3E}">
        <p14:creationId xmlns:p14="http://schemas.microsoft.com/office/powerpoint/2010/main" val="3035154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fade">
                                      <p:cBhvr>
                                        <p:cTn id="14" dur="1000"/>
                                        <p:tgtEl>
                                          <p:spTgt spid="22">
                                            <p:txEl>
                                              <p:pRg st="0" end="0"/>
                                            </p:txEl>
                                          </p:spTgt>
                                        </p:tgtEl>
                                      </p:cBhvr>
                                    </p:animEffect>
                                    <p:anim calcmode="lin" valueType="num">
                                      <p:cBhvr>
                                        <p:cTn id="1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repeatCount="300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
                                        <p:tgtEl>
                                          <p:spTgt spid="23"/>
                                        </p:tgtEl>
                                      </p:cBhvr>
                                    </p:animEffect>
                                    <p:anim calcmode="lin" valueType="num">
                                      <p:cBhvr>
                                        <p:cTn id="22" dur="400" fill="hold"/>
                                        <p:tgtEl>
                                          <p:spTgt spid="23"/>
                                        </p:tgtEl>
                                        <p:attrNameLst>
                                          <p:attrName>ppt_x</p:attrName>
                                        </p:attrNameLst>
                                      </p:cBhvr>
                                      <p:tavLst>
                                        <p:tav tm="0">
                                          <p:val>
                                            <p:strVal val="#ppt_x"/>
                                          </p:val>
                                        </p:tav>
                                        <p:tav tm="100000">
                                          <p:val>
                                            <p:strVal val="#ppt_x"/>
                                          </p:val>
                                        </p:tav>
                                      </p:tavLst>
                                    </p:anim>
                                    <p:anim calcmode="lin" valueType="num">
                                      <p:cBhvr>
                                        <p:cTn id="23" dur="400" fill="hold"/>
                                        <p:tgtEl>
                                          <p:spTgt spid="23"/>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7171" name="Picture 3" descr="C:\Users\Rae\Desktop\doboy investigation.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791200" y="1143000"/>
            <a:ext cx="2640820" cy="198061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315200" y="6536133"/>
            <a:ext cx="1828800" cy="365125"/>
          </a:xfrm>
        </p:spPr>
        <p:txBody>
          <a:bodyPr/>
          <a:lstStyle/>
          <a:p>
            <a:fld id="{5C014052-953B-4273-8F47-BF25327D5B24}" type="slidenum">
              <a:rPr lang="en-US" smtClean="0"/>
              <a:t>25</a:t>
            </a:fld>
            <a:endParaRPr lang="en-US" dirty="0"/>
          </a:p>
        </p:txBody>
      </p:sp>
      <p:sp>
        <p:nvSpPr>
          <p:cNvPr id="5" name="Title 1"/>
          <p:cNvSpPr txBox="1">
            <a:spLocks/>
          </p:cNvSpPr>
          <p:nvPr/>
        </p:nvSpPr>
        <p:spPr>
          <a:xfrm>
            <a:off x="-76200" y="15240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Is </a:t>
            </a:r>
            <a:r>
              <a:rPr lang="en-US" sz="4200" spc="50" dirty="0" err="1" smtClean="0">
                <a:ln w="11430"/>
                <a:solidFill>
                  <a:srgbClr val="00B050"/>
                </a:solidFill>
                <a:effectLst>
                  <a:outerShdw blurRad="76200" dist="50800" dir="5400000" algn="tl" rotWithShape="0">
                    <a:srgbClr val="000000">
                      <a:alpha val="65000"/>
                    </a:srgbClr>
                  </a:outerShdw>
                </a:effectLst>
              </a:rPr>
              <a:t>Firstfruit</a:t>
            </a:r>
            <a:r>
              <a:rPr lang="en-US" sz="4200" u="sng" spc="50" dirty="0" err="1" smtClean="0">
                <a:ln w="11430"/>
                <a:solidFill>
                  <a:srgbClr val="00B050"/>
                </a:solidFill>
                <a:effectLst>
                  <a:glow rad="76200">
                    <a:srgbClr val="FFC000"/>
                  </a:glow>
                  <a:outerShdw blurRad="76200" dist="50800" dir="5400000" algn="tl" rotWithShape="0">
                    <a:srgbClr val="000000">
                      <a:alpha val="65000"/>
                    </a:srgbClr>
                  </a:outerShdw>
                </a:effectLst>
              </a:rPr>
              <a:t>S</a:t>
            </a:r>
            <a:r>
              <a:rPr lang="en-US" sz="4200" spc="50" dirty="0" smtClean="0">
                <a:ln w="11430"/>
                <a:solidFill>
                  <a:srgbClr val="00B050"/>
                </a:solidFill>
                <a:effectLst>
                  <a:glow rad="127000">
                    <a:srgbClr val="FF3399"/>
                  </a:glow>
                  <a:outerShdw blurRad="76200" dist="50800" dir="5400000" algn="tl" rotWithShape="0">
                    <a:srgbClr val="000000">
                      <a:alpha val="65000"/>
                    </a:srgbClr>
                  </a:outerShdw>
                </a:effectLst>
              </a:rPr>
              <a:t>  </a:t>
            </a:r>
            <a:r>
              <a:rPr lang="en-US" sz="3600" spc="50" dirty="0" smtClean="0">
                <a:ln w="11430"/>
                <a:solidFill>
                  <a:srgbClr val="00B050"/>
                </a:solidFill>
                <a:effectLst>
                  <a:glow rad="76200">
                    <a:srgbClr val="FFC000"/>
                  </a:glow>
                  <a:outerShdw blurRad="76200" dist="50800" dir="5400000" algn="tl" rotWithShape="0">
                    <a:srgbClr val="000000">
                      <a:alpha val="65000"/>
                    </a:srgbClr>
                  </a:outerShdw>
                </a:effectLst>
              </a:rPr>
              <a:t>(as plural)  </a:t>
            </a:r>
            <a:r>
              <a:rPr lang="en-US" sz="4200" spc="50" dirty="0" smtClean="0">
                <a:ln w="11430"/>
                <a:solidFill>
                  <a:srgbClr val="8C4C64"/>
                </a:solidFill>
                <a:effectLst>
                  <a:outerShdw blurRad="76200" dist="50800" dir="5400000" algn="tl" rotWithShape="0">
                    <a:srgbClr val="000000">
                      <a:alpha val="65000"/>
                    </a:srgbClr>
                  </a:outerShdw>
                </a:effectLst>
              </a:rPr>
              <a:t>Correct?</a:t>
            </a:r>
          </a:p>
        </p:txBody>
      </p:sp>
      <p:grpSp>
        <p:nvGrpSpPr>
          <p:cNvPr id="9" name="Group 8"/>
          <p:cNvGrpSpPr/>
          <p:nvPr/>
        </p:nvGrpSpPr>
        <p:grpSpPr>
          <a:xfrm>
            <a:off x="967007" y="956101"/>
            <a:ext cx="4191001" cy="2723956"/>
            <a:chOff x="4530524" y="757407"/>
            <a:chExt cx="4191001" cy="2861107"/>
          </a:xfrm>
          <a:scene3d>
            <a:camera prst="orthographicFront">
              <a:rot lat="0" lon="0" rev="0"/>
            </a:camera>
            <a:lightRig rig="glow" dir="t">
              <a:rot lat="0" lon="0" rev="4800000"/>
            </a:lightRig>
          </a:scene3d>
        </p:grpSpPr>
        <p:pic>
          <p:nvPicPr>
            <p:cNvPr id="3074" name="Picture 2" descr="C:\Users\Rae\Desktop\2.16  Joshua Wave Sheaf Revised  8 Nov 2019\2.16  Josh Revision Art\grain bkg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530524" y="757407"/>
              <a:ext cx="4191001" cy="2861107"/>
            </a:xfrm>
            <a:prstGeom prst="roundRect">
              <a:avLst>
                <a:gd name="adj" fmla="val 16667"/>
              </a:avLst>
            </a:prstGeom>
            <a:ln>
              <a:solidFill>
                <a:schemeClr val="accent4">
                  <a:lumMod val="50000"/>
                </a:schemeClr>
              </a:solid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2472" y="760183"/>
              <a:ext cx="2503026" cy="2812476"/>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spAutoFit/>
            </a:bodyPr>
            <a:lstStyle/>
            <a:p>
              <a:pPr algn="ctr"/>
              <a:r>
                <a:rPr lang="en-US" sz="2400" b="1" dirty="0" smtClean="0">
                  <a:ln w="1905"/>
                  <a:solidFill>
                    <a:srgbClr val="4F2270"/>
                  </a:solidFill>
                  <a:effectLst>
                    <a:innerShdw blurRad="69850" dist="43180" dir="5400000">
                      <a:srgbClr val="000000">
                        <a:alpha val="65000"/>
                      </a:srgbClr>
                    </a:innerShdw>
                  </a:effectLst>
                  <a:latin typeface="Corbel" pitchFamily="34" charset="0"/>
                </a:rPr>
                <a:t>But now is Yahusha risen from the dead, and become the </a:t>
              </a:r>
              <a:r>
                <a:rPr lang="en-US" sz="2400" b="1" dirty="0" err="1" smtClean="0">
                  <a:ln w="1905"/>
                  <a:solidFill>
                    <a:srgbClr val="4F2270"/>
                  </a:solidFill>
                  <a:effectLst>
                    <a:innerShdw blurRad="69850" dist="43180" dir="5400000">
                      <a:srgbClr val="000000">
                        <a:alpha val="65000"/>
                      </a:srgbClr>
                    </a:innerShdw>
                  </a:effectLst>
                  <a:latin typeface="Corbel" pitchFamily="34" charset="0"/>
                </a:rPr>
                <a:t>firstfruit</a:t>
              </a:r>
              <a:r>
                <a:rPr lang="en-US" sz="2400" b="1" dirty="0" err="1" smtClean="0">
                  <a:ln w="1905"/>
                  <a:solidFill>
                    <a:srgbClr val="4F2270"/>
                  </a:solidFill>
                  <a:effectLst>
                    <a:glow rad="127000">
                      <a:srgbClr val="FFC000"/>
                    </a:glow>
                    <a:outerShdw blurRad="38100" dist="38100" dir="2700000" algn="tl">
                      <a:srgbClr val="000000">
                        <a:alpha val="43137"/>
                      </a:srgbClr>
                    </a:outerShdw>
                  </a:effectLst>
                  <a:latin typeface="Corbel" pitchFamily="34" charset="0"/>
                </a:rPr>
                <a:t>S</a:t>
              </a:r>
              <a:r>
                <a:rPr lang="en-US" sz="2400" b="1" dirty="0" smtClean="0">
                  <a:ln w="1905"/>
                  <a:solidFill>
                    <a:srgbClr val="4F2270"/>
                  </a:solidFill>
                  <a:effectLst>
                    <a:innerShdw blurRad="69850" dist="43180" dir="5400000">
                      <a:srgbClr val="000000">
                        <a:alpha val="65000"/>
                      </a:srgbClr>
                    </a:innerShdw>
                  </a:effectLst>
                  <a:latin typeface="Corbel" pitchFamily="34" charset="0"/>
                </a:rPr>
                <a:t> of them that slept.  1 </a:t>
              </a:r>
              <a:r>
                <a:rPr lang="en-US" sz="2400" b="1" dirty="0" err="1" smtClean="0">
                  <a:ln w="1905"/>
                  <a:solidFill>
                    <a:srgbClr val="4F2270"/>
                  </a:solidFill>
                  <a:effectLst>
                    <a:innerShdw blurRad="69850" dist="43180" dir="5400000">
                      <a:srgbClr val="000000">
                        <a:alpha val="65000"/>
                      </a:srgbClr>
                    </a:innerShdw>
                  </a:effectLst>
                  <a:latin typeface="Corbel" pitchFamily="34" charset="0"/>
                </a:rPr>
                <a:t>Cor</a:t>
              </a:r>
              <a:r>
                <a:rPr lang="en-US" sz="2400" b="1" dirty="0" smtClean="0">
                  <a:ln w="1905"/>
                  <a:solidFill>
                    <a:srgbClr val="4F2270"/>
                  </a:solidFill>
                  <a:effectLst>
                    <a:innerShdw blurRad="69850" dist="43180" dir="5400000">
                      <a:srgbClr val="000000">
                        <a:alpha val="65000"/>
                      </a:srgbClr>
                    </a:innerShdw>
                  </a:effectLst>
                  <a:latin typeface="Corbel" pitchFamily="34" charset="0"/>
                </a:rPr>
                <a:t> 15:20  </a:t>
              </a:r>
              <a:r>
                <a:rPr lang="en-US" sz="1600" b="1" i="1" dirty="0" smtClean="0">
                  <a:ln w="1905"/>
                  <a:solidFill>
                    <a:schemeClr val="bg1"/>
                  </a:solidFill>
                  <a:effectLst>
                    <a:innerShdw blurRad="69850" dist="43180" dir="5400000">
                      <a:srgbClr val="000000">
                        <a:alpha val="65000"/>
                      </a:srgbClr>
                    </a:innerShdw>
                  </a:effectLst>
                  <a:latin typeface="Corbel" pitchFamily="34" charset="0"/>
                </a:rPr>
                <a:t>KJV</a:t>
              </a:r>
              <a:endParaRPr lang="en-US" sz="2400" b="1" dirty="0">
                <a:ln w="1905"/>
                <a:solidFill>
                  <a:schemeClr val="bg1"/>
                </a:solidFill>
                <a:effectLst>
                  <a:innerShdw blurRad="69850" dist="43180" dir="5400000">
                    <a:srgbClr val="000000">
                      <a:alpha val="65000"/>
                    </a:srgbClr>
                  </a:innerShdw>
                </a:effectLst>
                <a:latin typeface="Corbel" pitchFamily="34" charset="0"/>
              </a:endParaRPr>
            </a:p>
          </p:txBody>
        </p:sp>
      </p:grpSp>
      <p:sp>
        <p:nvSpPr>
          <p:cNvPr id="12" name="TextBox 11"/>
          <p:cNvSpPr txBox="1"/>
          <p:nvPr/>
        </p:nvSpPr>
        <p:spPr>
          <a:xfrm>
            <a:off x="5858256" y="2879838"/>
            <a:ext cx="2789942" cy="80021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300" b="1" dirty="0" smtClean="0">
                <a:solidFill>
                  <a:srgbClr val="0066FF"/>
                </a:solidFill>
              </a:rPr>
              <a:t>The Interlinear </a:t>
            </a:r>
            <a:br>
              <a:rPr lang="en-US" sz="2300" b="1" dirty="0" smtClean="0">
                <a:solidFill>
                  <a:srgbClr val="0066FF"/>
                </a:solidFill>
              </a:rPr>
            </a:br>
            <a:r>
              <a:rPr lang="en-US" sz="2300" b="1" dirty="0" smtClean="0">
                <a:solidFill>
                  <a:srgbClr val="0066FF"/>
                </a:solidFill>
              </a:rPr>
              <a:t>Scripture Analyzer</a:t>
            </a:r>
            <a:endParaRPr lang="en-US" b="1" dirty="0">
              <a:solidFill>
                <a:srgbClr val="0066FF"/>
              </a:solidFill>
            </a:endParaRPr>
          </a:p>
        </p:txBody>
      </p:sp>
      <p:pic>
        <p:nvPicPr>
          <p:cNvPr id="14" name="Picture 13"/>
          <p:cNvPicPr>
            <a:picLocks noChangeAspect="1"/>
          </p:cNvPicPr>
          <p:nvPr/>
        </p:nvPicPr>
        <p:blipFill rotWithShape="1">
          <a:blip r:embed="rId6"/>
          <a:srcRect l="558" t="17130" r="58710" b="74690"/>
          <a:stretch/>
        </p:blipFill>
        <p:spPr bwMode="auto">
          <a:xfrm>
            <a:off x="195927" y="3868822"/>
            <a:ext cx="8715415" cy="984485"/>
          </a:xfrm>
          <a:prstGeom prst="rect">
            <a:avLst/>
          </a:prstGeom>
          <a:ln>
            <a:noFill/>
          </a:ln>
          <a:extLst>
            <a:ext uri="{53640926-AAD7-44D8-BBD7-CCE9431645EC}">
              <a14:shadowObscured xmlns:a14="http://schemas.microsoft.com/office/drawing/2010/main"/>
            </a:ext>
          </a:extLst>
        </p:spPr>
      </p:pic>
      <p:pic>
        <p:nvPicPr>
          <p:cNvPr id="15" name="Picture 14"/>
          <p:cNvPicPr>
            <a:picLocks/>
          </p:cNvPicPr>
          <p:nvPr/>
        </p:nvPicPr>
        <p:blipFill rotWithShape="1">
          <a:blip r:embed="rId7"/>
          <a:srcRect l="560" t="16576" r="50318" b="74813"/>
          <a:stretch/>
        </p:blipFill>
        <p:spPr bwMode="auto">
          <a:xfrm>
            <a:off x="215036" y="5681566"/>
            <a:ext cx="8713928" cy="93010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486400" y="3918060"/>
            <a:ext cx="762000" cy="988759"/>
          </a:xfrm>
          <a:prstGeom prst="rect">
            <a:avLst/>
          </a:prstGeom>
          <a:noFill/>
          <a:ln w="57150">
            <a:solidFill>
              <a:schemeClr val="accent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3029712" y="5729936"/>
            <a:ext cx="627888" cy="988759"/>
          </a:xfrm>
          <a:prstGeom prst="rect">
            <a:avLst/>
          </a:prstGeom>
          <a:noFill/>
          <a:ln w="57150">
            <a:solidFill>
              <a:schemeClr val="accent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00200" y="5034856"/>
            <a:ext cx="5867400" cy="539685"/>
          </a:xfrm>
          <a:prstGeom prst="roundRect">
            <a:avLst/>
          </a:prstGeom>
          <a:solidFill>
            <a:schemeClr val="accent2">
              <a:lumMod val="60000"/>
              <a:lumOff val="40000"/>
            </a:schemeClr>
          </a:solidFill>
          <a:ln w="38100">
            <a:solidFill>
              <a:schemeClr val="accent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3600" b="1" i="1" dirty="0" smtClean="0">
                <a:solidFill>
                  <a:srgbClr val="8C4C64"/>
                </a:solidFill>
              </a:rPr>
              <a:t>Not plural, </a:t>
            </a:r>
            <a:r>
              <a:rPr lang="en-CA" sz="3600" b="1" dirty="0" smtClean="0">
                <a:solidFill>
                  <a:srgbClr val="0066FF"/>
                </a:solidFill>
              </a:rPr>
              <a:t>but – SINGULAR!</a:t>
            </a:r>
            <a:endParaRPr lang="en-CA" sz="3600" b="1" dirty="0">
              <a:solidFill>
                <a:srgbClr val="0066FF"/>
              </a:solidFill>
            </a:endParaRPr>
          </a:p>
        </p:txBody>
      </p:sp>
      <p:cxnSp>
        <p:nvCxnSpPr>
          <p:cNvPr id="11" name="Straight Arrow Connector 10"/>
          <p:cNvCxnSpPr/>
          <p:nvPr/>
        </p:nvCxnSpPr>
        <p:spPr>
          <a:xfrm flipH="1">
            <a:off x="4296658" y="2346660"/>
            <a:ext cx="979026" cy="358723"/>
          </a:xfrm>
          <a:prstGeom prst="straightConnector1">
            <a:avLst/>
          </a:prstGeom>
          <a:ln w="76200">
            <a:solidFill>
              <a:schemeClr val="accent2">
                <a:lumMod val="50000"/>
              </a:schemeClr>
            </a:solidFill>
            <a:headEnd type="diamond" w="med" len="med"/>
            <a:tailEnd type="triangle" w="med" len="med"/>
          </a:ln>
          <a:effectLst>
            <a:glow rad="63500">
              <a:srgbClr val="00B05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287258" y="958744"/>
            <a:ext cx="122942" cy="1364767"/>
          </a:xfrm>
          <a:prstGeom prst="line">
            <a:avLst/>
          </a:prstGeom>
          <a:ln w="76200">
            <a:solidFill>
              <a:schemeClr val="accent2">
                <a:lumMod val="50000"/>
              </a:schemeClr>
            </a:solidFill>
            <a:headEnd type="diamond" w="med" len="med"/>
            <a:tailEnd type="diamond" w="med" len="med"/>
          </a:ln>
          <a:effectLst>
            <a:glow rad="63500">
              <a:srgbClr val="00B05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pic>
        <p:nvPicPr>
          <p:cNvPr id="27" name="Picture 2" descr="C:\Users\Rae\Desktop\Art on Desktop\white man clip art\3d white people\puzzle 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5807">
            <a:off x="7604738" y="4872158"/>
            <a:ext cx="1411751" cy="11626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descr="C:\Users\Rae\Desktop\bunny trail wood plaque 400 edit.jpg"/>
          <p:cNvPicPr>
            <a:picLocks noChangeAspect="1" noChangeArrowheads="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5036" y="1317086"/>
            <a:ext cx="1600200" cy="6480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l="5555" t="958" r="7672" b="7088"/>
          <a:stretch/>
        </p:blipFill>
        <p:spPr>
          <a:xfrm>
            <a:off x="87867" y="1905000"/>
            <a:ext cx="1343414" cy="1965960"/>
          </a:xfrm>
          <a:prstGeom prst="ellipse">
            <a:avLst/>
          </a:prstGeom>
          <a:ln>
            <a:noFill/>
          </a:ln>
          <a:effectLst>
            <a:softEdge rad="112500"/>
          </a:effectLst>
        </p:spPr>
      </p:pic>
    </p:spTree>
    <p:extLst>
      <p:ext uri="{BB962C8B-B14F-4D97-AF65-F5344CB8AC3E}">
        <p14:creationId xmlns:p14="http://schemas.microsoft.com/office/powerpoint/2010/main" val="1608854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5" presetClass="entr" presetSubtype="10" fill="hold"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1000"/>
                                        <p:tgtEl>
                                          <p:spTgt spid="5"/>
                                        </p:tgtEl>
                                      </p:cBhvr>
                                    </p:animEffect>
                                  </p:childTnLst>
                                </p:cTn>
                              </p:par>
                            </p:childTnLst>
                          </p:cTn>
                        </p:par>
                        <p:par>
                          <p:cTn id="19" fill="hold">
                            <p:stCondLst>
                              <p:cond delay="1000"/>
                            </p:stCondLst>
                            <p:childTnLst>
                              <p:par>
                                <p:cTn id="20" presetID="22" presetClass="entr" presetSubtype="1" fill="hold" nodeType="after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1500"/>
                                        <p:tgtEl>
                                          <p:spTgt spid="1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1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1000"/>
                                        <p:tgtEl>
                                          <p:spTgt spid="12">
                                            <p:txEl>
                                              <p:pRg st="0" end="0"/>
                                            </p:txEl>
                                          </p:spTgt>
                                        </p:tgtEl>
                                      </p:cBhvr>
                                    </p:animEffect>
                                    <p:anim calcmode="lin" valueType="num">
                                      <p:cBhvr>
                                        <p:cTn id="3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6" presetClass="entr" presetSubtype="16"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1000"/>
                                        <p:tgtEl>
                                          <p:spTgt spid="14"/>
                                        </p:tgtEl>
                                      </p:cBhvr>
                                    </p:animEffect>
                                  </p:childTnLst>
                                </p:cTn>
                              </p:par>
                            </p:childTnLst>
                          </p:cTn>
                        </p:par>
                        <p:par>
                          <p:cTn id="38" fill="hold">
                            <p:stCondLst>
                              <p:cond delay="3000"/>
                            </p:stCondLst>
                            <p:childTnLst>
                              <p:par>
                                <p:cTn id="39" presetID="21" presetClass="entr" presetSubtype="4" repeatCount="300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4)">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1000"/>
                                        <p:tgtEl>
                                          <p:spTgt spid="15"/>
                                        </p:tgtEl>
                                      </p:cBhvr>
                                    </p:animEffect>
                                  </p:childTnLst>
                                </p:cTn>
                              </p:par>
                            </p:childTnLst>
                          </p:cTn>
                        </p:par>
                        <p:par>
                          <p:cTn id="47" fill="hold">
                            <p:stCondLst>
                              <p:cond delay="1000"/>
                            </p:stCondLst>
                            <p:childTnLst>
                              <p:par>
                                <p:cTn id="48" presetID="21" presetClass="entr" presetSubtype="4" repeatCount="300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4)">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heckerboard(across)">
                                      <p:cBhvr>
                                        <p:cTn id="55" dur="2000"/>
                                        <p:tgtEl>
                                          <p:spTgt spid="8"/>
                                        </p:tgtEl>
                                      </p:cBhvr>
                                    </p:animEffect>
                                  </p:childTnLst>
                                </p:cTn>
                              </p:par>
                            </p:childTnLst>
                          </p:cTn>
                        </p:par>
                        <p:par>
                          <p:cTn id="56" fill="hold">
                            <p:stCondLst>
                              <p:cond delay="2000"/>
                            </p:stCondLst>
                            <p:childTnLst>
                              <p:par>
                                <p:cTn id="57" presetID="31" presetClass="entr" presetSubtype="0" fill="hold" nodeType="afterEffect">
                                  <p:stCondLst>
                                    <p:cond delay="50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500" fill="hold"/>
                                        <p:tgtEl>
                                          <p:spTgt spid="27"/>
                                        </p:tgtEl>
                                        <p:attrNameLst>
                                          <p:attrName>ppt_w</p:attrName>
                                        </p:attrNameLst>
                                      </p:cBhvr>
                                      <p:tavLst>
                                        <p:tav tm="0">
                                          <p:val>
                                            <p:fltVal val="0"/>
                                          </p:val>
                                        </p:tav>
                                        <p:tav tm="100000">
                                          <p:val>
                                            <p:strVal val="#ppt_w"/>
                                          </p:val>
                                        </p:tav>
                                      </p:tavLst>
                                    </p:anim>
                                    <p:anim calcmode="lin" valueType="num">
                                      <p:cBhvr>
                                        <p:cTn id="60" dur="1500" fill="hold"/>
                                        <p:tgtEl>
                                          <p:spTgt spid="27"/>
                                        </p:tgtEl>
                                        <p:attrNameLst>
                                          <p:attrName>ppt_h</p:attrName>
                                        </p:attrNameLst>
                                      </p:cBhvr>
                                      <p:tavLst>
                                        <p:tav tm="0">
                                          <p:val>
                                            <p:fltVal val="0"/>
                                          </p:val>
                                        </p:tav>
                                        <p:tav tm="100000">
                                          <p:val>
                                            <p:strVal val="#ppt_h"/>
                                          </p:val>
                                        </p:tav>
                                      </p:tavLst>
                                    </p:anim>
                                    <p:anim calcmode="lin" valueType="num">
                                      <p:cBhvr>
                                        <p:cTn id="61" dur="1500" fill="hold"/>
                                        <p:tgtEl>
                                          <p:spTgt spid="27"/>
                                        </p:tgtEl>
                                        <p:attrNameLst>
                                          <p:attrName>style.rotation</p:attrName>
                                        </p:attrNameLst>
                                      </p:cBhvr>
                                      <p:tavLst>
                                        <p:tav tm="0">
                                          <p:val>
                                            <p:fltVal val="90"/>
                                          </p:val>
                                        </p:tav>
                                        <p:tav tm="100000">
                                          <p:val>
                                            <p:fltVal val="0"/>
                                          </p:val>
                                        </p:tav>
                                      </p:tavLst>
                                    </p:anim>
                                    <p:animEffect transition="in" filter="fade">
                                      <p:cBhvr>
                                        <p:cTn id="62"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7" name="Slide Number Placeholder 1"/>
          <p:cNvSpPr>
            <a:spLocks noGrp="1"/>
          </p:cNvSpPr>
          <p:nvPr>
            <p:ph type="sldNum" sz="quarter" idx="12"/>
          </p:nvPr>
        </p:nvSpPr>
        <p:spPr>
          <a:xfrm>
            <a:off x="7162800" y="6334613"/>
            <a:ext cx="1828800" cy="365125"/>
          </a:xfrm>
        </p:spPr>
        <p:txBody>
          <a:bodyPr/>
          <a:lstStyle/>
          <a:p>
            <a:fld id="{5C014052-953B-4273-8F47-BF25327D5B24}" type="slidenum">
              <a:rPr lang="en-US" smtClean="0"/>
              <a:t>26</a:t>
            </a:fld>
            <a:endParaRPr lang="en-US"/>
          </a:p>
        </p:txBody>
      </p:sp>
      <p:sp>
        <p:nvSpPr>
          <p:cNvPr id="9" name="TextBox 8"/>
          <p:cNvSpPr txBox="1"/>
          <p:nvPr/>
        </p:nvSpPr>
        <p:spPr>
          <a:xfrm>
            <a:off x="152400" y="1238071"/>
            <a:ext cx="7315200" cy="1200329"/>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bg2">
                    <a:lumMod val="25000"/>
                  </a:schemeClr>
                </a:solidFill>
              </a:rPr>
              <a:t>#1  The </a:t>
            </a:r>
            <a:r>
              <a:rPr lang="en-US" sz="2400" b="1" dirty="0" smtClean="0">
                <a:solidFill>
                  <a:srgbClr val="7030A0"/>
                </a:solidFill>
              </a:rPr>
              <a:t>Kohen Ha </a:t>
            </a:r>
            <a:r>
              <a:rPr lang="en-US" sz="2400" b="1" dirty="0" err="1" smtClean="0">
                <a:solidFill>
                  <a:srgbClr val="7030A0"/>
                </a:solidFill>
              </a:rPr>
              <a:t>Gadol</a:t>
            </a:r>
            <a:r>
              <a:rPr lang="en-US" sz="2400" b="1" dirty="0" smtClean="0">
                <a:solidFill>
                  <a:srgbClr val="7030A0"/>
                </a:solidFill>
              </a:rPr>
              <a:t> </a:t>
            </a:r>
            <a:r>
              <a:rPr lang="en-US" sz="2400" b="1" dirty="0" smtClean="0">
                <a:solidFill>
                  <a:schemeClr val="bg2">
                    <a:lumMod val="25000"/>
                  </a:schemeClr>
                </a:solidFill>
              </a:rPr>
              <a:t>(High Priest) was the</a:t>
            </a:r>
            <a:br>
              <a:rPr lang="en-US" sz="2400" b="1" dirty="0" smtClean="0">
                <a:solidFill>
                  <a:schemeClr val="bg2">
                    <a:lumMod val="25000"/>
                  </a:schemeClr>
                </a:solidFill>
              </a:rPr>
            </a:br>
            <a:r>
              <a:rPr lang="en-US" sz="2400" b="1" dirty="0" smtClean="0">
                <a:solidFill>
                  <a:schemeClr val="bg2">
                    <a:lumMod val="25000"/>
                  </a:schemeClr>
                </a:solidFill>
              </a:rPr>
              <a:t>       only identity “approved and accepted” to</a:t>
            </a:r>
            <a:br>
              <a:rPr lang="en-US" sz="2400" b="1" dirty="0" smtClean="0">
                <a:solidFill>
                  <a:schemeClr val="bg2">
                    <a:lumMod val="25000"/>
                  </a:schemeClr>
                </a:solidFill>
              </a:rPr>
            </a:br>
            <a:r>
              <a:rPr lang="en-US" sz="2400" b="1" dirty="0" smtClean="0">
                <a:solidFill>
                  <a:schemeClr val="bg2">
                    <a:lumMod val="25000"/>
                  </a:schemeClr>
                </a:solidFill>
              </a:rPr>
              <a:t>       present </a:t>
            </a:r>
            <a:r>
              <a:rPr lang="en-US" sz="2400" b="1" u="sng" dirty="0" smtClean="0">
                <a:solidFill>
                  <a:schemeClr val="bg2">
                    <a:lumMod val="25000"/>
                  </a:schemeClr>
                </a:solidFill>
              </a:rPr>
              <a:t>the</a:t>
            </a:r>
            <a:r>
              <a:rPr lang="en-US" sz="2400" b="1" dirty="0" smtClean="0">
                <a:solidFill>
                  <a:schemeClr val="bg2">
                    <a:lumMod val="25000"/>
                  </a:schemeClr>
                </a:solidFill>
              </a:rPr>
              <a:t> (</a:t>
            </a:r>
            <a:r>
              <a:rPr lang="en-US" sz="2400" b="1" dirty="0" smtClean="0">
                <a:solidFill>
                  <a:srgbClr val="FF0000"/>
                </a:solidFill>
              </a:rPr>
              <a:t>singular</a:t>
            </a:r>
            <a:r>
              <a:rPr lang="en-US" sz="2400" b="1" dirty="0" smtClean="0">
                <a:solidFill>
                  <a:schemeClr val="bg2">
                    <a:lumMod val="25000"/>
                  </a:schemeClr>
                </a:solidFill>
              </a:rPr>
              <a:t>) Wave Sheaf before </a:t>
            </a:r>
            <a:r>
              <a:rPr lang="en-US" sz="2400" b="1" dirty="0" smtClean="0">
                <a:solidFill>
                  <a:srgbClr val="0066FF"/>
                </a:solidFill>
              </a:rPr>
              <a:t>Yahuah.</a:t>
            </a:r>
            <a:endParaRPr lang="en-US" sz="2400" b="1" dirty="0">
              <a:solidFill>
                <a:srgbClr val="0066FF"/>
              </a:solidFill>
            </a:endParaRPr>
          </a:p>
        </p:txBody>
      </p:sp>
      <p:sp>
        <p:nvSpPr>
          <p:cNvPr id="10" name="Title 1"/>
          <p:cNvSpPr txBox="1">
            <a:spLocks/>
          </p:cNvSpPr>
          <p:nvPr/>
        </p:nvSpPr>
        <p:spPr>
          <a:xfrm>
            <a:off x="-304800" y="228600"/>
            <a:ext cx="7821161"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Some Qodesh Intricacies</a:t>
            </a:r>
            <a:endParaRPr lang="en-US" sz="1800" spc="50" dirty="0">
              <a:ln w="11430"/>
              <a:solidFill>
                <a:srgbClr val="00B0F0"/>
              </a:solidFill>
              <a:effectLst>
                <a:outerShdw blurRad="76200" dist="50800" dir="5400000" algn="tl" rotWithShape="0">
                  <a:srgbClr val="000000">
                    <a:alpha val="65000"/>
                  </a:srgbClr>
                </a:outerShdw>
              </a:effectLst>
            </a:endParaRPr>
          </a:p>
        </p:txBody>
      </p:sp>
      <p:sp>
        <p:nvSpPr>
          <p:cNvPr id="11" name="TextBox 10"/>
          <p:cNvSpPr txBox="1"/>
          <p:nvPr/>
        </p:nvSpPr>
        <p:spPr>
          <a:xfrm>
            <a:off x="243840" y="2626058"/>
            <a:ext cx="6385560" cy="1200329"/>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bg2">
                    <a:lumMod val="25000"/>
                  </a:schemeClr>
                </a:solidFill>
              </a:rPr>
              <a:t>#2  </a:t>
            </a:r>
            <a:r>
              <a:rPr lang="en-US" sz="2400" b="1" dirty="0" smtClean="0">
                <a:solidFill>
                  <a:srgbClr val="2D1EF2"/>
                </a:solidFill>
              </a:rPr>
              <a:t>Yahusha, </a:t>
            </a:r>
            <a:r>
              <a:rPr lang="en-US" sz="2400" b="1" dirty="0" smtClean="0">
                <a:solidFill>
                  <a:schemeClr val="bg2">
                    <a:lumMod val="25000"/>
                  </a:schemeClr>
                </a:solidFill>
              </a:rPr>
              <a:t>as the</a:t>
            </a:r>
            <a:r>
              <a:rPr lang="en-US" sz="2400" b="1" dirty="0" smtClean="0">
                <a:solidFill>
                  <a:srgbClr val="2D1EF2"/>
                </a:solidFill>
              </a:rPr>
              <a:t> </a:t>
            </a:r>
            <a:r>
              <a:rPr lang="en-US" sz="2400" b="1" dirty="0" smtClean="0">
                <a:solidFill>
                  <a:srgbClr val="7030A0"/>
                </a:solidFill>
              </a:rPr>
              <a:t>Kohen Ha </a:t>
            </a:r>
            <a:r>
              <a:rPr lang="en-US" sz="2400" b="1" dirty="0" err="1" smtClean="0">
                <a:solidFill>
                  <a:srgbClr val="7030A0"/>
                </a:solidFill>
              </a:rPr>
              <a:t>Gadol</a:t>
            </a:r>
            <a:r>
              <a:rPr lang="en-US" sz="2400" b="1" dirty="0" smtClean="0">
                <a:solidFill>
                  <a:srgbClr val="7030A0"/>
                </a:solidFill>
              </a:rPr>
              <a:t>, </a:t>
            </a:r>
            <a:r>
              <a:rPr lang="en-US" sz="2400" b="1" dirty="0" smtClean="0">
                <a:solidFill>
                  <a:schemeClr val="bg2">
                    <a:lumMod val="25000"/>
                  </a:schemeClr>
                </a:solidFill>
              </a:rPr>
              <a:t>presented </a:t>
            </a:r>
            <a:br>
              <a:rPr lang="en-US" sz="2400" b="1" dirty="0" smtClean="0">
                <a:solidFill>
                  <a:schemeClr val="bg2">
                    <a:lumMod val="25000"/>
                  </a:schemeClr>
                </a:solidFill>
              </a:rPr>
            </a:br>
            <a:r>
              <a:rPr lang="en-US" sz="2400" b="1" dirty="0" smtClean="0">
                <a:solidFill>
                  <a:schemeClr val="bg2">
                    <a:lumMod val="25000"/>
                  </a:schemeClr>
                </a:solidFill>
              </a:rPr>
              <a:t>       </a:t>
            </a:r>
            <a:r>
              <a:rPr lang="en-US" sz="2400" b="1" u="sng" dirty="0" smtClean="0">
                <a:solidFill>
                  <a:schemeClr val="bg2">
                    <a:lumMod val="25000"/>
                  </a:schemeClr>
                </a:solidFill>
              </a:rPr>
              <a:t>the</a:t>
            </a:r>
            <a:r>
              <a:rPr lang="en-US" sz="2400" b="1" dirty="0" smtClean="0">
                <a:solidFill>
                  <a:schemeClr val="bg2">
                    <a:lumMod val="25000"/>
                  </a:schemeClr>
                </a:solidFill>
              </a:rPr>
              <a:t> Wave Sheaf before </a:t>
            </a:r>
            <a:r>
              <a:rPr lang="en-US" sz="2400" b="1" dirty="0" smtClean="0">
                <a:solidFill>
                  <a:srgbClr val="0066FF"/>
                </a:solidFill>
              </a:rPr>
              <a:t>Yahuah</a:t>
            </a:r>
            <a:r>
              <a:rPr lang="en-US" sz="2400" b="1" dirty="0" smtClean="0">
                <a:solidFill>
                  <a:schemeClr val="bg2">
                    <a:lumMod val="25000"/>
                  </a:schemeClr>
                </a:solidFill>
              </a:rPr>
              <a:t> according </a:t>
            </a:r>
            <a:br>
              <a:rPr lang="en-US" sz="2400" b="1" dirty="0" smtClean="0">
                <a:solidFill>
                  <a:schemeClr val="bg2">
                    <a:lumMod val="25000"/>
                  </a:schemeClr>
                </a:solidFill>
              </a:rPr>
            </a:br>
            <a:r>
              <a:rPr lang="en-US" sz="2400" b="1" dirty="0" smtClean="0">
                <a:solidFill>
                  <a:schemeClr val="bg2">
                    <a:lumMod val="25000"/>
                  </a:schemeClr>
                </a:solidFill>
              </a:rPr>
              <a:t>       to Lev 23:10, 11. </a:t>
            </a:r>
          </a:p>
        </p:txBody>
      </p:sp>
      <p:sp>
        <p:nvSpPr>
          <p:cNvPr id="12" name="TextBox 11"/>
          <p:cNvSpPr txBox="1"/>
          <p:nvPr/>
        </p:nvSpPr>
        <p:spPr>
          <a:xfrm>
            <a:off x="198120" y="4050135"/>
            <a:ext cx="8001000" cy="461665"/>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bg2">
                    <a:lumMod val="25000"/>
                  </a:schemeClr>
                </a:solidFill>
              </a:rPr>
              <a:t>#3  </a:t>
            </a:r>
            <a:r>
              <a:rPr lang="en-US" sz="2400" b="1" dirty="0" smtClean="0">
                <a:solidFill>
                  <a:srgbClr val="2D1EF2"/>
                </a:solidFill>
              </a:rPr>
              <a:t>Yahusha, </a:t>
            </a:r>
            <a:r>
              <a:rPr lang="en-US" sz="2400" b="1" dirty="0" smtClean="0">
                <a:solidFill>
                  <a:schemeClr val="bg2">
                    <a:lumMod val="25000"/>
                  </a:schemeClr>
                </a:solidFill>
              </a:rPr>
              <a:t>first presented </a:t>
            </a:r>
            <a:r>
              <a:rPr lang="en-US" sz="2400" b="1" u="sng" dirty="0" smtClean="0">
                <a:solidFill>
                  <a:schemeClr val="bg2">
                    <a:lumMod val="25000"/>
                  </a:schemeClr>
                </a:solidFill>
                <a:effectLst>
                  <a:glow rad="88900">
                    <a:srgbClr val="FFFF00"/>
                  </a:glow>
                </a:effectLst>
              </a:rPr>
              <a:t>Himself</a:t>
            </a:r>
            <a:r>
              <a:rPr lang="en-US" sz="2400" b="1" dirty="0" smtClean="0">
                <a:solidFill>
                  <a:schemeClr val="bg2">
                    <a:lumMod val="25000"/>
                  </a:schemeClr>
                </a:solidFill>
                <a:effectLst>
                  <a:glow rad="88900">
                    <a:srgbClr val="FFFF00"/>
                  </a:glow>
                </a:effectLst>
              </a:rPr>
              <a:t> as </a:t>
            </a:r>
            <a:r>
              <a:rPr lang="en-US" sz="2400" b="1" u="sng" dirty="0" smtClean="0">
                <a:solidFill>
                  <a:schemeClr val="bg2">
                    <a:lumMod val="25000"/>
                  </a:schemeClr>
                </a:solidFill>
                <a:effectLst>
                  <a:glow rad="88900">
                    <a:srgbClr val="FFFF00"/>
                  </a:glow>
                </a:effectLst>
              </a:rPr>
              <a:t>THE</a:t>
            </a:r>
            <a:r>
              <a:rPr lang="en-US" sz="2400" b="1" dirty="0" smtClean="0">
                <a:solidFill>
                  <a:schemeClr val="bg2">
                    <a:lumMod val="25000"/>
                  </a:schemeClr>
                </a:solidFill>
                <a:effectLst>
                  <a:glow rad="88900">
                    <a:srgbClr val="FFFF00"/>
                  </a:glow>
                </a:effectLst>
              </a:rPr>
              <a:t> Wave Sheaf.</a:t>
            </a:r>
            <a:endParaRPr lang="en-US" sz="2400" b="1" dirty="0">
              <a:solidFill>
                <a:schemeClr val="bg2">
                  <a:lumMod val="25000"/>
                </a:schemeClr>
              </a:solidFill>
              <a:effectLst>
                <a:glow rad="88900">
                  <a:srgbClr val="FFFF00"/>
                </a:glow>
              </a:effectLst>
            </a:endParaRPr>
          </a:p>
        </p:txBody>
      </p:sp>
      <p:sp>
        <p:nvSpPr>
          <p:cNvPr id="13" name="TextBox 12"/>
          <p:cNvSpPr txBox="1"/>
          <p:nvPr/>
        </p:nvSpPr>
        <p:spPr>
          <a:xfrm>
            <a:off x="152400" y="4722369"/>
            <a:ext cx="8972309" cy="2062103"/>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bg2">
                    <a:lumMod val="25000"/>
                  </a:schemeClr>
                </a:solidFill>
              </a:rPr>
              <a:t>#4  </a:t>
            </a:r>
            <a:r>
              <a:rPr lang="en-US" sz="2400" b="1" dirty="0" smtClean="0">
                <a:solidFill>
                  <a:srgbClr val="2D1EF2"/>
                </a:solidFill>
              </a:rPr>
              <a:t>Yahusha’s </a:t>
            </a:r>
            <a:r>
              <a:rPr lang="en-US" sz="2400" b="1" dirty="0" smtClean="0">
                <a:solidFill>
                  <a:schemeClr val="bg2">
                    <a:lumMod val="25000"/>
                  </a:schemeClr>
                </a:solidFill>
              </a:rPr>
              <a:t>presentation </a:t>
            </a:r>
            <a:r>
              <a:rPr lang="en-US" sz="2400" b="1" dirty="0" smtClean="0">
                <a:solidFill>
                  <a:srgbClr val="2D1EF2"/>
                </a:solidFill>
                <a:effectLst>
                  <a:glow rad="127000">
                    <a:srgbClr val="99FFCC"/>
                  </a:glow>
                </a:effectLst>
              </a:rPr>
              <a:t>CONSISTED OF </a:t>
            </a:r>
            <a:r>
              <a:rPr lang="en-US" sz="2400" b="1" u="sng" dirty="0" smtClean="0">
                <a:solidFill>
                  <a:srgbClr val="2D1EF2"/>
                </a:solidFill>
                <a:effectLst>
                  <a:glow rad="127000">
                    <a:srgbClr val="99FFCC"/>
                  </a:glow>
                </a:effectLst>
              </a:rPr>
              <a:t>THE</a:t>
            </a:r>
            <a:r>
              <a:rPr lang="en-US" sz="2400" b="1" dirty="0" smtClean="0">
                <a:solidFill>
                  <a:srgbClr val="2D1EF2"/>
                </a:solidFill>
                <a:effectLst>
                  <a:glow rad="127000">
                    <a:srgbClr val="99FFCC"/>
                  </a:glow>
                </a:effectLst>
              </a:rPr>
              <a:t> </a:t>
            </a:r>
            <a:r>
              <a:rPr lang="en-US" sz="2400" b="1" u="sng" dirty="0" smtClean="0">
                <a:solidFill>
                  <a:srgbClr val="2D1EF2"/>
                </a:solidFill>
                <a:effectLst>
                  <a:glow rad="127000">
                    <a:srgbClr val="99FFCC"/>
                  </a:glow>
                </a:effectLst>
              </a:rPr>
              <a:t>FIRST-CUTTING</a:t>
            </a:r>
            <a:r>
              <a:rPr lang="en-US" sz="2400" b="1" dirty="0" smtClean="0">
                <a:solidFill>
                  <a:srgbClr val="2D1EF2"/>
                </a:solidFill>
                <a:effectLst>
                  <a:glow rad="127000">
                    <a:srgbClr val="99FFCC"/>
                  </a:glow>
                </a:effectLst>
              </a:rPr>
              <a:t> </a:t>
            </a:r>
            <a:br>
              <a:rPr lang="en-US" sz="2400" b="1" dirty="0" smtClean="0">
                <a:solidFill>
                  <a:srgbClr val="2D1EF2"/>
                </a:solidFill>
                <a:effectLst>
                  <a:glow rad="127000">
                    <a:srgbClr val="99FFCC"/>
                  </a:glow>
                </a:effectLst>
              </a:rPr>
            </a:br>
            <a:r>
              <a:rPr lang="en-US" sz="2400" b="1" dirty="0" smtClean="0">
                <a:solidFill>
                  <a:srgbClr val="2D1EF2"/>
                </a:solidFill>
                <a:effectLst>
                  <a:glow rad="127000">
                    <a:srgbClr val="99FFCC"/>
                  </a:glow>
                </a:effectLst>
              </a:rPr>
              <a:t>       of Himself </a:t>
            </a:r>
            <a:r>
              <a:rPr lang="en-US" sz="2000" b="1" dirty="0" smtClean="0">
                <a:solidFill>
                  <a:srgbClr val="2D1EF2"/>
                </a:solidFill>
                <a:effectLst>
                  <a:glow rad="127000">
                    <a:srgbClr val="99FFCC"/>
                  </a:glow>
                </a:effectLst>
              </a:rPr>
              <a:t>(</a:t>
            </a:r>
            <a:r>
              <a:rPr lang="en-US" sz="2000" b="1" u="sng" dirty="0" smtClean="0">
                <a:solidFill>
                  <a:srgbClr val="2D1EF2"/>
                </a:solidFill>
                <a:effectLst>
                  <a:glow rad="127000">
                    <a:srgbClr val="99FFCC"/>
                  </a:glow>
                </a:effectLst>
              </a:rPr>
              <a:t>the</a:t>
            </a:r>
            <a:r>
              <a:rPr lang="en-US" sz="2000" b="1" dirty="0" smtClean="0">
                <a:solidFill>
                  <a:srgbClr val="2D1EF2"/>
                </a:solidFill>
                <a:effectLst>
                  <a:glow rad="127000">
                    <a:srgbClr val="99FFCC"/>
                  </a:glow>
                </a:effectLst>
              </a:rPr>
              <a:t> – “First-Fruit”)</a:t>
            </a:r>
            <a:r>
              <a:rPr lang="en-US" sz="2000" b="1" dirty="0" smtClean="0">
                <a:solidFill>
                  <a:schemeClr val="bg2">
                    <a:lumMod val="25000"/>
                  </a:schemeClr>
                </a:solidFill>
                <a:effectLst>
                  <a:glow rad="127000">
                    <a:srgbClr val="99FFCC"/>
                  </a:glow>
                </a:effectLst>
              </a:rPr>
              <a:t> </a:t>
            </a:r>
            <a:r>
              <a:rPr lang="en-US" sz="2400" b="1" dirty="0" smtClean="0">
                <a:solidFill>
                  <a:schemeClr val="bg2">
                    <a:lumMod val="25000"/>
                  </a:schemeClr>
                </a:solidFill>
              </a:rPr>
              <a:t>and His victory/power over death</a:t>
            </a:r>
            <a:br>
              <a:rPr lang="en-US" sz="2400" b="1" dirty="0" smtClean="0">
                <a:solidFill>
                  <a:schemeClr val="bg2">
                    <a:lumMod val="25000"/>
                  </a:schemeClr>
                </a:solidFill>
              </a:rPr>
            </a:br>
            <a:r>
              <a:rPr lang="en-US" sz="2400" b="1" dirty="0" smtClean="0">
                <a:solidFill>
                  <a:schemeClr val="bg2">
                    <a:lumMod val="25000"/>
                  </a:schemeClr>
                </a:solidFill>
              </a:rPr>
              <a:t>      </a:t>
            </a:r>
            <a:r>
              <a:rPr lang="en-US" sz="2400" b="1" dirty="0" smtClean="0">
                <a:effectLst>
                  <a:glow rad="127000">
                    <a:srgbClr val="99FFCC"/>
                  </a:glow>
                </a:effectLst>
              </a:rPr>
              <a:t>{</a:t>
            </a:r>
            <a:r>
              <a:rPr lang="en-US" sz="2400" b="1" dirty="0">
                <a:effectLst>
                  <a:glow rad="127000">
                    <a:srgbClr val="99FFCC"/>
                  </a:glow>
                </a:effectLst>
              </a:rPr>
              <a:t>Lev 23:10</a:t>
            </a:r>
            <a:r>
              <a:rPr lang="en-US" sz="2400" b="1" dirty="0" smtClean="0">
                <a:effectLst>
                  <a:glow rad="127000">
                    <a:srgbClr val="99FFCC"/>
                  </a:glow>
                </a:effectLst>
              </a:rPr>
              <a:t>}</a:t>
            </a:r>
            <a:r>
              <a:rPr lang="en-US" sz="2400" b="1" dirty="0" smtClean="0">
                <a:solidFill>
                  <a:schemeClr val="bg2">
                    <a:lumMod val="25000"/>
                  </a:schemeClr>
                </a:solidFill>
              </a:rPr>
              <a:t>. </a:t>
            </a:r>
            <a:r>
              <a:rPr lang="en-US" sz="1600" b="1" dirty="0" smtClean="0">
                <a:solidFill>
                  <a:schemeClr val="bg2">
                    <a:lumMod val="25000"/>
                  </a:schemeClr>
                </a:solidFill>
              </a:rPr>
              <a:t>Yahusha has the power to lay down His life and take it up again (John 10:17-18).</a:t>
            </a:r>
            <a:r>
              <a:rPr lang="en-US" sz="2400" b="1" dirty="0" smtClean="0">
                <a:solidFill>
                  <a:schemeClr val="bg2">
                    <a:lumMod val="25000"/>
                  </a:schemeClr>
                </a:solidFill>
              </a:rPr>
              <a:t/>
            </a:r>
            <a:br>
              <a:rPr lang="en-US" sz="2400" b="1" dirty="0" smtClean="0">
                <a:solidFill>
                  <a:schemeClr val="bg2">
                    <a:lumMod val="25000"/>
                  </a:schemeClr>
                </a:solidFill>
              </a:rPr>
            </a:br>
            <a:r>
              <a:rPr lang="en-US" sz="800" b="1" dirty="0" smtClean="0">
                <a:solidFill>
                  <a:schemeClr val="bg2">
                    <a:lumMod val="25000"/>
                  </a:schemeClr>
                </a:solidFill>
              </a:rPr>
              <a:t/>
            </a:r>
            <a:br>
              <a:rPr lang="en-US" sz="800" b="1" dirty="0" smtClean="0">
                <a:solidFill>
                  <a:schemeClr val="bg2">
                    <a:lumMod val="25000"/>
                  </a:schemeClr>
                </a:solidFill>
              </a:rPr>
            </a:br>
            <a:r>
              <a:rPr lang="en-US" sz="2400" b="1" dirty="0">
                <a:solidFill>
                  <a:schemeClr val="bg2">
                    <a:lumMod val="25000"/>
                  </a:schemeClr>
                </a:solidFill>
              </a:rPr>
              <a:t>Note</a:t>
            </a:r>
            <a:r>
              <a:rPr lang="en-US" sz="2400" b="1" dirty="0" smtClean="0">
                <a:solidFill>
                  <a:schemeClr val="bg2">
                    <a:lumMod val="25000"/>
                  </a:schemeClr>
                </a:solidFill>
              </a:rPr>
              <a:t>:  </a:t>
            </a:r>
            <a:r>
              <a:rPr lang="en-US" sz="2400" b="1" u="sng" dirty="0" err="1">
                <a:solidFill>
                  <a:srgbClr val="9933FF"/>
                </a:solidFill>
              </a:rPr>
              <a:t>Hebraicall</a:t>
            </a:r>
            <a:r>
              <a:rPr lang="en-US" sz="2400" b="1" dirty="0" err="1">
                <a:solidFill>
                  <a:srgbClr val="9933FF"/>
                </a:solidFill>
              </a:rPr>
              <a:t>y</a:t>
            </a:r>
            <a:r>
              <a:rPr lang="en-US" sz="2400" b="1" dirty="0">
                <a:solidFill>
                  <a:schemeClr val="bg2">
                    <a:lumMod val="25000"/>
                  </a:schemeClr>
                </a:solidFill>
              </a:rPr>
              <a:t> the word “fruit” is not </a:t>
            </a:r>
            <a:r>
              <a:rPr lang="en-US" sz="2400" b="1" dirty="0" smtClean="0">
                <a:solidFill>
                  <a:schemeClr val="bg2">
                    <a:lumMod val="25000"/>
                  </a:schemeClr>
                </a:solidFill>
              </a:rPr>
              <a:t>seen </a:t>
            </a:r>
            <a:r>
              <a:rPr lang="en-US" sz="2400" b="1" dirty="0">
                <a:solidFill>
                  <a:schemeClr val="bg2">
                    <a:lumMod val="25000"/>
                  </a:schemeClr>
                </a:solidFill>
              </a:rPr>
              <a:t>in Leviticus 23 as Wave Sheaf.		(Next:  Two applications to be examined.)</a:t>
            </a: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 b="99333" l="14111" r="81111"/>
                    </a14:imgEffect>
                  </a14:imgLayer>
                </a14:imgProps>
              </a:ext>
              <a:ext uri="{28A0092B-C50C-407E-A947-70E740481C1C}">
                <a14:useLocalDpi xmlns:a14="http://schemas.microsoft.com/office/drawing/2010/main" val="0"/>
              </a:ext>
            </a:extLst>
          </a:blip>
          <a:srcRect l="14444" t="2222" r="18889" b="2222"/>
          <a:stretch/>
        </p:blipFill>
        <p:spPr>
          <a:xfrm>
            <a:off x="6552983" y="381000"/>
            <a:ext cx="2571726" cy="3686139"/>
          </a:xfrm>
          <a:prstGeom prst="rect">
            <a:avLst/>
          </a:prstGeom>
          <a:effectLst>
            <a:glow rad="12700">
              <a:schemeClr val="accent1">
                <a:alpha val="40000"/>
              </a:schemeClr>
            </a:glow>
          </a:effectLst>
        </p:spPr>
      </p:pic>
      <p:sp>
        <p:nvSpPr>
          <p:cNvPr id="2" name="Rectangle 1"/>
          <p:cNvSpPr/>
          <p:nvPr/>
        </p:nvSpPr>
        <p:spPr>
          <a:xfrm>
            <a:off x="-4591291" y="2875858"/>
            <a:ext cx="4572000" cy="2862322"/>
          </a:xfrm>
          <a:prstGeom prst="rect">
            <a:avLst/>
          </a:prstGeom>
          <a:solidFill>
            <a:schemeClr val="accent2">
              <a:lumMod val="20000"/>
              <a:lumOff val="80000"/>
            </a:schemeClr>
          </a:solidFill>
        </p:spPr>
        <p:txBody>
          <a:bodyPr>
            <a:spAutoFit/>
          </a:bodyPr>
          <a:lstStyle/>
          <a:p>
            <a:r>
              <a:rPr lang="en-US" dirty="0"/>
              <a:t>I still think this is an important point to be made. As the K/H/G Yahusha could only WAVE THE SHEAF that was GIVEN to Him.  Lev 23:10.  It was the first cutting and says nothing about fruit!  Yahusha by set pattern and statute, could only wave the sheaf.  What that sheaf consisted of is another matter. Conrad wants to eliminate this statute step fulfillment and go right to the First Fruit.  Not so.  Not by the statute pattern!</a:t>
            </a:r>
          </a:p>
        </p:txBody>
      </p:sp>
    </p:spTree>
    <p:extLst>
      <p:ext uri="{BB962C8B-B14F-4D97-AF65-F5344CB8AC3E}">
        <p14:creationId xmlns:p14="http://schemas.microsoft.com/office/powerpoint/2010/main" val="1376477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4103" name="Picture 7" descr="C:\Users\Rae\Desktop\2 priests &amp; a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017" y="4842714"/>
            <a:ext cx="2382248" cy="17866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2" name="Slide Number Placeholder 1"/>
          <p:cNvSpPr>
            <a:spLocks noGrp="1"/>
          </p:cNvSpPr>
          <p:nvPr>
            <p:ph type="sldNum" sz="quarter" idx="12"/>
          </p:nvPr>
        </p:nvSpPr>
        <p:spPr>
          <a:xfrm>
            <a:off x="7162800" y="6334613"/>
            <a:ext cx="1828800" cy="365125"/>
          </a:xfrm>
        </p:spPr>
        <p:txBody>
          <a:bodyPr>
            <a:scene3d>
              <a:camera prst="orthographicFront"/>
              <a:lightRig rig="threePt" dir="t"/>
            </a:scene3d>
            <a:sp3d extrusionH="57150">
              <a:bevelT w="82550" h="38100" prst="coolSlant"/>
            </a:sp3d>
          </a:bodyPr>
          <a:lstStyle/>
          <a:p>
            <a:fld id="{5C014052-953B-4273-8F47-BF25327D5B24}" type="slidenum">
              <a:rPr lang="en-US" smtClean="0"/>
              <a:t>27</a:t>
            </a:fld>
            <a:endParaRPr lang="en-US"/>
          </a:p>
        </p:txBody>
      </p:sp>
      <p:sp>
        <p:nvSpPr>
          <p:cNvPr id="2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extrusionH="57150" contourW="25400" prstMaterial="matte">
              <a:bevelT w="25400" h="55880" prst="coolSlant"/>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3399"/>
                </a:solidFill>
                <a:effectLst>
                  <a:outerShdw blurRad="76200" dist="50800" dir="5400000" algn="tl" rotWithShape="0">
                    <a:srgbClr val="000000">
                      <a:alpha val="65000"/>
                    </a:srgbClr>
                  </a:outerShdw>
                </a:effectLst>
              </a:rPr>
              <a:t>EH TZEM!  </a:t>
            </a:r>
            <a:r>
              <a:rPr lang="en-US" sz="3600" spc="50" dirty="0" smtClean="0">
                <a:ln w="11430"/>
                <a:solidFill>
                  <a:srgbClr val="8C4C64"/>
                </a:solidFill>
                <a:effectLst>
                  <a:outerShdw blurRad="76200" dist="50800" dir="5400000" algn="tl" rotWithShape="0">
                    <a:srgbClr val="000000">
                      <a:alpha val="65000"/>
                    </a:srgbClr>
                  </a:outerShdw>
                </a:effectLst>
              </a:rPr>
              <a:t>Salvation’s Skeletal Structure!</a:t>
            </a:r>
            <a:endParaRPr lang="en-US" sz="3600" spc="50" dirty="0">
              <a:ln w="11430"/>
              <a:solidFill>
                <a:srgbClr val="00B0F0"/>
              </a:solidFill>
              <a:effectLst>
                <a:outerShdw blurRad="76200" dist="50800" dir="5400000" algn="tl" rotWithShape="0">
                  <a:srgbClr val="000000">
                    <a:alpha val="65000"/>
                  </a:srgbClr>
                </a:outerShdw>
              </a:effectLst>
            </a:endParaRPr>
          </a:p>
        </p:txBody>
      </p:sp>
      <p:sp>
        <p:nvSpPr>
          <p:cNvPr id="25" name="TextBox 24"/>
          <p:cNvSpPr txBox="1"/>
          <p:nvPr/>
        </p:nvSpPr>
        <p:spPr>
          <a:xfrm>
            <a:off x="4801859" y="2170093"/>
            <a:ext cx="2970326" cy="9541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solidFill>
                  <a:schemeClr val="bg2">
                    <a:lumMod val="25000"/>
                  </a:schemeClr>
                </a:solidFill>
                <a:effectLst>
                  <a:glow rad="127000">
                    <a:srgbClr val="99FFCC"/>
                  </a:glow>
                </a:effectLst>
              </a:rPr>
              <a:t>#2  Yahusha</a:t>
            </a:r>
            <a:r>
              <a:rPr lang="en-US" sz="2800" b="1" dirty="0" smtClean="0">
                <a:solidFill>
                  <a:schemeClr val="bg2">
                    <a:lumMod val="25000"/>
                  </a:schemeClr>
                </a:solidFill>
              </a:rPr>
              <a:t> – </a:t>
            </a:r>
            <a:br>
              <a:rPr lang="en-US" sz="2800" b="1" dirty="0" smtClean="0">
                <a:solidFill>
                  <a:schemeClr val="bg2">
                    <a:lumMod val="25000"/>
                  </a:schemeClr>
                </a:solidFill>
              </a:rPr>
            </a:br>
            <a:r>
              <a:rPr lang="en-US" sz="2800" b="1" u="sng" dirty="0" smtClean="0">
                <a:solidFill>
                  <a:srgbClr val="0066FF"/>
                </a:solidFill>
              </a:rPr>
              <a:t>THE</a:t>
            </a:r>
            <a:r>
              <a:rPr lang="en-US" sz="2800" b="1" dirty="0" smtClean="0">
                <a:solidFill>
                  <a:schemeClr val="bg2">
                    <a:lumMod val="25000"/>
                  </a:schemeClr>
                </a:solidFill>
              </a:rPr>
              <a:t> Wave Sheaf</a:t>
            </a:r>
            <a:endParaRPr lang="en-US" sz="2800" b="1" dirty="0">
              <a:solidFill>
                <a:schemeClr val="bg2">
                  <a:lumMod val="25000"/>
                </a:schemeClr>
              </a:solidFill>
            </a:endParaRPr>
          </a:p>
        </p:txBody>
      </p:sp>
      <p:sp>
        <p:nvSpPr>
          <p:cNvPr id="26" name="TextBox 25"/>
          <p:cNvSpPr txBox="1"/>
          <p:nvPr/>
        </p:nvSpPr>
        <p:spPr>
          <a:xfrm>
            <a:off x="141830" y="2170093"/>
            <a:ext cx="3058570" cy="9541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solidFill>
                  <a:schemeClr val="bg2">
                    <a:lumMod val="25000"/>
                  </a:schemeClr>
                </a:solidFill>
                <a:effectLst>
                  <a:glow rad="127000">
                    <a:srgbClr val="99FFCC"/>
                  </a:glow>
                </a:effectLst>
              </a:rPr>
              <a:t>#1  Yahusha</a:t>
            </a:r>
            <a:r>
              <a:rPr lang="en-US" sz="2800" b="1" dirty="0" smtClean="0">
                <a:solidFill>
                  <a:schemeClr val="bg2">
                    <a:lumMod val="25000"/>
                  </a:schemeClr>
                </a:solidFill>
              </a:rPr>
              <a:t> – </a:t>
            </a:r>
            <a:br>
              <a:rPr lang="en-US" sz="2800" b="1" dirty="0" smtClean="0">
                <a:solidFill>
                  <a:schemeClr val="bg2">
                    <a:lumMod val="25000"/>
                  </a:schemeClr>
                </a:solidFill>
              </a:rPr>
            </a:br>
            <a:r>
              <a:rPr lang="en-US" sz="2800" b="1" u="sng" dirty="0" smtClean="0">
                <a:solidFill>
                  <a:srgbClr val="0066FF"/>
                </a:solidFill>
              </a:rPr>
              <a:t>THE</a:t>
            </a:r>
            <a:r>
              <a:rPr lang="en-US" sz="2800" b="1" dirty="0" smtClean="0">
                <a:solidFill>
                  <a:schemeClr val="bg2">
                    <a:lumMod val="25000"/>
                  </a:schemeClr>
                </a:solidFill>
              </a:rPr>
              <a:t> First-fruit </a:t>
            </a:r>
            <a:endParaRPr lang="en-US" sz="2800" b="1" dirty="0">
              <a:solidFill>
                <a:schemeClr val="bg2">
                  <a:lumMod val="25000"/>
                </a:schemeClr>
              </a:solidFill>
            </a:endParaRPr>
          </a:p>
        </p:txBody>
      </p:sp>
      <p:sp>
        <p:nvSpPr>
          <p:cNvPr id="27" name="TextBox 26"/>
          <p:cNvSpPr txBox="1"/>
          <p:nvPr/>
        </p:nvSpPr>
        <p:spPr>
          <a:xfrm>
            <a:off x="1143000" y="727275"/>
            <a:ext cx="7179732" cy="707886"/>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4000" b="1" dirty="0" smtClean="0">
                <a:solidFill>
                  <a:schemeClr val="bg2">
                    <a:lumMod val="25000"/>
                  </a:schemeClr>
                </a:solidFill>
                <a:effectLst>
                  <a:glow rad="127000">
                    <a:srgbClr val="99FFCC"/>
                  </a:glow>
                </a:effectLst>
              </a:rPr>
              <a:t>Yahusha</a:t>
            </a:r>
            <a:r>
              <a:rPr lang="en-US" sz="3200" b="1" dirty="0" smtClean="0">
                <a:solidFill>
                  <a:schemeClr val="bg2">
                    <a:lumMod val="25000"/>
                  </a:schemeClr>
                </a:solidFill>
              </a:rPr>
              <a:t> – </a:t>
            </a:r>
            <a:r>
              <a:rPr lang="en-US" sz="4000" b="1" u="sng" dirty="0" smtClean="0">
                <a:solidFill>
                  <a:srgbClr val="0066FF"/>
                </a:solidFill>
              </a:rPr>
              <a:t>THE</a:t>
            </a:r>
            <a:r>
              <a:rPr lang="en-US" sz="4000" b="1" dirty="0" smtClean="0">
                <a:solidFill>
                  <a:srgbClr val="EBDDC3">
                    <a:lumMod val="25000"/>
                  </a:srgbClr>
                </a:solidFill>
              </a:rPr>
              <a:t> </a:t>
            </a:r>
            <a:r>
              <a:rPr lang="en-US" sz="4000" b="1" dirty="0" smtClean="0">
                <a:solidFill>
                  <a:schemeClr val="bg2">
                    <a:lumMod val="25000"/>
                  </a:schemeClr>
                </a:solidFill>
              </a:rPr>
              <a:t> </a:t>
            </a:r>
            <a:r>
              <a:rPr lang="en-US" sz="4000" b="1" dirty="0" smtClean="0">
                <a:solidFill>
                  <a:srgbClr val="0066FF"/>
                </a:solidFill>
              </a:rPr>
              <a:t>Melchizedek</a:t>
            </a:r>
            <a:endParaRPr lang="en-US" sz="4000" b="1" dirty="0">
              <a:solidFill>
                <a:srgbClr val="0066FF"/>
              </a:solidFill>
            </a:endParaRPr>
          </a:p>
        </p:txBody>
      </p:sp>
      <p:sp>
        <p:nvSpPr>
          <p:cNvPr id="28" name="TextBox 27"/>
          <p:cNvSpPr txBox="1"/>
          <p:nvPr/>
        </p:nvSpPr>
        <p:spPr>
          <a:xfrm>
            <a:off x="3944555" y="4265375"/>
            <a:ext cx="2977038" cy="2246769"/>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solidFill>
                  <a:schemeClr val="bg2">
                    <a:lumMod val="25000"/>
                  </a:schemeClr>
                </a:solidFill>
                <a:effectLst>
                  <a:glow rad="127000">
                    <a:srgbClr val="99FFCC"/>
                  </a:glow>
                </a:effectLst>
              </a:rPr>
              <a:t>#4  Yahusha</a:t>
            </a:r>
            <a:r>
              <a:rPr lang="en-US" sz="2800" b="1" dirty="0" smtClean="0">
                <a:solidFill>
                  <a:schemeClr val="bg2">
                    <a:lumMod val="25000"/>
                  </a:schemeClr>
                </a:solidFill>
              </a:rPr>
              <a:t> – </a:t>
            </a:r>
          </a:p>
          <a:p>
            <a:pPr algn="ctr"/>
            <a:r>
              <a:rPr lang="en-US" sz="2800" b="1" dirty="0" smtClean="0">
                <a:solidFill>
                  <a:schemeClr val="bg2">
                    <a:lumMod val="25000"/>
                  </a:schemeClr>
                </a:solidFill>
              </a:rPr>
              <a:t>The One </a:t>
            </a:r>
            <a:br>
              <a:rPr lang="en-US" sz="2800" b="1" dirty="0" smtClean="0">
                <a:solidFill>
                  <a:schemeClr val="bg2">
                    <a:lumMod val="25000"/>
                  </a:schemeClr>
                </a:solidFill>
              </a:rPr>
            </a:br>
            <a:r>
              <a:rPr lang="en-US" sz="2800" b="1" dirty="0" smtClean="0">
                <a:solidFill>
                  <a:schemeClr val="bg2">
                    <a:lumMod val="25000"/>
                  </a:schemeClr>
                </a:solidFill>
              </a:rPr>
              <a:t>who sends the </a:t>
            </a:r>
            <a:br>
              <a:rPr lang="en-US" sz="2800" b="1" dirty="0" smtClean="0">
                <a:solidFill>
                  <a:schemeClr val="bg2">
                    <a:lumMod val="25000"/>
                  </a:schemeClr>
                </a:solidFill>
              </a:rPr>
            </a:br>
            <a:r>
              <a:rPr lang="en-US" sz="2800" b="1" dirty="0" err="1" smtClean="0">
                <a:solidFill>
                  <a:srgbClr val="0066FF"/>
                </a:solidFill>
              </a:rPr>
              <a:t>Ruach</a:t>
            </a:r>
            <a:r>
              <a:rPr lang="en-US" sz="2800" b="1" dirty="0" smtClean="0">
                <a:solidFill>
                  <a:srgbClr val="0066FF"/>
                </a:solidFill>
              </a:rPr>
              <a:t> </a:t>
            </a:r>
            <a:br>
              <a:rPr lang="en-US" sz="2800" b="1" dirty="0" smtClean="0">
                <a:solidFill>
                  <a:srgbClr val="0066FF"/>
                </a:solidFill>
              </a:rPr>
            </a:br>
            <a:r>
              <a:rPr lang="en-US" sz="2800" b="1" dirty="0" smtClean="0">
                <a:solidFill>
                  <a:srgbClr val="0066FF"/>
                </a:solidFill>
              </a:rPr>
              <a:t>Ha Qodesh! </a:t>
            </a:r>
            <a:endParaRPr lang="en-US" sz="2800" b="1" dirty="0">
              <a:solidFill>
                <a:srgbClr val="0066FF"/>
              </a:solidFill>
            </a:endParaRPr>
          </a:p>
        </p:txBody>
      </p:sp>
      <p:sp>
        <p:nvSpPr>
          <p:cNvPr id="29" name="Rounded Rectangle 28"/>
          <p:cNvSpPr/>
          <p:nvPr/>
        </p:nvSpPr>
        <p:spPr>
          <a:xfrm>
            <a:off x="2667000" y="1435161"/>
            <a:ext cx="3548600" cy="483221"/>
          </a:xfrm>
          <a:prstGeom prst="roundRect">
            <a:avLst/>
          </a:prstGeom>
          <a:solidFill>
            <a:srgbClr val="99FFCC"/>
          </a:solidFill>
          <a:ln w="57150">
            <a:solidFill>
              <a:srgbClr val="4F227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2400" b="1" dirty="0" smtClean="0">
                <a:ln>
                  <a:solidFill>
                    <a:srgbClr val="0066FF"/>
                  </a:solidFill>
                </a:ln>
                <a:solidFill>
                  <a:srgbClr val="FF3399"/>
                </a:solidFill>
                <a:latin typeface="Comic Sans MS" pitchFamily="66" charset="0"/>
              </a:rPr>
              <a:t>1</a:t>
            </a:r>
            <a:r>
              <a:rPr lang="en-CA" sz="2400" b="1" baseline="30000" dirty="0" smtClean="0">
                <a:ln>
                  <a:solidFill>
                    <a:srgbClr val="0066FF"/>
                  </a:solidFill>
                </a:ln>
                <a:solidFill>
                  <a:srgbClr val="FF3399"/>
                </a:solidFill>
                <a:latin typeface="Comic Sans MS" pitchFamily="66" charset="0"/>
              </a:rPr>
              <a:t>st</a:t>
            </a:r>
            <a:r>
              <a:rPr lang="en-CA" sz="2400" b="1" dirty="0" smtClean="0">
                <a:ln>
                  <a:solidFill>
                    <a:srgbClr val="0066FF"/>
                  </a:solidFill>
                </a:ln>
                <a:solidFill>
                  <a:srgbClr val="FF3399"/>
                </a:solidFill>
                <a:latin typeface="Comic Sans MS" pitchFamily="66" charset="0"/>
              </a:rPr>
              <a:t> of 2 Applications</a:t>
            </a:r>
            <a:endParaRPr lang="en-CA" sz="2400" b="1" dirty="0">
              <a:ln>
                <a:solidFill>
                  <a:srgbClr val="0066FF"/>
                </a:solidFill>
              </a:ln>
              <a:solidFill>
                <a:srgbClr val="FF3399"/>
              </a:solidFill>
              <a:latin typeface="Comic Sans MS" pitchFamily="66" charset="0"/>
            </a:endParaRPr>
          </a:p>
        </p:txBody>
      </p:sp>
      <p:sp>
        <p:nvSpPr>
          <p:cNvPr id="23" name="TextBox 22"/>
          <p:cNvSpPr txBox="1"/>
          <p:nvPr/>
        </p:nvSpPr>
        <p:spPr>
          <a:xfrm>
            <a:off x="228600" y="3352800"/>
            <a:ext cx="3656689" cy="9541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solidFill>
                  <a:schemeClr val="bg2">
                    <a:lumMod val="25000"/>
                  </a:schemeClr>
                </a:solidFill>
                <a:effectLst>
                  <a:glow rad="127000">
                    <a:srgbClr val="99FFCC"/>
                  </a:glow>
                </a:effectLst>
              </a:rPr>
              <a:t>#3  Yahusha</a:t>
            </a:r>
            <a:r>
              <a:rPr lang="en-US" sz="2800" b="1" dirty="0" smtClean="0">
                <a:solidFill>
                  <a:schemeClr val="bg2">
                    <a:lumMod val="25000"/>
                  </a:schemeClr>
                </a:solidFill>
              </a:rPr>
              <a:t> –  </a:t>
            </a:r>
            <a:br>
              <a:rPr lang="en-US" sz="2800" b="1" dirty="0" smtClean="0">
                <a:solidFill>
                  <a:schemeClr val="bg2">
                    <a:lumMod val="25000"/>
                  </a:schemeClr>
                </a:solidFill>
              </a:rPr>
            </a:br>
            <a:r>
              <a:rPr lang="en-US" sz="2800" b="1" u="sng" dirty="0" smtClean="0">
                <a:solidFill>
                  <a:srgbClr val="0066FF"/>
                </a:solidFill>
              </a:rPr>
              <a:t>THE</a:t>
            </a:r>
            <a:r>
              <a:rPr lang="en-US" sz="2800" b="1" dirty="0" smtClean="0">
                <a:solidFill>
                  <a:schemeClr val="bg2">
                    <a:lumMod val="25000"/>
                  </a:schemeClr>
                </a:solidFill>
              </a:rPr>
              <a:t> </a:t>
            </a:r>
            <a:r>
              <a:rPr lang="en-US" sz="2800" b="1" dirty="0" smtClean="0">
                <a:solidFill>
                  <a:srgbClr val="4F2270"/>
                </a:solidFill>
              </a:rPr>
              <a:t>Kohen Ha </a:t>
            </a:r>
            <a:r>
              <a:rPr lang="en-US" sz="2800" b="1" dirty="0" err="1" smtClean="0">
                <a:solidFill>
                  <a:srgbClr val="4F2270"/>
                </a:solidFill>
              </a:rPr>
              <a:t>Gadol</a:t>
            </a:r>
            <a:endParaRPr lang="en-US" sz="2800" b="1" dirty="0">
              <a:solidFill>
                <a:srgbClr val="4F2270"/>
              </a:solidFill>
            </a:endParaRPr>
          </a:p>
        </p:txBody>
      </p:sp>
      <p:sp>
        <p:nvSpPr>
          <p:cNvPr id="30" name="Rounded Rectangle 29"/>
          <p:cNvSpPr/>
          <p:nvPr/>
        </p:nvSpPr>
        <p:spPr>
          <a:xfrm>
            <a:off x="300864" y="4306907"/>
            <a:ext cx="3511250" cy="366586"/>
          </a:xfrm>
          <a:prstGeom prst="roundRect">
            <a:avLst/>
          </a:prstGeom>
          <a:solidFill>
            <a:srgbClr val="7030A0"/>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2000" b="1" dirty="0" smtClean="0">
                <a:solidFill>
                  <a:schemeClr val="accent2">
                    <a:lumMod val="20000"/>
                    <a:lumOff val="80000"/>
                  </a:schemeClr>
                </a:solidFill>
              </a:rPr>
              <a:t>High Priest In Every Function</a:t>
            </a:r>
            <a:endParaRPr lang="en-CA" sz="2000" b="1" dirty="0">
              <a:solidFill>
                <a:schemeClr val="accent2">
                  <a:lumMod val="20000"/>
                  <a:lumOff val="80000"/>
                </a:schemeClr>
              </a:solidFill>
            </a:endParaRPr>
          </a:p>
        </p:txBody>
      </p:sp>
      <p:pic>
        <p:nvPicPr>
          <p:cNvPr id="4108" name="Picture 12" descr="C:\Users\Rae\Desktop\Yah as firstfru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567" y="2002682"/>
            <a:ext cx="1735827" cy="15947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C:\Users\Rae\Desktop\holy spirit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3398499"/>
            <a:ext cx="1990261" cy="39805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333" l="14111" r="81111"/>
                    </a14:imgEffect>
                  </a14:imgLayer>
                </a14:imgProps>
              </a:ext>
              <a:ext uri="{28A0092B-C50C-407E-A947-70E740481C1C}">
                <a14:useLocalDpi xmlns:a14="http://schemas.microsoft.com/office/drawing/2010/main" val="0"/>
              </a:ext>
            </a:extLst>
          </a:blip>
          <a:srcRect l="14444" t="2222" r="18889" b="2222"/>
          <a:stretch/>
        </p:blipFill>
        <p:spPr>
          <a:xfrm>
            <a:off x="7162800" y="1264921"/>
            <a:ext cx="1828800" cy="2621279"/>
          </a:xfrm>
          <a:prstGeom prst="rect">
            <a:avLst/>
          </a:prstGeom>
          <a:effectLst>
            <a:glow rad="12700">
              <a:schemeClr val="accent1">
                <a:alpha val="40000"/>
              </a:schemeClr>
            </a:glow>
          </a:effectLst>
        </p:spPr>
      </p:pic>
    </p:spTree>
    <p:extLst>
      <p:ext uri="{BB962C8B-B14F-4D97-AF65-F5344CB8AC3E}">
        <p14:creationId xmlns:p14="http://schemas.microsoft.com/office/powerpoint/2010/main" val="2941566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10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1000"/>
                                        <p:tgtEl>
                                          <p:spTgt spid="23"/>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1500"/>
                                        <p:tgtEl>
                                          <p:spTgt spid="3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5124" name="Picture 4" descr="C:\Users\Rae\Desktop\Waving sheaf.jpe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53840" y="1093448"/>
            <a:ext cx="1761560" cy="2335552"/>
          </a:xfrm>
          <a:prstGeom prst="roundRect">
            <a:avLst>
              <a:gd name="adj" fmla="val 87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12"/>
          </p:nvPr>
        </p:nvSpPr>
        <p:spPr>
          <a:xfrm>
            <a:off x="7162800" y="6334613"/>
            <a:ext cx="1828800" cy="365125"/>
          </a:xfrm>
        </p:spPr>
        <p:txBody>
          <a:bodyPr/>
          <a:lstStyle/>
          <a:p>
            <a:fld id="{5C014052-953B-4273-8F47-BF25327D5B24}" type="slidenum">
              <a:rPr lang="en-US" smtClean="0"/>
              <a:t>28</a:t>
            </a:fld>
            <a:endParaRPr lang="en-US" dirty="0"/>
          </a:p>
        </p:txBody>
      </p:sp>
      <p:sp>
        <p:nvSpPr>
          <p:cNvPr id="12" name="TextBox 11"/>
          <p:cNvSpPr txBox="1"/>
          <p:nvPr/>
        </p:nvSpPr>
        <p:spPr>
          <a:xfrm>
            <a:off x="76200" y="1613118"/>
            <a:ext cx="5181600" cy="181588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solidFill>
                  <a:srgbClr val="0066FF"/>
                </a:solidFill>
              </a:rPr>
              <a:t>Yahusha</a:t>
            </a:r>
            <a:r>
              <a:rPr lang="en-US" sz="2800" b="1" dirty="0" smtClean="0">
                <a:solidFill>
                  <a:schemeClr val="bg2">
                    <a:lumMod val="25000"/>
                  </a:schemeClr>
                </a:solidFill>
              </a:rPr>
              <a:t> - </a:t>
            </a:r>
            <a:r>
              <a:rPr lang="en-US" sz="2800" b="1" u="sng" dirty="0">
                <a:solidFill>
                  <a:srgbClr val="0066FF"/>
                </a:solidFill>
              </a:rPr>
              <a:t>THE</a:t>
            </a:r>
            <a:r>
              <a:rPr lang="en-US" sz="2800" b="1" dirty="0" smtClean="0">
                <a:solidFill>
                  <a:schemeClr val="bg2">
                    <a:lumMod val="25000"/>
                  </a:schemeClr>
                </a:solidFill>
              </a:rPr>
              <a:t> </a:t>
            </a:r>
            <a:r>
              <a:rPr lang="en-US" sz="2800" b="1" dirty="0" smtClean="0">
                <a:solidFill>
                  <a:srgbClr val="7030A0"/>
                </a:solidFill>
              </a:rPr>
              <a:t>Kohen Ha </a:t>
            </a:r>
            <a:r>
              <a:rPr lang="en-US" sz="2800" b="1" dirty="0" err="1" smtClean="0">
                <a:solidFill>
                  <a:srgbClr val="7030A0"/>
                </a:solidFill>
              </a:rPr>
              <a:t>Gadol</a:t>
            </a:r>
            <a:r>
              <a:rPr lang="en-US" sz="2800" b="1" dirty="0" smtClean="0">
                <a:solidFill>
                  <a:srgbClr val="7030A0"/>
                </a:solidFill>
              </a:rPr>
              <a:t> </a:t>
            </a:r>
            <a:r>
              <a:rPr lang="en-US" sz="2800" b="1" i="1" u="sng" dirty="0" smtClean="0">
                <a:solidFill>
                  <a:schemeClr val="bg2">
                    <a:lumMod val="25000"/>
                  </a:schemeClr>
                </a:solidFill>
              </a:rPr>
              <a:t>WAVES</a:t>
            </a:r>
            <a:r>
              <a:rPr lang="en-US" sz="2800" b="1" dirty="0" smtClean="0">
                <a:solidFill>
                  <a:schemeClr val="bg2">
                    <a:lumMod val="25000"/>
                  </a:schemeClr>
                </a:solidFill>
              </a:rPr>
              <a:t> </a:t>
            </a:r>
            <a:r>
              <a:rPr lang="en-US" sz="2800" b="1" dirty="0" smtClean="0">
                <a:solidFill>
                  <a:schemeClr val="bg2">
                    <a:lumMod val="25000"/>
                  </a:schemeClr>
                </a:solidFill>
                <a:effectLst>
                  <a:glow rad="127000">
                    <a:srgbClr val="FFFF00"/>
                  </a:glow>
                </a:effectLst>
              </a:rPr>
              <a:t>HIS</a:t>
            </a:r>
            <a:r>
              <a:rPr lang="en-US" sz="2800" b="1" dirty="0" smtClean="0">
                <a:solidFill>
                  <a:schemeClr val="bg2">
                    <a:lumMod val="25000"/>
                  </a:schemeClr>
                </a:solidFill>
              </a:rPr>
              <a:t> SHEAF CONTRIBUTION BEFORE </a:t>
            </a:r>
            <a:r>
              <a:rPr lang="en-US" sz="2800" b="1" dirty="0" smtClean="0">
                <a:solidFill>
                  <a:srgbClr val="0066FF"/>
                </a:solidFill>
              </a:rPr>
              <a:t>YAHUAH!  </a:t>
            </a:r>
            <a:r>
              <a:rPr lang="en-US" sz="2800" b="1" dirty="0" smtClean="0">
                <a:solidFill>
                  <a:srgbClr val="FF0000"/>
                </a:solidFill>
              </a:rPr>
              <a:t>WHAT IS IT?</a:t>
            </a:r>
            <a:endParaRPr lang="en-US" sz="2800" b="1" dirty="0">
              <a:solidFill>
                <a:srgbClr val="FF0000"/>
              </a:solidFill>
            </a:endParaRPr>
          </a:p>
        </p:txBody>
      </p:sp>
      <p:sp>
        <p:nvSpPr>
          <p:cNvPr id="1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3399"/>
                </a:solidFill>
                <a:effectLst>
                  <a:outerShdw blurRad="76200" dist="50800" dir="5400000" algn="tl" rotWithShape="0">
                    <a:srgbClr val="000000">
                      <a:alpha val="65000"/>
                    </a:srgbClr>
                  </a:outerShdw>
                </a:effectLst>
              </a:rPr>
              <a:t>EH TZEM!  </a:t>
            </a:r>
            <a:r>
              <a:rPr lang="en-US" sz="4400" spc="50" dirty="0" smtClean="0">
                <a:ln w="11430"/>
                <a:solidFill>
                  <a:srgbClr val="8C4C64"/>
                </a:solidFill>
                <a:effectLst>
                  <a:outerShdw blurRad="76200" dist="50800" dir="5400000" algn="tl" rotWithShape="0">
                    <a:srgbClr val="000000">
                      <a:alpha val="65000"/>
                    </a:srgbClr>
                  </a:outerShdw>
                </a:effectLst>
              </a:rPr>
              <a:t>The Skeletal Foundation!</a:t>
            </a:r>
            <a:endParaRPr lang="en-US" sz="1800" spc="50" dirty="0">
              <a:ln w="11430"/>
              <a:solidFill>
                <a:srgbClr val="00B0F0"/>
              </a:solidFill>
              <a:effectLst>
                <a:outerShdw blurRad="76200" dist="50800" dir="5400000" algn="tl" rotWithShape="0">
                  <a:srgbClr val="000000">
                    <a:alpha val="65000"/>
                  </a:srgbClr>
                </a:outerShdw>
              </a:effectLst>
            </a:endParaRPr>
          </a:p>
        </p:txBody>
      </p:sp>
      <p:sp>
        <p:nvSpPr>
          <p:cNvPr id="16" name="TextBox 15"/>
          <p:cNvSpPr txBox="1"/>
          <p:nvPr/>
        </p:nvSpPr>
        <p:spPr>
          <a:xfrm>
            <a:off x="76200" y="3429000"/>
            <a:ext cx="5181600" cy="1384995"/>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u="sng" dirty="0" smtClean="0">
                <a:solidFill>
                  <a:srgbClr val="0066FF"/>
                </a:solidFill>
              </a:rPr>
              <a:t>THIS</a:t>
            </a:r>
            <a:r>
              <a:rPr lang="en-US" sz="2800" b="1" dirty="0" smtClean="0">
                <a:solidFill>
                  <a:schemeClr val="bg2">
                    <a:lumMod val="25000"/>
                  </a:schemeClr>
                </a:solidFill>
              </a:rPr>
              <a:t> </a:t>
            </a:r>
            <a:r>
              <a:rPr lang="en-US" sz="2800" b="1" dirty="0" smtClean="0">
                <a:solidFill>
                  <a:schemeClr val="bg2">
                    <a:lumMod val="25000"/>
                  </a:schemeClr>
                </a:solidFill>
                <a:effectLst>
                  <a:glow rad="101600">
                    <a:srgbClr val="FFFF00">
                      <a:alpha val="60000"/>
                    </a:srgbClr>
                  </a:glow>
                </a:effectLst>
              </a:rPr>
              <a:t>Wave Sheaf </a:t>
            </a:r>
            <a:r>
              <a:rPr lang="en-US" sz="2800" b="1" dirty="0" smtClean="0">
                <a:solidFill>
                  <a:schemeClr val="bg2">
                    <a:lumMod val="25000"/>
                  </a:schemeClr>
                </a:solidFill>
              </a:rPr>
              <a:t>consisted – </a:t>
            </a:r>
            <a:br>
              <a:rPr lang="en-US" sz="2800" b="1" dirty="0" smtClean="0">
                <a:solidFill>
                  <a:schemeClr val="bg2">
                    <a:lumMod val="25000"/>
                  </a:schemeClr>
                </a:solidFill>
              </a:rPr>
            </a:br>
            <a:r>
              <a:rPr lang="en-US" sz="2800" b="1" dirty="0" smtClean="0">
                <a:ln>
                  <a:solidFill>
                    <a:srgbClr val="0066FF"/>
                  </a:solidFill>
                </a:ln>
                <a:solidFill>
                  <a:srgbClr val="00FF00"/>
                </a:solidFill>
                <a:effectLst>
                  <a:glow rad="127000">
                    <a:srgbClr val="99FFCC"/>
                  </a:glow>
                </a:effectLst>
              </a:rPr>
              <a:t>IN PLURALITY </a:t>
            </a:r>
            <a:r>
              <a:rPr lang="en-US" sz="2800" b="1" dirty="0" smtClean="0">
                <a:solidFill>
                  <a:schemeClr val="bg2">
                    <a:lumMod val="25000"/>
                  </a:schemeClr>
                </a:solidFill>
              </a:rPr>
              <a:t>– many </a:t>
            </a:r>
            <a:br>
              <a:rPr lang="en-US" sz="2800" b="1" dirty="0" smtClean="0">
                <a:solidFill>
                  <a:schemeClr val="bg2">
                    <a:lumMod val="25000"/>
                  </a:schemeClr>
                </a:solidFill>
              </a:rPr>
            </a:br>
            <a:r>
              <a:rPr lang="en-US" sz="2800" b="1" dirty="0" smtClean="0">
                <a:solidFill>
                  <a:schemeClr val="bg2">
                    <a:lumMod val="25000"/>
                  </a:schemeClr>
                </a:solidFill>
              </a:rPr>
              <a:t>individual stalks of wheat. </a:t>
            </a:r>
            <a:endParaRPr lang="en-US" sz="2800" b="1" dirty="0">
              <a:solidFill>
                <a:schemeClr val="bg2">
                  <a:lumMod val="25000"/>
                </a:schemeClr>
              </a:solidFill>
            </a:endParaRPr>
          </a:p>
        </p:txBody>
      </p:sp>
      <p:sp>
        <p:nvSpPr>
          <p:cNvPr id="17" name="Rounded Rectangle 16"/>
          <p:cNvSpPr/>
          <p:nvPr/>
        </p:nvSpPr>
        <p:spPr>
          <a:xfrm>
            <a:off x="457201" y="838200"/>
            <a:ext cx="4745564" cy="672592"/>
          </a:xfrm>
          <a:prstGeom prst="roundRect">
            <a:avLst/>
          </a:prstGeom>
          <a:solidFill>
            <a:srgbClr val="99FFCC"/>
          </a:solidFill>
          <a:ln w="57150">
            <a:solidFill>
              <a:srgbClr val="4F2270"/>
            </a:solidFill>
          </a:ln>
          <a:effectLst>
            <a:glow rad="1270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b="1" dirty="0" smtClean="0">
                <a:ln>
                  <a:solidFill>
                    <a:srgbClr val="0066FF"/>
                  </a:solidFill>
                </a:ln>
                <a:solidFill>
                  <a:srgbClr val="FF3399"/>
                </a:solidFill>
                <a:latin typeface="Comic Sans MS" pitchFamily="66" charset="0"/>
              </a:rPr>
              <a:t>2</a:t>
            </a:r>
            <a:r>
              <a:rPr lang="en-CA" sz="3200" b="1" baseline="30000" dirty="0" smtClean="0">
                <a:ln>
                  <a:solidFill>
                    <a:srgbClr val="0066FF"/>
                  </a:solidFill>
                </a:ln>
                <a:solidFill>
                  <a:srgbClr val="FF3399"/>
                </a:solidFill>
                <a:latin typeface="Comic Sans MS" pitchFamily="66" charset="0"/>
              </a:rPr>
              <a:t>nd</a:t>
            </a:r>
            <a:r>
              <a:rPr lang="en-CA" sz="3200" b="1" dirty="0" smtClean="0">
                <a:ln>
                  <a:solidFill>
                    <a:srgbClr val="0066FF"/>
                  </a:solidFill>
                </a:ln>
                <a:solidFill>
                  <a:srgbClr val="FF3399"/>
                </a:solidFill>
                <a:latin typeface="Comic Sans MS" pitchFamily="66" charset="0"/>
              </a:rPr>
              <a:t> of </a:t>
            </a:r>
            <a:r>
              <a:rPr lang="en-CA" sz="3200" b="1" dirty="0">
                <a:ln>
                  <a:solidFill>
                    <a:srgbClr val="0066FF"/>
                  </a:solidFill>
                </a:ln>
                <a:solidFill>
                  <a:srgbClr val="FF3399"/>
                </a:solidFill>
                <a:latin typeface="Comic Sans MS" pitchFamily="66" charset="0"/>
              </a:rPr>
              <a:t>2 Applications</a:t>
            </a:r>
          </a:p>
        </p:txBody>
      </p:sp>
      <p:sp>
        <p:nvSpPr>
          <p:cNvPr id="18" name="TextBox 17"/>
          <p:cNvSpPr txBox="1"/>
          <p:nvPr/>
        </p:nvSpPr>
        <p:spPr>
          <a:xfrm>
            <a:off x="178056" y="4800600"/>
            <a:ext cx="8508744" cy="1384995"/>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ln>
                  <a:solidFill>
                    <a:srgbClr val="0066FF"/>
                  </a:solidFill>
                </a:ln>
                <a:solidFill>
                  <a:srgbClr val="0066FF"/>
                </a:solidFill>
                <a:effectLst>
                  <a:glow rad="127000">
                    <a:srgbClr val="99FFCC"/>
                  </a:glow>
                </a:effectLst>
              </a:rPr>
              <a:t>Yahusha</a:t>
            </a:r>
            <a:r>
              <a:rPr lang="en-US" sz="2800" b="1" dirty="0" smtClean="0">
                <a:ln>
                  <a:solidFill>
                    <a:srgbClr val="0066FF"/>
                  </a:solidFill>
                </a:ln>
                <a:solidFill>
                  <a:srgbClr val="00FF00"/>
                </a:solidFill>
                <a:effectLst>
                  <a:glow rad="127000">
                    <a:srgbClr val="99FFCC"/>
                  </a:glow>
                </a:effectLst>
              </a:rPr>
              <a:t> presented each </a:t>
            </a:r>
            <a:r>
              <a:rPr lang="en-US" sz="2800" b="1" dirty="0" smtClean="0">
                <a:ln>
                  <a:solidFill>
                    <a:srgbClr val="0066FF"/>
                  </a:solidFill>
                </a:ln>
                <a:solidFill>
                  <a:srgbClr val="00FF00"/>
                </a:solidFill>
                <a:effectLst>
                  <a:glow rad="139700">
                    <a:schemeClr val="accent2">
                      <a:satMod val="175000"/>
                      <a:alpha val="40000"/>
                    </a:schemeClr>
                  </a:glow>
                </a:effectLst>
              </a:rPr>
              <a:t>individual “stalk of wheat within the sheaf”</a:t>
            </a:r>
            <a:r>
              <a:rPr lang="en-US" sz="2800" b="1" dirty="0" smtClean="0">
                <a:ln>
                  <a:solidFill>
                    <a:srgbClr val="0066FF"/>
                  </a:solidFill>
                </a:ln>
                <a:solidFill>
                  <a:srgbClr val="00FF00"/>
                </a:solidFill>
                <a:effectLst>
                  <a:glow rad="127000">
                    <a:srgbClr val="99FFCC"/>
                  </a:glow>
                </a:effectLst>
              </a:rPr>
              <a:t> </a:t>
            </a:r>
            <a:r>
              <a:rPr lang="en-US" sz="2400" b="1" dirty="0" smtClean="0">
                <a:ln>
                  <a:solidFill>
                    <a:srgbClr val="0066FF"/>
                  </a:solidFill>
                </a:ln>
                <a:solidFill>
                  <a:srgbClr val="00FF00"/>
                </a:solidFill>
                <a:effectLst>
                  <a:glow rad="127000">
                    <a:srgbClr val="99FFCC"/>
                  </a:glow>
                </a:effectLst>
              </a:rPr>
              <a:t>(</a:t>
            </a:r>
            <a:r>
              <a:rPr lang="en-US" sz="2400" b="1" dirty="0" smtClean="0">
                <a:ln>
                  <a:solidFill>
                    <a:srgbClr val="0066FF"/>
                  </a:solidFill>
                </a:ln>
                <a:solidFill>
                  <a:srgbClr val="00FF00"/>
                </a:solidFill>
                <a:effectLst>
                  <a:glow rad="101600">
                    <a:schemeClr val="accent2">
                      <a:satMod val="175000"/>
                      <a:alpha val="40000"/>
                    </a:schemeClr>
                  </a:glow>
                </a:effectLst>
              </a:rPr>
              <a:t>or the </a:t>
            </a:r>
            <a:r>
              <a:rPr lang="en-US" sz="2400" b="1" dirty="0" smtClean="0">
                <a:ln>
                  <a:solidFill>
                    <a:srgbClr val="0066FF"/>
                  </a:solidFill>
                </a:ln>
                <a:solidFill>
                  <a:srgbClr val="FF3399"/>
                </a:solidFill>
                <a:effectLst>
                  <a:glow rad="101600">
                    <a:schemeClr val="accent2">
                      <a:satMod val="175000"/>
                      <a:alpha val="40000"/>
                    </a:schemeClr>
                  </a:glow>
                </a:effectLst>
              </a:rPr>
              <a:t>people raised </a:t>
            </a:r>
            <a:r>
              <a:rPr lang="en-US" sz="2400" b="1" dirty="0" smtClean="0">
                <a:ln>
                  <a:solidFill>
                    <a:srgbClr val="0066FF"/>
                  </a:solidFill>
                </a:ln>
                <a:solidFill>
                  <a:srgbClr val="00FF00"/>
                </a:solidFill>
                <a:effectLst>
                  <a:glow rad="101600">
                    <a:schemeClr val="accent2">
                      <a:satMod val="175000"/>
                      <a:alpha val="40000"/>
                    </a:schemeClr>
                  </a:glow>
                </a:effectLst>
              </a:rPr>
              <a:t>at the earthquake</a:t>
            </a:r>
            <a:br>
              <a:rPr lang="en-US" sz="2400" b="1" dirty="0" smtClean="0">
                <a:ln>
                  <a:solidFill>
                    <a:srgbClr val="0066FF"/>
                  </a:solidFill>
                </a:ln>
                <a:solidFill>
                  <a:srgbClr val="00FF00"/>
                </a:solidFill>
                <a:effectLst>
                  <a:glow rad="101600">
                    <a:schemeClr val="accent2">
                      <a:satMod val="175000"/>
                      <a:alpha val="40000"/>
                    </a:schemeClr>
                  </a:glow>
                </a:effectLst>
              </a:rPr>
            </a:br>
            <a:r>
              <a:rPr lang="en-US" sz="2400" b="1" dirty="0" smtClean="0">
                <a:ln>
                  <a:solidFill>
                    <a:srgbClr val="0066FF"/>
                  </a:solidFill>
                </a:ln>
                <a:solidFill>
                  <a:srgbClr val="00FF00"/>
                </a:solidFill>
                <a:effectLst>
                  <a:glow rad="101600">
                    <a:schemeClr val="accent2">
                      <a:satMod val="175000"/>
                      <a:alpha val="40000"/>
                    </a:schemeClr>
                  </a:glow>
                </a:effectLst>
              </a:rPr>
              <a:t> Matt 27:52</a:t>
            </a:r>
            <a:r>
              <a:rPr lang="en-US" sz="2400" b="1" dirty="0" smtClean="0">
                <a:ln>
                  <a:solidFill>
                    <a:srgbClr val="0066FF"/>
                  </a:solidFill>
                </a:ln>
                <a:solidFill>
                  <a:srgbClr val="00FF00"/>
                </a:solidFill>
                <a:effectLst>
                  <a:glow rad="127000">
                    <a:srgbClr val="99FFCC"/>
                  </a:glow>
                </a:effectLst>
              </a:rPr>
              <a:t>)</a:t>
            </a:r>
            <a:r>
              <a:rPr lang="en-US" sz="2800" b="1" dirty="0" smtClean="0">
                <a:ln>
                  <a:solidFill>
                    <a:srgbClr val="0066FF"/>
                  </a:solidFill>
                </a:ln>
                <a:solidFill>
                  <a:srgbClr val="00FF00"/>
                </a:solidFill>
                <a:effectLst>
                  <a:glow rad="127000">
                    <a:srgbClr val="99FFCC"/>
                  </a:glow>
                </a:effectLst>
              </a:rPr>
              <a:t> as </a:t>
            </a:r>
            <a:r>
              <a:rPr lang="en-US" sz="2800" b="1" u="sng" dirty="0" smtClean="0">
                <a:ln>
                  <a:solidFill>
                    <a:srgbClr val="0066FF"/>
                  </a:solidFill>
                </a:ln>
                <a:solidFill>
                  <a:srgbClr val="FF3399"/>
                </a:solidFill>
                <a:effectLst>
                  <a:glow rad="127000">
                    <a:srgbClr val="99FFCC"/>
                  </a:glow>
                </a:effectLst>
              </a:rPr>
              <a:t>HIS FIRST-FRUIT OFFERING</a:t>
            </a:r>
            <a:r>
              <a:rPr lang="en-US" sz="2800" b="1" dirty="0" smtClean="0">
                <a:ln>
                  <a:solidFill>
                    <a:srgbClr val="0066FF"/>
                  </a:solidFill>
                </a:ln>
                <a:solidFill>
                  <a:srgbClr val="FF3399"/>
                </a:solidFill>
                <a:effectLst>
                  <a:glow rad="127000">
                    <a:srgbClr val="99FFCC"/>
                  </a:glow>
                </a:effectLst>
              </a:rPr>
              <a:t> to </a:t>
            </a:r>
            <a:r>
              <a:rPr lang="en-US" sz="2800" b="1" dirty="0" smtClean="0">
                <a:ln>
                  <a:solidFill>
                    <a:srgbClr val="0066FF"/>
                  </a:solidFill>
                </a:ln>
                <a:solidFill>
                  <a:srgbClr val="0066FF"/>
                </a:solidFill>
                <a:effectLst>
                  <a:glow rad="127000">
                    <a:srgbClr val="99FFCC"/>
                  </a:glow>
                </a:effectLst>
              </a:rPr>
              <a:t>Yahuah!</a:t>
            </a:r>
            <a:endParaRPr lang="en-US" sz="2800" b="1" dirty="0">
              <a:solidFill>
                <a:srgbClr val="FF3399"/>
              </a:solidFill>
            </a:endParaRPr>
          </a:p>
        </p:txBody>
      </p:sp>
      <p:sp>
        <p:nvSpPr>
          <p:cNvPr id="19" name="Rectangle 18"/>
          <p:cNvSpPr/>
          <p:nvPr/>
        </p:nvSpPr>
        <p:spPr>
          <a:xfrm>
            <a:off x="457201" y="6185595"/>
            <a:ext cx="8000999" cy="672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2400" b="1" dirty="0" smtClean="0">
                <a:solidFill>
                  <a:srgbClr val="4F2270"/>
                </a:solidFill>
                <a:latin typeface="Comic Sans MS" pitchFamily="66" charset="0"/>
              </a:rPr>
              <a:t>Rev 5:12  … Worthy </a:t>
            </a:r>
            <a:r>
              <a:rPr lang="en-US" sz="2400" b="1" dirty="0">
                <a:solidFill>
                  <a:srgbClr val="4F2270"/>
                </a:solidFill>
                <a:latin typeface="Comic Sans MS" pitchFamily="66" charset="0"/>
              </a:rPr>
              <a:t>is the Lamb that was </a:t>
            </a:r>
            <a:r>
              <a:rPr lang="en-US" sz="2400" b="1" dirty="0" smtClean="0">
                <a:solidFill>
                  <a:srgbClr val="4F2270"/>
                </a:solidFill>
                <a:latin typeface="Comic Sans MS" pitchFamily="66" charset="0"/>
              </a:rPr>
              <a:t>slain …</a:t>
            </a:r>
            <a:endParaRPr lang="en-US" sz="2400" b="1" dirty="0"/>
          </a:p>
        </p:txBody>
      </p:sp>
      <p:pic>
        <p:nvPicPr>
          <p:cNvPr id="7" name="Picture 3" descr="C:\Users\Rae\Desktop\Yah &amp; sick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936443"/>
            <a:ext cx="2743200" cy="1711757"/>
          </a:xfrm>
          <a:prstGeom prst="roundRect">
            <a:avLst>
              <a:gd name="adj" fmla="val 85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Rectangle 21"/>
          <p:cNvSpPr/>
          <p:nvPr/>
        </p:nvSpPr>
        <p:spPr>
          <a:xfrm>
            <a:off x="5291420" y="990601"/>
            <a:ext cx="1871380" cy="1904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US" sz="1600" b="1" dirty="0">
                <a:solidFill>
                  <a:srgbClr val="002060"/>
                </a:solidFill>
                <a:latin typeface="Comic Sans MS" pitchFamily="66" charset="0"/>
              </a:rPr>
              <a:t>1 John </a:t>
            </a:r>
            <a:r>
              <a:rPr lang="en-US" sz="1600" b="1" dirty="0" smtClean="0">
                <a:solidFill>
                  <a:srgbClr val="002060"/>
                </a:solidFill>
                <a:latin typeface="Comic Sans MS" pitchFamily="66" charset="0"/>
              </a:rPr>
              <a:t>4:13  </a:t>
            </a:r>
            <a:r>
              <a:rPr lang="en-US" sz="1600" dirty="0" smtClean="0">
                <a:solidFill>
                  <a:srgbClr val="4F2270"/>
                </a:solidFill>
                <a:latin typeface="Comic Sans MS" pitchFamily="66" charset="0"/>
              </a:rPr>
              <a:t>Hereby </a:t>
            </a:r>
            <a:r>
              <a:rPr lang="en-US" sz="1600" dirty="0">
                <a:solidFill>
                  <a:srgbClr val="4F2270"/>
                </a:solidFill>
                <a:latin typeface="Comic Sans MS" pitchFamily="66" charset="0"/>
              </a:rPr>
              <a:t>know we that we dwell in him, and he in us, because he hath given us of </a:t>
            </a:r>
            <a:r>
              <a:rPr lang="en-US" sz="1600" dirty="0" smtClean="0">
                <a:solidFill>
                  <a:srgbClr val="4F2270"/>
                </a:solidFill>
                <a:latin typeface="Comic Sans MS" pitchFamily="66" charset="0"/>
              </a:rPr>
              <a:t/>
            </a:r>
            <a:br>
              <a:rPr lang="en-US" sz="1600" dirty="0" smtClean="0">
                <a:solidFill>
                  <a:srgbClr val="4F2270"/>
                </a:solidFill>
                <a:latin typeface="Comic Sans MS" pitchFamily="66" charset="0"/>
              </a:rPr>
            </a:br>
            <a:r>
              <a:rPr lang="en-US" sz="1600" dirty="0" smtClean="0">
                <a:solidFill>
                  <a:srgbClr val="4F2270"/>
                </a:solidFill>
                <a:latin typeface="Comic Sans MS" pitchFamily="66" charset="0"/>
              </a:rPr>
              <a:t>his </a:t>
            </a:r>
            <a:r>
              <a:rPr lang="en-US" sz="1600" dirty="0">
                <a:solidFill>
                  <a:srgbClr val="4F2270"/>
                </a:solidFill>
                <a:latin typeface="Comic Sans MS" pitchFamily="66" charset="0"/>
              </a:rPr>
              <a:t>Spirit</a:t>
            </a:r>
            <a:r>
              <a:rPr lang="en-US" sz="1600" dirty="0" smtClean="0">
                <a:solidFill>
                  <a:srgbClr val="4F2270"/>
                </a:solidFill>
                <a:latin typeface="Comic Sans MS" pitchFamily="66" charset="0"/>
              </a:rPr>
              <a:t>.</a:t>
            </a:r>
            <a:endParaRPr lang="en-US" sz="1600" dirty="0">
              <a:solidFill>
                <a:srgbClr val="4F2270"/>
              </a:solidFill>
              <a:latin typeface="Comic Sans MS" pitchFamily="66" charset="0"/>
            </a:endParaRPr>
          </a:p>
        </p:txBody>
      </p:sp>
      <p:pic>
        <p:nvPicPr>
          <p:cNvPr id="14" name="Picture 13" descr="C:\Users\Rae\Desktop\Yah as king at thr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50403" y="70146"/>
            <a:ext cx="3770653" cy="3770653"/>
          </a:xfrm>
          <a:prstGeom prst="ellipse">
            <a:avLst/>
          </a:prstGeom>
          <a:ln w="63500" cap="rnd">
            <a:solidFill>
              <a:srgbClr val="FF99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51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wipe(up)">
                                      <p:cBhvr>
                                        <p:cTn id="20" dur="2000"/>
                                        <p:tgtEl>
                                          <p:spTgt spid="5124"/>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1" name="Picture 3" descr="C:\Users\Rae\Desktop\doboy investigation.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661595" y="1270836"/>
            <a:ext cx="2743200" cy="20574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 name="Slide Number Placeholder 1"/>
          <p:cNvSpPr>
            <a:spLocks noGrp="1"/>
          </p:cNvSpPr>
          <p:nvPr>
            <p:ph type="sldNum" sz="quarter" idx="12"/>
          </p:nvPr>
        </p:nvSpPr>
        <p:spPr>
          <a:xfrm>
            <a:off x="7315200" y="6536133"/>
            <a:ext cx="1828800" cy="365125"/>
          </a:xfrm>
        </p:spPr>
        <p:txBody>
          <a:bodyPr/>
          <a:lstStyle/>
          <a:p>
            <a:fld id="{5C014052-953B-4273-8F47-BF25327D5B24}" type="slidenum">
              <a:rPr lang="en-US" smtClean="0"/>
              <a:t>29</a:t>
            </a:fld>
            <a:endParaRPr lang="en-US" dirty="0"/>
          </a:p>
        </p:txBody>
      </p:sp>
      <p:pic>
        <p:nvPicPr>
          <p:cNvPr id="13" name="Picture 2" descr="C:\Users\Rae\Desktop\Art on Desktop\white man clip art\3d white people\puzzle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83587">
            <a:off x="7426760" y="5165160"/>
            <a:ext cx="1760546" cy="144986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14" name="Picture 2" descr="C:\Users\Rae\Desktop\2.16  Joshua Wave Sheaf Revised  8 Nov 2019\2.16  Josh Revision Art\grain bkg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01255" y="1753184"/>
            <a:ext cx="4191001" cy="2723956"/>
          </a:xfrm>
          <a:prstGeom prst="roundRect">
            <a:avLst>
              <a:gd name="adj" fmla="val 16667"/>
            </a:avLst>
          </a:prstGeom>
          <a:ln>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600" y="1881770"/>
            <a:ext cx="2839655" cy="24929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200" b="1" dirty="0" smtClean="0">
                <a:ln w="1905"/>
                <a:solidFill>
                  <a:srgbClr val="4F2270"/>
                </a:solidFill>
                <a:effectLst>
                  <a:innerShdw blurRad="69850" dist="43180" dir="5400000">
                    <a:srgbClr val="000000">
                      <a:alpha val="65000"/>
                    </a:srgbClr>
                  </a:innerShdw>
                </a:effectLst>
              </a:rPr>
              <a:t>But now Messiah has been raised from </a:t>
            </a:r>
            <a:br>
              <a:rPr lang="en-US" sz="2200" b="1" dirty="0" smtClean="0">
                <a:ln w="1905"/>
                <a:solidFill>
                  <a:srgbClr val="4F2270"/>
                </a:solidFill>
                <a:effectLst>
                  <a:innerShdw blurRad="69850" dist="43180" dir="5400000">
                    <a:srgbClr val="000000">
                      <a:alpha val="65000"/>
                    </a:srgbClr>
                  </a:innerShdw>
                </a:effectLst>
              </a:rPr>
            </a:br>
            <a:r>
              <a:rPr lang="en-US" sz="2200" b="1" dirty="0" smtClean="0">
                <a:ln w="1905"/>
                <a:solidFill>
                  <a:srgbClr val="4F2270"/>
                </a:solidFill>
                <a:effectLst>
                  <a:innerShdw blurRad="69850" dist="43180" dir="5400000">
                    <a:srgbClr val="000000">
                      <a:alpha val="65000"/>
                    </a:srgbClr>
                  </a:innerShdw>
                </a:effectLst>
              </a:rPr>
              <a:t>the dead, and has </a:t>
            </a:r>
            <a:br>
              <a:rPr lang="en-US" sz="2200" b="1" dirty="0" smtClean="0">
                <a:ln w="1905"/>
                <a:solidFill>
                  <a:srgbClr val="4F2270"/>
                </a:solidFill>
                <a:effectLst>
                  <a:innerShdw blurRad="69850" dist="43180" dir="5400000">
                    <a:srgbClr val="000000">
                      <a:alpha val="65000"/>
                    </a:srgbClr>
                  </a:innerShdw>
                </a:effectLst>
              </a:rPr>
            </a:br>
            <a:r>
              <a:rPr lang="en-US" sz="2200" b="1" dirty="0" smtClean="0">
                <a:ln w="1905"/>
                <a:solidFill>
                  <a:srgbClr val="4F2270"/>
                </a:solidFill>
                <a:effectLst>
                  <a:innerShdw blurRad="69850" dist="43180" dir="5400000">
                    <a:srgbClr val="000000">
                      <a:alpha val="65000"/>
                    </a:srgbClr>
                  </a:innerShdw>
                </a:effectLst>
              </a:rPr>
              <a:t>become the </a:t>
            </a:r>
            <a:r>
              <a:rPr lang="en-US" sz="2400" b="1" dirty="0" err="1" smtClean="0">
                <a:ln w="1905">
                  <a:solidFill>
                    <a:srgbClr val="99FFCC"/>
                  </a:solidFill>
                </a:ln>
                <a:solidFill>
                  <a:srgbClr val="99FFCC"/>
                </a:solidFill>
                <a:effectLst>
                  <a:innerShdw blurRad="69850" dist="43180" dir="5400000">
                    <a:srgbClr val="000000">
                      <a:alpha val="65000"/>
                    </a:srgbClr>
                  </a:innerShdw>
                </a:effectLst>
              </a:rPr>
              <a:t>firstfruit</a:t>
            </a:r>
            <a:r>
              <a:rPr lang="en-US" sz="2200" b="1" dirty="0" smtClean="0">
                <a:ln w="1905"/>
                <a:solidFill>
                  <a:srgbClr val="4F2270"/>
                </a:solidFill>
                <a:effectLst>
                  <a:innerShdw blurRad="69850" dist="43180" dir="5400000">
                    <a:srgbClr val="000000">
                      <a:alpha val="65000"/>
                    </a:srgbClr>
                  </a:innerShdw>
                </a:effectLst>
              </a:rPr>
              <a:t> of those having </a:t>
            </a:r>
            <a:br>
              <a:rPr lang="en-US" sz="2200" b="1" dirty="0" smtClean="0">
                <a:ln w="1905"/>
                <a:solidFill>
                  <a:srgbClr val="4F2270"/>
                </a:solidFill>
                <a:effectLst>
                  <a:innerShdw blurRad="69850" dist="43180" dir="5400000">
                    <a:srgbClr val="000000">
                      <a:alpha val="65000"/>
                    </a:srgbClr>
                  </a:innerShdw>
                </a:effectLst>
              </a:rPr>
            </a:br>
            <a:r>
              <a:rPr lang="en-US" sz="2200" b="1" dirty="0" smtClean="0">
                <a:ln w="1905"/>
                <a:solidFill>
                  <a:srgbClr val="4F2270"/>
                </a:solidFill>
                <a:effectLst>
                  <a:innerShdw blurRad="69850" dist="43180" dir="5400000">
                    <a:srgbClr val="000000">
                      <a:alpha val="65000"/>
                    </a:srgbClr>
                  </a:innerShdw>
                </a:effectLst>
              </a:rPr>
              <a:t>fallen asleep.  </a:t>
            </a:r>
            <a:br>
              <a:rPr lang="en-US" sz="2200" b="1" dirty="0" smtClean="0">
                <a:ln w="1905"/>
                <a:solidFill>
                  <a:srgbClr val="4F2270"/>
                </a:solidFill>
                <a:effectLst>
                  <a:innerShdw blurRad="69850" dist="43180" dir="5400000">
                    <a:srgbClr val="000000">
                      <a:alpha val="65000"/>
                    </a:srgbClr>
                  </a:innerShdw>
                </a:effectLst>
              </a:rPr>
            </a:br>
            <a:r>
              <a:rPr lang="en-US" sz="2200" b="1" dirty="0" smtClean="0">
                <a:ln w="1905"/>
                <a:solidFill>
                  <a:srgbClr val="4F2270"/>
                </a:solidFill>
                <a:effectLst>
                  <a:innerShdw blurRad="69850" dist="43180" dir="5400000">
                    <a:srgbClr val="000000">
                      <a:alpha val="65000"/>
                    </a:srgbClr>
                  </a:innerShdw>
                </a:effectLst>
              </a:rPr>
              <a:t>1 </a:t>
            </a:r>
            <a:r>
              <a:rPr lang="en-US" sz="2200" b="1" dirty="0" err="1" smtClean="0">
                <a:ln w="1905"/>
                <a:solidFill>
                  <a:srgbClr val="4F2270"/>
                </a:solidFill>
                <a:effectLst>
                  <a:innerShdw blurRad="69850" dist="43180" dir="5400000">
                    <a:srgbClr val="000000">
                      <a:alpha val="65000"/>
                    </a:srgbClr>
                  </a:innerShdw>
                </a:effectLst>
              </a:rPr>
              <a:t>Cor</a:t>
            </a:r>
            <a:r>
              <a:rPr lang="en-US" sz="2200" b="1" dirty="0" smtClean="0">
                <a:ln w="1905"/>
                <a:solidFill>
                  <a:srgbClr val="4F2270"/>
                </a:solidFill>
                <a:effectLst>
                  <a:innerShdw blurRad="69850" dist="43180" dir="5400000">
                    <a:srgbClr val="000000">
                      <a:alpha val="65000"/>
                    </a:srgbClr>
                  </a:innerShdw>
                </a:effectLst>
              </a:rPr>
              <a:t> 15:20  </a:t>
            </a:r>
            <a:r>
              <a:rPr lang="en-US" sz="1600" b="1" i="1" dirty="0" smtClean="0">
                <a:ln w="1905"/>
                <a:solidFill>
                  <a:schemeClr val="accent2">
                    <a:lumMod val="20000"/>
                    <a:lumOff val="80000"/>
                  </a:schemeClr>
                </a:solidFill>
                <a:effectLst>
                  <a:innerShdw blurRad="69850" dist="43180" dir="5400000">
                    <a:srgbClr val="000000">
                      <a:alpha val="65000"/>
                    </a:srgbClr>
                  </a:innerShdw>
                </a:effectLst>
              </a:rPr>
              <a:t>ISR</a:t>
            </a:r>
            <a:endParaRPr lang="en-US" sz="2200" b="1" dirty="0">
              <a:ln w="1905"/>
              <a:solidFill>
                <a:schemeClr val="accent2">
                  <a:lumMod val="20000"/>
                  <a:lumOff val="80000"/>
                </a:schemeClr>
              </a:solidFill>
              <a:effectLst>
                <a:innerShdw blurRad="69850" dist="43180" dir="5400000">
                  <a:srgbClr val="000000">
                    <a:alpha val="65000"/>
                  </a:srgbClr>
                </a:innerShdw>
              </a:effectLst>
            </a:endParaRPr>
          </a:p>
        </p:txBody>
      </p:sp>
      <p:sp>
        <p:nvSpPr>
          <p:cNvPr id="16" name="Title 1"/>
          <p:cNvSpPr txBox="1">
            <a:spLocks/>
          </p:cNvSpPr>
          <p:nvPr/>
        </p:nvSpPr>
        <p:spPr>
          <a:xfrm>
            <a:off x="-76200" y="76199"/>
            <a:ext cx="9296400" cy="1676985"/>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600" dirty="0" smtClean="0">
                <a:ln w="11430"/>
                <a:solidFill>
                  <a:srgbClr val="7030A0"/>
                </a:solidFill>
                <a:effectLst>
                  <a:outerShdw blurRad="76200" dist="50800" dir="5400000" algn="tl" rotWithShape="0">
                    <a:srgbClr val="000000">
                      <a:alpha val="65000"/>
                    </a:srgbClr>
                  </a:outerShdw>
                </a:effectLst>
                <a:latin typeface="Old English Text MT" pitchFamily="66" charset="0"/>
              </a:rPr>
              <a:t>Yahusha – The “first” </a:t>
            </a:r>
            <a:br>
              <a:rPr lang="en-US" sz="4400" spc="600" dirty="0" smtClean="0">
                <a:ln w="11430"/>
                <a:solidFill>
                  <a:srgbClr val="7030A0"/>
                </a:solidFill>
                <a:effectLst>
                  <a:outerShdw blurRad="76200" dist="50800" dir="5400000" algn="tl" rotWithShape="0">
                    <a:srgbClr val="000000">
                      <a:alpha val="65000"/>
                    </a:srgbClr>
                  </a:outerShdw>
                </a:effectLst>
                <a:latin typeface="Old English Text MT" pitchFamily="66" charset="0"/>
              </a:rPr>
            </a:br>
            <a:r>
              <a:rPr lang="en-US" sz="4400" spc="600" dirty="0" smtClean="0">
                <a:ln w="11430"/>
                <a:solidFill>
                  <a:srgbClr val="7030A0"/>
                </a:solidFill>
                <a:effectLst>
                  <a:outerShdw blurRad="76200" dist="50800" dir="5400000" algn="tl" rotWithShape="0">
                    <a:srgbClr val="000000">
                      <a:alpha val="65000"/>
                    </a:srgbClr>
                  </a:outerShdw>
                </a:effectLst>
                <a:latin typeface="Old English Text MT" pitchFamily="66" charset="0"/>
              </a:rPr>
              <a:t>First-Fruit</a:t>
            </a:r>
            <a:endParaRPr lang="en-US" sz="1800" spc="600" dirty="0">
              <a:ln w="11430"/>
              <a:solidFill>
                <a:srgbClr val="7030A0"/>
              </a:solidFill>
              <a:effectLst>
                <a:outerShdw blurRad="76200" dist="50800" dir="5400000" algn="tl" rotWithShape="0">
                  <a:srgbClr val="000000">
                    <a:alpha val="65000"/>
                  </a:srgbClr>
                </a:outerShdw>
              </a:effectLst>
              <a:latin typeface="Old English Text MT" pitchFamily="66" charset="0"/>
            </a:endParaRPr>
          </a:p>
        </p:txBody>
      </p:sp>
      <p:sp>
        <p:nvSpPr>
          <p:cNvPr id="17" name="TextBox 16"/>
          <p:cNvSpPr txBox="1"/>
          <p:nvPr/>
        </p:nvSpPr>
        <p:spPr>
          <a:xfrm>
            <a:off x="1016780" y="4737318"/>
            <a:ext cx="6984220" cy="181588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smtClean="0">
                <a:ln>
                  <a:solidFill>
                    <a:srgbClr val="0066FF"/>
                  </a:solidFill>
                </a:ln>
                <a:solidFill>
                  <a:srgbClr val="0066FF"/>
                </a:solidFill>
                <a:effectLst>
                  <a:glow rad="127000">
                    <a:srgbClr val="99FFCC"/>
                  </a:glow>
                </a:effectLst>
              </a:rPr>
              <a:t>Yahusha</a:t>
            </a:r>
            <a:r>
              <a:rPr lang="en-US" sz="2800" b="1" dirty="0" smtClean="0">
                <a:ln>
                  <a:solidFill>
                    <a:srgbClr val="0066FF"/>
                  </a:solidFill>
                </a:ln>
                <a:solidFill>
                  <a:srgbClr val="00FF00"/>
                </a:solidFill>
                <a:effectLst>
                  <a:glow rad="127000">
                    <a:srgbClr val="99FFCC"/>
                  </a:glow>
                </a:effectLst>
              </a:rPr>
              <a:t>  became the “</a:t>
            </a:r>
            <a:r>
              <a:rPr lang="en-US" sz="2800" b="1" dirty="0" smtClean="0">
                <a:ln>
                  <a:solidFill>
                    <a:srgbClr val="0066FF"/>
                  </a:solidFill>
                </a:ln>
                <a:solidFill>
                  <a:srgbClr val="9933FF"/>
                </a:solidFill>
                <a:effectLst>
                  <a:glow rad="127000">
                    <a:srgbClr val="99FFCC"/>
                  </a:glow>
                </a:effectLst>
              </a:rPr>
              <a:t>Premier</a:t>
            </a:r>
            <a:r>
              <a:rPr lang="en-US" sz="2800" b="1" dirty="0" smtClean="0">
                <a:ln>
                  <a:solidFill>
                    <a:srgbClr val="0066FF"/>
                  </a:solidFill>
                </a:ln>
                <a:solidFill>
                  <a:srgbClr val="00FF00"/>
                </a:solidFill>
                <a:effectLst>
                  <a:glow rad="127000">
                    <a:srgbClr val="99FFCC"/>
                  </a:glow>
                </a:effectLst>
              </a:rPr>
              <a:t>” </a:t>
            </a:r>
            <a:r>
              <a:rPr lang="en-US" sz="2800" b="1" u="sng" dirty="0" smtClean="0">
                <a:ln>
                  <a:solidFill>
                    <a:srgbClr val="0066FF"/>
                  </a:solidFill>
                </a:ln>
                <a:solidFill>
                  <a:srgbClr val="FF3399"/>
                </a:solidFill>
                <a:effectLst>
                  <a:glow rad="127000">
                    <a:srgbClr val="99FFCC"/>
                  </a:glow>
                </a:effectLst>
              </a:rPr>
              <a:t>FIRST-FRUIT</a:t>
            </a:r>
            <a:r>
              <a:rPr lang="en-US" sz="2800" b="1" dirty="0">
                <a:ln>
                  <a:solidFill>
                    <a:srgbClr val="0066FF"/>
                  </a:solidFill>
                </a:ln>
                <a:solidFill>
                  <a:srgbClr val="FF3399"/>
                </a:solidFill>
                <a:effectLst>
                  <a:glow rad="127000">
                    <a:srgbClr val="99FFCC"/>
                  </a:glow>
                </a:effectLst>
              </a:rPr>
              <a:t> </a:t>
            </a:r>
            <a:r>
              <a:rPr lang="en-US" sz="2800" b="1" dirty="0" smtClean="0">
                <a:ln>
                  <a:solidFill>
                    <a:srgbClr val="0066FF"/>
                  </a:solidFill>
                </a:ln>
                <a:solidFill>
                  <a:srgbClr val="FF3399"/>
                </a:solidFill>
                <a:effectLst>
                  <a:glow rad="127000">
                    <a:srgbClr val="99FFCC"/>
                  </a:glow>
                </a:effectLst>
              </a:rPr>
              <a:t/>
            </a:r>
            <a:br>
              <a:rPr lang="en-US" sz="2800" b="1" dirty="0" smtClean="0">
                <a:ln>
                  <a:solidFill>
                    <a:srgbClr val="0066FF"/>
                  </a:solidFill>
                </a:ln>
                <a:solidFill>
                  <a:srgbClr val="FF3399"/>
                </a:solidFill>
                <a:effectLst>
                  <a:glow rad="127000">
                    <a:srgbClr val="99FFCC"/>
                  </a:glow>
                </a:effectLst>
              </a:rPr>
            </a:br>
            <a:r>
              <a:rPr lang="en-US" sz="2800" b="1" dirty="0" smtClean="0">
                <a:ln>
                  <a:solidFill>
                    <a:srgbClr val="0066FF"/>
                  </a:solidFill>
                </a:ln>
                <a:solidFill>
                  <a:srgbClr val="00FF00"/>
                </a:solidFill>
                <a:effectLst>
                  <a:glow rad="127000">
                    <a:srgbClr val="99FFCC"/>
                  </a:glow>
                </a:effectLst>
              </a:rPr>
              <a:t>and </a:t>
            </a:r>
            <a:r>
              <a:rPr lang="en-US" sz="2800" b="1" dirty="0">
                <a:ln>
                  <a:solidFill>
                    <a:srgbClr val="0066FF"/>
                  </a:solidFill>
                </a:ln>
                <a:solidFill>
                  <a:srgbClr val="00FF00"/>
                </a:solidFill>
                <a:effectLst>
                  <a:glow rad="127000">
                    <a:srgbClr val="99FFCC"/>
                  </a:glow>
                </a:effectLst>
              </a:rPr>
              <a:t>the </a:t>
            </a:r>
            <a:r>
              <a:rPr lang="en-US" sz="2800" b="1" dirty="0" smtClean="0">
                <a:ln>
                  <a:solidFill>
                    <a:srgbClr val="0066FF"/>
                  </a:solidFill>
                </a:ln>
                <a:solidFill>
                  <a:srgbClr val="00FF00"/>
                </a:solidFill>
                <a:effectLst>
                  <a:glow rad="127000">
                    <a:srgbClr val="99FFCC"/>
                  </a:glow>
                </a:effectLst>
              </a:rPr>
              <a:t>“</a:t>
            </a:r>
            <a:r>
              <a:rPr lang="en-US" sz="2800" b="1" dirty="0" smtClean="0">
                <a:ln>
                  <a:solidFill>
                    <a:srgbClr val="9933FF"/>
                  </a:solidFill>
                </a:ln>
                <a:solidFill>
                  <a:srgbClr val="9933FF"/>
                </a:solidFill>
                <a:effectLst>
                  <a:glow rad="127000">
                    <a:srgbClr val="99FFCC"/>
                  </a:glow>
                </a:effectLst>
              </a:rPr>
              <a:t>Principal</a:t>
            </a:r>
            <a:r>
              <a:rPr lang="en-US" sz="2800" b="1" dirty="0" smtClean="0">
                <a:ln>
                  <a:solidFill>
                    <a:srgbClr val="0066FF"/>
                  </a:solidFill>
                </a:ln>
                <a:solidFill>
                  <a:srgbClr val="00FF00"/>
                </a:solidFill>
                <a:effectLst>
                  <a:glow rad="127000">
                    <a:srgbClr val="99FFCC"/>
                  </a:glow>
                </a:effectLst>
              </a:rPr>
              <a:t>” </a:t>
            </a:r>
            <a:r>
              <a:rPr lang="en-US" sz="2800" b="1" dirty="0" smtClean="0">
                <a:ln>
                  <a:solidFill>
                    <a:srgbClr val="0066FF"/>
                  </a:solidFill>
                </a:ln>
                <a:solidFill>
                  <a:srgbClr val="FF3399"/>
                </a:solidFill>
                <a:effectLst>
                  <a:glow rad="127000">
                    <a:srgbClr val="99FFCC"/>
                  </a:glow>
                </a:effectLst>
              </a:rPr>
              <a:t>WAVE SHEAF!  </a:t>
            </a:r>
          </a:p>
          <a:p>
            <a:pPr algn="ctr"/>
            <a:r>
              <a:rPr lang="en-US" sz="2800" b="1" dirty="0" smtClean="0">
                <a:ln>
                  <a:solidFill>
                    <a:srgbClr val="0066FF"/>
                  </a:solidFill>
                </a:ln>
                <a:solidFill>
                  <a:srgbClr val="0066FF"/>
                </a:solidFill>
                <a:effectLst>
                  <a:glow rad="228600">
                    <a:schemeClr val="accent2">
                      <a:satMod val="175000"/>
                      <a:alpha val="40000"/>
                    </a:schemeClr>
                  </a:glow>
                </a:effectLst>
              </a:rPr>
              <a:t>He is the One that offered His Personal </a:t>
            </a:r>
            <a:r>
              <a:rPr lang="en-US" sz="2800" b="1" dirty="0" smtClean="0">
                <a:ln>
                  <a:solidFill>
                    <a:srgbClr val="0066FF"/>
                  </a:solidFill>
                </a:ln>
                <a:solidFill>
                  <a:srgbClr val="006600"/>
                </a:solidFill>
                <a:effectLst>
                  <a:glow rad="228600">
                    <a:schemeClr val="accent2">
                      <a:satMod val="175000"/>
                      <a:alpha val="40000"/>
                    </a:schemeClr>
                  </a:glow>
                </a:effectLst>
              </a:rPr>
              <a:t>“</a:t>
            </a:r>
            <a:r>
              <a:rPr lang="en-US" sz="2800" b="1" dirty="0" err="1" smtClean="0">
                <a:ln>
                  <a:solidFill>
                    <a:srgbClr val="0066FF"/>
                  </a:solidFill>
                </a:ln>
                <a:solidFill>
                  <a:srgbClr val="006600"/>
                </a:solidFill>
                <a:effectLst>
                  <a:glow rad="228600">
                    <a:schemeClr val="accent2">
                      <a:satMod val="175000"/>
                      <a:alpha val="40000"/>
                    </a:schemeClr>
                  </a:glow>
                </a:effectLst>
              </a:rPr>
              <a:t>firstfruits</a:t>
            </a:r>
            <a:r>
              <a:rPr lang="en-US" sz="2800" b="1" dirty="0" smtClean="0">
                <a:ln>
                  <a:solidFill>
                    <a:srgbClr val="0066FF"/>
                  </a:solidFill>
                </a:ln>
                <a:solidFill>
                  <a:srgbClr val="006600"/>
                </a:solidFill>
                <a:effectLst>
                  <a:glow rad="228600">
                    <a:schemeClr val="accent2">
                      <a:satMod val="175000"/>
                      <a:alpha val="40000"/>
                    </a:schemeClr>
                  </a:glow>
                </a:effectLst>
              </a:rPr>
              <a:t>” </a:t>
            </a:r>
            <a:r>
              <a:rPr lang="en-US" sz="2800" b="1" dirty="0" smtClean="0">
                <a:ln>
                  <a:solidFill>
                    <a:srgbClr val="0066FF"/>
                  </a:solidFill>
                </a:ln>
                <a:solidFill>
                  <a:srgbClr val="0066FF"/>
                </a:solidFill>
                <a:effectLst>
                  <a:glow rad="228600">
                    <a:schemeClr val="accent2">
                      <a:satMod val="175000"/>
                      <a:alpha val="40000"/>
                    </a:schemeClr>
                  </a:glow>
                </a:effectLst>
              </a:rPr>
              <a:t>as one </a:t>
            </a:r>
            <a:r>
              <a:rPr lang="en-US" sz="2800" b="1" dirty="0" smtClean="0">
                <a:ln>
                  <a:solidFill>
                    <a:srgbClr val="0066FF"/>
                  </a:solidFill>
                </a:ln>
                <a:solidFill>
                  <a:srgbClr val="006600"/>
                </a:solidFill>
                <a:effectLst>
                  <a:glow rad="228600">
                    <a:schemeClr val="accent2">
                      <a:satMod val="175000"/>
                      <a:alpha val="40000"/>
                    </a:schemeClr>
                  </a:glow>
                </a:effectLst>
              </a:rPr>
              <a:t>Wave Sheaf … once!</a:t>
            </a:r>
            <a:endParaRPr lang="en-US" sz="2800" b="1" dirty="0">
              <a:solidFill>
                <a:srgbClr val="006600"/>
              </a:solidFill>
              <a:effectLst>
                <a:glow rad="228600">
                  <a:schemeClr val="accent2">
                    <a:satMod val="175000"/>
                    <a:alpha val="40000"/>
                  </a:schemeClr>
                </a:glow>
              </a:effectLst>
            </a:endParaRPr>
          </a:p>
        </p:txBody>
      </p:sp>
      <p:sp>
        <p:nvSpPr>
          <p:cNvPr id="18" name="TextBox 17"/>
          <p:cNvSpPr txBox="1"/>
          <p:nvPr/>
        </p:nvSpPr>
        <p:spPr>
          <a:xfrm>
            <a:off x="4677137" y="3048000"/>
            <a:ext cx="4085863" cy="1569660"/>
          </a:xfrm>
          <a:prstGeom prst="rect">
            <a:avLst/>
          </a:prstGeom>
          <a:noFill/>
        </p:spPr>
        <p:txBody>
          <a:bodyPr wrap="square" rtlCol="0">
            <a:spAutoFit/>
          </a:bodyPr>
          <a:lstStyle/>
          <a:p>
            <a:pPr algn="ctr"/>
            <a:r>
              <a:rPr lang="en-US" sz="2400" b="1" dirty="0" smtClean="0">
                <a:ln w="1905"/>
                <a:solidFill>
                  <a:srgbClr val="8C4C64"/>
                </a:solidFill>
                <a:effectLst>
                  <a:innerShdw blurRad="69850" dist="43180" dir="5400000">
                    <a:srgbClr val="000000">
                      <a:alpha val="65000"/>
                    </a:srgbClr>
                  </a:innerShdw>
                </a:effectLst>
              </a:rPr>
              <a:t>There are Scripture versions that have the correct wording – to be in alignment with the Torah commands.</a:t>
            </a:r>
            <a:endParaRPr lang="en-US" sz="2400" b="1" dirty="0">
              <a:ln w="1905"/>
              <a:solidFill>
                <a:srgbClr val="8C4C64"/>
              </a:solidFill>
              <a:effectLst>
                <a:innerShdw blurRad="69850" dist="43180" dir="5400000">
                  <a:srgbClr val="000000">
                    <a:alpha val="65000"/>
                  </a:srgbClr>
                </a:innerShdw>
              </a:effectLst>
            </a:endParaRP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333" l="14111" r="81111"/>
                    </a14:imgEffect>
                  </a14:imgLayer>
                </a14:imgProps>
              </a:ext>
              <a:ext uri="{28A0092B-C50C-407E-A947-70E740481C1C}">
                <a14:useLocalDpi xmlns:a14="http://schemas.microsoft.com/office/drawing/2010/main" val="0"/>
              </a:ext>
            </a:extLst>
          </a:blip>
          <a:srcRect l="14444" t="2222" r="18889" b="2222"/>
          <a:stretch/>
        </p:blipFill>
        <p:spPr>
          <a:xfrm>
            <a:off x="151401" y="5065869"/>
            <a:ext cx="1143999" cy="1639731"/>
          </a:xfrm>
          <a:prstGeom prst="rect">
            <a:avLst/>
          </a:prstGeom>
          <a:effectLst>
            <a:glow rad="12700">
              <a:schemeClr val="accent1">
                <a:alpha val="40000"/>
              </a:schemeClr>
            </a:glow>
          </a:effectLst>
        </p:spPr>
      </p:pic>
      <p:pic>
        <p:nvPicPr>
          <p:cNvPr id="24" name="Picture 3" descr="C:\Users\Rae\Desktop\thrumbs up happy face edit.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222" r="100000"/>
                    </a14:imgEffect>
                  </a14:imgLayer>
                </a14:imgProps>
              </a:ext>
              <a:ext uri="{28A0092B-C50C-407E-A947-70E740481C1C}">
                <a14:useLocalDpi xmlns:a14="http://schemas.microsoft.com/office/drawing/2010/main" val="0"/>
              </a:ext>
            </a:extLst>
          </a:blip>
          <a:srcRect/>
          <a:stretch>
            <a:fillRect/>
          </a:stretch>
        </p:blipFill>
        <p:spPr bwMode="auto">
          <a:xfrm>
            <a:off x="4249355" y="2057400"/>
            <a:ext cx="1237045" cy="116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60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anim calcmode="lin" valueType="num">
                                      <p:cBhvr>
                                        <p:cTn id="8" dur="800" fill="hold"/>
                                        <p:tgtEl>
                                          <p:spTgt spid="24"/>
                                        </p:tgtEl>
                                        <p:attrNameLst>
                                          <p:attrName>ppt_x</p:attrName>
                                        </p:attrNameLst>
                                      </p:cBhvr>
                                      <p:tavLst>
                                        <p:tav tm="0">
                                          <p:val>
                                            <p:strVal val="#ppt_x"/>
                                          </p:val>
                                        </p:tav>
                                        <p:tav tm="100000">
                                          <p:val>
                                            <p:strVal val="#ppt_x"/>
                                          </p:val>
                                        </p:tav>
                                      </p:tavLst>
                                    </p:anim>
                                    <p:anim calcmode="lin" valueType="num">
                                      <p:cBhvr>
                                        <p:cTn id="9" dur="800" fill="hold"/>
                                        <p:tgtEl>
                                          <p:spTgt spid="24"/>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e\Desktop\Passover Studies\Joshua Firstfruits\JOSH PPT ART &amp; work folder\do boy 3 arrows.pn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4000" y="955296"/>
            <a:ext cx="5637212" cy="59197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45" y="57044"/>
            <a:ext cx="9490286" cy="923330"/>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The Intrigue of Part 2</a:t>
            </a:r>
            <a:r>
              <a:rPr lang="en-US" sz="1050" b="1" cap="none" spc="0" dirty="0" smtClean="0">
                <a:ln/>
                <a:solidFill>
                  <a:schemeClr val="accent3"/>
                </a:solidFill>
                <a:effectLst/>
              </a:rPr>
              <a:t>  </a:t>
            </a:r>
            <a:endParaRPr lang="en-US" sz="400" b="1" cap="none" spc="0" dirty="0" smtClean="0">
              <a:ln/>
              <a:solidFill>
                <a:schemeClr val="accent3"/>
              </a:solidFill>
              <a:effectLst/>
            </a:endParaRPr>
          </a:p>
          <a:p>
            <a:pPr algn="ctr"/>
            <a:endParaRPr lang="en-US" sz="500" b="1" cap="none" spc="0" dirty="0">
              <a:ln/>
              <a:solidFill>
                <a:schemeClr val="accent3"/>
              </a:solidFill>
              <a:effectLst/>
            </a:endParaRPr>
          </a:p>
        </p:txBody>
      </p:sp>
      <p:sp>
        <p:nvSpPr>
          <p:cNvPr id="6" name="Rectangle 5"/>
          <p:cNvSpPr/>
          <p:nvPr/>
        </p:nvSpPr>
        <p:spPr>
          <a:xfrm>
            <a:off x="152400" y="3434477"/>
            <a:ext cx="3657799"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rgbClr val="00B050"/>
                </a:solidFill>
                <a:effectLst>
                  <a:outerShdw blurRad="50800" dist="39000" dir="5460000" algn="tl">
                    <a:srgbClr val="000000">
                      <a:alpha val="38000"/>
                    </a:srgbClr>
                  </a:outerShdw>
                </a:effectLst>
              </a:rPr>
              <a:t>     #1</a:t>
            </a:r>
            <a:br>
              <a:rPr lang="en-US" sz="5400" b="1" dirty="0" smtClean="0">
                <a:ln w="11430"/>
                <a:solidFill>
                  <a:srgbClr val="00B050"/>
                </a:solidFill>
                <a:effectLst>
                  <a:outerShdw blurRad="50800" dist="39000" dir="5460000" algn="tl">
                    <a:srgbClr val="000000">
                      <a:alpha val="38000"/>
                    </a:srgbClr>
                  </a:outerShdw>
                </a:effectLst>
              </a:rPr>
            </a:br>
            <a:r>
              <a:rPr lang="en-US" sz="5400" b="1" dirty="0" smtClean="0">
                <a:ln w="11430"/>
                <a:solidFill>
                  <a:srgbClr val="00B050"/>
                </a:solidFill>
                <a:effectLst>
                  <a:outerShdw blurRad="50800" dist="39000" dir="5460000" algn="tl">
                    <a:srgbClr val="000000">
                      <a:alpha val="38000"/>
                    </a:srgbClr>
                  </a:outerShdw>
                </a:effectLst>
              </a:rPr>
              <a:t>Leviticus </a:t>
            </a:r>
            <a:br>
              <a:rPr lang="en-US" sz="5400" b="1" dirty="0" smtClean="0">
                <a:ln w="11430"/>
                <a:solidFill>
                  <a:srgbClr val="00B050"/>
                </a:solidFill>
                <a:effectLst>
                  <a:outerShdw blurRad="50800" dist="39000" dir="5460000" algn="tl">
                    <a:srgbClr val="000000">
                      <a:alpha val="38000"/>
                    </a:srgbClr>
                  </a:outerShdw>
                </a:effectLst>
              </a:rPr>
            </a:br>
            <a:r>
              <a:rPr lang="en-US" sz="5400" b="1" dirty="0" smtClean="0">
                <a:ln w="11430"/>
                <a:solidFill>
                  <a:srgbClr val="00B050"/>
                </a:solidFill>
                <a:effectLst>
                  <a:outerShdw blurRad="50800" dist="39000" dir="5460000" algn="tl">
                    <a:srgbClr val="000000">
                      <a:alpha val="38000"/>
                    </a:srgbClr>
                  </a:outerShdw>
                </a:effectLst>
              </a:rPr>
              <a:t>&amp; Numbers</a:t>
            </a:r>
            <a:endParaRPr lang="en-US" sz="2400" b="1" dirty="0">
              <a:ln w="11430"/>
              <a:solidFill>
                <a:srgbClr val="00B050"/>
              </a:solidFill>
              <a:effectLst>
                <a:outerShdw blurRad="50800" dist="39000" dir="5460000" algn="tl">
                  <a:srgbClr val="000000">
                    <a:alpha val="38000"/>
                  </a:srgbClr>
                </a:outerShdw>
              </a:effectLst>
            </a:endParaRPr>
          </a:p>
        </p:txBody>
      </p:sp>
      <p:sp>
        <p:nvSpPr>
          <p:cNvPr id="8" name="Slide Number Placeholder 7"/>
          <p:cNvSpPr>
            <a:spLocks noGrp="1"/>
          </p:cNvSpPr>
          <p:nvPr>
            <p:ph type="sldNum" sz="quarter" idx="12"/>
          </p:nvPr>
        </p:nvSpPr>
        <p:spPr>
          <a:xfrm>
            <a:off x="7346373" y="6492875"/>
            <a:ext cx="1828800" cy="365125"/>
          </a:xfrm>
        </p:spPr>
        <p:txBody>
          <a:bodyPr/>
          <a:lstStyle/>
          <a:p>
            <a:fld id="{5C014052-953B-4273-8F47-BF25327D5B24}" type="slidenum">
              <a:rPr lang="en-US" smtClean="0"/>
              <a:t>3</a:t>
            </a:fld>
            <a:endParaRPr lang="en-US" dirty="0"/>
          </a:p>
        </p:txBody>
      </p:sp>
      <p:sp>
        <p:nvSpPr>
          <p:cNvPr id="21" name="Rectangle 20"/>
          <p:cNvSpPr/>
          <p:nvPr/>
        </p:nvSpPr>
        <p:spPr>
          <a:xfrm>
            <a:off x="1066800" y="914400"/>
            <a:ext cx="3505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8C4C64"/>
                </a:solidFill>
                <a:effectLst>
                  <a:outerShdw blurRad="50800" dist="39000" dir="5460000" algn="tl">
                    <a:srgbClr val="000000">
                      <a:alpha val="38000"/>
                    </a:srgbClr>
                  </a:outerShdw>
                </a:effectLst>
              </a:rPr>
              <a:t>#2  Joshua</a:t>
            </a:r>
            <a:endParaRPr lang="en-US" sz="2400" b="1" dirty="0">
              <a:ln w="11430"/>
              <a:solidFill>
                <a:srgbClr val="8C4C64"/>
              </a:solidFill>
              <a:effectLst>
                <a:outerShdw blurRad="50800" dist="39000" dir="5460000" algn="tl">
                  <a:srgbClr val="000000">
                    <a:alpha val="38000"/>
                  </a:srgbClr>
                </a:outerShdw>
              </a:effectLst>
            </a:endParaRPr>
          </a:p>
        </p:txBody>
      </p:sp>
      <p:sp>
        <p:nvSpPr>
          <p:cNvPr id="22" name="Rectangle 21"/>
          <p:cNvSpPr/>
          <p:nvPr/>
        </p:nvSpPr>
        <p:spPr>
          <a:xfrm>
            <a:off x="5334000" y="838200"/>
            <a:ext cx="26670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#3</a:t>
            </a:r>
            <a:br>
              <a:rPr lang="en-US" sz="5400" b="1" dirty="0" smtClean="0">
                <a:ln w="11430"/>
                <a:solidFill>
                  <a:srgbClr val="C00000"/>
                </a:solidFill>
                <a:effectLst>
                  <a:outerShdw blurRad="50800" dist="39000" dir="5460000" algn="tl">
                    <a:srgbClr val="000000">
                      <a:alpha val="38000"/>
                    </a:srgbClr>
                  </a:outerShdw>
                </a:effectLst>
              </a:rPr>
            </a:br>
            <a:r>
              <a:rPr lang="en-US" sz="5400" b="1" dirty="0" smtClean="0">
                <a:ln w="11430"/>
                <a:solidFill>
                  <a:srgbClr val="C00000"/>
                </a:solidFill>
                <a:effectLst>
                  <a:outerShdw blurRad="50800" dist="39000" dir="5460000" algn="tl">
                    <a:srgbClr val="000000">
                      <a:alpha val="38000"/>
                    </a:srgbClr>
                  </a:outerShdw>
                </a:effectLst>
              </a:rPr>
              <a:t>History</a:t>
            </a:r>
            <a:endParaRPr lang="en-US" sz="2400" b="1" dirty="0">
              <a:ln w="11430"/>
              <a:solidFill>
                <a:srgbClr val="C00000"/>
              </a:solidFill>
              <a:effectLst>
                <a:outerShdw blurRad="50800" dist="39000" dir="5460000" algn="tl">
                  <a:srgbClr val="000000">
                    <a:alpha val="38000"/>
                  </a:srgbClr>
                </a:outerShdw>
              </a:effectLst>
            </a:endParaRPr>
          </a:p>
        </p:txBody>
      </p:sp>
      <p:sp>
        <p:nvSpPr>
          <p:cNvPr id="23" name="Rounded Rectangle 22"/>
          <p:cNvSpPr/>
          <p:nvPr/>
        </p:nvSpPr>
        <p:spPr>
          <a:xfrm>
            <a:off x="1524001" y="5938599"/>
            <a:ext cx="7152498" cy="919401"/>
          </a:xfrm>
          <a:prstGeom prst="roundRect">
            <a:avLst/>
          </a:prstGeom>
          <a:solidFill>
            <a:srgbClr val="4F227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720" indent="0" algn="ctr">
              <a:buNone/>
            </a:pPr>
            <a:r>
              <a:rPr lang="en-US" sz="2400" b="1" dirty="0" smtClean="0">
                <a:ln/>
                <a:solidFill>
                  <a:schemeClr val="accent3"/>
                </a:solidFill>
                <a:latin typeface="Comic Sans MS" pitchFamily="66" charset="0"/>
              </a:rPr>
              <a:t>Plus a statement on the historical aspect from the Hebrew Union College in the USA!</a:t>
            </a:r>
            <a:endParaRPr lang="en-US" sz="2000" b="1" dirty="0">
              <a:ln/>
              <a:solidFill>
                <a:schemeClr val="accent3"/>
              </a:solidFill>
              <a:latin typeface="Comic Sans MS" pitchFamily="66" charset="0"/>
            </a:endParaRPr>
          </a:p>
        </p:txBody>
      </p:sp>
      <p:sp>
        <p:nvSpPr>
          <p:cNvPr id="10" name="Rounded Rectangle 9"/>
          <p:cNvSpPr/>
          <p:nvPr/>
        </p:nvSpPr>
        <p:spPr>
          <a:xfrm>
            <a:off x="6284260" y="2632866"/>
            <a:ext cx="2590800" cy="1413034"/>
          </a:xfrm>
          <a:prstGeom prst="roundRect">
            <a:avLst>
              <a:gd name="adj" fmla="val 11210"/>
            </a:avLst>
          </a:prstGeom>
          <a:solidFill>
            <a:srgbClr val="4F227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softRound"/>
              <a:contourClr>
                <a:schemeClr val="accent3">
                  <a:tint val="100000"/>
                  <a:shade val="100000"/>
                  <a:satMod val="100000"/>
                  <a:hueMod val="100000"/>
                </a:schemeClr>
              </a:contourClr>
            </a:sp3d>
          </a:bodyPr>
          <a:lstStyle/>
          <a:p>
            <a:pPr marL="45720" indent="0" algn="ctr">
              <a:buNone/>
            </a:pPr>
            <a:r>
              <a:rPr lang="en-US"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Joshua has more information on Wave Sheaf and the Omer Count.</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endParaRPr>
          </a:p>
        </p:txBody>
      </p:sp>
      <p:sp>
        <p:nvSpPr>
          <p:cNvPr id="4" name="Rectangle 3"/>
          <p:cNvSpPr/>
          <p:nvPr/>
        </p:nvSpPr>
        <p:spPr>
          <a:xfrm>
            <a:off x="1752600" y="2810528"/>
            <a:ext cx="1207382" cy="52322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2800" b="1" cap="none" spc="0" dirty="0" smtClean="0">
                <a:ln w="1905"/>
                <a:solidFill>
                  <a:srgbClr val="FFC000"/>
                </a:solidFill>
                <a:effectLst>
                  <a:innerShdw blurRad="69850" dist="43180" dir="5400000">
                    <a:srgbClr val="000000">
                      <a:alpha val="65000"/>
                    </a:srgbClr>
                  </a:innerShdw>
                </a:effectLst>
              </a:rPr>
              <a:t>Part #1</a:t>
            </a:r>
            <a:endParaRPr lang="en-US" sz="2800" b="1" cap="none" spc="0" dirty="0">
              <a:ln w="1905"/>
              <a:solidFill>
                <a:srgbClr val="FFC000"/>
              </a:solidFill>
              <a:effectLst>
                <a:innerShdw blurRad="69850" dist="43180" dir="5400000">
                  <a:srgbClr val="000000">
                    <a:alpha val="65000"/>
                  </a:srgbClr>
                </a:innerShdw>
              </a:effectLst>
            </a:endParaRPr>
          </a:p>
        </p:txBody>
      </p:sp>
      <p:sp>
        <p:nvSpPr>
          <p:cNvPr id="12" name="Rectangle 11"/>
          <p:cNvSpPr/>
          <p:nvPr/>
        </p:nvSpPr>
        <p:spPr>
          <a:xfrm>
            <a:off x="3582317" y="1828800"/>
            <a:ext cx="1258678" cy="52322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2800" b="1" cap="none" spc="0" dirty="0" smtClean="0">
                <a:ln w="1905"/>
                <a:solidFill>
                  <a:srgbClr val="7030A0"/>
                </a:solidFill>
                <a:effectLst>
                  <a:innerShdw blurRad="69850" dist="43180" dir="5400000">
                    <a:srgbClr val="000000">
                      <a:alpha val="65000"/>
                    </a:srgbClr>
                  </a:innerShdw>
                </a:effectLst>
              </a:rPr>
              <a:t>Part #2</a:t>
            </a:r>
            <a:endParaRPr lang="en-US" sz="2800" b="1" cap="none" spc="0" dirty="0">
              <a:ln w="1905"/>
              <a:solidFill>
                <a:srgbClr val="7030A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589218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grpId="0" nodeType="after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175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left)">
                                      <p:cBhvr>
                                        <p:cTn id="47"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30</a:t>
            </a:fld>
            <a:endParaRPr lang="en-US" dirty="0">
              <a:solidFill>
                <a:schemeClr val="bg1"/>
              </a:solidFill>
            </a:endParaRPr>
          </a:p>
        </p:txBody>
      </p:sp>
      <p:sp>
        <p:nvSpPr>
          <p:cNvPr id="3" name="Rectangle 2"/>
          <p:cNvSpPr/>
          <p:nvPr/>
        </p:nvSpPr>
        <p:spPr>
          <a:xfrm>
            <a:off x="228600" y="152400"/>
            <a:ext cx="8686800" cy="2800767"/>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4400" b="1" cap="none" spc="0" dirty="0" smtClean="0">
                <a:ln w="1905"/>
                <a:solidFill>
                  <a:schemeClr val="accent4">
                    <a:lumMod val="75000"/>
                  </a:schemeClr>
                </a:solidFill>
                <a:effectLst>
                  <a:innerShdw blurRad="69850" dist="43180" dir="5400000">
                    <a:srgbClr val="000000">
                      <a:alpha val="65000"/>
                    </a:srgbClr>
                  </a:innerShdw>
                </a:effectLst>
                <a:latin typeface="MV Boli" pitchFamily="2" charset="0"/>
                <a:cs typeface="MV Boli" pitchFamily="2" charset="0"/>
              </a:rPr>
              <a:t>A Short Break: we will return to the Wave Sheaf topic after the events on Abib 16!</a:t>
            </a:r>
          </a:p>
          <a:p>
            <a:pPr algn="ctr"/>
            <a:r>
              <a:rPr lang="en-US" sz="4400" b="1" dirty="0" smtClean="0">
                <a:ln w="1905"/>
                <a:solidFill>
                  <a:schemeClr val="accent4">
                    <a:lumMod val="75000"/>
                  </a:schemeClr>
                </a:solidFill>
                <a:effectLst>
                  <a:innerShdw blurRad="69850" dist="43180" dir="5400000">
                    <a:srgbClr val="000000">
                      <a:alpha val="65000"/>
                    </a:srgbClr>
                  </a:innerShdw>
                </a:effectLst>
                <a:latin typeface="MV Boli" pitchFamily="2" charset="0"/>
                <a:cs typeface="MV Boli" pitchFamily="2" charset="0"/>
              </a:rPr>
              <a:t>“What?  No More Manna?”</a:t>
            </a:r>
            <a:endParaRPr lang="en-US" sz="4400" b="1" cap="none" spc="0" dirty="0">
              <a:ln w="1905"/>
              <a:solidFill>
                <a:schemeClr val="accent4">
                  <a:lumMod val="75000"/>
                </a:schemeClr>
              </a:solidFill>
              <a:effectLst>
                <a:innerShdw blurRad="69850" dist="43180" dir="5400000">
                  <a:srgbClr val="000000">
                    <a:alpha val="65000"/>
                  </a:srgbClr>
                </a:innerShdw>
              </a:effectLst>
              <a:latin typeface="MV Boli" pitchFamily="2" charset="0"/>
              <a:cs typeface="MV Boli" pitchFamily="2" charset="0"/>
            </a:endParaRPr>
          </a:p>
        </p:txBody>
      </p:sp>
    </p:spTree>
    <p:extLst>
      <p:ext uri="{BB962C8B-B14F-4D97-AF65-F5344CB8AC3E}">
        <p14:creationId xmlns:p14="http://schemas.microsoft.com/office/powerpoint/2010/main" val="3716305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642474" y="1752600"/>
            <a:ext cx="3035950" cy="1371600"/>
          </a:xfrm>
          <a:prstGeom prst="rect">
            <a:avLst/>
          </a:prstGeom>
          <a:solidFill>
            <a:schemeClr val="bg1"/>
          </a:solidFill>
          <a:ln w="28575">
            <a:solidFill>
              <a:srgbClr val="0066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txBody>
          <a:bodyPr vert="horz" rtlCol="0" anchor="ctr">
            <a:sp3d extrusionH="57150">
              <a:bevelT w="82550" h="38100" prst="coolSlant"/>
            </a:sp3d>
          </a:bodyPr>
          <a:lstStyle/>
          <a:p>
            <a:pPr algn="ctr"/>
            <a:r>
              <a:rPr lang="en-US" sz="1600" b="1" dirty="0" smtClean="0">
                <a:solidFill>
                  <a:srgbClr val="0070C0"/>
                </a:solidFill>
              </a:rPr>
              <a:t>Box 25 – Abib 15 – Josh 5:11</a:t>
            </a:r>
            <a:br>
              <a:rPr lang="en-US" sz="1600" b="1" dirty="0" smtClean="0">
                <a:solidFill>
                  <a:srgbClr val="0070C0"/>
                </a:solidFill>
              </a:rPr>
            </a:br>
            <a:r>
              <a:rPr lang="en-US" sz="1600" b="1" dirty="0" smtClean="0">
                <a:solidFill>
                  <a:srgbClr val="0070C0"/>
                </a:solidFill>
              </a:rPr>
              <a:t>  </a:t>
            </a:r>
            <a:r>
              <a:rPr lang="en-US" sz="1600" b="1" dirty="0" smtClean="0">
                <a:solidFill>
                  <a:srgbClr val="006600"/>
                </a:solidFill>
              </a:rPr>
              <a:t>1</a:t>
            </a:r>
            <a:r>
              <a:rPr lang="en-US" sz="1600" b="1" baseline="30000" dirty="0" smtClean="0">
                <a:solidFill>
                  <a:srgbClr val="006600"/>
                </a:solidFill>
              </a:rPr>
              <a:t>st</a:t>
            </a:r>
            <a:r>
              <a:rPr lang="en-US" sz="1600" b="1" dirty="0" smtClean="0">
                <a:solidFill>
                  <a:srgbClr val="006600"/>
                </a:solidFill>
              </a:rPr>
              <a:t>)  Celebrated Wave Sheaf Festival  </a:t>
            </a:r>
            <a:r>
              <a:rPr lang="en-US" sz="1600" b="1" dirty="0" smtClean="0">
                <a:solidFill>
                  <a:schemeClr val="accent2">
                    <a:lumMod val="50000"/>
                  </a:schemeClr>
                </a:solidFill>
              </a:rPr>
              <a:t>2</a:t>
            </a:r>
            <a:r>
              <a:rPr lang="en-US" sz="1600" b="1" baseline="30000" dirty="0" smtClean="0">
                <a:solidFill>
                  <a:schemeClr val="accent2">
                    <a:lumMod val="50000"/>
                  </a:schemeClr>
                </a:solidFill>
              </a:rPr>
              <a:t>nd</a:t>
            </a:r>
            <a:r>
              <a:rPr lang="en-US" sz="1600" b="1" dirty="0" smtClean="0">
                <a:solidFill>
                  <a:schemeClr val="accent2">
                    <a:lumMod val="50000"/>
                  </a:schemeClr>
                </a:solidFill>
              </a:rPr>
              <a:t>)  For ULB they ate the stored grain of the land </a:t>
            </a:r>
            <a:r>
              <a:rPr lang="en-US" sz="1600" b="1" dirty="0" smtClean="0">
                <a:solidFill>
                  <a:srgbClr val="FF3399"/>
                </a:solidFill>
              </a:rPr>
              <a:t>on the morrow</a:t>
            </a:r>
            <a:r>
              <a:rPr lang="en-US" sz="1600" b="1" dirty="0" smtClean="0">
                <a:solidFill>
                  <a:schemeClr val="accent2">
                    <a:lumMod val="50000"/>
                  </a:schemeClr>
                </a:solidFill>
              </a:rPr>
              <a:t> after </a:t>
            </a:r>
            <a:r>
              <a:rPr lang="en-US" sz="1600" b="1" dirty="0" smtClean="0">
                <a:solidFill>
                  <a:srgbClr val="FF0000"/>
                </a:solidFill>
              </a:rPr>
              <a:t>Passover.</a:t>
            </a:r>
            <a:endParaRPr lang="en-US" sz="800" b="1" dirty="0">
              <a:solidFill>
                <a:srgbClr val="FF0000"/>
              </a:solidFill>
            </a:endParaRPr>
          </a:p>
        </p:txBody>
      </p:sp>
      <p:sp>
        <p:nvSpPr>
          <p:cNvPr id="12" name="Slide Number Placeholder 1"/>
          <p:cNvSpPr>
            <a:spLocks noGrp="1"/>
          </p:cNvSpPr>
          <p:nvPr>
            <p:ph type="sldNum" sz="quarter" idx="12"/>
          </p:nvPr>
        </p:nvSpPr>
        <p:spPr>
          <a:xfrm>
            <a:off x="7315200" y="6416675"/>
            <a:ext cx="1828800" cy="365125"/>
          </a:xfrm>
        </p:spPr>
        <p:txBody>
          <a:bodyPr/>
          <a:lstStyle/>
          <a:p>
            <a:fld id="{5C014052-953B-4273-8F47-BF25327D5B24}" type="slidenum">
              <a:rPr lang="en-US" smtClean="0"/>
              <a:t>31</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92289356"/>
              </p:ext>
            </p:extLst>
          </p:nvPr>
        </p:nvGraphicFramePr>
        <p:xfrm>
          <a:off x="191544" y="3668268"/>
          <a:ext cx="8723856" cy="586740"/>
        </p:xfrm>
        <a:graphic>
          <a:graphicData uri="http://schemas.openxmlformats.org/drawingml/2006/table">
            <a:tbl>
              <a:tblPr firstRow="1" bandRow="1">
                <a:tableStyleId>{5C22544A-7EE6-4342-B048-85BDC9FD1C3A}</a:tableStyleId>
              </a:tblPr>
              <a:tblGrid>
                <a:gridCol w="213347"/>
                <a:gridCol w="1205071"/>
                <a:gridCol w="213347"/>
                <a:gridCol w="1205071"/>
                <a:gridCol w="245225"/>
                <a:gridCol w="1173194"/>
                <a:gridCol w="231777"/>
                <a:gridCol w="1186641"/>
                <a:gridCol w="218330"/>
                <a:gridCol w="1200088"/>
                <a:gridCol w="213347"/>
                <a:gridCol w="1205071"/>
                <a:gridCol w="213347"/>
              </a:tblGrid>
              <a:tr h="370840">
                <a:tc>
                  <a:txBody>
                    <a:bodyPr/>
                    <a:lstStyle/>
                    <a:p>
                      <a:pPr algn="ct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CC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aseline="0" dirty="0" smtClean="0">
                          <a:solidFill>
                            <a:srgbClr val="002060"/>
                          </a:solidFill>
                        </a:rPr>
                        <a:t>Abib 14 </a:t>
                      </a:r>
                      <a:br>
                        <a:rPr lang="en-US" sz="1050" baseline="0" dirty="0" smtClean="0">
                          <a:solidFill>
                            <a:srgbClr val="002060"/>
                          </a:solidFill>
                        </a:rPr>
                      </a:br>
                      <a:r>
                        <a:rPr lang="en-US" sz="1050" baseline="0" dirty="0" smtClean="0">
                          <a:solidFill>
                            <a:srgbClr val="FF0000"/>
                          </a:solidFill>
                          <a:effectLst>
                            <a:glow rad="127000">
                              <a:schemeClr val="bg1"/>
                            </a:glow>
                          </a:effectLst>
                        </a:rPr>
                        <a:t>Passover</a:t>
                      </a:r>
                      <a:endParaRPr lang="en-US" sz="1050" dirty="0" smtClean="0">
                        <a:solidFill>
                          <a:srgbClr val="FF0000"/>
                        </a:solidFill>
                        <a:effectLst>
                          <a:glow rad="127000">
                            <a:schemeClr val="bg1"/>
                          </a:glow>
                        </a:effectLst>
                      </a:endParaRPr>
                    </a:p>
                    <a:p>
                      <a:pPr algn="ctr"/>
                      <a:r>
                        <a:rPr lang="en-US" sz="1050" baseline="0" dirty="0" smtClean="0">
                          <a:solidFill>
                            <a:srgbClr val="002060"/>
                          </a:solidFill>
                        </a:rPr>
                        <a:t>7</a:t>
                      </a:r>
                      <a:r>
                        <a:rPr lang="en-US" sz="1050" baseline="30000" dirty="0" smtClean="0">
                          <a:solidFill>
                            <a:srgbClr val="002060"/>
                          </a:solidFill>
                        </a:rPr>
                        <a:t>th</a:t>
                      </a:r>
                      <a:r>
                        <a:rPr lang="en-US" sz="1050" baseline="0" dirty="0" smtClean="0">
                          <a:solidFill>
                            <a:srgbClr val="002060"/>
                          </a:solidFill>
                        </a:rPr>
                        <a:t> Cycle Sabbath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gradFill>
                      <a:gsLst>
                        <a:gs pos="39000">
                          <a:srgbClr val="00B0F0"/>
                        </a:gs>
                        <a:gs pos="2000">
                          <a:srgbClr val="00B0F0"/>
                        </a:gs>
                        <a:gs pos="51000">
                          <a:srgbClr val="FFFF00">
                            <a:alpha val="73000"/>
                          </a:srgbClr>
                        </a:gs>
                        <a:gs pos="58000">
                          <a:srgbClr val="FF0000"/>
                        </a:gs>
                        <a:gs pos="100000">
                          <a:srgbClr val="FF0000"/>
                        </a:gs>
                      </a:gsLst>
                      <a:lin ang="13500000" scaled="1"/>
                    </a:gradFill>
                  </a:tcPr>
                </a:tc>
                <a:tc>
                  <a:txBody>
                    <a:bodyPr/>
                    <a:lstStyle/>
                    <a:p>
                      <a:pPr algn="ct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2">
                        <a:lumMod val="75000"/>
                      </a:schemeClr>
                    </a:solidFill>
                  </a:tcPr>
                </a:tc>
                <a:tc>
                  <a:txBody>
                    <a:bodyPr/>
                    <a:lstStyle/>
                    <a:p>
                      <a:pPr algn="ctr"/>
                      <a:r>
                        <a:rPr lang="en-US" sz="1050" dirty="0" smtClean="0"/>
                        <a:t>Abib 14</a:t>
                      </a:r>
                      <a:br>
                        <a:rPr lang="en-US" sz="1050" dirty="0" smtClean="0"/>
                      </a:br>
                      <a:r>
                        <a:rPr lang="en-US" sz="1050" dirty="0" smtClean="0"/>
                        <a:t>Night</a:t>
                      </a: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2060"/>
                    </a:solidFill>
                  </a:tcPr>
                </a:tc>
                <a:tc>
                  <a:txBody>
                    <a:bodyPr/>
                    <a:lstStyle/>
                    <a:p>
                      <a:pPr algn="ct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CC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Abib 15 –</a:t>
                      </a:r>
                      <a:br>
                        <a:rPr lang="en-US" sz="1100" baseline="0" dirty="0" smtClean="0">
                          <a:solidFill>
                            <a:schemeClr val="tx1"/>
                          </a:solidFill>
                        </a:rPr>
                      </a:br>
                      <a:r>
                        <a:rPr lang="en-US" sz="1100" baseline="0" dirty="0" smtClean="0">
                          <a:solidFill>
                            <a:schemeClr val="tx1"/>
                          </a:solidFill>
                        </a:rPr>
                        <a:t>W/S &amp; ULB</a:t>
                      </a:r>
                      <a:br>
                        <a:rPr lang="en-US" sz="1100" baseline="0" dirty="0" smtClean="0">
                          <a:solidFill>
                            <a:schemeClr val="tx1"/>
                          </a:solidFill>
                        </a:rPr>
                      </a:br>
                      <a:r>
                        <a:rPr lang="en-US" sz="1050" baseline="0" dirty="0" smtClean="0">
                          <a:solidFill>
                            <a:schemeClr val="tx1"/>
                          </a:solidFill>
                        </a:rPr>
                        <a:t> </a:t>
                      </a:r>
                      <a:r>
                        <a:rPr lang="en-US" sz="1050" dirty="0" smtClean="0">
                          <a:solidFill>
                            <a:schemeClr val="tx1"/>
                          </a:solidFill>
                        </a:rPr>
                        <a:t>1</a:t>
                      </a:r>
                      <a:r>
                        <a:rPr lang="en-US" sz="1050" baseline="30000" dirty="0" smtClean="0">
                          <a:solidFill>
                            <a:schemeClr val="tx1"/>
                          </a:solidFill>
                        </a:rPr>
                        <a:t>st</a:t>
                      </a:r>
                      <a:r>
                        <a:rPr lang="en-US" sz="1050" dirty="0" smtClean="0">
                          <a:solidFill>
                            <a:schemeClr val="tx1"/>
                          </a:solidFill>
                        </a:rPr>
                        <a:t> </a:t>
                      </a:r>
                      <a:r>
                        <a:rPr lang="en-US" sz="1050" baseline="0" dirty="0" smtClean="0">
                          <a:solidFill>
                            <a:schemeClr val="tx1"/>
                          </a:solidFill>
                        </a:rPr>
                        <a:t>Cycle Sunday</a:t>
                      </a:r>
                      <a:endParaRPr lang="en-US"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gradFill flip="none" rotWithShape="1">
                      <a:gsLst>
                        <a:gs pos="39000">
                          <a:schemeClr val="accent2">
                            <a:lumMod val="50000"/>
                            <a:alpha val="68000"/>
                          </a:schemeClr>
                        </a:gs>
                        <a:gs pos="2000">
                          <a:schemeClr val="accent2">
                            <a:lumMod val="50000"/>
                            <a:alpha val="70000"/>
                          </a:schemeClr>
                        </a:gs>
                        <a:gs pos="51000">
                          <a:srgbClr val="FFFF00">
                            <a:alpha val="73000"/>
                          </a:srgbClr>
                        </a:gs>
                        <a:gs pos="58000">
                          <a:srgbClr val="006600">
                            <a:alpha val="74000"/>
                          </a:srgbClr>
                        </a:gs>
                        <a:gs pos="100000">
                          <a:srgbClr val="006600">
                            <a:alpha val="45000"/>
                          </a:srgbClr>
                        </a:gs>
                      </a:gsLst>
                      <a:lin ang="13500000" scaled="1"/>
                      <a:tileRect/>
                    </a:gradFill>
                  </a:tcPr>
                </a:tc>
                <a:tc>
                  <a:txBody>
                    <a:bodyPr/>
                    <a:lstStyle/>
                    <a:p>
                      <a:pPr algn="ct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2">
                        <a:lumMod val="75000"/>
                      </a:schemeClr>
                    </a:solidFill>
                  </a:tcPr>
                </a:tc>
                <a:tc>
                  <a:txBody>
                    <a:bodyPr/>
                    <a:lstStyle/>
                    <a:p>
                      <a:pPr algn="ctr"/>
                      <a:r>
                        <a:rPr lang="en-US" sz="1050" dirty="0" smtClean="0"/>
                        <a:t>Abib 15</a:t>
                      </a:r>
                      <a:br>
                        <a:rPr lang="en-US" sz="1050" dirty="0" smtClean="0"/>
                      </a:br>
                      <a:r>
                        <a:rPr lang="en-US" sz="1050" dirty="0" smtClean="0"/>
                        <a:t>Night</a:t>
                      </a: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2060"/>
                    </a:solidFill>
                  </a:tcPr>
                </a:tc>
                <a:tc>
                  <a:txBody>
                    <a:bodyPr/>
                    <a:lstStyle/>
                    <a:p>
                      <a:pPr algn="ct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CC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aseline="0" dirty="0" smtClean="0">
                          <a:solidFill>
                            <a:srgbClr val="002060"/>
                          </a:solidFill>
                        </a:rPr>
                        <a:t>Abib 16</a:t>
                      </a:r>
                      <a:br>
                        <a:rPr lang="en-US" sz="1050" baseline="0" dirty="0" smtClean="0">
                          <a:solidFill>
                            <a:srgbClr val="002060"/>
                          </a:solidFill>
                        </a:rPr>
                      </a:br>
                      <a:r>
                        <a:rPr lang="en-US" sz="1050" baseline="0" dirty="0" smtClean="0">
                          <a:solidFill>
                            <a:srgbClr val="002060"/>
                          </a:solidFill>
                        </a:rPr>
                        <a:t>(No more Manna)</a:t>
                      </a:r>
                      <a:endParaRPr lang="en-US" sz="1050" dirty="0" smtClean="0">
                        <a:solidFill>
                          <a:srgbClr val="002060"/>
                        </a:solidFill>
                      </a:endParaRPr>
                    </a:p>
                    <a:p>
                      <a:pPr algn="ctr"/>
                      <a:r>
                        <a:rPr lang="en-US" sz="1050" dirty="0" smtClean="0">
                          <a:solidFill>
                            <a:srgbClr val="002060"/>
                          </a:solidFill>
                        </a:rPr>
                        <a:t>2</a:t>
                      </a:r>
                      <a:r>
                        <a:rPr lang="en-US" sz="1050" baseline="30000" dirty="0" smtClean="0">
                          <a:solidFill>
                            <a:srgbClr val="002060"/>
                          </a:solidFill>
                        </a:rPr>
                        <a:t>nd</a:t>
                      </a:r>
                      <a:r>
                        <a:rPr lang="en-US" sz="1050" dirty="0" smtClean="0">
                          <a:solidFill>
                            <a:srgbClr val="002060"/>
                          </a:solidFill>
                        </a:rPr>
                        <a:t> </a:t>
                      </a:r>
                      <a:r>
                        <a:rPr lang="en-US" sz="1050" baseline="0" dirty="0" smtClean="0">
                          <a:solidFill>
                            <a:srgbClr val="002060"/>
                          </a:solidFill>
                        </a:rPr>
                        <a:t>Cycle  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2">
                        <a:lumMod val="90000"/>
                      </a:schemeClr>
                    </a:solidFill>
                  </a:tcPr>
                </a:tc>
                <a:tc>
                  <a:txBody>
                    <a:bodyPr/>
                    <a:lstStyle/>
                    <a:p>
                      <a:pPr algn="ct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2">
                        <a:lumMod val="75000"/>
                      </a:schemeClr>
                    </a:solidFill>
                  </a:tcPr>
                </a:tc>
                <a:tc>
                  <a:txBody>
                    <a:bodyPr/>
                    <a:lstStyle/>
                    <a:p>
                      <a:pPr algn="ctr"/>
                      <a:r>
                        <a:rPr lang="en-US" sz="1050" dirty="0" smtClean="0"/>
                        <a:t>Abib 16</a:t>
                      </a:r>
                      <a:br>
                        <a:rPr lang="en-US" sz="1050" dirty="0" smtClean="0"/>
                      </a:br>
                      <a:r>
                        <a:rPr lang="en-US" sz="1050" dirty="0" smtClean="0"/>
                        <a:t>Night</a:t>
                      </a: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2060"/>
                    </a:solidFill>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CCCC"/>
                    </a:solidFill>
                  </a:tcPr>
                </a:tc>
              </a:tr>
            </a:tbl>
          </a:graphicData>
        </a:graphic>
      </p:graphicFrame>
      <p:sp>
        <p:nvSpPr>
          <p:cNvPr id="19" name="Rectangle 18"/>
          <p:cNvSpPr/>
          <p:nvPr/>
        </p:nvSpPr>
        <p:spPr>
          <a:xfrm>
            <a:off x="453644" y="2182368"/>
            <a:ext cx="1984756" cy="963612"/>
          </a:xfrm>
          <a:prstGeom prst="rect">
            <a:avLst/>
          </a:prstGeom>
          <a:solidFill>
            <a:schemeClr val="bg1"/>
          </a:solidFill>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txBody>
          <a:bodyPr vert="horz" rtlCol="0" anchor="ctr">
            <a:sp3d extrusionH="57150">
              <a:bevelT w="82550" h="38100" prst="coolSlant"/>
            </a:sp3d>
          </a:bodyPr>
          <a:lstStyle/>
          <a:p>
            <a:pPr algn="ctr"/>
            <a:r>
              <a:rPr lang="en-US" sz="1600" b="1" dirty="0" smtClean="0">
                <a:solidFill>
                  <a:srgbClr val="0070C0"/>
                </a:solidFill>
              </a:rPr>
              <a:t>Box 24 – Abib 14  </a:t>
            </a:r>
            <a:r>
              <a:rPr lang="en-US" sz="1600" b="1" dirty="0" smtClean="0">
                <a:solidFill>
                  <a:srgbClr val="FF0000"/>
                </a:solidFill>
              </a:rPr>
              <a:t>Passover</a:t>
            </a:r>
            <a:r>
              <a:rPr lang="en-US" sz="1600" b="1" dirty="0" smtClean="0">
                <a:solidFill>
                  <a:schemeClr val="tx1">
                    <a:lumMod val="75000"/>
                    <a:lumOff val="25000"/>
                  </a:schemeClr>
                </a:solidFill>
              </a:rPr>
              <a:t> is preformed at </a:t>
            </a:r>
            <a:r>
              <a:rPr lang="en-US" sz="1600" b="1" u="sng" dirty="0" smtClean="0">
                <a:solidFill>
                  <a:schemeClr val="accent2">
                    <a:lumMod val="75000"/>
                  </a:schemeClr>
                </a:solidFill>
              </a:rPr>
              <a:t>even</a:t>
            </a:r>
            <a:r>
              <a:rPr lang="en-US" sz="1600" b="1" dirty="0" smtClean="0">
                <a:solidFill>
                  <a:schemeClr val="accent2">
                    <a:lumMod val="75000"/>
                  </a:schemeClr>
                </a:solidFill>
              </a:rPr>
              <a:t>.</a:t>
            </a:r>
            <a:endParaRPr lang="en-US" sz="800" b="1" dirty="0">
              <a:solidFill>
                <a:schemeClr val="accent2">
                  <a:lumMod val="75000"/>
                </a:schemeClr>
              </a:solidFill>
            </a:endParaRPr>
          </a:p>
        </p:txBody>
      </p:sp>
      <p:sp>
        <p:nvSpPr>
          <p:cNvPr id="20" name="Rectangle 19"/>
          <p:cNvSpPr/>
          <p:nvPr/>
        </p:nvSpPr>
        <p:spPr>
          <a:xfrm>
            <a:off x="5867400" y="1447800"/>
            <a:ext cx="3048002" cy="1682940"/>
          </a:xfrm>
          <a:prstGeom prst="rect">
            <a:avLst/>
          </a:prstGeom>
          <a:solidFill>
            <a:schemeClr val="bg1"/>
          </a:solidFill>
          <a:ln w="28575">
            <a:solidFill>
              <a:schemeClr val="accent2">
                <a:lumMod val="75000"/>
              </a:schemeClr>
            </a:solidFill>
          </a:ln>
          <a:effectLst>
            <a:glow rad="127000">
              <a:schemeClr val="accent2">
                <a:lumMod val="75000"/>
                <a:alpha val="60000"/>
              </a:schemeClr>
            </a:glo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txBody>
          <a:bodyPr vert="horz" rtlCol="0" anchor="ctr">
            <a:sp3d extrusionH="57150">
              <a:bevelT w="82550" h="38100" prst="coolSlant"/>
            </a:sp3d>
          </a:bodyPr>
          <a:lstStyle/>
          <a:p>
            <a:pPr algn="ctr"/>
            <a:r>
              <a:rPr lang="en-US" sz="1600" b="1" dirty="0">
                <a:solidFill>
                  <a:srgbClr val="0070C0"/>
                </a:solidFill>
              </a:rPr>
              <a:t>Box </a:t>
            </a:r>
            <a:r>
              <a:rPr lang="en-US" sz="1600" b="1" dirty="0" smtClean="0">
                <a:solidFill>
                  <a:srgbClr val="0070C0"/>
                </a:solidFill>
              </a:rPr>
              <a:t>27 – Josh 5:12   </a:t>
            </a:r>
            <a:r>
              <a:rPr lang="en-US" sz="1600" b="1" dirty="0" smtClean="0">
                <a:solidFill>
                  <a:srgbClr val="8C4C64"/>
                </a:solidFill>
              </a:rPr>
              <a:t>And</a:t>
            </a:r>
            <a:r>
              <a:rPr lang="en-US" sz="1600" dirty="0" smtClean="0">
                <a:solidFill>
                  <a:srgbClr val="8C4C64"/>
                </a:solidFill>
              </a:rPr>
              <a:t> </a:t>
            </a:r>
            <a:r>
              <a:rPr lang="en-US" sz="1600" b="1" dirty="0">
                <a:solidFill>
                  <a:srgbClr val="8C4C64"/>
                </a:solidFill>
              </a:rPr>
              <a:t>the manna ceased on the </a:t>
            </a:r>
            <a:r>
              <a:rPr lang="en-US" sz="1600" b="1" dirty="0">
                <a:solidFill>
                  <a:srgbClr val="FF3399"/>
                </a:solidFill>
              </a:rPr>
              <a:t>morrow</a:t>
            </a:r>
            <a:r>
              <a:rPr lang="en-US" sz="1600" b="1" dirty="0">
                <a:solidFill>
                  <a:srgbClr val="8C4C64"/>
                </a:solidFill>
              </a:rPr>
              <a:t> </a:t>
            </a:r>
            <a:r>
              <a:rPr lang="en-US" sz="1600" b="1" dirty="0">
                <a:solidFill>
                  <a:srgbClr val="00B050"/>
                </a:solidFill>
              </a:rPr>
              <a:t>after</a:t>
            </a:r>
            <a:r>
              <a:rPr lang="en-US" sz="1600" b="1" dirty="0">
                <a:solidFill>
                  <a:srgbClr val="8C4C64"/>
                </a:solidFill>
              </a:rPr>
              <a:t> they had eaten of the old corn of the land</a:t>
            </a:r>
            <a:r>
              <a:rPr lang="en-US" sz="1600" dirty="0">
                <a:solidFill>
                  <a:srgbClr val="8C4C64"/>
                </a:solidFill>
              </a:rPr>
              <a:t>; </a:t>
            </a:r>
            <a:r>
              <a:rPr lang="en-US" sz="1600" b="1" dirty="0">
                <a:solidFill>
                  <a:schemeClr val="accent2">
                    <a:lumMod val="75000"/>
                  </a:schemeClr>
                </a:solidFill>
              </a:rPr>
              <a:t>neither had the children of Israel manna any more</a:t>
            </a:r>
            <a:r>
              <a:rPr lang="en-US" sz="1600" b="1" dirty="0" smtClean="0">
                <a:solidFill>
                  <a:schemeClr val="accent2">
                    <a:lumMod val="75000"/>
                  </a:schemeClr>
                </a:solidFill>
              </a:rPr>
              <a:t>; </a:t>
            </a:r>
            <a:r>
              <a:rPr lang="en-US" sz="1400" b="1" dirty="0">
                <a:solidFill>
                  <a:schemeClr val="accent2">
                    <a:lumMod val="75000"/>
                  </a:schemeClr>
                </a:solidFill>
              </a:rPr>
              <a:t>but they did eat of the fruit of the land of Canaan that year. </a:t>
            </a:r>
            <a:endParaRPr lang="en-US" sz="700" dirty="0">
              <a:solidFill>
                <a:srgbClr val="0070C0"/>
              </a:solidFill>
            </a:endParaRPr>
          </a:p>
        </p:txBody>
      </p:sp>
      <p:sp>
        <p:nvSpPr>
          <p:cNvPr id="22" name="TextBox 21"/>
          <p:cNvSpPr txBox="1"/>
          <p:nvPr/>
        </p:nvSpPr>
        <p:spPr>
          <a:xfrm>
            <a:off x="-55168" y="914400"/>
            <a:ext cx="9260128" cy="381000"/>
          </a:xfrm>
          <a:prstGeom prst="rect">
            <a:avLst/>
          </a:prstGeom>
          <a:solidFill>
            <a:schemeClr val="accent2">
              <a:lumMod val="20000"/>
              <a:lumOff val="80000"/>
            </a:schemeClr>
          </a:solidFill>
          <a:ln w="3175">
            <a:solidFill>
              <a:srgbClr val="FFCCCC"/>
            </a:solidFill>
          </a:ln>
          <a:effectLst>
            <a:glow rad="127000">
              <a:srgbClr val="66CCFF">
                <a:alpha val="40000"/>
              </a:srgbClr>
            </a:glow>
          </a:effectLst>
          <a:scene3d>
            <a:camera prst="orthographicFront"/>
            <a:lightRig rig="threePt" dir="t"/>
          </a:scene3d>
          <a:sp3d>
            <a:bevelT/>
          </a:sp3d>
        </p:spPr>
        <p:txBody>
          <a:bodyPr wrap="square" rtlCol="0">
            <a:spAutoFit/>
            <a:sp3d extrusionH="57150">
              <a:bevelT w="82550" h="38100" prst="coolSlant"/>
            </a:sp3d>
          </a:bodyPr>
          <a:lstStyle/>
          <a:p>
            <a:pPr algn="ctr"/>
            <a:r>
              <a:rPr lang="en-US" b="1" dirty="0" smtClean="0">
                <a:solidFill>
                  <a:schemeClr val="tx1">
                    <a:lumMod val="75000"/>
                    <a:lumOff val="25000"/>
                  </a:schemeClr>
                </a:solidFill>
                <a:latin typeface="Comic Sans MS" pitchFamily="66" charset="0"/>
              </a:rPr>
              <a:t>Chart</a:t>
            </a:r>
            <a:r>
              <a:rPr lang="en-US" b="1" dirty="0" smtClean="0">
                <a:latin typeface="Comic Sans MS" pitchFamily="66" charset="0"/>
              </a:rPr>
              <a:t> </a:t>
            </a:r>
            <a:r>
              <a:rPr lang="en-US" b="1" dirty="0" smtClean="0">
                <a:solidFill>
                  <a:srgbClr val="990033"/>
                </a:solidFill>
                <a:latin typeface="Comic Sans MS" pitchFamily="66" charset="0"/>
              </a:rPr>
              <a:t>#7</a:t>
            </a:r>
            <a:r>
              <a:rPr lang="en-US" b="1" dirty="0" smtClean="0">
                <a:latin typeface="Comic Sans MS" pitchFamily="66" charset="0"/>
              </a:rPr>
              <a:t> </a:t>
            </a:r>
            <a:r>
              <a:rPr lang="en-US" b="1" dirty="0" smtClean="0">
                <a:solidFill>
                  <a:schemeClr val="tx1">
                    <a:lumMod val="75000"/>
                    <a:lumOff val="25000"/>
                  </a:schemeClr>
                </a:solidFill>
                <a:latin typeface="Comic Sans MS" pitchFamily="66" charset="0"/>
              </a:rPr>
              <a:t>of 7  </a:t>
            </a:r>
            <a:r>
              <a:rPr lang="en-US" b="1" dirty="0" smtClean="0">
                <a:solidFill>
                  <a:srgbClr val="8C4C64"/>
                </a:solidFill>
                <a:latin typeface="Comic Sans MS" pitchFamily="66" charset="0"/>
              </a:rPr>
              <a:t>(A change of diet in the land of milk and honey.)</a:t>
            </a:r>
            <a:endParaRPr lang="en-US" b="1" dirty="0">
              <a:solidFill>
                <a:srgbClr val="8C4C64"/>
              </a:solidFill>
              <a:latin typeface="Comic Sans MS" pitchFamily="66" charset="0"/>
            </a:endParaRPr>
          </a:p>
        </p:txBody>
      </p:sp>
      <p:sp>
        <p:nvSpPr>
          <p:cNvPr id="25" name="Rectangle 24"/>
          <p:cNvSpPr/>
          <p:nvPr/>
        </p:nvSpPr>
        <p:spPr>
          <a:xfrm>
            <a:off x="457198" y="4648200"/>
            <a:ext cx="6629402" cy="1752600"/>
          </a:xfrm>
          <a:prstGeom prst="rect">
            <a:avLst/>
          </a:prstGeom>
          <a:solidFill>
            <a:schemeClr val="accent2">
              <a:lumMod val="20000"/>
              <a:lumOff val="80000"/>
            </a:schemeClr>
          </a:solidFill>
          <a:ln w="28575">
            <a:solidFill>
              <a:srgbClr val="00B050"/>
            </a:solidFill>
          </a:ln>
          <a:effectLst>
            <a:glow rad="139700">
              <a:srgbClr val="006600">
                <a:alpha val="60000"/>
              </a:srgbClr>
            </a:glo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txBody>
          <a:bodyPr vert="horz" rtlCol="0" anchor="ctr">
            <a:sp3d extrusionH="57150">
              <a:bevelT w="82550" h="38100" prst="coolSlant"/>
            </a:sp3d>
          </a:bodyPr>
          <a:lstStyle/>
          <a:p>
            <a:r>
              <a:rPr lang="en-US" b="1" dirty="0" smtClean="0">
                <a:solidFill>
                  <a:srgbClr val="0070C0"/>
                </a:solidFill>
              </a:rPr>
              <a:t>                                                          Box 26 </a:t>
            </a:r>
          </a:p>
          <a:p>
            <a:pPr algn="ctr"/>
            <a:r>
              <a:rPr lang="en-US" b="1" dirty="0">
                <a:solidFill>
                  <a:srgbClr val="0070C0"/>
                </a:solidFill>
              </a:rPr>
              <a:t>Lev 23:11</a:t>
            </a:r>
            <a:r>
              <a:rPr lang="en-US" b="1" dirty="0" smtClean="0">
                <a:solidFill>
                  <a:srgbClr val="0070C0"/>
                </a:solidFill>
              </a:rPr>
              <a:t>  </a:t>
            </a:r>
            <a:r>
              <a:rPr lang="en-US" sz="1600" dirty="0" smtClean="0"/>
              <a:t>‘</a:t>
            </a:r>
            <a:r>
              <a:rPr lang="en-US" sz="1600" dirty="0"/>
              <a:t>And </a:t>
            </a:r>
            <a:r>
              <a:rPr lang="en-US" sz="1600" b="1" i="1" dirty="0"/>
              <a:t>he shall </a:t>
            </a:r>
            <a:r>
              <a:rPr lang="en-US" sz="1600" b="1" i="1" u="sng" dirty="0">
                <a:solidFill>
                  <a:srgbClr val="4730F4"/>
                </a:solidFill>
              </a:rPr>
              <a:t>wave the sheaf</a:t>
            </a:r>
            <a:r>
              <a:rPr lang="en-US" sz="1600" b="1" dirty="0">
                <a:solidFill>
                  <a:srgbClr val="4730F4"/>
                </a:solidFill>
              </a:rPr>
              <a:t> </a:t>
            </a:r>
            <a:r>
              <a:rPr lang="en-US" sz="1600" dirty="0"/>
              <a:t>before [</a:t>
            </a:r>
            <a:r>
              <a:rPr lang="en-US" sz="1600" b="1" dirty="0">
                <a:solidFill>
                  <a:srgbClr val="0070C0"/>
                </a:solidFill>
              </a:rPr>
              <a:t>Yahuah</a:t>
            </a:r>
            <a:r>
              <a:rPr lang="en-US" sz="1600" dirty="0"/>
              <a:t>], for your acceptance.  </a:t>
            </a:r>
            <a:r>
              <a:rPr lang="en-US" sz="1600" b="1" i="1" u="heavy" dirty="0"/>
              <a:t>On the </a:t>
            </a:r>
            <a:r>
              <a:rPr lang="en-US" sz="1600" b="1" i="1" u="heavy" dirty="0">
                <a:solidFill>
                  <a:srgbClr val="FF3399"/>
                </a:solidFill>
              </a:rPr>
              <a:t>morrow</a:t>
            </a:r>
            <a:r>
              <a:rPr lang="en-US" sz="1600" b="1" i="1" u="heavy" dirty="0"/>
              <a:t> after the Sabbath</a:t>
            </a:r>
            <a:r>
              <a:rPr lang="en-US" sz="1600" b="1" i="1" dirty="0"/>
              <a:t> </a:t>
            </a:r>
            <a:r>
              <a:rPr lang="en-US" sz="1600" baseline="30000" dirty="0"/>
              <a:t>[H767</a:t>
            </a:r>
            <a:r>
              <a:rPr lang="en-US" sz="1600" b="1" baseline="30000" dirty="0">
                <a:solidFill>
                  <a:srgbClr val="0070C0"/>
                </a:solidFill>
              </a:rPr>
              <a:t>6</a:t>
            </a:r>
            <a:r>
              <a:rPr lang="en-US" sz="1600" baseline="30000" dirty="0"/>
              <a:t>]</a:t>
            </a:r>
            <a:r>
              <a:rPr lang="en-US" sz="1600" dirty="0"/>
              <a:t> </a:t>
            </a:r>
            <a:r>
              <a:rPr lang="en-US" sz="1600" b="1" i="1" dirty="0"/>
              <a:t>the priest waves it</a:t>
            </a:r>
            <a:r>
              <a:rPr lang="en-US" sz="1600" b="1" i="1" dirty="0" smtClean="0"/>
              <a:t>.</a:t>
            </a:r>
            <a:r>
              <a:rPr lang="en-US" sz="1600" i="1" dirty="0" smtClean="0"/>
              <a:t>’</a:t>
            </a:r>
          </a:p>
          <a:p>
            <a:pPr algn="ctr"/>
            <a:r>
              <a:rPr lang="en-US" sz="1600" b="1" dirty="0">
                <a:solidFill>
                  <a:srgbClr val="0070C0"/>
                </a:solidFill>
              </a:rPr>
              <a:t>Lev </a:t>
            </a:r>
            <a:r>
              <a:rPr lang="en-US" sz="1600" b="1" dirty="0" smtClean="0">
                <a:solidFill>
                  <a:srgbClr val="0070C0"/>
                </a:solidFill>
              </a:rPr>
              <a:t>23:14  </a:t>
            </a:r>
            <a:r>
              <a:rPr lang="en-US" sz="1600" b="1" dirty="0" smtClean="0">
                <a:solidFill>
                  <a:schemeClr val="accent2">
                    <a:lumMod val="75000"/>
                  </a:schemeClr>
                </a:solidFill>
              </a:rPr>
              <a:t>‘</a:t>
            </a:r>
            <a:r>
              <a:rPr lang="en-US" sz="1600" b="1" u="sng" dirty="0" smtClean="0">
                <a:solidFill>
                  <a:srgbClr val="DD8047">
                    <a:lumMod val="75000"/>
                  </a:srgbClr>
                </a:solidFill>
              </a:rPr>
              <a:t>And </a:t>
            </a:r>
            <a:r>
              <a:rPr lang="en-US" sz="1600" b="1" i="1" u="sng" dirty="0">
                <a:solidFill>
                  <a:prstClr val="black">
                    <a:lumMod val="50000"/>
                    <a:lumOff val="50000"/>
                  </a:prstClr>
                </a:solidFill>
              </a:rPr>
              <a:t>you do not eat</a:t>
            </a:r>
            <a:r>
              <a:rPr lang="en-US" sz="1600" b="1" u="sng" dirty="0">
                <a:solidFill>
                  <a:prstClr val="black">
                    <a:lumMod val="50000"/>
                    <a:lumOff val="50000"/>
                  </a:prstClr>
                </a:solidFill>
              </a:rPr>
              <a:t> </a:t>
            </a:r>
            <a:r>
              <a:rPr lang="en-US" sz="1600" b="1" u="sng" dirty="0">
                <a:solidFill>
                  <a:srgbClr val="DD8047">
                    <a:lumMod val="75000"/>
                  </a:srgbClr>
                </a:solidFill>
              </a:rPr>
              <a:t>bread</a:t>
            </a:r>
            <a:r>
              <a:rPr lang="en-US" sz="1600" b="1" dirty="0">
                <a:solidFill>
                  <a:srgbClr val="DD8047">
                    <a:lumMod val="75000"/>
                  </a:srgbClr>
                </a:solidFill>
              </a:rPr>
              <a:t> </a:t>
            </a:r>
            <a:r>
              <a:rPr lang="en-US" sz="1600" b="1" u="sng" dirty="0">
                <a:solidFill>
                  <a:srgbClr val="DD8047">
                    <a:lumMod val="75000"/>
                  </a:srgbClr>
                </a:solidFill>
              </a:rPr>
              <a:t>or roasted grain or fresh grain</a:t>
            </a:r>
            <a:r>
              <a:rPr lang="en-US" sz="1600" b="1" dirty="0">
                <a:solidFill>
                  <a:prstClr val="black"/>
                </a:solidFill>
              </a:rPr>
              <a:t> </a:t>
            </a:r>
            <a:r>
              <a:rPr lang="en-US" sz="1600" b="1" i="1" u="dash" dirty="0">
                <a:solidFill>
                  <a:srgbClr val="FF3399"/>
                </a:solidFill>
                <a:latin typeface="Cooper Black" pitchFamily="18" charset="0"/>
              </a:rPr>
              <a:t>UNTIL</a:t>
            </a:r>
            <a:r>
              <a:rPr lang="en-US" sz="1600" b="1" i="1" dirty="0">
                <a:solidFill>
                  <a:prstClr val="black"/>
                </a:solidFill>
              </a:rPr>
              <a:t>  </a:t>
            </a:r>
            <a:r>
              <a:rPr lang="en-US" sz="1600" b="1" i="1" dirty="0">
                <a:solidFill>
                  <a:srgbClr val="7030A0"/>
                </a:solidFill>
                <a:latin typeface="Kristen ITC" pitchFamily="66" charset="0"/>
              </a:rPr>
              <a:t>THE  SAME  DAY</a:t>
            </a:r>
            <a:r>
              <a:rPr lang="en-US" sz="1600" b="1" dirty="0">
                <a:solidFill>
                  <a:srgbClr val="7030A0"/>
                </a:solidFill>
                <a:latin typeface="Kristen ITC" pitchFamily="66" charset="0"/>
              </a:rPr>
              <a:t> </a:t>
            </a:r>
            <a:r>
              <a:rPr lang="en-US" sz="1600" b="1" dirty="0">
                <a:solidFill>
                  <a:prstClr val="black"/>
                </a:solidFill>
              </a:rPr>
              <a:t> </a:t>
            </a:r>
            <a:r>
              <a:rPr lang="en-US" sz="1600" b="1" u="wavy" dirty="0">
                <a:solidFill>
                  <a:srgbClr val="DD8047">
                    <a:lumMod val="75000"/>
                  </a:srgbClr>
                </a:solidFill>
              </a:rPr>
              <a:t>that you have brought an offering to your Elohim</a:t>
            </a:r>
            <a:r>
              <a:rPr lang="en-US" sz="1600" b="1" dirty="0">
                <a:solidFill>
                  <a:srgbClr val="DD8047">
                    <a:lumMod val="75000"/>
                  </a:srgbClr>
                </a:solidFill>
              </a:rPr>
              <a:t> – a law forever </a:t>
            </a:r>
            <a:r>
              <a:rPr lang="en-US" sz="1600" b="1" dirty="0" smtClean="0">
                <a:solidFill>
                  <a:srgbClr val="DD8047">
                    <a:lumMod val="75000"/>
                  </a:srgbClr>
                </a:solidFill>
              </a:rPr>
              <a:t>throughout </a:t>
            </a:r>
            <a:r>
              <a:rPr lang="en-US" sz="1600" b="1" dirty="0">
                <a:solidFill>
                  <a:srgbClr val="DD8047">
                    <a:lumMod val="75000"/>
                  </a:srgbClr>
                </a:solidFill>
              </a:rPr>
              <a:t>your generations in all your dwellings</a:t>
            </a:r>
            <a:r>
              <a:rPr lang="en-US" sz="1600" b="1" dirty="0" smtClean="0">
                <a:solidFill>
                  <a:srgbClr val="DD8047">
                    <a:lumMod val="75000"/>
                  </a:srgbClr>
                </a:solidFill>
              </a:rPr>
              <a:t>.’ </a:t>
            </a:r>
            <a:r>
              <a:rPr lang="en-US" sz="1600" b="1" dirty="0" smtClean="0">
                <a:solidFill>
                  <a:srgbClr val="0070C0"/>
                </a:solidFill>
              </a:rPr>
              <a:t> </a:t>
            </a:r>
            <a:endParaRPr lang="en-CA" sz="1600" dirty="0"/>
          </a:p>
        </p:txBody>
      </p:sp>
      <p:cxnSp>
        <p:nvCxnSpPr>
          <p:cNvPr id="28" name="Straight Arrow Connector 27"/>
          <p:cNvCxnSpPr/>
          <p:nvPr/>
        </p:nvCxnSpPr>
        <p:spPr>
          <a:xfrm flipV="1">
            <a:off x="3200400" y="4191001"/>
            <a:ext cx="0" cy="457199"/>
          </a:xfrm>
          <a:prstGeom prst="straightConnector1">
            <a:avLst/>
          </a:prstGeom>
          <a:ln w="57150">
            <a:solidFill>
              <a:schemeClr val="bg1"/>
            </a:solidFill>
            <a:headEnd type="oval" w="med" len="med"/>
            <a:tailEnd type="triangle" w="med" len="med"/>
          </a:ln>
          <a:effectLst>
            <a:glow rad="63500">
              <a:srgbClr val="006600"/>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9" name="Left Brace 28"/>
          <p:cNvSpPr/>
          <p:nvPr/>
        </p:nvSpPr>
        <p:spPr>
          <a:xfrm rot="5400000">
            <a:off x="1361660" y="1979392"/>
            <a:ext cx="516702" cy="2819399"/>
          </a:xfrm>
          <a:prstGeom prst="leftBrace">
            <a:avLst>
              <a:gd name="adj1" fmla="val 56332"/>
              <a:gd name="adj2" fmla="val 75622"/>
            </a:avLst>
          </a:prstGeom>
          <a:solidFill>
            <a:schemeClr val="bg1"/>
          </a:solidFill>
          <a:ln w="28575">
            <a:solidFill>
              <a:srgbClr val="FF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vert="vert270" rtlCol="0" anchor="ctr">
            <a:sp3d extrusionH="57150">
              <a:bevelT w="82550" h="38100" prst="coolSlant"/>
            </a:sp3d>
          </a:bodyPr>
          <a:lstStyle/>
          <a:p>
            <a:r>
              <a:rPr lang="en-US" sz="1400" b="1" dirty="0" smtClean="0">
                <a:solidFill>
                  <a:srgbClr val="0070C0"/>
                </a:solidFill>
              </a:rPr>
              <a:t>   H7676 Sabbath</a:t>
            </a:r>
          </a:p>
          <a:p>
            <a:pPr algn="ctr"/>
            <a:endParaRPr lang="en-US" sz="700" dirty="0"/>
          </a:p>
        </p:txBody>
      </p:sp>
      <p:sp>
        <p:nvSpPr>
          <p:cNvPr id="31" name="Left Brace 30"/>
          <p:cNvSpPr/>
          <p:nvPr/>
        </p:nvSpPr>
        <p:spPr>
          <a:xfrm rot="5400000">
            <a:off x="7133334" y="1858264"/>
            <a:ext cx="516131" cy="3048002"/>
          </a:xfrm>
          <a:prstGeom prst="leftBrace">
            <a:avLst>
              <a:gd name="adj1" fmla="val 23583"/>
              <a:gd name="adj2" fmla="val 13100"/>
            </a:avLst>
          </a:prstGeom>
          <a:solidFill>
            <a:schemeClr val="accent4">
              <a:lumMod val="60000"/>
              <a:lumOff val="40000"/>
            </a:schemeClr>
          </a:solidFill>
          <a:ln w="28575">
            <a:solidFill>
              <a:schemeClr val="accent2">
                <a:lumMod val="75000"/>
              </a:schemeClr>
            </a:solidFill>
          </a:ln>
          <a:effectLst>
            <a:glow rad="127000">
              <a:schemeClr val="accent2">
                <a:lumMod val="75000"/>
                <a:alpha val="52000"/>
              </a:schemeClr>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vert="vert270" rtlCol="0" anchor="ctr">
            <a:sp3d extrusionH="57150">
              <a:bevelT w="82550" h="38100" prst="coolSlant"/>
            </a:sp3d>
          </a:bodyPr>
          <a:lstStyle/>
          <a:p>
            <a:pPr algn="ctr"/>
            <a:r>
              <a:rPr lang="en-US" sz="1400" b="1" dirty="0" smtClean="0">
                <a:solidFill>
                  <a:schemeClr val="bg2">
                    <a:lumMod val="25000"/>
                  </a:schemeClr>
                </a:solidFill>
              </a:rPr>
              <a:t>NO MORE MANNA</a:t>
            </a:r>
            <a:endParaRPr lang="en-US" sz="1050" b="1" dirty="0" smtClean="0">
              <a:solidFill>
                <a:schemeClr val="bg2">
                  <a:lumMod val="25000"/>
                </a:schemeClr>
              </a:solidFill>
            </a:endParaRPr>
          </a:p>
          <a:p>
            <a:pPr algn="ctr"/>
            <a:endParaRPr lang="en-US" sz="400" dirty="0"/>
          </a:p>
        </p:txBody>
      </p:sp>
      <p:sp>
        <p:nvSpPr>
          <p:cNvPr id="36"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Abib 16 ~ No More Manna!</a:t>
            </a:r>
          </a:p>
        </p:txBody>
      </p:sp>
      <p:cxnSp>
        <p:nvCxnSpPr>
          <p:cNvPr id="21" name="Straight Arrow Connector 20"/>
          <p:cNvCxnSpPr/>
          <p:nvPr/>
        </p:nvCxnSpPr>
        <p:spPr>
          <a:xfrm>
            <a:off x="1692148" y="3145980"/>
            <a:ext cx="0" cy="507051"/>
          </a:xfrm>
          <a:prstGeom prst="straightConnector1">
            <a:avLst/>
          </a:prstGeom>
          <a:ln w="38100">
            <a:solidFill>
              <a:srgbClr val="FF0000"/>
            </a:solidFill>
            <a:headEnd type="oval" w="med" len="med"/>
            <a:tailEnd type="triangle"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9" name="TextBox 29"/>
          <p:cNvSpPr txBox="1"/>
          <p:nvPr/>
        </p:nvSpPr>
        <p:spPr>
          <a:xfrm>
            <a:off x="995845" y="4526121"/>
            <a:ext cx="1823554" cy="501764"/>
          </a:xfrm>
          <a:prstGeom prst="roundRect">
            <a:avLst/>
          </a:prstGeom>
          <a:solidFill>
            <a:srgbClr val="006600"/>
          </a:solidFill>
          <a:ln w="57150">
            <a:solidFill>
              <a:srgbClr val="92D050"/>
            </a:solidFill>
          </a:ln>
          <a:scene3d>
            <a:camera prst="orthographicFront"/>
            <a:lightRig rig="soft" dir="t">
              <a:rot lat="0" lon="0" rev="10800000"/>
            </a:lightRig>
          </a:scene3d>
          <a:sp3d>
            <a:bevelT/>
          </a:sp3d>
        </p:spPr>
        <p:txBody>
          <a:bodyPr vert="wordArtVert"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 </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
        <p:nvSpPr>
          <p:cNvPr id="30" name="Left Brace 29"/>
          <p:cNvSpPr/>
          <p:nvPr/>
        </p:nvSpPr>
        <p:spPr>
          <a:xfrm rot="5400000">
            <a:off x="4202904" y="1975836"/>
            <a:ext cx="509589" cy="2819398"/>
          </a:xfrm>
          <a:prstGeom prst="leftBrace">
            <a:avLst>
              <a:gd name="adj1" fmla="val 56332"/>
              <a:gd name="adj2" fmla="val 50000"/>
            </a:avLst>
          </a:prstGeom>
          <a:solidFill>
            <a:schemeClr val="bg1"/>
          </a:solidFill>
          <a:ln w="28575">
            <a:gradFill>
              <a:gsLst>
                <a:gs pos="39000">
                  <a:schemeClr val="accent2">
                    <a:lumMod val="50000"/>
                  </a:schemeClr>
                </a:gs>
                <a:gs pos="2000">
                  <a:schemeClr val="accent2">
                    <a:lumMod val="50000"/>
                  </a:schemeClr>
                </a:gs>
                <a:gs pos="51000">
                  <a:srgbClr val="FFFF00"/>
                </a:gs>
                <a:gs pos="58000">
                  <a:srgbClr val="006600"/>
                </a:gs>
                <a:gs pos="100000">
                  <a:srgbClr val="006600"/>
                </a:gs>
              </a:gsLst>
              <a:lin ang="5400000" scaled="0"/>
            </a:gra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vert="vert270" rtlCol="0" anchor="ctr">
            <a:sp3d extrusionH="57150">
              <a:bevelT w="82550" h="38100" prst="coolSlant"/>
            </a:sp3d>
          </a:bodyPr>
          <a:lstStyle/>
          <a:p>
            <a:pPr algn="ctr"/>
            <a:r>
              <a:rPr lang="en-US" sz="1400" b="1" dirty="0" smtClean="0">
                <a:solidFill>
                  <a:schemeClr val="accent2">
                    <a:lumMod val="75000"/>
                  </a:schemeClr>
                </a:solidFill>
              </a:rPr>
              <a:t>H4744 ULB Convocation</a:t>
            </a:r>
            <a:endParaRPr lang="en-US" sz="1400" b="1" dirty="0">
              <a:solidFill>
                <a:schemeClr val="accent2">
                  <a:lumMod val="75000"/>
                </a:schemeClr>
              </a:solidFill>
            </a:endParaRPr>
          </a:p>
          <a:p>
            <a:pPr algn="ctr"/>
            <a:endParaRPr lang="en-US" sz="700" dirty="0"/>
          </a:p>
        </p:txBody>
      </p:sp>
      <p:cxnSp>
        <p:nvCxnSpPr>
          <p:cNvPr id="24" name="Straight Arrow Connector 23"/>
          <p:cNvCxnSpPr/>
          <p:nvPr/>
        </p:nvCxnSpPr>
        <p:spPr>
          <a:xfrm>
            <a:off x="3175508" y="3130740"/>
            <a:ext cx="0" cy="534039"/>
          </a:xfrm>
          <a:prstGeom prst="straightConnector1">
            <a:avLst/>
          </a:prstGeom>
          <a:ln w="38100">
            <a:solidFill>
              <a:srgbClr val="006600"/>
            </a:solidFill>
            <a:headEnd type="oval" w="med" len="med"/>
            <a:tailEnd type="triangle"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527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1000"/>
                                        <p:tgtEl>
                                          <p:spTgt spid="26">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150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wipe(left)">
                                      <p:cBhvr>
                                        <p:cTn id="11" dur="1750"/>
                                        <p:tgtEl>
                                          <p:spTgt spid="3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1500"/>
                                        <p:tgtEl>
                                          <p:spTgt spid="2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1750"/>
                                        <p:tgtEl>
                                          <p:spTgt spid="39"/>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up)">
                                      <p:cBhvr>
                                        <p:cTn id="23" dur="1750"/>
                                        <p:tgtEl>
                                          <p:spTgt spid="25">
                                            <p:txEl>
                                              <p:pRg st="1" end="1"/>
                                            </p:txEl>
                                          </p:spTgt>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wipe(up)">
                                      <p:cBhvr>
                                        <p:cTn id="27" dur="1750"/>
                                        <p:tgtEl>
                                          <p:spTgt spid="2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1500"/>
                                        <p:tgtEl>
                                          <p:spTgt spid="31"/>
                                        </p:tgtEl>
                                      </p:cBhvr>
                                    </p:animEffect>
                                  </p:childTnLst>
                                </p:cTn>
                              </p:par>
                            </p:childTnLst>
                          </p:cTn>
                        </p:par>
                        <p:par>
                          <p:cTn id="33" fill="hold">
                            <p:stCondLst>
                              <p:cond delay="1500"/>
                            </p:stCondLst>
                            <p:childTnLst>
                              <p:par>
                                <p:cTn id="34" presetID="16" presetClass="entr" presetSubtype="21" fill="hold" nodeType="afterEffect">
                                  <p:stCondLst>
                                    <p:cond delay="50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barn(inVertical)">
                                      <p:cBhvr>
                                        <p:cTn id="36" dur="1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3000"/>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32</a:t>
            </a:fld>
            <a:endParaRPr lang="en-US" dirty="0"/>
          </a:p>
        </p:txBody>
      </p:sp>
      <p:sp>
        <p:nvSpPr>
          <p:cNvPr id="5" name="Rectangle 4"/>
          <p:cNvSpPr/>
          <p:nvPr/>
        </p:nvSpPr>
        <p:spPr>
          <a:xfrm>
            <a:off x="3124200" y="152400"/>
            <a:ext cx="5791200" cy="224676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t>Joshua has definitely confirmed </a:t>
            </a:r>
            <a:r>
              <a:rPr lang="en-US" sz="2800" b="1" cap="none" spc="0" dirty="0" smtClean="0">
                <a:ln w="1905"/>
                <a:solidFill>
                  <a:srgbClr val="00B050"/>
                </a:solidFill>
                <a:effectLst>
                  <a:innerShdw blurRad="69850" dist="43180" dir="5400000">
                    <a:srgbClr val="000000">
                      <a:alpha val="65000"/>
                    </a:srgbClr>
                  </a:innerShdw>
                </a:effectLst>
                <a:latin typeface="MV Boli" pitchFamily="2" charset="0"/>
                <a:cs typeface="MV Boli" pitchFamily="2" charset="0"/>
              </a:rPr>
              <a:t>Wave Sheaf </a:t>
            </a:r>
            <a: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t>is on </a:t>
            </a:r>
            <a:r>
              <a:rPr lang="en-US" sz="2800" b="1" cap="none" spc="0" dirty="0" smtClean="0">
                <a:ln w="1905"/>
                <a:solidFill>
                  <a:srgbClr val="00B050"/>
                </a:solidFill>
                <a:effectLst>
                  <a:innerShdw blurRad="69850" dist="43180" dir="5400000">
                    <a:srgbClr val="000000">
                      <a:alpha val="65000"/>
                    </a:srgbClr>
                  </a:innerShdw>
                </a:effectLst>
                <a:latin typeface="MV Boli" pitchFamily="2" charset="0"/>
                <a:cs typeface="MV Boli" pitchFamily="2" charset="0"/>
              </a:rPr>
              <a:t>Abib 15 </a:t>
            </a:r>
            <a: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t/>
            </a:r>
            <a:b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br>
            <a: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t>in his calendar year</a:t>
            </a:r>
            <a:r>
              <a:rPr lang="en-US" sz="2800" b="1" dirty="0" smtClean="0">
                <a:ln w="1905"/>
                <a:solidFill>
                  <a:schemeClr val="tx2">
                    <a:lumMod val="75000"/>
                  </a:schemeClr>
                </a:solidFill>
                <a:effectLst>
                  <a:innerShdw blurRad="69850" dist="43180" dir="5400000">
                    <a:srgbClr val="000000">
                      <a:alpha val="65000"/>
                    </a:srgbClr>
                  </a:innerShdw>
                </a:effectLst>
                <a:latin typeface="Comic Sans MS" pitchFamily="66" charset="0"/>
                <a:cs typeface="MV Boli" pitchFamily="2" charset="0"/>
              </a:rPr>
              <a:t>.</a:t>
            </a:r>
            <a: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t> </a:t>
            </a:r>
            <a:br>
              <a:rPr lang="en-US" sz="2800" b="1" cap="none" spc="0" dirty="0" smtClean="0">
                <a:ln w="1905"/>
                <a:solidFill>
                  <a:schemeClr val="tx2">
                    <a:lumMod val="75000"/>
                  </a:schemeClr>
                </a:solidFill>
                <a:effectLst>
                  <a:innerShdw blurRad="69850" dist="43180" dir="5400000">
                    <a:srgbClr val="000000">
                      <a:alpha val="65000"/>
                    </a:srgbClr>
                  </a:innerShdw>
                </a:effectLst>
                <a:latin typeface="MV Boli" pitchFamily="2" charset="0"/>
                <a:cs typeface="MV Boli" pitchFamily="2" charset="0"/>
              </a:rPr>
            </a:br>
            <a:r>
              <a:rPr lang="en-US" sz="2800" b="1" cap="none" spc="0" dirty="0" smtClean="0">
                <a:ln w="1905"/>
                <a:solidFill>
                  <a:srgbClr val="0070C0"/>
                </a:solidFill>
                <a:effectLst>
                  <a:innerShdw blurRad="69850" dist="43180" dir="5400000">
                    <a:srgbClr val="000000">
                      <a:alpha val="65000"/>
                    </a:srgbClr>
                  </a:innerShdw>
                </a:effectLst>
                <a:latin typeface="MV Boli" pitchFamily="2" charset="0"/>
                <a:cs typeface="MV Boli" pitchFamily="2" charset="0"/>
              </a:rPr>
              <a:t>That means </a:t>
            </a:r>
            <a:r>
              <a:rPr lang="en-US" sz="2800" b="1" cap="none" spc="0" dirty="0" smtClean="0">
                <a:ln w="1905"/>
                <a:solidFill>
                  <a:srgbClr val="00B050"/>
                </a:solidFill>
                <a:effectLst>
                  <a:innerShdw blurRad="69850" dist="43180" dir="5400000">
                    <a:srgbClr val="000000">
                      <a:alpha val="65000"/>
                    </a:srgbClr>
                  </a:innerShdw>
                </a:effectLst>
                <a:latin typeface="MV Boli" pitchFamily="2" charset="0"/>
                <a:cs typeface="MV Boli" pitchFamily="2" charset="0"/>
              </a:rPr>
              <a:t>Wave Sheaf </a:t>
            </a:r>
            <a:r>
              <a:rPr lang="en-US" sz="2800" b="1" cap="none" spc="0" dirty="0" smtClean="0">
                <a:ln w="1905"/>
                <a:solidFill>
                  <a:srgbClr val="0070C0"/>
                </a:solidFill>
                <a:effectLst>
                  <a:innerShdw blurRad="69850" dist="43180" dir="5400000">
                    <a:srgbClr val="000000">
                      <a:alpha val="65000"/>
                    </a:srgbClr>
                  </a:innerShdw>
                </a:effectLst>
                <a:latin typeface="MV Boli" pitchFamily="2" charset="0"/>
                <a:cs typeface="MV Boli" pitchFamily="2" charset="0"/>
              </a:rPr>
              <a:t>is not “married” to the </a:t>
            </a:r>
            <a:r>
              <a:rPr lang="en-US" sz="2800" b="1" cap="none" spc="0" dirty="0" smtClean="0">
                <a:ln w="1905"/>
                <a:solidFill>
                  <a:srgbClr val="FF0000"/>
                </a:solidFill>
                <a:effectLst>
                  <a:innerShdw blurRad="69850" dist="43180" dir="5400000">
                    <a:srgbClr val="000000">
                      <a:alpha val="65000"/>
                    </a:srgbClr>
                  </a:innerShdw>
                </a:effectLst>
                <a:latin typeface="MV Boli" pitchFamily="2" charset="0"/>
                <a:cs typeface="MV Boli" pitchFamily="2" charset="0"/>
              </a:rPr>
              <a:t>Abib 16 </a:t>
            </a:r>
            <a:r>
              <a:rPr lang="en-US" sz="2800" b="1" u="sng" cap="none" spc="0" dirty="0" smtClean="0">
                <a:ln w="1905"/>
                <a:solidFill>
                  <a:srgbClr val="FF0000"/>
                </a:solidFill>
                <a:effectLst>
                  <a:innerShdw blurRad="69850" dist="43180" dir="5400000">
                    <a:srgbClr val="000000">
                      <a:alpha val="65000"/>
                    </a:srgbClr>
                  </a:innerShdw>
                </a:effectLst>
                <a:latin typeface="MV Boli" pitchFamily="2" charset="0"/>
                <a:cs typeface="MV Boli" pitchFamily="2" charset="0"/>
              </a:rPr>
              <a:t>date</a:t>
            </a:r>
            <a:r>
              <a:rPr lang="en-US" sz="2800" b="1" cap="none" spc="0" dirty="0" smtClean="0">
                <a:ln w="1905"/>
                <a:solidFill>
                  <a:srgbClr val="FF0000"/>
                </a:solidFill>
                <a:effectLst>
                  <a:innerShdw blurRad="69850" dist="43180" dir="5400000">
                    <a:srgbClr val="000000">
                      <a:alpha val="65000"/>
                    </a:srgbClr>
                  </a:innerShdw>
                </a:effectLst>
                <a:latin typeface="Comic Sans MS" pitchFamily="66" charset="0"/>
                <a:cs typeface="MV Boli" pitchFamily="2" charset="0"/>
              </a:rPr>
              <a:t>.</a:t>
            </a:r>
            <a:endParaRPr lang="en-US" sz="2800" b="1" cap="none" spc="0" dirty="0" smtClean="0">
              <a:ln w="1905"/>
              <a:solidFill>
                <a:srgbClr val="FF0000"/>
              </a:solidFill>
              <a:effectLst>
                <a:innerShdw blurRad="69850" dist="43180" dir="5400000">
                  <a:srgbClr val="000000">
                    <a:alpha val="65000"/>
                  </a:srgbClr>
                </a:innerShdw>
              </a:effectLst>
              <a:latin typeface="MV Boli" pitchFamily="2" charset="0"/>
              <a:cs typeface="MV Boli" pitchFamily="2" charset="0"/>
            </a:endParaRPr>
          </a:p>
        </p:txBody>
      </p:sp>
      <p:sp>
        <p:nvSpPr>
          <p:cNvPr id="6" name="TextBox 5"/>
          <p:cNvSpPr txBox="1"/>
          <p:nvPr/>
        </p:nvSpPr>
        <p:spPr>
          <a:xfrm>
            <a:off x="3352800" y="2394687"/>
            <a:ext cx="5638800" cy="4616648"/>
          </a:xfrm>
          <a:prstGeom prst="rect">
            <a:avLst/>
          </a:prstGeom>
          <a:noFill/>
        </p:spPr>
        <p:txBody>
          <a:bodyPr wrap="square" rtlCol="0">
            <a:spAutoFit/>
          </a:bodyPr>
          <a:lstStyle/>
          <a:p>
            <a:r>
              <a:rPr lang="en-US" b="1" u="sng" dirty="0" smtClean="0"/>
              <a:t>Note</a:t>
            </a:r>
            <a:r>
              <a:rPr lang="en-US" dirty="0" smtClean="0"/>
              <a:t>:  When Wave Sheaf is permanently placed and observed on Abib 16, it is </a:t>
            </a:r>
            <a:r>
              <a:rPr lang="en-US" b="1" u="sng" dirty="0" smtClean="0"/>
              <a:t>always</a:t>
            </a:r>
            <a:r>
              <a:rPr lang="en-US" dirty="0" smtClean="0"/>
              <a:t>  a “floating” Festival, </a:t>
            </a:r>
            <a:br>
              <a:rPr lang="en-US" dirty="0" smtClean="0"/>
            </a:br>
            <a:r>
              <a:rPr lang="en-US" dirty="0" smtClean="0"/>
              <a:t>as this date floats through every cycle of the week in </a:t>
            </a:r>
            <a:br>
              <a:rPr lang="en-US" dirty="0" smtClean="0"/>
            </a:br>
            <a:r>
              <a:rPr lang="en-US" dirty="0" smtClean="0"/>
              <a:t>7 years. </a:t>
            </a:r>
            <a:r>
              <a:rPr lang="en-US" dirty="0" smtClean="0">
                <a:solidFill>
                  <a:srgbClr val="002060"/>
                </a:solidFill>
              </a:rPr>
              <a:t> </a:t>
            </a:r>
            <a:r>
              <a:rPr lang="en-US" b="1" dirty="0" smtClean="0">
                <a:solidFill>
                  <a:srgbClr val="002060"/>
                </a:solidFill>
              </a:rPr>
              <a:t>It will ONLY occur on the 1</a:t>
            </a:r>
            <a:r>
              <a:rPr lang="en-US" b="1" baseline="30000" dirty="0" smtClean="0">
                <a:solidFill>
                  <a:srgbClr val="002060"/>
                </a:solidFill>
              </a:rPr>
              <a:t>st</a:t>
            </a:r>
            <a:r>
              <a:rPr lang="en-US" b="1" dirty="0" smtClean="0">
                <a:solidFill>
                  <a:srgbClr val="002060"/>
                </a:solidFill>
              </a:rPr>
              <a:t> cycle of the week about </a:t>
            </a:r>
            <a:r>
              <a:rPr lang="en-US" b="1" u="sng" dirty="0" smtClean="0">
                <a:solidFill>
                  <a:srgbClr val="C00000"/>
                </a:solidFill>
              </a:rPr>
              <a:t>once</a:t>
            </a:r>
            <a:r>
              <a:rPr lang="en-US" b="1" dirty="0" smtClean="0">
                <a:solidFill>
                  <a:srgbClr val="002060"/>
                </a:solidFill>
              </a:rPr>
              <a:t> every 7 years. </a:t>
            </a:r>
            <a:r>
              <a:rPr lang="en-US" b="1" dirty="0" smtClean="0"/>
              <a:t> </a:t>
            </a:r>
            <a:r>
              <a:rPr lang="en-US" dirty="0" smtClean="0"/>
              <a:t>There are three major problems with a Floating Wave Sheaf married to Abib 16:</a:t>
            </a:r>
          </a:p>
          <a:p>
            <a:pPr marL="342900" indent="-342900">
              <a:buAutoNum type="arabicPeriod"/>
            </a:pPr>
            <a:r>
              <a:rPr lang="en-US" dirty="0" smtClean="0">
                <a:effectLst>
                  <a:glow rad="127000">
                    <a:schemeClr val="accent2">
                      <a:lumMod val="20000"/>
                      <a:lumOff val="80000"/>
                    </a:schemeClr>
                  </a:glow>
                </a:effectLst>
              </a:rPr>
              <a:t>Wave Sheaf is seldom placed after the H7676 weekly Sabbath within the Passover week.   </a:t>
            </a:r>
            <a:br>
              <a:rPr lang="en-US" dirty="0" smtClean="0">
                <a:effectLst>
                  <a:glow rad="127000">
                    <a:schemeClr val="accent2">
                      <a:lumMod val="20000"/>
                      <a:lumOff val="80000"/>
                    </a:schemeClr>
                  </a:glow>
                </a:effectLst>
              </a:rPr>
            </a:br>
            <a:r>
              <a:rPr lang="en-US" sz="1400" dirty="0" smtClean="0"/>
              <a:t>(Addressed in Part 1 of this study.)</a:t>
            </a:r>
            <a:br>
              <a:rPr lang="en-US" sz="1400" dirty="0" smtClean="0"/>
            </a:br>
            <a:endParaRPr lang="en-US" sz="1400" dirty="0" smtClean="0"/>
          </a:p>
          <a:p>
            <a:pPr marL="342900" indent="-342900">
              <a:buAutoNum type="arabicPeriod"/>
            </a:pPr>
            <a:r>
              <a:rPr lang="en-US" dirty="0" smtClean="0">
                <a:effectLst>
                  <a:glow rad="127000">
                    <a:srgbClr val="99FFCC"/>
                  </a:glow>
                </a:effectLst>
                <a:latin typeface="Comic Sans MS" pitchFamily="66" charset="0"/>
              </a:rPr>
              <a:t>Abib 16 Wave Sheaf Activities conflict with the Resurrection Account.  </a:t>
            </a:r>
            <a:r>
              <a:rPr lang="en-US" sz="1400" dirty="0" smtClean="0"/>
              <a:t>(2</a:t>
            </a:r>
            <a:r>
              <a:rPr lang="en-US" sz="1400" baseline="30000" dirty="0" smtClean="0"/>
              <a:t>nd</a:t>
            </a:r>
            <a:r>
              <a:rPr lang="en-US" sz="1400" dirty="0" smtClean="0"/>
              <a:t> Category – 5 examples.)</a:t>
            </a:r>
            <a:br>
              <a:rPr lang="en-US" sz="1400" dirty="0" smtClean="0"/>
            </a:br>
            <a:endParaRPr lang="en-US" sz="1400" dirty="0" smtClean="0">
              <a:effectLst>
                <a:glow rad="127000">
                  <a:srgbClr val="99FFCC"/>
                </a:glow>
              </a:effectLst>
              <a:latin typeface="Comic Sans MS" pitchFamily="66" charset="0"/>
            </a:endParaRPr>
          </a:p>
          <a:p>
            <a:pPr marL="342900" indent="-342900">
              <a:buFontTx/>
              <a:buAutoNum type="arabicPeriod"/>
            </a:pPr>
            <a:r>
              <a:rPr lang="en-US" dirty="0" smtClean="0">
                <a:effectLst>
                  <a:glow rad="127000">
                    <a:srgbClr val="FFC000"/>
                  </a:glow>
                </a:effectLst>
                <a:latin typeface="MV Boli" pitchFamily="2" charset="0"/>
                <a:cs typeface="MV Boli" pitchFamily="2" charset="0"/>
              </a:rPr>
              <a:t>The Omer count is disrupted when Abib 16 </a:t>
            </a:r>
            <a:br>
              <a:rPr lang="en-US" dirty="0" smtClean="0">
                <a:effectLst>
                  <a:glow rad="127000">
                    <a:srgbClr val="FFC000"/>
                  </a:glow>
                </a:effectLst>
                <a:latin typeface="MV Boli" pitchFamily="2" charset="0"/>
                <a:cs typeface="MV Boli" pitchFamily="2" charset="0"/>
              </a:rPr>
            </a:br>
            <a:r>
              <a:rPr lang="en-US" dirty="0" smtClean="0">
                <a:effectLst>
                  <a:glow rad="127000">
                    <a:srgbClr val="FFC000"/>
                  </a:glow>
                </a:effectLst>
                <a:latin typeface="MV Boli" pitchFamily="2" charset="0"/>
                <a:cs typeface="MV Boli" pitchFamily="2" charset="0"/>
              </a:rPr>
              <a:t>is the designated “date” for the Wave Sheaf [First Fruit] placement</a:t>
            </a:r>
            <a:r>
              <a:rPr lang="en-US" dirty="0" smtClean="0">
                <a:effectLst>
                  <a:glow rad="127000">
                    <a:srgbClr val="FFC000"/>
                  </a:glow>
                </a:effectLst>
                <a:latin typeface="Comic Sans MS" pitchFamily="66" charset="0"/>
              </a:rPr>
              <a:t>.  </a:t>
            </a:r>
            <a:r>
              <a:rPr lang="en-US" sz="1400" dirty="0" smtClean="0"/>
              <a:t>(3</a:t>
            </a:r>
            <a:r>
              <a:rPr lang="en-US" sz="1400" baseline="30000" dirty="0" smtClean="0"/>
              <a:t>rd</a:t>
            </a:r>
            <a:r>
              <a:rPr lang="en-US" sz="1400" dirty="0" smtClean="0"/>
              <a:t> Category</a:t>
            </a:r>
            <a:r>
              <a:rPr lang="en-US" sz="1400" dirty="0"/>
              <a:t>.)</a:t>
            </a:r>
            <a:endParaRPr lang="en-US" sz="1400" dirty="0">
              <a:effectLst>
                <a:glow rad="127000">
                  <a:srgbClr val="99FFCC"/>
                </a:glow>
              </a:effectLst>
              <a:latin typeface="Comic Sans MS" pitchFamily="66" charset="0"/>
            </a:endParaRPr>
          </a:p>
          <a:p>
            <a:pPr marL="342900" indent="-342900">
              <a:buAutoNum type="arabicPeriod"/>
            </a:pPr>
            <a:endParaRPr lang="en-US" dirty="0">
              <a:effectLst>
                <a:glow rad="127000">
                  <a:srgbClr val="FFC000"/>
                </a:glow>
              </a:effectLst>
              <a:latin typeface="MV Boli" pitchFamily="2" charset="0"/>
              <a:cs typeface="MV Boli" pitchFamily="2" charset="0"/>
            </a:endParaRPr>
          </a:p>
        </p:txBody>
      </p:sp>
    </p:spTree>
    <p:extLst>
      <p:ext uri="{BB962C8B-B14F-4D97-AF65-F5344CB8AC3E}">
        <p14:creationId xmlns:p14="http://schemas.microsoft.com/office/powerpoint/2010/main" val="4140310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33</a:t>
            </a:fld>
            <a:endParaRPr lang="en-US"/>
          </a:p>
        </p:txBody>
      </p:sp>
      <p:sp>
        <p:nvSpPr>
          <p:cNvPr id="5" name="TextBox 4"/>
          <p:cNvSpPr txBox="1"/>
          <p:nvPr/>
        </p:nvSpPr>
        <p:spPr>
          <a:xfrm>
            <a:off x="0" y="5722203"/>
            <a:ext cx="9144002" cy="830997"/>
          </a:xfrm>
          <a:prstGeom prst="rect">
            <a:avLst/>
          </a:prstGeom>
          <a:gradFill flip="none" rotWithShape="1">
            <a:gsLst>
              <a:gs pos="35000">
                <a:srgbClr val="8C4C64"/>
              </a:gs>
              <a:gs pos="75000">
                <a:srgbClr val="0070C0"/>
              </a:gs>
            </a:gsLst>
            <a:lin ang="0" scaled="1"/>
            <a:tileRect/>
          </a:gradFill>
          <a:ln>
            <a:solidFill>
              <a:schemeClr val="bg2">
                <a:lumMod val="90000"/>
              </a:schemeClr>
            </a:solidFill>
          </a:ln>
          <a:effectLst>
            <a:glow rad="139700">
              <a:schemeClr val="accent4">
                <a:satMod val="175000"/>
                <a:alpha val="40000"/>
              </a:schemeClr>
            </a:glow>
          </a:effectLst>
          <a:scene3d>
            <a:camera prst="orthographicFront"/>
            <a:lightRig rig="threePt" dir="t"/>
          </a:scene3d>
          <a:sp3d>
            <a:bevelT w="152400" h="50800" prst="softRound"/>
          </a:sp3d>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latin typeface="Arial Rounded MT Bold" pitchFamily="34" charset="0"/>
              </a:rPr>
              <a:t>There will be 5 examples to demonstrate Category 2 challenges with Wave Sheaf placed on Abib 16.</a:t>
            </a:r>
            <a:endParaRPr lang="en-US" sz="1400" b="1" spc="150" dirty="0" smtClean="0">
              <a:ln w="11430"/>
              <a:solidFill>
                <a:srgbClr val="F8F8F8"/>
              </a:solidFill>
              <a:effectLst>
                <a:outerShdw blurRad="25400" algn="tl" rotWithShape="0">
                  <a:srgbClr val="000000">
                    <a:alpha val="43000"/>
                  </a:srgbClr>
                </a:outerShdw>
              </a:effectLst>
            </a:endParaRPr>
          </a:p>
        </p:txBody>
      </p:sp>
      <p:sp>
        <p:nvSpPr>
          <p:cNvPr id="8" name="Title 1"/>
          <p:cNvSpPr txBox="1">
            <a:spLocks/>
          </p:cNvSpPr>
          <p:nvPr/>
        </p:nvSpPr>
        <p:spPr>
          <a:xfrm>
            <a:off x="-76200" y="0"/>
            <a:ext cx="9296400" cy="12954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Importance of </a:t>
            </a:r>
            <a:r>
              <a:rPr lang="en-US" sz="4400" spc="50" dirty="0" smtClean="0">
                <a:ln w="11430"/>
                <a:solidFill>
                  <a:srgbClr val="00B050"/>
                </a:solidFill>
                <a:effectLst>
                  <a:outerShdw blurRad="76200" dist="50800" dir="5400000" algn="tl" rotWithShape="0">
                    <a:srgbClr val="000000">
                      <a:alpha val="65000"/>
                    </a:srgbClr>
                  </a:outerShdw>
                </a:effectLst>
              </a:rPr>
              <a:t>Wave Sheaf </a:t>
            </a:r>
            <a:br>
              <a:rPr lang="en-US" sz="4400" spc="50" dirty="0" smtClean="0">
                <a:ln w="11430"/>
                <a:solidFill>
                  <a:srgbClr val="00B050"/>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Following the </a:t>
            </a:r>
            <a:r>
              <a:rPr lang="en-US" sz="4400" spc="50" dirty="0" smtClean="0">
                <a:ln w="11430"/>
                <a:solidFill>
                  <a:srgbClr val="00B0F0"/>
                </a:solidFill>
                <a:effectLst>
                  <a:outerShdw blurRad="76200" dist="50800" dir="5400000" algn="tl" rotWithShape="0">
                    <a:srgbClr val="000000">
                      <a:alpha val="65000"/>
                    </a:srgbClr>
                  </a:outerShdw>
                </a:effectLst>
              </a:rPr>
              <a:t>Weekly Sabbath</a:t>
            </a:r>
            <a:endParaRPr lang="en-US" sz="1800" spc="50" dirty="0">
              <a:ln w="11430"/>
              <a:solidFill>
                <a:srgbClr val="00B0F0"/>
              </a:solidFill>
              <a:effectLst>
                <a:outerShdw blurRad="76200" dist="50800" dir="5400000" algn="tl" rotWithShape="0">
                  <a:srgbClr val="000000">
                    <a:alpha val="65000"/>
                  </a:srgbClr>
                </a:outerShdw>
              </a:effectLst>
            </a:endParaRPr>
          </a:p>
        </p:txBody>
      </p:sp>
      <p:pic>
        <p:nvPicPr>
          <p:cNvPr id="5122"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1" y="3276600"/>
            <a:ext cx="1600200" cy="2166671"/>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5123" name="Picture 3" descr="C:\Users\Rae\Desktop\tomb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78" y="3483795"/>
            <a:ext cx="2368851" cy="1774006"/>
          </a:xfrm>
          <a:prstGeom prst="rect">
            <a:avLst/>
          </a:prstGeom>
          <a:ln w="76200">
            <a:solidFill>
              <a:srgbClr val="8C4C64"/>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3854860672"/>
              </p:ext>
            </p:extLst>
          </p:nvPr>
        </p:nvGraphicFramePr>
        <p:xfrm>
          <a:off x="457200" y="1524000"/>
          <a:ext cx="8229599" cy="153923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b="0" dirty="0" smtClean="0"/>
                        <a:t>4</a:t>
                      </a:r>
                      <a:endParaRPr lang="en-US" sz="1400"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DCE5EE"/>
                    </a:solidFill>
                  </a:tcPr>
                </a:tc>
                <a:tc>
                  <a:txBody>
                    <a:bodyPr/>
                    <a:lstStyle/>
                    <a:p>
                      <a:pPr algn="ctr"/>
                      <a:r>
                        <a:rPr lang="en-US" sz="1400" dirty="0" smtClean="0"/>
                        <a:t>5</a:t>
                      </a:r>
                      <a:endParaRPr lang="en-US" sz="1400" dirty="0"/>
                    </a:p>
                  </a:txBody>
                  <a:tcPr>
                    <a:lnL w="12700" cmpd="sng">
                      <a:noFill/>
                    </a:lnL>
                    <a:cell3D prstMaterial="dkEdge">
                      <a:bevel w="77470" h="12700" prst="softRound"/>
                      <a:lightRig rig="flood" dir="t"/>
                    </a:cell3D>
                    <a:solidFill>
                      <a:srgbClr val="DCE5EE"/>
                    </a:solidFill>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c>
                  <a:txBody>
                    <a:bodyPr/>
                    <a:lstStyle/>
                    <a:p>
                      <a:pPr algn="ctr"/>
                      <a:r>
                        <a:rPr lang="en-US" sz="1400" dirty="0" smtClean="0"/>
                        <a:t>8</a:t>
                      </a:r>
                      <a:endParaRPr lang="en-US" sz="1400" dirty="0"/>
                    </a:p>
                  </a:txBody>
                  <a:tcPr>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r>
              <a:tr h="372380">
                <a:tc>
                  <a:txBody>
                    <a:bodyPr/>
                    <a:lstStyle/>
                    <a:p>
                      <a:pPr algn="ctr"/>
                      <a:r>
                        <a:rPr lang="en-US" sz="1400" dirty="0" smtClean="0"/>
                        <a:t>11</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600" b="1" dirty="0" smtClean="0">
                          <a:solidFill>
                            <a:schemeClr val="bg1"/>
                          </a:solidFill>
                        </a:rPr>
                        <a:t>14 P/O</a:t>
                      </a:r>
                      <a:endParaRPr lang="en-US" sz="11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16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17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0">
                <a:tc>
                  <a:txBody>
                    <a:bodyPr/>
                    <a:lstStyle/>
                    <a:p>
                      <a:pPr algn="ctr"/>
                      <a:r>
                        <a:rPr lang="en-US" sz="2000" b="1" dirty="0" smtClean="0"/>
                        <a:t>18  W/S</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19</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tcPr>
                </a:tc>
                <a:tc>
                  <a:txBody>
                    <a:bodyPr/>
                    <a:lstStyle/>
                    <a:p>
                      <a:pPr algn="ctr"/>
                      <a:r>
                        <a:rPr lang="en-US" sz="1400" dirty="0" smtClean="0"/>
                        <a:t>23</a:t>
                      </a:r>
                      <a:endParaRPr lang="en-US" sz="1400" dirty="0"/>
                    </a:p>
                  </a:txBody>
                  <a:tcPr>
                    <a:cell3D prstMaterial="dkEdge">
                      <a:bevel w="77470" h="12700" prst="softRound"/>
                      <a:lightRig rig="flood" dir="t"/>
                    </a:cell3D>
                  </a:tcPr>
                </a:tc>
                <a:tc>
                  <a:txBody>
                    <a:bodyPr/>
                    <a:lstStyle/>
                    <a:p>
                      <a:pPr algn="ctr"/>
                      <a:r>
                        <a:rPr lang="en-US" sz="1400" b="1" dirty="0" smtClean="0"/>
                        <a:t>24</a:t>
                      </a:r>
                      <a:endParaRPr lang="en-US" sz="1400" b="1" dirty="0"/>
                    </a:p>
                  </a:txBody>
                  <a:tcPr>
                    <a:cell3D prstMaterial="dkEdge">
                      <a:bevel w="77470" h="12700" prst="softRound"/>
                      <a:lightRig rig="flood" dir="t"/>
                    </a:cell3D>
                    <a:solidFill>
                      <a:srgbClr val="DCE5EE"/>
                    </a:solidFill>
                  </a:tcPr>
                </a:tc>
              </a:tr>
            </a:tbl>
          </a:graphicData>
        </a:graphic>
      </p:graphicFrame>
      <p:cxnSp>
        <p:nvCxnSpPr>
          <p:cNvPr id="10" name="Straight Arrow Connector 9"/>
          <p:cNvCxnSpPr/>
          <p:nvPr/>
        </p:nvCxnSpPr>
        <p:spPr>
          <a:xfrm>
            <a:off x="8534400" y="2665396"/>
            <a:ext cx="0" cy="945356"/>
          </a:xfrm>
          <a:prstGeom prst="straightConnector1">
            <a:avLst/>
          </a:prstGeom>
          <a:ln w="76200">
            <a:solidFill>
              <a:srgbClr val="8C4C64"/>
            </a:solidFill>
            <a:headEnd type="diamond" w="med" len="med"/>
            <a:tailEnd type="triangle" w="med" len="med"/>
          </a:ln>
          <a:effectLst>
            <a:glow rad="127000">
              <a:srgbClr val="FFFF00">
                <a:alpha val="75000"/>
              </a:srgb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0599" y="3138074"/>
            <a:ext cx="0" cy="671926"/>
          </a:xfrm>
          <a:prstGeom prst="straightConnector1">
            <a:avLst/>
          </a:prstGeom>
          <a:ln w="76200">
            <a:solidFill>
              <a:srgbClr val="00B050"/>
            </a:solidFill>
            <a:headEnd type="diamond" w="med" len="med"/>
            <a:tailEnd type="triangle" w="med" len="med"/>
          </a:ln>
          <a:effectLst>
            <a:glow rad="127000">
              <a:srgbClr val="FFFF00">
                <a:alpha val="75000"/>
              </a:srgbClr>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62200" y="3330385"/>
            <a:ext cx="3810000" cy="224676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000" b="1" dirty="0" smtClean="0">
                <a:solidFill>
                  <a:srgbClr val="4F2270"/>
                </a:solidFill>
              </a:rPr>
              <a:t>When Wave Sheaf is celebrated </a:t>
            </a:r>
            <a:r>
              <a:rPr lang="en-US" sz="2000" b="1" u="sng" dirty="0" smtClean="0">
                <a:solidFill>
                  <a:srgbClr val="4F2270"/>
                </a:solidFill>
              </a:rPr>
              <a:t>after</a:t>
            </a:r>
            <a:r>
              <a:rPr lang="en-US" sz="2000" b="1" dirty="0" smtClean="0">
                <a:solidFill>
                  <a:srgbClr val="4F2270"/>
                </a:solidFill>
              </a:rPr>
              <a:t> the weekly Sabbath, the “type” that is fulfilled in the “</a:t>
            </a:r>
            <a:r>
              <a:rPr lang="en-US" sz="2000" b="1" dirty="0" smtClean="0">
                <a:solidFill>
                  <a:srgbClr val="0070C0"/>
                </a:solidFill>
              </a:rPr>
              <a:t>anti-type</a:t>
            </a:r>
            <a:r>
              <a:rPr lang="en-US" sz="2000" b="1" dirty="0" smtClean="0">
                <a:solidFill>
                  <a:srgbClr val="4F2270"/>
                </a:solidFill>
              </a:rPr>
              <a:t>” is:  </a:t>
            </a:r>
            <a:r>
              <a:rPr lang="en-US" sz="2000" b="1" dirty="0" smtClean="0">
                <a:solidFill>
                  <a:srgbClr val="0070C0"/>
                </a:solidFill>
              </a:rPr>
              <a:t>The resurrection is </a:t>
            </a:r>
            <a:r>
              <a:rPr lang="en-US" sz="2000" b="1" u="sng" dirty="0" smtClean="0">
                <a:solidFill>
                  <a:srgbClr val="0070C0"/>
                </a:solidFill>
              </a:rPr>
              <a:t>alwa</a:t>
            </a:r>
            <a:r>
              <a:rPr lang="en-US" sz="2000" b="1" dirty="0" smtClean="0">
                <a:solidFill>
                  <a:srgbClr val="0070C0"/>
                </a:solidFill>
              </a:rPr>
              <a:t>y</a:t>
            </a:r>
            <a:r>
              <a:rPr lang="en-US" sz="2000" b="1" u="sng" dirty="0" smtClean="0">
                <a:solidFill>
                  <a:srgbClr val="0070C0"/>
                </a:solidFill>
              </a:rPr>
              <a:t>s</a:t>
            </a:r>
            <a:r>
              <a:rPr lang="en-US" sz="2000" b="1" dirty="0" smtClean="0">
                <a:solidFill>
                  <a:srgbClr val="0070C0"/>
                </a:solidFill>
              </a:rPr>
              <a:t> on Sabbath </a:t>
            </a:r>
            <a:r>
              <a:rPr lang="en-US" sz="2000" b="1" dirty="0" smtClean="0">
                <a:solidFill>
                  <a:srgbClr val="4F2270"/>
                </a:solidFill>
              </a:rPr>
              <a:t>&amp; the </a:t>
            </a:r>
            <a:r>
              <a:rPr lang="en-US" sz="2000" b="1" dirty="0" smtClean="0">
                <a:solidFill>
                  <a:srgbClr val="00B050"/>
                </a:solidFill>
              </a:rPr>
              <a:t>ascension always </a:t>
            </a:r>
            <a:r>
              <a:rPr lang="en-US" sz="2000" b="1" u="sng" dirty="0" smtClean="0">
                <a:solidFill>
                  <a:srgbClr val="00B050"/>
                </a:solidFill>
              </a:rPr>
              <a:t>FOLLOWS</a:t>
            </a:r>
            <a:r>
              <a:rPr lang="en-US" sz="2000" b="1" dirty="0" smtClean="0">
                <a:solidFill>
                  <a:srgbClr val="00B050"/>
                </a:solidFill>
              </a:rPr>
              <a:t> the resurrection </a:t>
            </a:r>
            <a:r>
              <a:rPr lang="en-US" sz="2000" b="1" u="sng" dirty="0" smtClean="0">
                <a:solidFill>
                  <a:srgbClr val="00B050"/>
                </a:solidFill>
              </a:rPr>
              <a:t>the</a:t>
            </a:r>
            <a:r>
              <a:rPr lang="en-US" sz="2000" b="1" dirty="0" smtClean="0">
                <a:solidFill>
                  <a:srgbClr val="00B050"/>
                </a:solidFill>
              </a:rPr>
              <a:t> </a:t>
            </a:r>
            <a:r>
              <a:rPr lang="en-US" sz="2000" b="1" u="sng" dirty="0" smtClean="0">
                <a:solidFill>
                  <a:srgbClr val="00B050"/>
                </a:solidFill>
              </a:rPr>
              <a:t>next</a:t>
            </a:r>
            <a:r>
              <a:rPr lang="en-US" sz="2000" b="1" dirty="0" smtClean="0">
                <a:solidFill>
                  <a:srgbClr val="00B050"/>
                </a:solidFill>
              </a:rPr>
              <a:t> </a:t>
            </a:r>
            <a:r>
              <a:rPr lang="en-US" sz="2000" b="1" u="sng" dirty="0" smtClean="0">
                <a:solidFill>
                  <a:srgbClr val="00B050"/>
                </a:solidFill>
              </a:rPr>
              <a:t>da</a:t>
            </a:r>
            <a:r>
              <a:rPr lang="en-US" sz="2000" b="1" dirty="0" smtClean="0">
                <a:solidFill>
                  <a:srgbClr val="00B050"/>
                </a:solidFill>
              </a:rPr>
              <a:t>y!</a:t>
            </a:r>
            <a:endParaRPr lang="en-US" sz="2000" b="1" dirty="0">
              <a:solidFill>
                <a:srgbClr val="00B050"/>
              </a:solidFill>
            </a:endParaRPr>
          </a:p>
        </p:txBody>
      </p:sp>
      <p:sp>
        <p:nvSpPr>
          <p:cNvPr id="12" name="Title 1"/>
          <p:cNvSpPr txBox="1">
            <a:spLocks/>
          </p:cNvSpPr>
          <p:nvPr/>
        </p:nvSpPr>
        <p:spPr>
          <a:xfrm>
            <a:off x="381000" y="1805650"/>
            <a:ext cx="2545428" cy="51821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300" dirty="0" smtClean="0">
                <a:ln w="11430"/>
                <a:solidFill>
                  <a:srgbClr val="00B0F0"/>
                </a:solidFill>
                <a:effectLst>
                  <a:glow rad="127000">
                    <a:srgbClr val="FFFF00"/>
                  </a:glow>
                  <a:outerShdw blurRad="76200" dist="50800" dir="5400000" algn="tl" rotWithShape="0">
                    <a:srgbClr val="000000">
                      <a:alpha val="65000"/>
                    </a:srgbClr>
                  </a:outerShdw>
                </a:effectLst>
              </a:rPr>
              <a:t>Category 2</a:t>
            </a:r>
            <a:endParaRPr lang="en-US" sz="1100" spc="300" dirty="0">
              <a:ln w="11430"/>
              <a:solidFill>
                <a:srgbClr val="00B0F0"/>
              </a:solidFill>
              <a:effectLst>
                <a:glow rad="127000">
                  <a:srgbClr val="FFFF00"/>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37843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04025"/>
            <a:ext cx="1828800" cy="365125"/>
          </a:xfrm>
        </p:spPr>
        <p:txBody>
          <a:bodyPr/>
          <a:lstStyle/>
          <a:p>
            <a:fld id="{5C014052-953B-4273-8F47-BF25327D5B24}" type="slidenum">
              <a:rPr lang="en-US" smtClean="0"/>
              <a:t>34</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2305389636"/>
              </p:ext>
            </p:extLst>
          </p:nvPr>
        </p:nvGraphicFramePr>
        <p:xfrm>
          <a:off x="524256" y="965758"/>
          <a:ext cx="8229599" cy="11430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14 P/O</a:t>
                      </a:r>
                      <a:endParaRPr lang="en-US" sz="1100" b="1" dirty="0" smtClean="0">
                        <a:solidFill>
                          <a:schemeClr val="bg1"/>
                        </a:solidFill>
                      </a:endParaRPr>
                    </a:p>
                  </a:txBody>
                  <a:tcPr>
                    <a:lnT w="12700" cmpd="sng">
                      <a:noFill/>
                    </a:lnT>
                    <a:lnB w="12700" cmpd="sng">
                      <a:noFill/>
                    </a:lnB>
                    <a:cell3D prstMaterial="dkEdge">
                      <a:bevel w="77470" h="12700" prst="softRound"/>
                      <a:lightRig rig="flood" dir="t"/>
                    </a:cell3D>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15 ULB</a:t>
                      </a:r>
                    </a:p>
                  </a:txBody>
                  <a:tcPr>
                    <a:cell3D prstMaterial="dkEdge">
                      <a:bevel w="77470" h="12700" prst="softRound"/>
                      <a:lightRig rig="flood" dir="t"/>
                    </a:cell3D>
                    <a:solidFill>
                      <a:schemeClr val="bg2">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16 W/S?</a:t>
                      </a:r>
                    </a:p>
                  </a:txBody>
                  <a:tcPr>
                    <a:cell3D prstMaterial="dkEdge">
                      <a:bevel w="77470" h="12700" prst="softRound"/>
                      <a:lightRig rig="flood" dir="t"/>
                    </a:cell3D>
                    <a:solidFill>
                      <a:srgbClr val="00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17 ULB</a:t>
                      </a:r>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18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19</a:t>
                      </a:r>
                      <a:r>
                        <a:rPr lang="en-US" sz="1400" b="0" baseline="0" dirty="0" smtClean="0"/>
                        <a:t>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20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1400" b="0" dirty="0" smtClean="0"/>
                        <a:t>21  ULB</a:t>
                      </a:r>
                      <a:endParaRPr lang="en-US" sz="1050" b="0" dirty="0"/>
                    </a:p>
                  </a:txBody>
                  <a:tcPr>
                    <a:lnT w="12700" cmpd="sng">
                      <a:noFill/>
                    </a:lnT>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23</a:t>
                      </a:r>
                      <a:endParaRPr lang="en-US" sz="1400" dirty="0"/>
                    </a:p>
                  </a:txBody>
                  <a:tcPr>
                    <a:cell3D prstMaterial="dkEdge">
                      <a:bevel w="77470" h="12700" prst="softRound"/>
                      <a:lightRig rig="flood" dir="t"/>
                    </a:cell3D>
                    <a:solidFill>
                      <a:srgbClr val="EFF3F7"/>
                    </a:solidFill>
                  </a:tcPr>
                </a:tc>
                <a:tc>
                  <a:txBody>
                    <a:bodyPr/>
                    <a:lstStyle/>
                    <a:p>
                      <a:pPr algn="ctr"/>
                      <a:r>
                        <a:rPr lang="en-US" sz="1400" b="0" dirty="0" smtClean="0"/>
                        <a:t>24</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25</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26</a:t>
                      </a:r>
                      <a:endParaRPr lang="en-US" sz="1400" dirty="0"/>
                    </a:p>
                  </a:txBody>
                  <a:tcPr>
                    <a:cell3D prstMaterial="dkEdge">
                      <a:bevel w="77470" h="12700" prst="softRound"/>
                      <a:lightRig rig="flood" dir="t"/>
                    </a:cell3D>
                  </a:tcPr>
                </a:tc>
                <a:tc>
                  <a:txBody>
                    <a:bodyPr/>
                    <a:lstStyle/>
                    <a:p>
                      <a:pPr algn="ctr"/>
                      <a:r>
                        <a:rPr lang="en-US" sz="1400" b="1" dirty="0" smtClean="0"/>
                        <a:t>27</a:t>
                      </a:r>
                      <a:endParaRPr lang="en-US" sz="1400" b="1" dirty="0"/>
                    </a:p>
                  </a:txBody>
                  <a:tcPr>
                    <a:cell3D prstMaterial="dkEdge">
                      <a:bevel w="77470" h="12700" prst="softRound"/>
                      <a:lightRig rig="flood" dir="t"/>
                    </a:cell3D>
                    <a:solidFill>
                      <a:srgbClr val="DCE5EE"/>
                    </a:solidFill>
                  </a:tcPr>
                </a:tc>
              </a:tr>
            </a:tbl>
          </a:graphicData>
        </a:graphic>
      </p:graphicFrame>
      <p:pic>
        <p:nvPicPr>
          <p:cNvPr id="14"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419" y="1789176"/>
            <a:ext cx="990600" cy="134127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610856" y="1812859"/>
            <a:ext cx="1291765" cy="942228"/>
          </a:xfrm>
          <a:prstGeom prst="rect">
            <a:avLst/>
          </a:prstGeom>
          <a:ln w="76200">
            <a:solidFill>
              <a:schemeClr val="accent2">
                <a:lumMod val="75000"/>
              </a:schemeClr>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2" name="Right Arrow 21"/>
          <p:cNvSpPr/>
          <p:nvPr/>
        </p:nvSpPr>
        <p:spPr>
          <a:xfrm>
            <a:off x="1686542" y="1560576"/>
            <a:ext cx="5957080" cy="304800"/>
          </a:xfrm>
          <a:prstGeom prst="rightArrow">
            <a:avLst/>
          </a:prstGeom>
          <a:gradFill flip="none" rotWithShape="1">
            <a:gsLst>
              <a:gs pos="0">
                <a:srgbClr val="FFF200"/>
              </a:gs>
              <a:gs pos="45000">
                <a:srgbClr val="FF7A00"/>
              </a:gs>
              <a:gs pos="70000">
                <a:srgbClr val="FF0300"/>
              </a:gs>
              <a:gs pos="100000">
                <a:srgbClr val="4D0808"/>
              </a:gs>
            </a:gsLst>
            <a:lin ang="1350000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038012" y="2154936"/>
            <a:ext cx="5105987" cy="1323439"/>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smtClean="0">
                <a:solidFill>
                  <a:srgbClr val="006600"/>
                </a:solidFill>
              </a:rPr>
              <a:t>Abib 16 </a:t>
            </a:r>
            <a:r>
              <a:rPr lang="en-US" sz="1600" b="1" dirty="0" smtClean="0">
                <a:solidFill>
                  <a:srgbClr val="C00000"/>
                </a:solidFill>
              </a:rPr>
              <a:t>[Tues]</a:t>
            </a:r>
            <a:r>
              <a:rPr lang="en-US" sz="2000" b="1" dirty="0" smtClean="0">
                <a:solidFill>
                  <a:srgbClr val="C00000"/>
                </a:solidFill>
              </a:rPr>
              <a:t> </a:t>
            </a:r>
            <a:r>
              <a:rPr lang="en-US" sz="2000" b="1" dirty="0" smtClean="0">
                <a:solidFill>
                  <a:srgbClr val="006600"/>
                </a:solidFill>
              </a:rPr>
              <a:t>Wave Sheaf </a:t>
            </a:r>
            <a:br>
              <a:rPr lang="en-US" sz="2000" b="1" dirty="0" smtClean="0">
                <a:solidFill>
                  <a:srgbClr val="006600"/>
                </a:solidFill>
              </a:rPr>
            </a:br>
            <a:r>
              <a:rPr lang="en-US" sz="2000" b="1" dirty="0" smtClean="0">
                <a:solidFill>
                  <a:srgbClr val="006600"/>
                </a:solidFill>
              </a:rPr>
              <a:t>Ascension</a:t>
            </a:r>
            <a:r>
              <a:rPr lang="en-US" sz="2000" b="1" dirty="0" smtClean="0">
                <a:solidFill>
                  <a:srgbClr val="C00000"/>
                </a:solidFill>
              </a:rPr>
              <a:t> is celebrated </a:t>
            </a:r>
            <a:r>
              <a:rPr lang="en-US" sz="2000" b="1" u="sng" dirty="0" smtClean="0">
                <a:solidFill>
                  <a:srgbClr val="C00000"/>
                </a:solidFill>
              </a:rPr>
              <a:t>before </a:t>
            </a:r>
            <a:br>
              <a:rPr lang="en-US" sz="2000" b="1" u="sng" dirty="0" smtClean="0">
                <a:solidFill>
                  <a:srgbClr val="C00000"/>
                </a:solidFill>
              </a:rPr>
            </a:br>
            <a:r>
              <a:rPr lang="en-US" sz="2000" b="1" u="sng" dirty="0" smtClean="0">
                <a:solidFill>
                  <a:srgbClr val="C00000"/>
                </a:solidFill>
              </a:rPr>
              <a:t>the Resurrection</a:t>
            </a:r>
            <a:r>
              <a:rPr lang="en-US" sz="2000" b="1" dirty="0" smtClean="0">
                <a:solidFill>
                  <a:srgbClr val="C00000"/>
                </a:solidFill>
              </a:rPr>
              <a:t>?  No one will know the Wave Sheaf is to really occur on the 1</a:t>
            </a:r>
            <a:r>
              <a:rPr lang="en-US" sz="2000" b="1" baseline="30000" dirty="0" smtClean="0">
                <a:solidFill>
                  <a:srgbClr val="C00000"/>
                </a:solidFill>
              </a:rPr>
              <a:t>st</a:t>
            </a:r>
            <a:r>
              <a:rPr lang="en-US" sz="2000" b="1" dirty="0" smtClean="0">
                <a:solidFill>
                  <a:srgbClr val="C00000"/>
                </a:solidFill>
              </a:rPr>
              <a:t> cycle.</a:t>
            </a:r>
            <a:endParaRPr lang="en-US" sz="2000" b="1" dirty="0">
              <a:solidFill>
                <a:srgbClr val="C00000"/>
              </a:solidFill>
            </a:endParaRPr>
          </a:p>
        </p:txBody>
      </p:sp>
      <p:sp>
        <p:nvSpPr>
          <p:cNvPr id="29" name="Content Placeholder 2"/>
          <p:cNvSpPr txBox="1">
            <a:spLocks/>
          </p:cNvSpPr>
          <p:nvPr/>
        </p:nvSpPr>
        <p:spPr>
          <a:xfrm>
            <a:off x="113134" y="762000"/>
            <a:ext cx="882396"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4000" b="1" spc="50" dirty="0" smtClean="0">
                <a:ln w="11430"/>
                <a:solidFill>
                  <a:srgbClr val="FF0000"/>
                </a:solidFill>
                <a:effectLst>
                  <a:outerShdw blurRad="76200" dist="50800" dir="5400000" algn="tl" rotWithShape="0">
                    <a:srgbClr val="000000">
                      <a:alpha val="65000"/>
                    </a:srgbClr>
                  </a:outerShdw>
                </a:effectLst>
              </a:rPr>
              <a:t>#1</a:t>
            </a:r>
          </a:p>
        </p:txBody>
      </p:sp>
      <p:pic>
        <p:nvPicPr>
          <p:cNvPr id="30" name="Picture 11" descr="C:\Users\Rae\Desktop\Art on Desktop\white man clip art\makr x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1345099"/>
            <a:ext cx="388089" cy="44353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228600" y="3783655"/>
            <a:ext cx="8722360" cy="0"/>
          </a:xfrm>
          <a:prstGeom prst="straightConnector1">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headEnd type="diamond" w="med" len="med"/>
            <a:tailEnd type="diamond"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13135" y="2219315"/>
            <a:ext cx="2866284" cy="1323439"/>
          </a:xfrm>
          <a:prstGeom prst="rect">
            <a:avLst/>
          </a:prstGeom>
          <a:noFill/>
        </p:spPr>
        <p:txBody>
          <a:bodyPr wrap="square" rtlCol="0">
            <a:spAutoFit/>
          </a:bodyPr>
          <a:lstStyle/>
          <a:p>
            <a:pPr algn="ctr"/>
            <a:r>
              <a:rPr lang="en-US" sz="1600" b="1" u="sng" dirty="0" smtClean="0"/>
              <a:t>Note</a:t>
            </a:r>
            <a:r>
              <a:rPr lang="en-US" sz="1600" dirty="0" smtClean="0"/>
              <a:t>:  Every weekly H7676 Sabbath </a:t>
            </a:r>
            <a:r>
              <a:rPr lang="en-US" sz="1200" dirty="0" smtClean="0"/>
              <a:t>[during Passover Festival]</a:t>
            </a:r>
            <a:r>
              <a:rPr lang="en-US" sz="1600" dirty="0" smtClean="0"/>
              <a:t> also represents the</a:t>
            </a:r>
            <a:br>
              <a:rPr lang="en-US" sz="1600" dirty="0" smtClean="0"/>
            </a:br>
            <a:r>
              <a:rPr lang="en-US" sz="1600" dirty="0" smtClean="0"/>
              <a:t> “anti-type” Resurrection Day</a:t>
            </a:r>
            <a:br>
              <a:rPr lang="en-US" sz="1600" dirty="0" smtClean="0"/>
            </a:br>
            <a:r>
              <a:rPr lang="en-US" sz="1600" dirty="0" smtClean="0"/>
              <a:t> and will be noted as such.</a:t>
            </a:r>
            <a:endParaRPr lang="en-US" sz="1600" dirty="0"/>
          </a:p>
        </p:txBody>
      </p:sp>
      <p:graphicFrame>
        <p:nvGraphicFramePr>
          <p:cNvPr id="23" name="Table 22"/>
          <p:cNvGraphicFramePr>
            <a:graphicFrameLocks noGrp="1"/>
          </p:cNvGraphicFramePr>
          <p:nvPr>
            <p:extLst>
              <p:ext uri="{D42A27DB-BD31-4B8C-83A1-F6EECF244321}">
                <p14:modId xmlns:p14="http://schemas.microsoft.com/office/powerpoint/2010/main" val="239892832"/>
              </p:ext>
            </p:extLst>
          </p:nvPr>
        </p:nvGraphicFramePr>
        <p:xfrm>
          <a:off x="529590" y="4117102"/>
          <a:ext cx="8229599" cy="11430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14 P/O</a:t>
                      </a:r>
                      <a:endParaRPr lang="en-US" sz="1100" b="1" dirty="0" smtClean="0">
                        <a:solidFill>
                          <a:schemeClr val="bg1"/>
                        </a:solidFill>
                      </a:endParaRPr>
                    </a:p>
                  </a:txBody>
                  <a:tcPr>
                    <a:lnT w="12700" cmpd="sng">
                      <a:noFill/>
                    </a:lnT>
                    <a:lnB w="12700" cmpd="sng">
                      <a:noFill/>
                    </a:lnB>
                    <a:cell3D prstMaterial="dkEdge">
                      <a:bevel w="77470" h="12700" prst="softRound"/>
                      <a:lightRig rig="flood" dir="t"/>
                    </a:cell3D>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15 ULB</a:t>
                      </a:r>
                    </a:p>
                  </a:txBody>
                  <a:tcPr>
                    <a:cell3D prstMaterial="dkEdge">
                      <a:bevel w="77470" h="12700" prst="softRound"/>
                      <a:lightRig rig="flood" dir="t"/>
                    </a:cell3D>
                    <a:solidFill>
                      <a:schemeClr val="bg2">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t>16 </a:t>
                      </a:r>
                      <a:r>
                        <a:rPr lang="en-US" sz="1400" b="0" strike="sngStrike" dirty="0" smtClean="0"/>
                        <a:t>W/S</a:t>
                      </a:r>
                      <a:endParaRPr lang="en-US" sz="1400" b="0" dirty="0" smtClean="0"/>
                    </a:p>
                  </a:txBody>
                  <a:tcPr>
                    <a:cell3D prstMaterial="dkEdge">
                      <a:bevel w="77470" h="12700" prst="softRound"/>
                      <a:lightRig rig="flood" dir="t"/>
                    </a:cell3D>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17 ULB</a:t>
                      </a:r>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18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19</a:t>
                      </a:r>
                      <a:r>
                        <a:rPr lang="en-US" sz="1400" b="0" baseline="0" dirty="0" smtClean="0"/>
                        <a:t>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20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21</a:t>
                      </a:r>
                      <a:r>
                        <a:rPr lang="en-US" sz="1800" b="0" dirty="0" smtClean="0"/>
                        <a:t>  </a:t>
                      </a:r>
                      <a:r>
                        <a:rPr lang="en-US" sz="1800" b="1" dirty="0" smtClean="0"/>
                        <a:t>W/S</a:t>
                      </a:r>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22</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23</a:t>
                      </a:r>
                      <a:endParaRPr lang="en-US" sz="1400" dirty="0"/>
                    </a:p>
                  </a:txBody>
                  <a:tcPr>
                    <a:cell3D prstMaterial="dkEdge">
                      <a:bevel w="77470" h="12700" prst="softRound"/>
                      <a:lightRig rig="flood" dir="t"/>
                    </a:cell3D>
                    <a:solidFill>
                      <a:srgbClr val="EFF3F7"/>
                    </a:solidFill>
                  </a:tcPr>
                </a:tc>
                <a:tc>
                  <a:txBody>
                    <a:bodyPr/>
                    <a:lstStyle/>
                    <a:p>
                      <a:pPr algn="ctr"/>
                      <a:r>
                        <a:rPr lang="en-US" sz="1400" b="0" dirty="0" smtClean="0"/>
                        <a:t>24</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25</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26</a:t>
                      </a:r>
                      <a:endParaRPr lang="en-US" sz="1400" dirty="0"/>
                    </a:p>
                  </a:txBody>
                  <a:tcPr>
                    <a:cell3D prstMaterial="dkEdge">
                      <a:bevel w="77470" h="12700" prst="softRound"/>
                      <a:lightRig rig="flood" dir="t"/>
                    </a:cell3D>
                  </a:tcPr>
                </a:tc>
                <a:tc>
                  <a:txBody>
                    <a:bodyPr/>
                    <a:lstStyle/>
                    <a:p>
                      <a:pPr algn="ctr"/>
                      <a:r>
                        <a:rPr lang="en-US" sz="1400" b="1" dirty="0" smtClean="0"/>
                        <a:t>27</a:t>
                      </a:r>
                      <a:endParaRPr lang="en-US" sz="1400" b="1" dirty="0"/>
                    </a:p>
                  </a:txBody>
                  <a:tcPr>
                    <a:cell3D prstMaterial="dkEdge">
                      <a:bevel w="77470" h="12700" prst="softRound"/>
                      <a:lightRig rig="flood" dir="t"/>
                    </a:cell3D>
                    <a:solidFill>
                      <a:srgbClr val="DCE5EE"/>
                    </a:solidFill>
                  </a:tcPr>
                </a:tc>
              </a:tr>
            </a:tbl>
          </a:graphicData>
        </a:graphic>
      </p:graphicFrame>
      <p:pic>
        <p:nvPicPr>
          <p:cNvPr id="25"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24" y="5294306"/>
            <a:ext cx="1113518" cy="134127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6" name="Content Placeholder 2"/>
          <p:cNvSpPr txBox="1">
            <a:spLocks/>
          </p:cNvSpPr>
          <p:nvPr/>
        </p:nvSpPr>
        <p:spPr>
          <a:xfrm>
            <a:off x="118468" y="3801584"/>
            <a:ext cx="882396"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4000" b="1" spc="50" dirty="0" smtClean="0">
                <a:ln w="11430"/>
                <a:solidFill>
                  <a:srgbClr val="7030A0"/>
                </a:solidFill>
                <a:effectLst>
                  <a:outerShdw blurRad="76200" dist="50800" dir="5400000" algn="tl" rotWithShape="0">
                    <a:srgbClr val="000000">
                      <a:alpha val="65000"/>
                    </a:srgbClr>
                  </a:outerShdw>
                </a:effectLst>
              </a:rPr>
              <a:t>#1</a:t>
            </a:r>
          </a:p>
        </p:txBody>
      </p:sp>
      <p:sp>
        <p:nvSpPr>
          <p:cNvPr id="32" name="TextBox 31"/>
          <p:cNvSpPr txBox="1"/>
          <p:nvPr/>
        </p:nvSpPr>
        <p:spPr>
          <a:xfrm>
            <a:off x="1782150" y="5344497"/>
            <a:ext cx="6904650" cy="1015663"/>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smtClean="0">
                <a:solidFill>
                  <a:srgbClr val="7030A0"/>
                </a:solidFill>
              </a:rPr>
              <a:t>In a Sunday Passover year, the 1</a:t>
            </a:r>
            <a:r>
              <a:rPr lang="en-US" sz="2000" b="1" baseline="30000" dirty="0" smtClean="0">
                <a:solidFill>
                  <a:srgbClr val="7030A0"/>
                </a:solidFill>
              </a:rPr>
              <a:t>st</a:t>
            </a:r>
            <a:r>
              <a:rPr lang="en-US" sz="2000" b="1" dirty="0" smtClean="0">
                <a:solidFill>
                  <a:srgbClr val="7030A0"/>
                </a:solidFill>
              </a:rPr>
              <a:t> cycle Wave Sheaf      Ascension is celebrated after the </a:t>
            </a:r>
            <a:r>
              <a:rPr lang="en-US" sz="1600" b="1" dirty="0" smtClean="0">
                <a:solidFill>
                  <a:srgbClr val="7030A0"/>
                </a:solidFill>
              </a:rPr>
              <a:t>[</a:t>
            </a:r>
            <a:r>
              <a:rPr lang="en-US" sz="1600" b="1" dirty="0" smtClean="0">
                <a:solidFill>
                  <a:srgbClr val="0070C0"/>
                </a:solidFill>
              </a:rPr>
              <a:t>H7676</a:t>
            </a:r>
            <a:r>
              <a:rPr lang="en-US" sz="1600" b="1" dirty="0" smtClean="0">
                <a:solidFill>
                  <a:srgbClr val="7030A0"/>
                </a:solidFill>
              </a:rPr>
              <a:t>] </a:t>
            </a:r>
            <a:r>
              <a:rPr lang="en-US" sz="2000" b="1" dirty="0" smtClean="0">
                <a:solidFill>
                  <a:srgbClr val="7030A0"/>
                </a:solidFill>
              </a:rPr>
              <a:t>weekly </a:t>
            </a:r>
            <a:br>
              <a:rPr lang="en-US" sz="2000" b="1" dirty="0" smtClean="0">
                <a:solidFill>
                  <a:srgbClr val="7030A0"/>
                </a:solidFill>
              </a:rPr>
            </a:br>
            <a:r>
              <a:rPr lang="en-US" sz="2000" b="1" dirty="0" smtClean="0">
                <a:solidFill>
                  <a:srgbClr val="7030A0"/>
                </a:solidFill>
              </a:rPr>
              <a:t>Sabbath according to Torah statutes.</a:t>
            </a:r>
            <a:endParaRPr lang="en-US" sz="2000" b="1" dirty="0">
              <a:solidFill>
                <a:srgbClr val="7030A0"/>
              </a:solidFill>
            </a:endParaRPr>
          </a:p>
        </p:txBody>
      </p:sp>
      <p:sp>
        <p:nvSpPr>
          <p:cNvPr id="33" name="Right Arrow 32"/>
          <p:cNvSpPr/>
          <p:nvPr/>
        </p:nvSpPr>
        <p:spPr>
          <a:xfrm>
            <a:off x="1655826" y="4732528"/>
            <a:ext cx="5987796" cy="304800"/>
          </a:xfrm>
          <a:prstGeom prst="rightArrow">
            <a:avLst/>
          </a:prstGeom>
          <a:gradFill flip="none" rotWithShape="1">
            <a:gsLst>
              <a:gs pos="0">
                <a:srgbClr val="03D4A8"/>
              </a:gs>
              <a:gs pos="25000">
                <a:srgbClr val="21D6E0"/>
              </a:gs>
              <a:gs pos="75000">
                <a:srgbClr val="0087E6"/>
              </a:gs>
              <a:gs pos="100000">
                <a:srgbClr val="005CBF"/>
              </a:gs>
            </a:gsLst>
            <a:lin ang="13500000" scaled="0"/>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10" descr="C:\Users\Rae\Desktop\Art on Desktop\white man clip art\mark check 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5079023"/>
            <a:ext cx="603029" cy="5597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610856" y="4876800"/>
            <a:ext cx="1183876" cy="1534276"/>
          </a:xfrm>
          <a:prstGeom prst="ellipse">
            <a:avLst/>
          </a:prstGeom>
          <a:ln w="63500" cap="rnd">
            <a:gradFill>
              <a:gsLst>
                <a:gs pos="22000">
                  <a:srgbClr val="4F2270"/>
                </a:gs>
                <a:gs pos="50000">
                  <a:schemeClr val="accent1">
                    <a:tint val="44500"/>
                    <a:satMod val="160000"/>
                  </a:schemeClr>
                </a:gs>
                <a:gs pos="83000">
                  <a:srgbClr val="0070C0"/>
                </a:gs>
              </a:gsLst>
              <a:lin ang="5400000" scaled="0"/>
            </a:gra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a:extLst>
            <a:ext uri="{909E8E84-426E-40DD-AFC4-6F175D3DCCD1}">
              <a14:hiddenFill xmlns:a14="http://schemas.microsoft.com/office/drawing/2010/main">
                <a:solidFill>
                  <a:srgbClr val="FFFFFF"/>
                </a:solidFill>
              </a14:hiddenFill>
            </a:ext>
          </a:extLst>
        </p:spPr>
      </p:pic>
      <p:sp>
        <p:nvSpPr>
          <p:cNvPr id="37" name="Title 1"/>
          <p:cNvSpPr txBox="1">
            <a:spLocks/>
          </p:cNvSpPr>
          <p:nvPr/>
        </p:nvSpPr>
        <p:spPr>
          <a:xfrm>
            <a:off x="-76200" y="63550"/>
            <a:ext cx="9296400" cy="8382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spc="50" dirty="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Conflict #</a:t>
            </a:r>
            <a:r>
              <a:rPr lang="en-US" sz="32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1 </a:t>
            </a:r>
            <a:r>
              <a:rPr lang="en-US" sz="3200" spc="50" dirty="0" smtClean="0">
                <a:ln w="11430"/>
                <a:solidFill>
                  <a:srgbClr val="FF0000"/>
                </a:solidFill>
                <a:effectLst>
                  <a:outerShdw blurRad="76200" dist="50800" dir="5400000" algn="tl" rotWithShape="0">
                    <a:srgbClr val="000000">
                      <a:alpha val="65000"/>
                    </a:srgbClr>
                  </a:outerShdw>
                </a:effectLst>
              </a:rPr>
              <a:t> S</a:t>
            </a:r>
            <a:r>
              <a:rPr lang="en-US" sz="2400" spc="50" dirty="0" smtClean="0">
                <a:ln w="11430"/>
                <a:solidFill>
                  <a:srgbClr val="FF0000"/>
                </a:solidFill>
                <a:effectLst>
                  <a:outerShdw blurRad="76200" dist="50800" dir="5400000" algn="tl" rotWithShape="0">
                    <a:srgbClr val="000000">
                      <a:alpha val="65000"/>
                    </a:srgbClr>
                  </a:outerShdw>
                </a:effectLst>
              </a:rPr>
              <a:t>UN</a:t>
            </a:r>
            <a:r>
              <a:rPr lang="en-US" sz="32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&amp;</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00B050"/>
                </a:solidFill>
                <a:effectLst>
                  <a:outerShdw blurRad="76200" dist="50800" dir="5400000" algn="tl" rotWithShape="0">
                    <a:srgbClr val="000000">
                      <a:alpha val="65000"/>
                    </a:srgbClr>
                  </a:outerShdw>
                </a:effectLst>
              </a:rPr>
              <a:t>T</a:t>
            </a:r>
            <a:r>
              <a:rPr lang="en-US" sz="2400" spc="50" dirty="0" smtClean="0">
                <a:ln w="11430"/>
                <a:solidFill>
                  <a:srgbClr val="00B050"/>
                </a:solidFill>
                <a:effectLst>
                  <a:outerShdw blurRad="76200" dist="50800" dir="5400000" algn="tl" rotWithShape="0">
                    <a:srgbClr val="000000">
                      <a:alpha val="65000"/>
                    </a:srgbClr>
                  </a:outerShdw>
                </a:effectLst>
              </a:rPr>
              <a:t>UE </a:t>
            </a:r>
            <a:r>
              <a:rPr lang="en-US" sz="4000" spc="50" dirty="0" smtClean="0">
                <a:ln w="11430"/>
                <a:solidFill>
                  <a:srgbClr val="00B050"/>
                </a:solidFill>
                <a:effectLst>
                  <a:outerShdw blurRad="76200" dist="50800" dir="5400000" algn="tl" rotWithShape="0">
                    <a:srgbClr val="000000">
                      <a:alpha val="65000"/>
                    </a:srgbClr>
                  </a:outerShdw>
                </a:effectLst>
              </a:rPr>
              <a:t>Wave Sheaf</a:t>
            </a:r>
            <a:endParaRPr lang="en-US" sz="1100" spc="50" dirty="0">
              <a:ln w="11430"/>
              <a:solidFill>
                <a:srgbClr val="FF0000"/>
              </a:solidFill>
              <a:effectLst>
                <a:outerShdw blurRad="76200" dist="50800" dir="5400000" algn="tl" rotWithShape="0">
                  <a:srgbClr val="000000">
                    <a:alpha val="65000"/>
                  </a:srgbClr>
                </a:outerShdw>
              </a:effectLst>
            </a:endParaRPr>
          </a:p>
        </p:txBody>
      </p:sp>
      <p:sp>
        <p:nvSpPr>
          <p:cNvPr id="39" name="Title 1"/>
          <p:cNvSpPr txBox="1">
            <a:spLocks/>
          </p:cNvSpPr>
          <p:nvPr/>
        </p:nvSpPr>
        <p:spPr>
          <a:xfrm>
            <a:off x="367552" y="3497976"/>
            <a:ext cx="4737848" cy="51821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300" dirty="0" smtClean="0">
                <a:ln w="11430"/>
                <a:solidFill>
                  <a:srgbClr val="00B0F0"/>
                </a:solidFill>
                <a:effectLst>
                  <a:glow rad="127000">
                    <a:srgbClr val="FFFF00"/>
                  </a:glow>
                  <a:outerShdw blurRad="76200" dist="50800" dir="5400000" algn="tl" rotWithShape="0">
                    <a:srgbClr val="000000">
                      <a:alpha val="65000"/>
                    </a:srgbClr>
                  </a:outerShdw>
                </a:effectLst>
              </a:rPr>
              <a:t>ON  Covenant  Calendar!</a:t>
            </a:r>
            <a:endParaRPr lang="en-US" sz="1100" spc="300" dirty="0">
              <a:ln w="11430"/>
              <a:solidFill>
                <a:srgbClr val="00B0F0"/>
              </a:solidFill>
              <a:effectLst>
                <a:glow rad="127000">
                  <a:srgbClr val="FFFF00"/>
                </a:glow>
                <a:outerShdw blurRad="76200" dist="50800" dir="5400000" algn="tl" rotWithShape="0">
                  <a:srgbClr val="000000">
                    <a:alpha val="65000"/>
                  </a:srgbClr>
                </a:outerShdw>
              </a:effectLst>
            </a:endParaRPr>
          </a:p>
        </p:txBody>
      </p:sp>
      <p:pic>
        <p:nvPicPr>
          <p:cNvPr id="27" name="Picture 11" descr="C:\Users\Rae\Desktop\Art on Desktop\white man clip art\makr x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0120" y="4471065"/>
            <a:ext cx="388089" cy="4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29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1000"/>
                                        <p:tgtEl>
                                          <p:spTgt spid="24"/>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1500"/>
                                        <p:tgtEl>
                                          <p:spTgt spid="14"/>
                                        </p:tgtEl>
                                      </p:cBhvr>
                                    </p:animEffect>
                                  </p:childTnLst>
                                </p:cTn>
                              </p:par>
                            </p:childTnLst>
                          </p:cTn>
                        </p:par>
                        <p:par>
                          <p:cTn id="21" fill="hold">
                            <p:stCondLst>
                              <p:cond delay="2500"/>
                            </p:stCondLst>
                            <p:childTnLst>
                              <p:par>
                                <p:cTn id="22" presetID="31" presetClass="entr" presetSubtype="0" fill="hold" nodeType="afterEffect">
                                  <p:stCondLst>
                                    <p:cond delay="75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style.rotation</p:attrName>
                                        </p:attrNameLst>
                                      </p:cBhvr>
                                      <p:tavLst>
                                        <p:tav tm="0">
                                          <p:val>
                                            <p:fltVal val="90"/>
                                          </p:val>
                                        </p:tav>
                                        <p:tav tm="100000">
                                          <p:val>
                                            <p:fltVal val="0"/>
                                          </p:val>
                                        </p:tav>
                                      </p:tavLst>
                                    </p:anim>
                                    <p:animEffect transition="in" filter="fade">
                                      <p:cBhvr>
                                        <p:cTn id="27" dur="1000"/>
                                        <p:tgtEl>
                                          <p:spTgt spid="30"/>
                                        </p:tgtEl>
                                      </p:cBhvr>
                                    </p:animEffect>
                                  </p:childTnLst>
                                </p:cTn>
                              </p:par>
                            </p:childTnLst>
                          </p:cTn>
                        </p:par>
                        <p:par>
                          <p:cTn id="28" fill="hold">
                            <p:stCondLst>
                              <p:cond delay="4250"/>
                            </p:stCondLst>
                            <p:childTnLst>
                              <p:par>
                                <p:cTn id="29" presetID="45" presetClass="entr" presetSubtype="0" fill="hold" nodeType="after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0"/>
                                        <p:tgtEl>
                                          <p:spTgt spid="30"/>
                                        </p:tgtEl>
                                      </p:cBhvr>
                                    </p:animEffect>
                                    <p:anim calcmode="lin" valueType="num">
                                      <p:cBhvr>
                                        <p:cTn id="32" dur="2000" fill="hold"/>
                                        <p:tgtEl>
                                          <p:spTgt spid="30"/>
                                        </p:tgtEl>
                                        <p:attrNameLst>
                                          <p:attrName>ppt_w</p:attrName>
                                        </p:attrNameLst>
                                      </p:cBhvr>
                                      <p:tavLst>
                                        <p:tav tm="0" fmla="#ppt_w*sin(2.5*pi*$)">
                                          <p:val>
                                            <p:fltVal val="0"/>
                                          </p:val>
                                        </p:tav>
                                        <p:tav tm="100000">
                                          <p:val>
                                            <p:fltVal val="1"/>
                                          </p:val>
                                        </p:tav>
                                      </p:tavLst>
                                    </p:anim>
                                    <p:anim calcmode="lin" valueType="num">
                                      <p:cBhvr>
                                        <p:cTn id="33"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2000"/>
                                        <p:tgtEl>
                                          <p:spTgt spid="39"/>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2500"/>
                                        <p:tgtEl>
                                          <p:spTgt spid="33"/>
                                        </p:tgtEl>
                                      </p:cBhvr>
                                    </p:animEffect>
                                  </p:childTnLst>
                                </p:cTn>
                              </p:par>
                            </p:childTnLst>
                          </p:cTn>
                        </p:par>
                        <p:par>
                          <p:cTn id="48" fill="hold">
                            <p:stCondLst>
                              <p:cond delay="2500"/>
                            </p:stCondLst>
                            <p:childTnLst>
                              <p:par>
                                <p:cTn id="49" presetID="6" presetClass="entr" presetSubtype="16"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ircle(in)">
                                      <p:cBhvr>
                                        <p:cTn id="51" dur="2000"/>
                                        <p:tgtEl>
                                          <p:spTgt spid="35"/>
                                        </p:tgtEl>
                                      </p:cBhvr>
                                    </p:animEffect>
                                  </p:childTnLst>
                                </p:cTn>
                              </p:par>
                            </p:childTnLst>
                          </p:cTn>
                        </p:par>
                        <p:par>
                          <p:cTn id="52" fill="hold">
                            <p:stCondLst>
                              <p:cond delay="4500"/>
                            </p:stCondLst>
                            <p:childTnLst>
                              <p:par>
                                <p:cTn id="53" presetID="45" presetClass="entr" presetSubtype="0" fill="hold" nodeType="afterEffect">
                                  <p:stCondLst>
                                    <p:cond delay="5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2000"/>
                                        <p:tgtEl>
                                          <p:spTgt spid="27"/>
                                        </p:tgtEl>
                                      </p:cBhvr>
                                    </p:animEffect>
                                    <p:anim calcmode="lin" valueType="num">
                                      <p:cBhvr>
                                        <p:cTn id="56" dur="2000" fill="hold"/>
                                        <p:tgtEl>
                                          <p:spTgt spid="27"/>
                                        </p:tgtEl>
                                        <p:attrNameLst>
                                          <p:attrName>ppt_w</p:attrName>
                                        </p:attrNameLst>
                                      </p:cBhvr>
                                      <p:tavLst>
                                        <p:tav tm="0" fmla="#ppt_w*sin(2.5*pi*$)">
                                          <p:val>
                                            <p:fltVal val="0"/>
                                          </p:val>
                                        </p:tav>
                                        <p:tav tm="100000">
                                          <p:val>
                                            <p:fltVal val="1"/>
                                          </p:val>
                                        </p:tav>
                                      </p:tavLst>
                                    </p:anim>
                                    <p:anim calcmode="lin" valueType="num">
                                      <p:cBhvr>
                                        <p:cTn id="5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up)">
                                      <p:cBhvr>
                                        <p:cTn id="62" dur="1500"/>
                                        <p:tgtEl>
                                          <p:spTgt spid="25"/>
                                        </p:tgtEl>
                                      </p:cBhvr>
                                    </p:animEffect>
                                  </p:childTnLst>
                                </p:cTn>
                              </p:par>
                            </p:childTnLst>
                          </p:cTn>
                        </p:par>
                        <p:par>
                          <p:cTn id="63" fill="hold">
                            <p:stCondLst>
                              <p:cond delay="1500"/>
                            </p:stCondLst>
                            <p:childTnLst>
                              <p:par>
                                <p:cTn id="64" presetID="31" presetClass="entr" presetSubtype="0" fill="hold" nodeType="after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1250" fill="hold"/>
                                        <p:tgtEl>
                                          <p:spTgt spid="34"/>
                                        </p:tgtEl>
                                        <p:attrNameLst>
                                          <p:attrName>ppt_w</p:attrName>
                                        </p:attrNameLst>
                                      </p:cBhvr>
                                      <p:tavLst>
                                        <p:tav tm="0">
                                          <p:val>
                                            <p:fltVal val="0"/>
                                          </p:val>
                                        </p:tav>
                                        <p:tav tm="100000">
                                          <p:val>
                                            <p:strVal val="#ppt_w"/>
                                          </p:val>
                                        </p:tav>
                                      </p:tavLst>
                                    </p:anim>
                                    <p:anim calcmode="lin" valueType="num">
                                      <p:cBhvr>
                                        <p:cTn id="67" dur="1250" fill="hold"/>
                                        <p:tgtEl>
                                          <p:spTgt spid="34"/>
                                        </p:tgtEl>
                                        <p:attrNameLst>
                                          <p:attrName>ppt_h</p:attrName>
                                        </p:attrNameLst>
                                      </p:cBhvr>
                                      <p:tavLst>
                                        <p:tav tm="0">
                                          <p:val>
                                            <p:fltVal val="0"/>
                                          </p:val>
                                        </p:tav>
                                        <p:tav tm="100000">
                                          <p:val>
                                            <p:strVal val="#ppt_h"/>
                                          </p:val>
                                        </p:tav>
                                      </p:tavLst>
                                    </p:anim>
                                    <p:anim calcmode="lin" valueType="num">
                                      <p:cBhvr>
                                        <p:cTn id="68" dur="1250" fill="hold"/>
                                        <p:tgtEl>
                                          <p:spTgt spid="34"/>
                                        </p:tgtEl>
                                        <p:attrNameLst>
                                          <p:attrName>style.rotation</p:attrName>
                                        </p:attrNameLst>
                                      </p:cBhvr>
                                      <p:tavLst>
                                        <p:tav tm="0">
                                          <p:val>
                                            <p:fltVal val="90"/>
                                          </p:val>
                                        </p:tav>
                                        <p:tav tm="100000">
                                          <p:val>
                                            <p:fltVal val="0"/>
                                          </p:val>
                                        </p:tav>
                                      </p:tavLst>
                                    </p:anim>
                                    <p:animEffect transition="in" filter="fade">
                                      <p:cBhvr>
                                        <p:cTn id="69" dur="1250"/>
                                        <p:tgtEl>
                                          <p:spTgt spid="34"/>
                                        </p:tgtEl>
                                      </p:cBhvr>
                                    </p:animEffect>
                                  </p:childTnLst>
                                </p:cTn>
                              </p:par>
                            </p:childTnLst>
                          </p:cTn>
                        </p:par>
                        <p:par>
                          <p:cTn id="70" fill="hold">
                            <p:stCondLst>
                              <p:cond delay="2750"/>
                            </p:stCondLst>
                            <p:childTnLst>
                              <p:par>
                                <p:cTn id="71" presetID="42" presetClass="entr" presetSubtype="0"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32" grpId="0"/>
      <p:bldP spid="33" grpId="0" animBg="1"/>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04025"/>
            <a:ext cx="1828800" cy="365125"/>
          </a:xfrm>
        </p:spPr>
        <p:txBody>
          <a:bodyPr/>
          <a:lstStyle/>
          <a:p>
            <a:fld id="{5C014052-953B-4273-8F47-BF25327D5B24}" type="slidenum">
              <a:rPr lang="en-US" smtClean="0"/>
              <a:t>35</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857281518"/>
              </p:ext>
            </p:extLst>
          </p:nvPr>
        </p:nvGraphicFramePr>
        <p:xfrm>
          <a:off x="533400" y="4099102"/>
          <a:ext cx="8229599" cy="11430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dirty="0" smtClean="0"/>
                        <a:t>12</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400" b="1" dirty="0" smtClean="0">
                          <a:solidFill>
                            <a:schemeClr val="bg1"/>
                          </a:solidFill>
                        </a:rPr>
                        <a:t>14 P/O</a:t>
                      </a:r>
                      <a:endParaRPr lang="en-US" sz="105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t>16 </a:t>
                      </a:r>
                      <a:r>
                        <a:rPr lang="en-US" sz="1400" b="0" strike="sngStrike" dirty="0" smtClean="0"/>
                        <a:t>W/S</a:t>
                      </a:r>
                      <a:endParaRPr lang="en-US" sz="1400" b="0" dirty="0" smtClean="0"/>
                    </a:p>
                  </a:txBody>
                  <a:tcPr>
                    <a:cell3D prstMaterial="dkEdge">
                      <a:bevel w="77470" h="12700" prst="softRound"/>
                      <a:lightRig rig="flood" dir="t"/>
                    </a:cell3D>
                    <a:solidFill>
                      <a:srgbClr val="92D050"/>
                    </a:solidFill>
                  </a:tcPr>
                </a:tc>
                <a:tc>
                  <a:txBody>
                    <a:bodyPr/>
                    <a:lstStyle/>
                    <a:p>
                      <a:pPr algn="ctr"/>
                      <a:r>
                        <a:rPr lang="en-US" sz="1400" dirty="0" smtClean="0"/>
                        <a:t>17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18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1800" b="1" dirty="0" smtClean="0"/>
                        <a:t>19</a:t>
                      </a:r>
                      <a:r>
                        <a:rPr lang="en-US" sz="1800" b="1" baseline="0" dirty="0" smtClean="0"/>
                        <a:t> W/S</a:t>
                      </a:r>
                      <a:endParaRPr lang="en-US" sz="18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22</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23</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24</a:t>
                      </a:r>
                      <a:endParaRPr lang="en-US" sz="1400" dirty="0"/>
                    </a:p>
                  </a:txBody>
                  <a:tcPr>
                    <a:cell3D prstMaterial="dkEdge">
                      <a:bevel w="77470" h="12700" prst="softRound"/>
                      <a:lightRig rig="flood" dir="t"/>
                    </a:cell3D>
                  </a:tcPr>
                </a:tc>
                <a:tc>
                  <a:txBody>
                    <a:bodyPr/>
                    <a:lstStyle/>
                    <a:p>
                      <a:pPr algn="ctr"/>
                      <a:r>
                        <a:rPr lang="en-US" sz="1400" b="1" dirty="0" smtClean="0"/>
                        <a:t>25</a:t>
                      </a:r>
                      <a:endParaRPr lang="en-US" sz="1400" b="1" dirty="0"/>
                    </a:p>
                  </a:txBody>
                  <a:tcPr>
                    <a:cell3D prstMaterial="dkEdge">
                      <a:bevel w="77470" h="12700" prst="softRound"/>
                      <a:lightRig rig="flood" dir="t"/>
                    </a:cell3D>
                    <a:solidFill>
                      <a:srgbClr val="DCE5EE"/>
                    </a:solidFill>
                  </a:tcPr>
                </a:tc>
              </a:tr>
            </a:tbl>
          </a:graphicData>
        </a:graphic>
      </p:graphicFrame>
      <p:pic>
        <p:nvPicPr>
          <p:cNvPr id="5122"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 y="5288127"/>
            <a:ext cx="990600" cy="134127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8" name="Content Placeholder 2"/>
          <p:cNvSpPr txBox="1">
            <a:spLocks/>
          </p:cNvSpPr>
          <p:nvPr/>
        </p:nvSpPr>
        <p:spPr>
          <a:xfrm>
            <a:off x="-9144" y="4111752"/>
            <a:ext cx="1004674"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rgbClr val="7030A0"/>
                </a:solidFill>
                <a:effectLst>
                  <a:outerShdw blurRad="76200" dist="50800" dir="5400000" algn="tl" rotWithShape="0">
                    <a:srgbClr val="000000">
                      <a:alpha val="65000"/>
                    </a:srgbClr>
                  </a:outerShdw>
                </a:effectLst>
              </a:rPr>
              <a:t>#2</a:t>
            </a:r>
          </a:p>
        </p:txBody>
      </p:sp>
      <p:cxnSp>
        <p:nvCxnSpPr>
          <p:cNvPr id="31" name="Straight Arrow Connector 30"/>
          <p:cNvCxnSpPr/>
          <p:nvPr/>
        </p:nvCxnSpPr>
        <p:spPr>
          <a:xfrm>
            <a:off x="228600" y="3724656"/>
            <a:ext cx="8722360" cy="0"/>
          </a:xfrm>
          <a:prstGeom prst="straightConnector1">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headEnd type="diamond" w="med" len="med"/>
            <a:tailEnd type="diamond"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621536" y="5513832"/>
            <a:ext cx="6042141" cy="1015663"/>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smtClean="0">
                <a:solidFill>
                  <a:srgbClr val="7030A0"/>
                </a:solidFill>
              </a:rPr>
              <a:t>In </a:t>
            </a:r>
            <a:r>
              <a:rPr lang="en-US" sz="2000" b="1" dirty="0">
                <a:solidFill>
                  <a:srgbClr val="7030A0"/>
                </a:solidFill>
              </a:rPr>
              <a:t>a </a:t>
            </a:r>
            <a:r>
              <a:rPr lang="en-US" sz="2000" b="1" dirty="0" smtClean="0">
                <a:solidFill>
                  <a:srgbClr val="7030A0"/>
                </a:solidFill>
              </a:rPr>
              <a:t>Tuesday </a:t>
            </a:r>
            <a:r>
              <a:rPr lang="en-US" sz="2000" b="1" dirty="0">
                <a:solidFill>
                  <a:srgbClr val="7030A0"/>
                </a:solidFill>
              </a:rPr>
              <a:t>Passover year, the 1</a:t>
            </a:r>
            <a:r>
              <a:rPr lang="en-US" sz="2000" b="1" baseline="30000" dirty="0" smtClean="0">
                <a:solidFill>
                  <a:srgbClr val="7030A0"/>
                </a:solidFill>
              </a:rPr>
              <a:t>st</a:t>
            </a:r>
            <a:r>
              <a:rPr lang="en-US" sz="2000" b="1" dirty="0" smtClean="0">
                <a:solidFill>
                  <a:srgbClr val="7030A0"/>
                </a:solidFill>
              </a:rPr>
              <a:t> </a:t>
            </a:r>
            <a:r>
              <a:rPr lang="en-US" sz="2000" b="1" dirty="0">
                <a:solidFill>
                  <a:srgbClr val="7030A0"/>
                </a:solidFill>
              </a:rPr>
              <a:t>cycle Wave Sheaf </a:t>
            </a:r>
            <a:r>
              <a:rPr lang="en-US" sz="2000" b="1" dirty="0" smtClean="0">
                <a:solidFill>
                  <a:srgbClr val="7030A0"/>
                </a:solidFill>
              </a:rPr>
              <a:t>     Ascension is also correctly celebrated </a:t>
            </a:r>
            <a:r>
              <a:rPr lang="en-US" sz="2000" b="1" dirty="0">
                <a:solidFill>
                  <a:srgbClr val="7030A0"/>
                </a:solidFill>
              </a:rPr>
              <a:t>after </a:t>
            </a:r>
            <a:r>
              <a:rPr lang="en-US" sz="2000" b="1" dirty="0" smtClean="0">
                <a:solidFill>
                  <a:srgbClr val="7030A0"/>
                </a:solidFill>
              </a:rPr>
              <a:t>the </a:t>
            </a:r>
            <a:br>
              <a:rPr lang="en-US" sz="2000" b="1" dirty="0" smtClean="0">
                <a:solidFill>
                  <a:srgbClr val="7030A0"/>
                </a:solidFill>
              </a:rPr>
            </a:br>
            <a:r>
              <a:rPr lang="en-US" sz="1600" b="1" dirty="0" smtClean="0">
                <a:solidFill>
                  <a:srgbClr val="7030A0"/>
                </a:solidFill>
              </a:rPr>
              <a:t>[</a:t>
            </a:r>
            <a:r>
              <a:rPr lang="en-US" sz="1600" b="1" dirty="0">
                <a:solidFill>
                  <a:srgbClr val="0070C0"/>
                </a:solidFill>
              </a:rPr>
              <a:t>H7676</a:t>
            </a:r>
            <a:r>
              <a:rPr lang="en-US" sz="1600" b="1" dirty="0">
                <a:solidFill>
                  <a:srgbClr val="7030A0"/>
                </a:solidFill>
              </a:rPr>
              <a:t>] </a:t>
            </a:r>
            <a:r>
              <a:rPr lang="en-US" sz="2000" b="1" dirty="0" smtClean="0">
                <a:solidFill>
                  <a:srgbClr val="7030A0"/>
                </a:solidFill>
              </a:rPr>
              <a:t>weekly </a:t>
            </a:r>
            <a:r>
              <a:rPr lang="en-US" sz="2000" b="1" dirty="0">
                <a:solidFill>
                  <a:srgbClr val="7030A0"/>
                </a:solidFill>
              </a:rPr>
              <a:t>Sabbath according to Torah statutes.</a:t>
            </a:r>
          </a:p>
        </p:txBody>
      </p:sp>
      <p:sp>
        <p:nvSpPr>
          <p:cNvPr id="35" name="Right Arrow 34"/>
          <p:cNvSpPr/>
          <p:nvPr/>
        </p:nvSpPr>
        <p:spPr>
          <a:xfrm>
            <a:off x="4078224" y="4730496"/>
            <a:ext cx="3617976" cy="289560"/>
          </a:xfrm>
          <a:prstGeom prst="rightArrow">
            <a:avLst>
              <a:gd name="adj1" fmla="val 44000"/>
              <a:gd name="adj2" fmla="val 50000"/>
            </a:avLst>
          </a:prstGeom>
          <a:gradFill flip="none" rotWithShape="1">
            <a:gsLst>
              <a:gs pos="0">
                <a:srgbClr val="03D4A8"/>
              </a:gs>
              <a:gs pos="25000">
                <a:srgbClr val="21D6E0"/>
              </a:gs>
              <a:gs pos="75000">
                <a:srgbClr val="0087E6"/>
              </a:gs>
              <a:gs pos="100000">
                <a:srgbClr val="005CBF"/>
              </a:gs>
            </a:gsLst>
            <a:lin ang="13500000" scaled="0"/>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0" descr="C:\Users\Rae\Desktop\Art on Desktop\white man clip art\mark check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976" y="4978439"/>
            <a:ext cx="603029" cy="5597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462932" y="4800600"/>
            <a:ext cx="1376268" cy="1623207"/>
          </a:xfrm>
          <a:prstGeom prst="ellipse">
            <a:avLst/>
          </a:prstGeom>
          <a:ln w="63500" cap="rnd">
            <a:gradFill>
              <a:gsLst>
                <a:gs pos="22000">
                  <a:srgbClr val="4F2270"/>
                </a:gs>
                <a:gs pos="50000">
                  <a:schemeClr val="accent1">
                    <a:tint val="44500"/>
                    <a:satMod val="160000"/>
                  </a:schemeClr>
                </a:gs>
                <a:gs pos="83000">
                  <a:srgbClr val="0070C0"/>
                </a:gs>
              </a:gsLst>
              <a:lin ang="5400000" scaled="0"/>
            </a:gra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a:extLst>
            <a:ext uri="{909E8E84-426E-40DD-AFC4-6F175D3DCCD1}">
              <a14:hiddenFill xmlns:a14="http://schemas.microsoft.com/office/drawing/2010/main">
                <a:solidFill>
                  <a:srgbClr val="FFFFFF"/>
                </a:solidFill>
              </a14:hiddenFill>
            </a:ext>
          </a:extLst>
        </p:spPr>
      </p:pic>
      <p:graphicFrame>
        <p:nvGraphicFramePr>
          <p:cNvPr id="34" name="Table 33"/>
          <p:cNvGraphicFramePr>
            <a:graphicFrameLocks noGrp="1"/>
          </p:cNvGraphicFramePr>
          <p:nvPr>
            <p:extLst>
              <p:ext uri="{D42A27DB-BD31-4B8C-83A1-F6EECF244321}">
                <p14:modId xmlns:p14="http://schemas.microsoft.com/office/powerpoint/2010/main" val="2215978880"/>
              </p:ext>
            </p:extLst>
          </p:nvPr>
        </p:nvGraphicFramePr>
        <p:xfrm>
          <a:off x="549645" y="1096975"/>
          <a:ext cx="8229599" cy="11430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dirty="0" smtClean="0"/>
                        <a:t>12</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400" b="1" dirty="0" smtClean="0">
                          <a:solidFill>
                            <a:schemeClr val="bg1"/>
                          </a:solidFill>
                        </a:rPr>
                        <a:t>14 P/O</a:t>
                      </a:r>
                      <a:endParaRPr lang="en-US" sz="105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16 W/S?</a:t>
                      </a:r>
                      <a:endParaRPr lang="en-US" sz="1800" b="1" dirty="0"/>
                    </a:p>
                  </a:txBody>
                  <a:tcPr>
                    <a:cell3D prstMaterial="dkEdge">
                      <a:bevel w="77470" h="12700" prst="softRound"/>
                      <a:lightRig rig="flood" dir="t"/>
                    </a:cell3D>
                    <a:solidFill>
                      <a:srgbClr val="00FF00"/>
                    </a:solidFill>
                  </a:tcPr>
                </a:tc>
                <a:tc>
                  <a:txBody>
                    <a:bodyPr/>
                    <a:lstStyle/>
                    <a:p>
                      <a:pPr algn="ctr"/>
                      <a:r>
                        <a:rPr lang="en-US" sz="1400" dirty="0" smtClean="0"/>
                        <a:t>17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18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1400" dirty="0" smtClean="0"/>
                        <a:t>19</a:t>
                      </a:r>
                      <a:r>
                        <a:rPr lang="en-US" sz="1400" baseline="0" dirty="0" smtClean="0"/>
                        <a:t> ULB</a:t>
                      </a:r>
                      <a:endParaRPr lang="en-US" sz="1400" dirty="0"/>
                    </a:p>
                  </a:txBody>
                  <a:tcPr>
                    <a:lnT w="12700" cmpd="sng">
                      <a:noFill/>
                    </a:lnT>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22</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23</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24</a:t>
                      </a:r>
                      <a:endParaRPr lang="en-US" sz="1400" dirty="0"/>
                    </a:p>
                  </a:txBody>
                  <a:tcPr>
                    <a:cell3D prstMaterial="dkEdge">
                      <a:bevel w="77470" h="12700" prst="softRound"/>
                      <a:lightRig rig="flood" dir="t"/>
                    </a:cell3D>
                  </a:tcPr>
                </a:tc>
                <a:tc>
                  <a:txBody>
                    <a:bodyPr/>
                    <a:lstStyle/>
                    <a:p>
                      <a:pPr algn="ctr"/>
                      <a:r>
                        <a:rPr lang="en-US" sz="1400" b="1" dirty="0" smtClean="0"/>
                        <a:t>25</a:t>
                      </a:r>
                      <a:endParaRPr lang="en-US" sz="1400" b="1" dirty="0"/>
                    </a:p>
                  </a:txBody>
                  <a:tcPr>
                    <a:cell3D prstMaterial="dkEdge">
                      <a:bevel w="77470" h="12700" prst="softRound"/>
                      <a:lightRig rig="flood" dir="t"/>
                    </a:cell3D>
                    <a:solidFill>
                      <a:srgbClr val="DCE5EE"/>
                    </a:solidFill>
                  </a:tcPr>
                </a:tc>
              </a:tr>
            </a:tbl>
          </a:graphicData>
        </a:graphic>
      </p:graphicFrame>
      <p:sp>
        <p:nvSpPr>
          <p:cNvPr id="37" name="TextBox 36"/>
          <p:cNvSpPr txBox="1"/>
          <p:nvPr/>
        </p:nvSpPr>
        <p:spPr>
          <a:xfrm>
            <a:off x="563880" y="2239975"/>
            <a:ext cx="5038344" cy="1323439"/>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smtClean="0">
                <a:solidFill>
                  <a:srgbClr val="006600"/>
                </a:solidFill>
              </a:rPr>
              <a:t>Abib 16 Wave Sheaf Ascension </a:t>
            </a:r>
            <a:r>
              <a:rPr lang="en-US" sz="2000" b="1" dirty="0" smtClean="0">
                <a:solidFill>
                  <a:srgbClr val="C00000"/>
                </a:solidFill>
              </a:rPr>
              <a:t>is again       celebrated before the Resurrection.   </a:t>
            </a:r>
            <a:br>
              <a:rPr lang="en-US" sz="2000" b="1" dirty="0" smtClean="0">
                <a:solidFill>
                  <a:srgbClr val="C00000"/>
                </a:solidFill>
              </a:rPr>
            </a:br>
            <a:r>
              <a:rPr lang="en-US" sz="2000" b="1" dirty="0" smtClean="0">
                <a:solidFill>
                  <a:srgbClr val="C00000"/>
                </a:solidFill>
              </a:rPr>
              <a:t>Abib 16 FAILS to prophesy the “day” </a:t>
            </a:r>
            <a:br>
              <a:rPr lang="en-US" sz="2000" b="1" dirty="0" smtClean="0">
                <a:solidFill>
                  <a:srgbClr val="C00000"/>
                </a:solidFill>
              </a:rPr>
            </a:br>
            <a:r>
              <a:rPr lang="en-US" sz="2000" b="1" dirty="0" smtClean="0">
                <a:solidFill>
                  <a:srgbClr val="C00000"/>
                </a:solidFill>
              </a:rPr>
              <a:t>of Yahusha’s actual Wave Sheaf Offering!</a:t>
            </a:r>
            <a:endParaRPr lang="en-US" sz="2000" b="1" dirty="0">
              <a:solidFill>
                <a:srgbClr val="C00000"/>
              </a:solidFill>
            </a:endParaRPr>
          </a:p>
        </p:txBody>
      </p:sp>
      <p:pic>
        <p:nvPicPr>
          <p:cNvPr id="41"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0245" y="1996440"/>
            <a:ext cx="990600" cy="134127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31414" y="1936906"/>
            <a:ext cx="1418807" cy="1034894"/>
          </a:xfrm>
          <a:prstGeom prst="rect">
            <a:avLst/>
          </a:prstGeom>
          <a:ln w="76200">
            <a:solidFill>
              <a:schemeClr val="accent2">
                <a:lumMod val="75000"/>
              </a:schemeClr>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44" name="Right Arrow 43"/>
          <p:cNvSpPr/>
          <p:nvPr/>
        </p:nvSpPr>
        <p:spPr>
          <a:xfrm>
            <a:off x="4041648" y="1713129"/>
            <a:ext cx="3657600" cy="304800"/>
          </a:xfrm>
          <a:prstGeom prst="rightArrow">
            <a:avLst/>
          </a:prstGeom>
          <a:gradFill flip="none" rotWithShape="1">
            <a:gsLst>
              <a:gs pos="0">
                <a:srgbClr val="FFF200"/>
              </a:gs>
              <a:gs pos="45000">
                <a:srgbClr val="FF7A00"/>
              </a:gs>
              <a:gs pos="70000">
                <a:srgbClr val="FF0300"/>
              </a:gs>
              <a:gs pos="100000">
                <a:srgbClr val="4D0808"/>
              </a:gs>
            </a:gsLst>
            <a:lin ang="1350000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p:cNvSpPr txBox="1">
            <a:spLocks/>
          </p:cNvSpPr>
          <p:nvPr/>
        </p:nvSpPr>
        <p:spPr>
          <a:xfrm>
            <a:off x="7101" y="1103529"/>
            <a:ext cx="1004674"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rgbClr val="FF0000"/>
                </a:solidFill>
                <a:effectLst>
                  <a:outerShdw blurRad="76200" dist="50800" dir="5400000" algn="tl" rotWithShape="0">
                    <a:srgbClr val="000000">
                      <a:alpha val="65000"/>
                    </a:srgbClr>
                  </a:outerShdw>
                </a:effectLst>
              </a:rPr>
              <a:t>#2</a:t>
            </a:r>
          </a:p>
        </p:txBody>
      </p:sp>
      <p:sp>
        <p:nvSpPr>
          <p:cNvPr id="46" name="Title 1"/>
          <p:cNvSpPr txBox="1">
            <a:spLocks/>
          </p:cNvSpPr>
          <p:nvPr/>
        </p:nvSpPr>
        <p:spPr>
          <a:xfrm>
            <a:off x="-76200" y="63550"/>
            <a:ext cx="9296400" cy="8382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spc="50" dirty="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Conflict #</a:t>
            </a:r>
            <a:r>
              <a:rPr lang="en-US" sz="32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2 </a:t>
            </a:r>
            <a:r>
              <a:rPr lang="en-US" sz="3200" spc="50" dirty="0" smtClean="0">
                <a:ln w="11430"/>
                <a:solidFill>
                  <a:srgbClr val="FF0000"/>
                </a:solidFill>
                <a:effectLst>
                  <a:outerShdw blurRad="76200" dist="50800" dir="5400000" algn="tl" rotWithShape="0">
                    <a:srgbClr val="000000">
                      <a:alpha val="65000"/>
                    </a:srgbClr>
                  </a:outerShdw>
                </a:effectLst>
              </a:rPr>
              <a:t> T</a:t>
            </a:r>
            <a:r>
              <a:rPr lang="en-US" sz="2400" spc="50" dirty="0" smtClean="0">
                <a:ln w="11430"/>
                <a:solidFill>
                  <a:srgbClr val="FF0000"/>
                </a:solidFill>
                <a:effectLst>
                  <a:outerShdw blurRad="76200" dist="50800" dir="5400000" algn="tl" rotWithShape="0">
                    <a:srgbClr val="000000">
                      <a:alpha val="65000"/>
                    </a:srgbClr>
                  </a:outerShdw>
                </a:effectLst>
              </a:rPr>
              <a:t>UE</a:t>
            </a:r>
            <a:r>
              <a:rPr lang="en-US" sz="32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&amp;</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00B050"/>
                </a:solidFill>
                <a:effectLst>
                  <a:outerShdw blurRad="76200" dist="50800" dir="5400000" algn="tl" rotWithShape="0">
                    <a:srgbClr val="000000">
                      <a:alpha val="65000"/>
                    </a:srgbClr>
                  </a:outerShdw>
                </a:effectLst>
              </a:rPr>
              <a:t>T</a:t>
            </a:r>
            <a:r>
              <a:rPr lang="en-US" sz="2400" spc="50" dirty="0" smtClean="0">
                <a:ln w="11430"/>
                <a:solidFill>
                  <a:srgbClr val="00B050"/>
                </a:solidFill>
                <a:effectLst>
                  <a:outerShdw blurRad="76200" dist="50800" dir="5400000" algn="tl" rotWithShape="0">
                    <a:srgbClr val="000000">
                      <a:alpha val="65000"/>
                    </a:srgbClr>
                  </a:outerShdw>
                </a:effectLst>
              </a:rPr>
              <a:t>HUR </a:t>
            </a:r>
            <a:r>
              <a:rPr lang="en-US" sz="4000" spc="50" dirty="0" smtClean="0">
                <a:ln w="11430"/>
                <a:solidFill>
                  <a:srgbClr val="00B050"/>
                </a:solidFill>
                <a:effectLst>
                  <a:outerShdw blurRad="76200" dist="50800" dir="5400000" algn="tl" rotWithShape="0">
                    <a:srgbClr val="000000">
                      <a:alpha val="65000"/>
                    </a:srgbClr>
                  </a:outerShdw>
                </a:effectLst>
              </a:rPr>
              <a:t>Wave Sheaf</a:t>
            </a:r>
            <a:endParaRPr lang="en-US" sz="1200" spc="50" dirty="0">
              <a:ln w="11430"/>
              <a:solidFill>
                <a:srgbClr val="FF0000"/>
              </a:solidFill>
              <a:effectLst>
                <a:outerShdw blurRad="76200" dist="50800" dir="5400000" algn="tl" rotWithShape="0">
                  <a:srgbClr val="000000">
                    <a:alpha val="65000"/>
                  </a:srgbClr>
                </a:outerShdw>
              </a:effectLst>
            </a:endParaRPr>
          </a:p>
        </p:txBody>
      </p:sp>
      <p:sp>
        <p:nvSpPr>
          <p:cNvPr id="48" name="Title 1"/>
          <p:cNvSpPr txBox="1">
            <a:spLocks/>
          </p:cNvSpPr>
          <p:nvPr/>
        </p:nvSpPr>
        <p:spPr>
          <a:xfrm>
            <a:off x="4297680" y="3456378"/>
            <a:ext cx="4800600" cy="51821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300" dirty="0" smtClean="0">
                <a:ln w="11430"/>
                <a:solidFill>
                  <a:srgbClr val="00B0F0"/>
                </a:solidFill>
                <a:effectLst>
                  <a:glow rad="127000">
                    <a:srgbClr val="FFFF00"/>
                  </a:glow>
                  <a:outerShdw blurRad="76200" dist="50800" dir="5400000" algn="tl" rotWithShape="0">
                    <a:srgbClr val="000000">
                      <a:alpha val="65000"/>
                    </a:srgbClr>
                  </a:outerShdw>
                </a:effectLst>
              </a:rPr>
              <a:t>ON  Covenant  Calendar!</a:t>
            </a:r>
            <a:endParaRPr lang="en-US" sz="1100" spc="300" dirty="0">
              <a:ln w="11430"/>
              <a:solidFill>
                <a:srgbClr val="00B0F0"/>
              </a:solidFill>
              <a:effectLst>
                <a:glow rad="127000">
                  <a:srgbClr val="FFFF00"/>
                </a:glow>
                <a:outerShdw blurRad="76200" dist="50800" dir="5400000" algn="tl" rotWithShape="0">
                  <a:srgbClr val="000000">
                    <a:alpha val="65000"/>
                  </a:srgbClr>
                </a:outerShdw>
              </a:effectLst>
            </a:endParaRPr>
          </a:p>
        </p:txBody>
      </p:sp>
      <p:pic>
        <p:nvPicPr>
          <p:cNvPr id="49" name="Picture 11" descr="C:\Users\Rae\Desktop\Art on Desktop\white man clip art\makr x 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9163" y="4487755"/>
            <a:ext cx="388089" cy="4435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Rae\Desktop\Art on Desktop\white man clip art\makr x 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1959" y="1484529"/>
            <a:ext cx="388089" cy="4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755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2000"/>
                                        <p:tgtEl>
                                          <p:spTgt spid="4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1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1000"/>
                                        <p:tgtEl>
                                          <p:spTgt spid="3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up)">
                                      <p:cBhvr>
                                        <p:cTn id="20" dur="2000"/>
                                        <p:tgtEl>
                                          <p:spTgt spid="41"/>
                                        </p:tgtEl>
                                      </p:cBhvr>
                                    </p:animEffect>
                                  </p:childTnLst>
                                </p:cTn>
                              </p:par>
                            </p:childTnLst>
                          </p:cTn>
                        </p:par>
                        <p:par>
                          <p:cTn id="21" fill="hold">
                            <p:stCondLst>
                              <p:cond delay="3000"/>
                            </p:stCondLst>
                            <p:childTnLst>
                              <p:par>
                                <p:cTn id="22" presetID="31"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childTnLst>
                          </p:cTn>
                        </p:par>
                        <p:par>
                          <p:cTn id="28" fill="hold">
                            <p:stCondLst>
                              <p:cond delay="4000"/>
                            </p:stCondLst>
                            <p:childTnLst>
                              <p:par>
                                <p:cTn id="29" presetID="45" presetClass="entr" presetSubtype="0" fill="hold" nodeType="after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anim calcmode="lin" valueType="num">
                                      <p:cBhvr>
                                        <p:cTn id="32" dur="2000" fill="hold"/>
                                        <p:tgtEl>
                                          <p:spTgt spid="23"/>
                                        </p:tgtEl>
                                        <p:attrNameLst>
                                          <p:attrName>ppt_w</p:attrName>
                                        </p:attrNameLst>
                                      </p:cBhvr>
                                      <p:tavLst>
                                        <p:tav tm="0" fmla="#ppt_w*sin(2.5*pi*$)">
                                          <p:val>
                                            <p:fltVal val="0"/>
                                          </p:val>
                                        </p:tav>
                                        <p:tav tm="100000">
                                          <p:val>
                                            <p:fltVal val="1"/>
                                          </p:val>
                                        </p:tav>
                                      </p:tavLst>
                                    </p:anim>
                                    <p:anim calcmode="lin" valueType="num">
                                      <p:cBhvr>
                                        <p:cTn id="33"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2000"/>
                                        <p:tgtEl>
                                          <p:spTgt spid="48"/>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2000"/>
                                        <p:tgtEl>
                                          <p:spTgt spid="35"/>
                                        </p:tgtEl>
                                      </p:cBhvr>
                                    </p:animEffect>
                                  </p:childTnLst>
                                </p:cTn>
                              </p:par>
                            </p:childTnLst>
                          </p:cTn>
                        </p:par>
                        <p:par>
                          <p:cTn id="48" fill="hold">
                            <p:stCondLst>
                              <p:cond delay="2000"/>
                            </p:stCondLst>
                            <p:childTnLst>
                              <p:par>
                                <p:cTn id="49" presetID="22" presetClass="entr" presetSubtype="1"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up)">
                                      <p:cBhvr>
                                        <p:cTn id="51" dur="1500"/>
                                        <p:tgtEl>
                                          <p:spTgt spid="40"/>
                                        </p:tgtEl>
                                      </p:cBhvr>
                                    </p:animEffect>
                                  </p:childTnLst>
                                </p:cTn>
                              </p:par>
                            </p:childTnLst>
                          </p:cTn>
                        </p:par>
                        <p:par>
                          <p:cTn id="52" fill="hold">
                            <p:stCondLst>
                              <p:cond delay="3500"/>
                            </p:stCondLst>
                            <p:childTnLst>
                              <p:par>
                                <p:cTn id="53" presetID="22" presetClass="entr" presetSubtype="1" fill="hold" nodeType="afterEffect">
                                  <p:stCondLst>
                                    <p:cond delay="0"/>
                                  </p:stCondLst>
                                  <p:childTnLst>
                                    <p:set>
                                      <p:cBhvr>
                                        <p:cTn id="54" dur="1" fill="hold">
                                          <p:stCondLst>
                                            <p:cond delay="0"/>
                                          </p:stCondLst>
                                        </p:cTn>
                                        <p:tgtEl>
                                          <p:spTgt spid="5122"/>
                                        </p:tgtEl>
                                        <p:attrNameLst>
                                          <p:attrName>style.visibility</p:attrName>
                                        </p:attrNameLst>
                                      </p:cBhvr>
                                      <p:to>
                                        <p:strVal val="visible"/>
                                      </p:to>
                                    </p:set>
                                    <p:animEffect transition="in" filter="wipe(up)">
                                      <p:cBhvr>
                                        <p:cTn id="55" dur="1500"/>
                                        <p:tgtEl>
                                          <p:spTgt spid="51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1000"/>
                                        <p:tgtEl>
                                          <p:spTgt spid="33"/>
                                        </p:tgtEl>
                                      </p:cBhvr>
                                    </p:animEffect>
                                  </p:childTnLst>
                                </p:cTn>
                              </p:par>
                            </p:childTnLst>
                          </p:cTn>
                        </p:par>
                        <p:par>
                          <p:cTn id="61" fill="hold">
                            <p:stCondLst>
                              <p:cond delay="1000"/>
                            </p:stCondLst>
                            <p:childTnLst>
                              <p:par>
                                <p:cTn id="62" presetID="31"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1000" fill="hold"/>
                                        <p:tgtEl>
                                          <p:spTgt spid="36"/>
                                        </p:tgtEl>
                                        <p:attrNameLst>
                                          <p:attrName>ppt_w</p:attrName>
                                        </p:attrNameLst>
                                      </p:cBhvr>
                                      <p:tavLst>
                                        <p:tav tm="0">
                                          <p:val>
                                            <p:fltVal val="0"/>
                                          </p:val>
                                        </p:tav>
                                        <p:tav tm="100000">
                                          <p:val>
                                            <p:strVal val="#ppt_w"/>
                                          </p:val>
                                        </p:tav>
                                      </p:tavLst>
                                    </p:anim>
                                    <p:anim calcmode="lin" valueType="num">
                                      <p:cBhvr>
                                        <p:cTn id="65" dur="1000" fill="hold"/>
                                        <p:tgtEl>
                                          <p:spTgt spid="36"/>
                                        </p:tgtEl>
                                        <p:attrNameLst>
                                          <p:attrName>ppt_h</p:attrName>
                                        </p:attrNameLst>
                                      </p:cBhvr>
                                      <p:tavLst>
                                        <p:tav tm="0">
                                          <p:val>
                                            <p:fltVal val="0"/>
                                          </p:val>
                                        </p:tav>
                                        <p:tav tm="100000">
                                          <p:val>
                                            <p:strVal val="#ppt_h"/>
                                          </p:val>
                                        </p:tav>
                                      </p:tavLst>
                                    </p:anim>
                                    <p:anim calcmode="lin" valueType="num">
                                      <p:cBhvr>
                                        <p:cTn id="66" dur="1000" fill="hold"/>
                                        <p:tgtEl>
                                          <p:spTgt spid="36"/>
                                        </p:tgtEl>
                                        <p:attrNameLst>
                                          <p:attrName>style.rotation</p:attrName>
                                        </p:attrNameLst>
                                      </p:cBhvr>
                                      <p:tavLst>
                                        <p:tav tm="0">
                                          <p:val>
                                            <p:fltVal val="90"/>
                                          </p:val>
                                        </p:tav>
                                        <p:tav tm="100000">
                                          <p:val>
                                            <p:fltVal val="0"/>
                                          </p:val>
                                        </p:tav>
                                      </p:tavLst>
                                    </p:anim>
                                    <p:animEffect transition="in" filter="fade">
                                      <p:cBhvr>
                                        <p:cTn id="67" dur="1000"/>
                                        <p:tgtEl>
                                          <p:spTgt spid="36"/>
                                        </p:tgtEl>
                                      </p:cBhvr>
                                    </p:animEffect>
                                  </p:childTnLst>
                                </p:cTn>
                              </p:par>
                            </p:childTnLst>
                          </p:cTn>
                        </p:par>
                        <p:par>
                          <p:cTn id="68" fill="hold">
                            <p:stCondLst>
                              <p:cond delay="2000"/>
                            </p:stCondLst>
                            <p:childTnLst>
                              <p:par>
                                <p:cTn id="69" presetID="45" presetClass="entr" presetSubtype="0" fill="hold"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2000"/>
                                        <p:tgtEl>
                                          <p:spTgt spid="49"/>
                                        </p:tgtEl>
                                      </p:cBhvr>
                                    </p:animEffect>
                                    <p:anim calcmode="lin" valueType="num">
                                      <p:cBhvr>
                                        <p:cTn id="72" dur="2000" fill="hold"/>
                                        <p:tgtEl>
                                          <p:spTgt spid="49"/>
                                        </p:tgtEl>
                                        <p:attrNameLst>
                                          <p:attrName>ppt_w</p:attrName>
                                        </p:attrNameLst>
                                      </p:cBhvr>
                                      <p:tavLst>
                                        <p:tav tm="0" fmla="#ppt_w*sin(2.5*pi*$)">
                                          <p:val>
                                            <p:fltVal val="0"/>
                                          </p:val>
                                        </p:tav>
                                        <p:tav tm="100000">
                                          <p:val>
                                            <p:fltVal val="1"/>
                                          </p:val>
                                        </p:tav>
                                      </p:tavLst>
                                    </p:anim>
                                    <p:anim calcmode="lin" valueType="num">
                                      <p:cBhvr>
                                        <p:cTn id="73"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7" grpId="0"/>
      <p:bldP spid="44" grpId="0" animBg="1"/>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04025"/>
            <a:ext cx="1828800" cy="365125"/>
          </a:xfrm>
        </p:spPr>
        <p:txBody>
          <a:bodyPr/>
          <a:lstStyle/>
          <a:p>
            <a:fld id="{5C014052-953B-4273-8F47-BF25327D5B24}" type="slidenum">
              <a:rPr lang="en-US" smtClean="0"/>
              <a:t>36</a:t>
            </a:fld>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2608050883"/>
              </p:ext>
            </p:extLst>
          </p:nvPr>
        </p:nvGraphicFramePr>
        <p:xfrm>
          <a:off x="438404" y="762000"/>
          <a:ext cx="8229599" cy="116685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solidFill>
                      <a:srgbClr val="94B6D2"/>
                    </a:solidFill>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solidFill>
                      <a:srgbClr val="94B6D2"/>
                    </a:solidFill>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dirty="0" smtClean="0"/>
                        <a:t>9</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c>
                  <a:txBody>
                    <a:bodyPr/>
                    <a:lstStyle/>
                    <a:p>
                      <a:pPr algn="ctr"/>
                      <a:r>
                        <a:rPr lang="en-US" sz="1400" dirty="0" smtClean="0"/>
                        <a:t>11</a:t>
                      </a:r>
                      <a:endParaRPr lang="en-US" sz="1400" dirty="0"/>
                    </a:p>
                  </a:txBody>
                  <a:tcPr>
                    <a:cell3D prstMaterial="dkEdge">
                      <a:bevel w="77470" h="12700" prst="softRound"/>
                      <a:lightRig rig="flood" dir="t"/>
                    </a:cell3D>
                    <a:solidFill>
                      <a:srgbClr val="DCE5EE"/>
                    </a:solidFill>
                  </a:tcPr>
                </a:tc>
                <a:tc>
                  <a:txBody>
                    <a:bodyPr/>
                    <a:lstStyle/>
                    <a:p>
                      <a:pPr algn="ctr"/>
                      <a:r>
                        <a:rPr lang="en-US" sz="1400" dirty="0" smtClean="0"/>
                        <a:t>12</a:t>
                      </a:r>
                      <a:endParaRPr lang="en-US" sz="1400" dirty="0"/>
                    </a:p>
                  </a:txBody>
                  <a:tcPr>
                    <a:cell3D prstMaterial="dkEdge">
                      <a:bevel w="77470" h="12700" prst="softRound"/>
                      <a:lightRig rig="flood" dir="t"/>
                    </a:cell3D>
                    <a:solidFill>
                      <a:srgbClr val="DCE5EE"/>
                    </a:solidFill>
                  </a:tcPr>
                </a:tc>
                <a:tc>
                  <a:txBody>
                    <a:bodyPr/>
                    <a:lstStyle/>
                    <a:p>
                      <a:pPr algn="ctr"/>
                      <a:r>
                        <a:rPr lang="en-US" sz="1400" dirty="0" smtClean="0"/>
                        <a:t>13</a:t>
                      </a:r>
                      <a:endParaRPr lang="en-US" sz="1400" dirty="0"/>
                    </a:p>
                  </a:txBody>
                  <a:tcPr>
                    <a:cell3D prstMaterial="dkEdge">
                      <a:bevel w="77470" h="12700" prst="softRound"/>
                      <a:lightRig rig="flood" dir="t"/>
                    </a:cell3D>
                    <a:solidFill>
                      <a:srgbClr val="DCE5EE"/>
                    </a:solidFill>
                  </a:tcPr>
                </a:tc>
                <a:tc>
                  <a:txBody>
                    <a:bodyPr/>
                    <a:lstStyle/>
                    <a:p>
                      <a:pPr algn="ctr"/>
                      <a:r>
                        <a:rPr lang="en-US" sz="1800" b="1" dirty="0" smtClean="0">
                          <a:solidFill>
                            <a:schemeClr val="bg1"/>
                          </a:solidFill>
                        </a:rPr>
                        <a:t>14 P/O</a:t>
                      </a:r>
                      <a:endParaRPr lang="en-US" sz="12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800" b="1" dirty="0" smtClean="0"/>
                        <a:t>15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2000" b="1" dirty="0" smtClean="0"/>
                        <a:t>16  W/S</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17</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18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19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21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1" dirty="0" smtClean="0"/>
                        <a:t>22</a:t>
                      </a:r>
                      <a:endParaRPr lang="en-US" sz="1400" b="1" dirty="0"/>
                    </a:p>
                  </a:txBody>
                  <a:tcPr>
                    <a:cell3D prstMaterial="dkEdge">
                      <a:bevel w="77470" h="12700" prst="softRound"/>
                      <a:lightRig rig="flood" dir="t"/>
                    </a:cell3D>
                    <a:solidFill>
                      <a:srgbClr val="DCE5EE"/>
                    </a:solidFill>
                  </a:tcPr>
                </a:tc>
              </a:tr>
            </a:tbl>
          </a:graphicData>
        </a:graphic>
      </p:graphicFrame>
      <p:pic>
        <p:nvPicPr>
          <p:cNvPr id="17"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80" y="1978541"/>
            <a:ext cx="1140356" cy="154404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89608" y="2104596"/>
            <a:ext cx="7378192" cy="954107"/>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solidFill>
                  <a:srgbClr val="7030A0"/>
                </a:solidFill>
              </a:rPr>
              <a:t>In a Covenant Calendar year where Passover is observed on </a:t>
            </a:r>
            <a:br>
              <a:rPr lang="en-US" b="1" dirty="0" smtClean="0">
                <a:solidFill>
                  <a:srgbClr val="7030A0"/>
                </a:solidFill>
              </a:rPr>
            </a:br>
            <a:r>
              <a:rPr lang="en-US" b="1" dirty="0" smtClean="0">
                <a:solidFill>
                  <a:srgbClr val="7030A0"/>
                </a:solidFill>
              </a:rPr>
              <a:t>Friday,  Abib 16 will follow the weekly </a:t>
            </a:r>
            <a:r>
              <a:rPr lang="en-US" sz="1600" b="1" dirty="0" smtClean="0">
                <a:solidFill>
                  <a:srgbClr val="7030A0"/>
                </a:solidFill>
              </a:rPr>
              <a:t>[</a:t>
            </a:r>
            <a:r>
              <a:rPr lang="en-US" sz="1600" b="1" dirty="0" smtClean="0">
                <a:solidFill>
                  <a:srgbClr val="0070C0"/>
                </a:solidFill>
              </a:rPr>
              <a:t>H7676</a:t>
            </a:r>
            <a:r>
              <a:rPr lang="en-US" sz="1600" b="1" dirty="0" smtClean="0">
                <a:solidFill>
                  <a:srgbClr val="7030A0"/>
                </a:solidFill>
              </a:rPr>
              <a:t>]</a:t>
            </a:r>
            <a:r>
              <a:rPr lang="en-US" sz="2000" b="1" dirty="0" smtClean="0">
                <a:solidFill>
                  <a:srgbClr val="7030A0"/>
                </a:solidFill>
              </a:rPr>
              <a:t> </a:t>
            </a:r>
            <a:r>
              <a:rPr lang="en-US" b="1" dirty="0" smtClean="0">
                <a:solidFill>
                  <a:srgbClr val="7030A0"/>
                </a:solidFill>
              </a:rPr>
              <a:t>Sabbath, and is </a:t>
            </a:r>
            <a:br>
              <a:rPr lang="en-US" b="1" dirty="0" smtClean="0">
                <a:solidFill>
                  <a:srgbClr val="7030A0"/>
                </a:solidFill>
              </a:rPr>
            </a:br>
            <a:r>
              <a:rPr lang="en-US" b="1" dirty="0" smtClean="0">
                <a:solidFill>
                  <a:srgbClr val="7030A0"/>
                </a:solidFill>
              </a:rPr>
              <a:t>honored properly according to Torah statute</a:t>
            </a:r>
            <a:r>
              <a:rPr lang="en-US" b="1" dirty="0">
                <a:solidFill>
                  <a:srgbClr val="7030A0"/>
                </a:solidFill>
              </a:rPr>
              <a:t>. </a:t>
            </a:r>
            <a:r>
              <a:rPr lang="en-US" b="1" dirty="0" smtClean="0">
                <a:solidFill>
                  <a:srgbClr val="7030A0"/>
                </a:solidFill>
              </a:rPr>
              <a:t> </a:t>
            </a:r>
            <a:endParaRPr lang="en-US" b="1" dirty="0">
              <a:solidFill>
                <a:srgbClr val="FF0000"/>
              </a:solidFill>
            </a:endParaRPr>
          </a:p>
        </p:txBody>
      </p:sp>
      <p:sp>
        <p:nvSpPr>
          <p:cNvPr id="6" name="Left-Up Arrow 5"/>
          <p:cNvSpPr/>
          <p:nvPr/>
        </p:nvSpPr>
        <p:spPr>
          <a:xfrm>
            <a:off x="1608836" y="1307067"/>
            <a:ext cx="6172200" cy="838200"/>
          </a:xfrm>
          <a:prstGeom prst="leftUpArrow">
            <a:avLst>
              <a:gd name="adj1" fmla="val 31545"/>
              <a:gd name="adj2" fmla="val 23909"/>
              <a:gd name="adj3" fmla="val 26091"/>
            </a:avLst>
          </a:prstGeom>
          <a:gradFill flip="none" rotWithShape="1">
            <a:gsLst>
              <a:gs pos="0">
                <a:srgbClr val="03D4A8"/>
              </a:gs>
              <a:gs pos="25000">
                <a:srgbClr val="21D6E0"/>
              </a:gs>
              <a:gs pos="75000">
                <a:srgbClr val="0087E6"/>
              </a:gs>
              <a:gs pos="100000">
                <a:srgbClr val="005CBF"/>
              </a:gs>
            </a:gsLst>
            <a:lin ang="10800000" scaled="1"/>
            <a:tileRect/>
          </a:gradFill>
          <a:ln>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2060"/>
                </a:solidFill>
                <a:effectLst>
                  <a:glow rad="127000">
                    <a:schemeClr val="bg1"/>
                  </a:glow>
                </a:effectLst>
              </a:rPr>
              <a:t>Ascension is celebrated AFTER Resurrection!</a:t>
            </a:r>
            <a:endParaRPr lang="en-US" sz="1600" b="1" dirty="0">
              <a:solidFill>
                <a:srgbClr val="002060"/>
              </a:solidFill>
              <a:effectLst>
                <a:glow rad="127000">
                  <a:schemeClr val="bg1"/>
                </a:glow>
              </a:effectLst>
            </a:endParaRPr>
          </a:p>
        </p:txBody>
      </p:sp>
      <p:sp>
        <p:nvSpPr>
          <p:cNvPr id="27" name="Content Placeholder 2"/>
          <p:cNvSpPr txBox="1">
            <a:spLocks/>
          </p:cNvSpPr>
          <p:nvPr/>
        </p:nvSpPr>
        <p:spPr>
          <a:xfrm>
            <a:off x="97894" y="838200"/>
            <a:ext cx="882396"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4000" b="1" spc="50" dirty="0" smtClean="0">
                <a:ln w="11430"/>
                <a:solidFill>
                  <a:srgbClr val="FF0000"/>
                </a:solidFill>
                <a:effectLst>
                  <a:outerShdw blurRad="76200" dist="50800" dir="5400000" algn="tl" rotWithShape="0">
                    <a:srgbClr val="000000">
                      <a:alpha val="65000"/>
                    </a:srgbClr>
                  </a:outerShdw>
                </a:effectLst>
              </a:rPr>
              <a:t>#3</a:t>
            </a:r>
            <a:endParaRPr lang="en-US" sz="3600" b="1" spc="50" dirty="0" smtClean="0">
              <a:ln w="11430"/>
              <a:solidFill>
                <a:srgbClr val="FF0000"/>
              </a:solidFill>
              <a:effectLst>
                <a:outerShdw blurRad="76200" dist="50800" dir="5400000" algn="tl" rotWithShape="0">
                  <a:srgbClr val="000000">
                    <a:alpha val="65000"/>
                  </a:srgbClr>
                </a:outerShdw>
              </a:effectLst>
            </a:endParaRPr>
          </a:p>
        </p:txBody>
      </p:sp>
      <p:cxnSp>
        <p:nvCxnSpPr>
          <p:cNvPr id="32" name="Straight Arrow Connector 31"/>
          <p:cNvCxnSpPr/>
          <p:nvPr/>
        </p:nvCxnSpPr>
        <p:spPr>
          <a:xfrm>
            <a:off x="228600" y="3691128"/>
            <a:ext cx="8722360" cy="0"/>
          </a:xfrm>
          <a:prstGeom prst="straightConnector1">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headEnd type="diamond" w="med" len="med"/>
            <a:tailEnd type="diamond"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761105" y="1524503"/>
            <a:ext cx="1148205" cy="1489375"/>
          </a:xfrm>
          <a:prstGeom prst="ellipse">
            <a:avLst/>
          </a:prstGeom>
          <a:ln w="63500" cap="rnd">
            <a:gradFill flip="none" rotWithShape="1">
              <a:gsLst>
                <a:gs pos="0">
                  <a:srgbClr val="0070C0"/>
                </a:gs>
                <a:gs pos="50000">
                  <a:schemeClr val="accent1">
                    <a:tint val="44500"/>
                    <a:satMod val="160000"/>
                  </a:schemeClr>
                </a:gs>
                <a:gs pos="80000">
                  <a:srgbClr val="4F2270"/>
                </a:gs>
              </a:gsLst>
              <a:lin ang="16200000" scaled="1"/>
              <a:tileRect/>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aphicFrame>
        <p:nvGraphicFramePr>
          <p:cNvPr id="23" name="Table 22"/>
          <p:cNvGraphicFramePr>
            <a:graphicFrameLocks noGrp="1"/>
          </p:cNvGraphicFramePr>
          <p:nvPr>
            <p:extLst>
              <p:ext uri="{D42A27DB-BD31-4B8C-83A1-F6EECF244321}">
                <p14:modId xmlns:p14="http://schemas.microsoft.com/office/powerpoint/2010/main" val="2061024452"/>
              </p:ext>
            </p:extLst>
          </p:nvPr>
        </p:nvGraphicFramePr>
        <p:xfrm>
          <a:off x="397137" y="3882093"/>
          <a:ext cx="8229599" cy="116685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solidFill>
                      <a:srgbClr val="94B6D2"/>
                    </a:solidFill>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solidFill>
                      <a:srgbClr val="94B6D2"/>
                    </a:solidFill>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dirty="0" smtClean="0"/>
                        <a:t>9</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c>
                  <a:txBody>
                    <a:bodyPr/>
                    <a:lstStyle/>
                    <a:p>
                      <a:pPr algn="ctr"/>
                      <a:r>
                        <a:rPr lang="en-US" sz="1400" dirty="0" smtClean="0"/>
                        <a:t>11</a:t>
                      </a:r>
                      <a:endParaRPr lang="en-US" sz="1400" dirty="0"/>
                    </a:p>
                  </a:txBody>
                  <a:tcPr>
                    <a:cell3D prstMaterial="dkEdge">
                      <a:bevel w="77470" h="12700" prst="softRound"/>
                      <a:lightRig rig="flood" dir="t"/>
                    </a:cell3D>
                    <a:solidFill>
                      <a:srgbClr val="DCE5EE"/>
                    </a:solidFill>
                  </a:tcPr>
                </a:tc>
                <a:tc>
                  <a:txBody>
                    <a:bodyPr/>
                    <a:lstStyle/>
                    <a:p>
                      <a:pPr algn="ctr"/>
                      <a:r>
                        <a:rPr lang="en-US" sz="1400" dirty="0" smtClean="0"/>
                        <a:t>12</a:t>
                      </a:r>
                      <a:endParaRPr lang="en-US" sz="1400" dirty="0"/>
                    </a:p>
                  </a:txBody>
                  <a:tcPr>
                    <a:cell3D prstMaterial="dkEdge">
                      <a:bevel w="77470" h="12700" prst="softRound"/>
                      <a:lightRig rig="flood" dir="t"/>
                    </a:cell3D>
                    <a:solidFill>
                      <a:srgbClr val="DCE5EE"/>
                    </a:solidFill>
                  </a:tcPr>
                </a:tc>
                <a:tc>
                  <a:txBody>
                    <a:bodyPr/>
                    <a:lstStyle/>
                    <a:p>
                      <a:pPr algn="ctr"/>
                      <a:r>
                        <a:rPr lang="en-US" sz="1400" dirty="0" smtClean="0"/>
                        <a:t>13</a:t>
                      </a:r>
                      <a:endParaRPr lang="en-US" sz="1400" dirty="0"/>
                    </a:p>
                  </a:txBody>
                  <a:tcPr>
                    <a:cell3D prstMaterial="dkEdge">
                      <a:bevel w="77470" h="12700" prst="softRound"/>
                      <a:lightRig rig="flood" dir="t"/>
                    </a:cell3D>
                    <a:solidFill>
                      <a:srgbClr val="DCE5EE"/>
                    </a:solidFill>
                  </a:tcPr>
                </a:tc>
                <a:tc>
                  <a:txBody>
                    <a:bodyPr/>
                    <a:lstStyle/>
                    <a:p>
                      <a:pPr algn="ctr"/>
                      <a:r>
                        <a:rPr lang="en-US" sz="1800" b="1" dirty="0" smtClean="0">
                          <a:solidFill>
                            <a:schemeClr val="bg1"/>
                          </a:solidFill>
                        </a:rPr>
                        <a:t>14 P/O</a:t>
                      </a:r>
                      <a:endParaRPr lang="en-US" sz="12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800" b="1" dirty="0" smtClean="0"/>
                        <a:t>15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2000" b="1" dirty="0" smtClean="0"/>
                        <a:t>16  W/S</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17</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18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19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21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1" dirty="0" smtClean="0"/>
                        <a:t>22</a:t>
                      </a:r>
                      <a:endParaRPr lang="en-US" sz="1400" b="1" dirty="0"/>
                    </a:p>
                  </a:txBody>
                  <a:tcPr>
                    <a:cell3D prstMaterial="dkEdge">
                      <a:bevel w="77470" h="12700" prst="softRound"/>
                      <a:lightRig rig="flood" dir="t"/>
                    </a:cell3D>
                    <a:solidFill>
                      <a:srgbClr val="DCE5EE"/>
                    </a:solidFill>
                  </a:tcPr>
                </a:tc>
              </a:tr>
            </a:tbl>
          </a:graphicData>
        </a:graphic>
      </p:graphicFrame>
      <p:pic>
        <p:nvPicPr>
          <p:cNvPr id="25"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60" y="5084919"/>
            <a:ext cx="1140679" cy="1544481"/>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610748" y="5198012"/>
            <a:ext cx="6390252" cy="1631216"/>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smtClean="0">
                <a:solidFill>
                  <a:srgbClr val="7030A0"/>
                </a:solidFill>
              </a:rPr>
              <a:t>There are no changes between this example and the </a:t>
            </a:r>
            <a:br>
              <a:rPr lang="en-US" sz="2000" b="1" dirty="0" smtClean="0">
                <a:solidFill>
                  <a:srgbClr val="7030A0"/>
                </a:solidFill>
              </a:rPr>
            </a:br>
            <a:r>
              <a:rPr lang="en-US" sz="2000" b="1" dirty="0" smtClean="0">
                <a:solidFill>
                  <a:srgbClr val="7030A0"/>
                </a:solidFill>
              </a:rPr>
              <a:t>one just given above.  </a:t>
            </a:r>
            <a:r>
              <a:rPr lang="en-US" sz="2000" b="1" dirty="0" smtClean="0">
                <a:solidFill>
                  <a:srgbClr val="FF0000"/>
                </a:solidFill>
              </a:rPr>
              <a:t>However, be sure to recognize </a:t>
            </a:r>
            <a:br>
              <a:rPr lang="en-US" sz="2000" b="1" dirty="0" smtClean="0">
                <a:solidFill>
                  <a:srgbClr val="FF0000"/>
                </a:solidFill>
              </a:rPr>
            </a:br>
            <a:r>
              <a:rPr lang="en-US" sz="2000" b="1" dirty="0" smtClean="0">
                <a:solidFill>
                  <a:srgbClr val="FF0000"/>
                </a:solidFill>
              </a:rPr>
              <a:t>the 6</a:t>
            </a:r>
            <a:r>
              <a:rPr lang="en-US" sz="2000" b="1" baseline="30000" dirty="0" smtClean="0">
                <a:solidFill>
                  <a:srgbClr val="FF0000"/>
                </a:solidFill>
              </a:rPr>
              <a:t>th</a:t>
            </a:r>
            <a:r>
              <a:rPr lang="en-US" sz="2000" b="1" dirty="0" smtClean="0">
                <a:solidFill>
                  <a:srgbClr val="FF0000"/>
                </a:solidFill>
              </a:rPr>
              <a:t> cycle Passover does not fulfill the requirements of Yahusha’s messianic prophecy of  “3 days &amp; 3 nights” </a:t>
            </a:r>
            <a:r>
              <a:rPr lang="en-US" sz="2000" b="1" u="sng" dirty="0" smtClean="0">
                <a:solidFill>
                  <a:srgbClr val="FF0000"/>
                </a:solidFill>
              </a:rPr>
              <a:t>before</a:t>
            </a:r>
            <a:r>
              <a:rPr lang="en-US" sz="2000" b="1" dirty="0" smtClean="0">
                <a:solidFill>
                  <a:srgbClr val="FF0000"/>
                </a:solidFill>
              </a:rPr>
              <a:t> His weekly Sabbath Resurrection.</a:t>
            </a:r>
            <a:endParaRPr lang="en-US" sz="2000" b="1" dirty="0">
              <a:solidFill>
                <a:srgbClr val="FF0000"/>
              </a:solidFill>
            </a:endParaRPr>
          </a:p>
        </p:txBody>
      </p:sp>
      <p:sp>
        <p:nvSpPr>
          <p:cNvPr id="31" name="Left-Up Arrow 30"/>
          <p:cNvSpPr/>
          <p:nvPr/>
        </p:nvSpPr>
        <p:spPr>
          <a:xfrm>
            <a:off x="1475891" y="4445448"/>
            <a:ext cx="6300454" cy="838200"/>
          </a:xfrm>
          <a:prstGeom prst="leftUpArrow">
            <a:avLst>
              <a:gd name="adj1" fmla="val 31545"/>
              <a:gd name="adj2" fmla="val 23909"/>
              <a:gd name="adj3" fmla="val 26091"/>
            </a:avLst>
          </a:prstGeom>
          <a:gradFill flip="none" rotWithShape="1">
            <a:gsLst>
              <a:gs pos="0">
                <a:srgbClr val="03D4A8"/>
              </a:gs>
              <a:gs pos="25000">
                <a:srgbClr val="21D6E0"/>
              </a:gs>
              <a:gs pos="75000">
                <a:srgbClr val="0087E6"/>
              </a:gs>
              <a:gs pos="100000">
                <a:srgbClr val="005CBF"/>
              </a:gs>
            </a:gsLst>
            <a:lin ang="10800000" scaled="1"/>
            <a:tileRect/>
          </a:gradFill>
          <a:ln>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2060"/>
                </a:solidFill>
                <a:effectLst>
                  <a:glow rad="127000">
                    <a:schemeClr val="bg1"/>
                  </a:glow>
                </a:effectLst>
              </a:rPr>
              <a:t>Ascension is celebrated AFTER Resurrection!</a:t>
            </a:r>
            <a:endParaRPr lang="en-US" sz="1600" b="1" dirty="0">
              <a:solidFill>
                <a:srgbClr val="002060"/>
              </a:solidFill>
              <a:effectLst>
                <a:glow rad="127000">
                  <a:schemeClr val="bg1"/>
                </a:glow>
              </a:effectLst>
            </a:endParaRPr>
          </a:p>
        </p:txBody>
      </p:sp>
      <p:sp>
        <p:nvSpPr>
          <p:cNvPr id="33" name="Content Placeholder 2"/>
          <p:cNvSpPr txBox="1">
            <a:spLocks/>
          </p:cNvSpPr>
          <p:nvPr/>
        </p:nvSpPr>
        <p:spPr>
          <a:xfrm>
            <a:off x="13447" y="3950208"/>
            <a:ext cx="882396"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4000" b="1" spc="50" dirty="0" smtClean="0">
                <a:ln w="11430"/>
                <a:solidFill>
                  <a:srgbClr val="7030A0"/>
                </a:solidFill>
                <a:effectLst>
                  <a:outerShdw blurRad="76200" dist="50800" dir="5400000" algn="tl" rotWithShape="0">
                    <a:srgbClr val="000000">
                      <a:alpha val="65000"/>
                    </a:srgbClr>
                  </a:outerShdw>
                </a:effectLst>
              </a:rPr>
              <a:t>#3</a:t>
            </a:r>
            <a:endParaRPr lang="en-US" sz="3600" b="1" spc="50" dirty="0" smtClean="0">
              <a:ln w="11430"/>
              <a:solidFill>
                <a:srgbClr val="7030A0"/>
              </a:solidFill>
              <a:effectLst>
                <a:outerShdw blurRad="76200" dist="50800" dir="5400000" algn="tl" rotWithShape="0">
                  <a:srgbClr val="000000">
                    <a:alpha val="65000"/>
                  </a:srgbClr>
                </a:outerShdw>
              </a:effectLst>
            </a:endParaRPr>
          </a:p>
        </p:txBody>
      </p:sp>
      <p:pic>
        <p:nvPicPr>
          <p:cNvPr id="3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20000" y="4626166"/>
            <a:ext cx="1207008" cy="1518196"/>
          </a:xfrm>
          <a:prstGeom prst="ellipse">
            <a:avLst/>
          </a:prstGeom>
          <a:ln w="63500" cap="rnd">
            <a:gradFill>
              <a:gsLst>
                <a:gs pos="22000">
                  <a:srgbClr val="4F2270"/>
                </a:gs>
                <a:gs pos="50000">
                  <a:schemeClr val="accent1">
                    <a:tint val="44500"/>
                    <a:satMod val="160000"/>
                  </a:schemeClr>
                </a:gs>
                <a:gs pos="83000">
                  <a:srgbClr val="0070C0"/>
                </a:gs>
              </a:gsLst>
              <a:lin ang="5400000" scaled="0"/>
            </a:gra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a:extLst>
            <a:ext uri="{909E8E84-426E-40DD-AFC4-6F175D3DCCD1}">
              <a14:hiddenFill xmlns:a14="http://schemas.microsoft.com/office/drawing/2010/main">
                <a:solidFill>
                  <a:srgbClr val="FFFFFF"/>
                </a:solidFill>
              </a14:hiddenFill>
            </a:ext>
          </a:extLst>
        </p:spPr>
      </p:pic>
      <p:sp>
        <p:nvSpPr>
          <p:cNvPr id="38" name="Title 1"/>
          <p:cNvSpPr txBox="1">
            <a:spLocks/>
          </p:cNvSpPr>
          <p:nvPr/>
        </p:nvSpPr>
        <p:spPr>
          <a:xfrm>
            <a:off x="-76200" y="-45720"/>
            <a:ext cx="9296400" cy="8382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spc="50" dirty="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Conflict #3</a:t>
            </a:r>
            <a:r>
              <a:rPr lang="en-US" sz="3200" spc="50" dirty="0">
                <a:ln w="11430"/>
                <a:solidFill>
                  <a:srgbClr val="FF0000"/>
                </a:solidFill>
                <a:effectLst>
                  <a:outerShdw blurRad="76200" dist="50800" dir="5400000" algn="tl" rotWithShape="0">
                    <a:srgbClr val="000000">
                      <a:alpha val="65000"/>
                    </a:srgbClr>
                  </a:outerShdw>
                </a:effectLst>
              </a:rPr>
              <a:t> </a:t>
            </a:r>
            <a:r>
              <a:rPr lang="en-US" sz="3200" spc="50" dirty="0" smtClean="0">
                <a:ln w="11430"/>
                <a:solidFill>
                  <a:srgbClr val="FF0000"/>
                </a:solidFill>
                <a:effectLst>
                  <a:outerShdw blurRad="76200" dist="50800" dir="5400000" algn="tl" rotWithShape="0">
                    <a:srgbClr val="000000">
                      <a:alpha val="65000"/>
                    </a:srgbClr>
                  </a:outerShdw>
                </a:effectLst>
              </a:rPr>
              <a:t>  F</a:t>
            </a:r>
            <a:r>
              <a:rPr lang="en-US" sz="2400" spc="50" dirty="0" smtClean="0">
                <a:ln w="11430"/>
                <a:solidFill>
                  <a:srgbClr val="FF0000"/>
                </a:solidFill>
                <a:effectLst>
                  <a:outerShdw blurRad="76200" dist="50800" dir="5400000" algn="tl" rotWithShape="0">
                    <a:srgbClr val="000000">
                      <a:alpha val="65000"/>
                    </a:srgbClr>
                  </a:outerShdw>
                </a:effectLst>
              </a:rPr>
              <a:t>RI</a:t>
            </a:r>
            <a:r>
              <a:rPr lang="en-US" sz="32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&amp;</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00B050"/>
                </a:solidFill>
                <a:effectLst>
                  <a:outerShdw blurRad="76200" dist="50800" dir="5400000" algn="tl" rotWithShape="0">
                    <a:srgbClr val="000000">
                      <a:alpha val="65000"/>
                    </a:srgbClr>
                  </a:outerShdw>
                </a:effectLst>
              </a:rPr>
              <a:t>S</a:t>
            </a:r>
            <a:r>
              <a:rPr lang="en-US" sz="2400" spc="50" dirty="0" smtClean="0">
                <a:ln w="11430"/>
                <a:solidFill>
                  <a:srgbClr val="00B050"/>
                </a:solidFill>
                <a:effectLst>
                  <a:outerShdw blurRad="76200" dist="50800" dir="5400000" algn="tl" rotWithShape="0">
                    <a:srgbClr val="000000">
                      <a:alpha val="65000"/>
                    </a:srgbClr>
                  </a:outerShdw>
                </a:effectLst>
              </a:rPr>
              <a:t>UN</a:t>
            </a:r>
            <a:r>
              <a:rPr lang="en-US" sz="3200" spc="50" dirty="0" smtClean="0">
                <a:ln w="11430"/>
                <a:solidFill>
                  <a:srgbClr val="00B050"/>
                </a:solidFill>
                <a:effectLst>
                  <a:outerShdw blurRad="76200" dist="50800" dir="5400000" algn="tl" rotWithShape="0">
                    <a:srgbClr val="000000">
                      <a:alpha val="65000"/>
                    </a:srgbClr>
                  </a:outerShdw>
                </a:effectLst>
              </a:rPr>
              <a:t> </a:t>
            </a:r>
            <a:r>
              <a:rPr lang="en-US" sz="4000" spc="50" dirty="0" smtClean="0">
                <a:ln w="11430"/>
                <a:solidFill>
                  <a:srgbClr val="00B050"/>
                </a:solidFill>
                <a:effectLst>
                  <a:outerShdw blurRad="76200" dist="50800" dir="5400000" algn="tl" rotWithShape="0">
                    <a:srgbClr val="000000">
                      <a:alpha val="65000"/>
                    </a:srgbClr>
                  </a:outerShdw>
                </a:effectLst>
              </a:rPr>
              <a:t>Wave Sheaf</a:t>
            </a:r>
            <a:endParaRPr lang="en-US" sz="1100" spc="50" dirty="0">
              <a:ln w="11430"/>
              <a:solidFill>
                <a:srgbClr val="FF0000"/>
              </a:solidFill>
              <a:effectLst>
                <a:outerShdw blurRad="76200" dist="50800" dir="5400000" algn="tl" rotWithShape="0">
                  <a:srgbClr val="000000">
                    <a:alpha val="65000"/>
                  </a:srgbClr>
                </a:outerShdw>
              </a:effectLst>
            </a:endParaRPr>
          </a:p>
        </p:txBody>
      </p:sp>
      <p:sp>
        <p:nvSpPr>
          <p:cNvPr id="39" name="Title 1"/>
          <p:cNvSpPr txBox="1">
            <a:spLocks/>
          </p:cNvSpPr>
          <p:nvPr/>
        </p:nvSpPr>
        <p:spPr>
          <a:xfrm>
            <a:off x="3886200" y="3437350"/>
            <a:ext cx="5287738" cy="51821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300" dirty="0" smtClean="0">
                <a:ln w="11430"/>
                <a:solidFill>
                  <a:srgbClr val="00B0F0"/>
                </a:solidFill>
                <a:effectLst>
                  <a:glow rad="127000">
                    <a:srgbClr val="FFFF00"/>
                  </a:glow>
                  <a:outerShdw blurRad="76200" dist="50800" dir="5400000" algn="tl" rotWithShape="0">
                    <a:srgbClr val="000000">
                      <a:alpha val="65000"/>
                    </a:srgbClr>
                  </a:outerShdw>
                </a:effectLst>
              </a:rPr>
              <a:t>ON  Covenant  Calendar!</a:t>
            </a:r>
            <a:endParaRPr lang="en-US" sz="1100" spc="300" dirty="0">
              <a:ln w="11430"/>
              <a:solidFill>
                <a:srgbClr val="00B0F0"/>
              </a:solidFill>
              <a:effectLst>
                <a:glow rad="127000">
                  <a:srgbClr val="FFFF00"/>
                </a:glow>
                <a:outerShdw blurRad="76200" dist="50800" dir="5400000" algn="tl" rotWithShape="0">
                  <a:srgbClr val="000000">
                    <a:alpha val="65000"/>
                  </a:srgbClr>
                </a:outerShdw>
              </a:effectLst>
            </a:endParaRPr>
          </a:p>
        </p:txBody>
      </p:sp>
      <p:sp>
        <p:nvSpPr>
          <p:cNvPr id="3" name="Rounded Rectangle 2"/>
          <p:cNvSpPr/>
          <p:nvPr/>
        </p:nvSpPr>
        <p:spPr>
          <a:xfrm>
            <a:off x="3983736" y="722376"/>
            <a:ext cx="1143000" cy="457200"/>
          </a:xfrm>
          <a:prstGeom prst="roundRect">
            <a:avLst>
              <a:gd name="adj" fmla="val 36000"/>
            </a:avLst>
          </a:prstGeom>
          <a:noFill/>
          <a:ln w="57150">
            <a:solidFill>
              <a:srgbClr val="FF3399"/>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1689608" y="2697290"/>
            <a:ext cx="635558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r>
              <a:rPr lang="en-US" b="1" dirty="0" smtClean="0">
                <a:solidFill>
                  <a:srgbClr val="FF0000"/>
                </a:solidFill>
              </a:rPr>
              <a:t>				</a:t>
            </a:r>
            <a:r>
              <a:rPr lang="en-US" b="1" dirty="0">
                <a:solidFill>
                  <a:srgbClr val="FF0000"/>
                </a:solidFill>
              </a:rPr>
              <a:t> </a:t>
            </a:r>
            <a:r>
              <a:rPr lang="en-US" b="1" dirty="0" smtClean="0">
                <a:solidFill>
                  <a:srgbClr val="FF0000"/>
                </a:solidFill>
              </a:rPr>
              <a:t>                 However</a:t>
            </a:r>
            <a:r>
              <a:rPr lang="en-US" b="1" dirty="0">
                <a:solidFill>
                  <a:srgbClr val="FF0000"/>
                </a:solidFill>
              </a:rPr>
              <a:t>, this </a:t>
            </a:r>
            <a:r>
              <a:rPr lang="en-US" b="1" dirty="0" smtClean="0">
                <a:solidFill>
                  <a:srgbClr val="FF0000"/>
                </a:solidFill>
              </a:rPr>
              <a:t> </a:t>
            </a:r>
            <a:r>
              <a:rPr lang="en-US" b="1" u="sng" dirty="0" smtClean="0">
                <a:solidFill>
                  <a:schemeClr val="tx1"/>
                </a:solidFill>
              </a:rPr>
              <a:t>CANNNOT</a:t>
            </a:r>
            <a:r>
              <a:rPr lang="en-US" b="1" dirty="0" smtClean="0">
                <a:solidFill>
                  <a:srgbClr val="FF0000"/>
                </a:solidFill>
              </a:rPr>
              <a:t> </a:t>
            </a:r>
            <a:r>
              <a:rPr lang="en-US" b="1" dirty="0">
                <a:solidFill>
                  <a:srgbClr val="FF0000"/>
                </a:solidFill>
              </a:rPr>
              <a:t>endorse the </a:t>
            </a:r>
            <a:r>
              <a:rPr lang="en-US" b="1" dirty="0" smtClean="0">
                <a:solidFill>
                  <a:srgbClr val="FF0000"/>
                </a:solidFill>
              </a:rPr>
              <a:t>Scripture’s 4</a:t>
            </a:r>
            <a:r>
              <a:rPr lang="en-US" b="1" baseline="30000" dirty="0" smtClean="0">
                <a:solidFill>
                  <a:srgbClr val="FF0000"/>
                </a:solidFill>
              </a:rPr>
              <a:t>th</a:t>
            </a:r>
            <a:r>
              <a:rPr lang="en-US" b="1" dirty="0" smtClean="0">
                <a:solidFill>
                  <a:srgbClr val="FF0000"/>
                </a:solidFill>
              </a:rPr>
              <a:t> </a:t>
            </a:r>
            <a:r>
              <a:rPr lang="en-US" b="1" dirty="0">
                <a:solidFill>
                  <a:srgbClr val="FF0000"/>
                </a:solidFill>
              </a:rPr>
              <a:t>cycle as Yahusha’s Passover.   It represents </a:t>
            </a:r>
            <a:r>
              <a:rPr lang="en-US" b="1" dirty="0" smtClean="0">
                <a:solidFill>
                  <a:srgbClr val="FF0000"/>
                </a:solidFill>
              </a:rPr>
              <a:t>the </a:t>
            </a:r>
            <a:r>
              <a:rPr lang="en-US" b="1" dirty="0">
                <a:solidFill>
                  <a:srgbClr val="FF0000"/>
                </a:solidFill>
                <a:effectLst>
                  <a:glow rad="127000">
                    <a:srgbClr val="99FFCC"/>
                  </a:glow>
                </a:effectLst>
              </a:rPr>
              <a:t>false</a:t>
            </a:r>
            <a:r>
              <a:rPr lang="en-US" b="1" dirty="0">
                <a:solidFill>
                  <a:srgbClr val="FF0000"/>
                </a:solidFill>
              </a:rPr>
              <a:t> Friday </a:t>
            </a:r>
            <a:r>
              <a:rPr lang="en-US" b="1" dirty="0" err="1">
                <a:solidFill>
                  <a:srgbClr val="FF0000"/>
                </a:solidFill>
              </a:rPr>
              <a:t>Cruci</a:t>
            </a:r>
            <a:r>
              <a:rPr lang="en-US" b="1" dirty="0">
                <a:solidFill>
                  <a:srgbClr val="FF0000"/>
                </a:solidFill>
              </a:rPr>
              <a:t>-</a:t>
            </a:r>
            <a:r>
              <a:rPr lang="en-US" b="1" u="sng" dirty="0">
                <a:solidFill>
                  <a:schemeClr val="tx1"/>
                </a:solidFill>
              </a:rPr>
              <a:t>fiction</a:t>
            </a:r>
            <a:r>
              <a:rPr lang="en-US" b="1" dirty="0">
                <a:solidFill>
                  <a:srgbClr val="FF0000"/>
                </a:solidFill>
              </a:rPr>
              <a:t>!</a:t>
            </a:r>
            <a:endParaRPr lang="en-CA" dirty="0"/>
          </a:p>
        </p:txBody>
      </p:sp>
      <p:pic>
        <p:nvPicPr>
          <p:cNvPr id="18" name="Picture 10" descr="C:\Users\Rae\Desktop\Art on Desktop\white man clip art\mark check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6800" y="1693222"/>
            <a:ext cx="603029" cy="5597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Rae\Desktop\Art on Desktop\white man clip art\mark check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159" y="4824287"/>
            <a:ext cx="603029" cy="55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953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1500"/>
                                        <p:tgtEl>
                                          <p:spTgt spid="35"/>
                                        </p:tgtEl>
                                      </p:cBhvr>
                                    </p:animEffect>
                                  </p:childTnLst>
                                </p:cTn>
                              </p:par>
                            </p:childTnLst>
                          </p:cTn>
                        </p:par>
                        <p:par>
                          <p:cTn id="8" fill="hold">
                            <p:stCondLst>
                              <p:cond delay="1500"/>
                            </p:stCondLst>
                            <p:childTnLst>
                              <p:par>
                                <p:cTn id="9" presetID="22" presetClass="entr" presetSubtype="2"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3000"/>
                                        <p:tgtEl>
                                          <p:spTgt spid="6"/>
                                        </p:tgtEl>
                                      </p:cBhvr>
                                    </p:animEffect>
                                  </p:childTnLst>
                                </p:cTn>
                              </p:par>
                            </p:childTnLst>
                          </p:cTn>
                        </p:par>
                        <p:par>
                          <p:cTn id="12" fill="hold">
                            <p:stCondLst>
                              <p:cond delay="55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wipe(left)">
                                      <p:cBhvr>
                                        <p:cTn id="20" dur="1500"/>
                                        <p:tgtEl>
                                          <p:spTgt spid="21">
                                            <p:txEl>
                                              <p:pRg st="0" end="0"/>
                                            </p:txEl>
                                          </p:spTgt>
                                        </p:tgtEl>
                                      </p:cBhvr>
                                    </p:animEffect>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500" fill="hold"/>
                                        <p:tgtEl>
                                          <p:spTgt spid="18"/>
                                        </p:tgtEl>
                                        <p:attrNameLst>
                                          <p:attrName>ppt_w</p:attrName>
                                        </p:attrNameLst>
                                      </p:cBhvr>
                                      <p:tavLst>
                                        <p:tav tm="0">
                                          <p:val>
                                            <p:fltVal val="0"/>
                                          </p:val>
                                        </p:tav>
                                        <p:tav tm="100000">
                                          <p:val>
                                            <p:strVal val="#ppt_w"/>
                                          </p:val>
                                        </p:tav>
                                      </p:tavLst>
                                    </p:anim>
                                    <p:anim calcmode="lin" valueType="num">
                                      <p:cBhvr>
                                        <p:cTn id="25" dur="1500" fill="hold"/>
                                        <p:tgtEl>
                                          <p:spTgt spid="18"/>
                                        </p:tgtEl>
                                        <p:attrNameLst>
                                          <p:attrName>ppt_h</p:attrName>
                                        </p:attrNameLst>
                                      </p:cBhvr>
                                      <p:tavLst>
                                        <p:tav tm="0">
                                          <p:val>
                                            <p:fltVal val="0"/>
                                          </p:val>
                                        </p:tav>
                                        <p:tav tm="100000">
                                          <p:val>
                                            <p:strVal val="#ppt_h"/>
                                          </p:val>
                                        </p:tav>
                                      </p:tavLst>
                                    </p:anim>
                                    <p:anim calcmode="lin" valueType="num">
                                      <p:cBhvr>
                                        <p:cTn id="26" dur="1500" fill="hold"/>
                                        <p:tgtEl>
                                          <p:spTgt spid="18"/>
                                        </p:tgtEl>
                                        <p:attrNameLst>
                                          <p:attrName>style.rotation</p:attrName>
                                        </p:attrNameLst>
                                      </p:cBhvr>
                                      <p:tavLst>
                                        <p:tav tm="0">
                                          <p:val>
                                            <p:fltVal val="90"/>
                                          </p:val>
                                        </p:tav>
                                        <p:tav tm="100000">
                                          <p:val>
                                            <p:fltVal val="0"/>
                                          </p:val>
                                        </p:tav>
                                      </p:tavLst>
                                    </p:anim>
                                    <p:animEffect transition="in" filter="fade">
                                      <p:cBhvr>
                                        <p:cTn id="27" dur="1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1000"/>
                                        <p:tgtEl>
                                          <p:spTgt spid="4"/>
                                        </p:tgtEl>
                                      </p:cBhvr>
                                    </p:animEffect>
                                  </p:childTnLst>
                                </p:cTn>
                              </p:par>
                            </p:childTnLst>
                          </p:cTn>
                        </p:par>
                        <p:par>
                          <p:cTn id="33" fill="hold">
                            <p:stCondLst>
                              <p:cond delay="1000"/>
                            </p:stCondLst>
                            <p:childTnLst>
                              <p:par>
                                <p:cTn id="34" presetID="21" presetClass="entr" presetSubtype="4" repeatCount="500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4)">
                                      <p:cBhvr>
                                        <p:cTn id="36" dur="1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2000"/>
                                        <p:tgtEl>
                                          <p:spTgt spid="39"/>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up)">
                                      <p:cBhvr>
                                        <p:cTn id="50" dur="1500"/>
                                        <p:tgtEl>
                                          <p:spTgt spid="36"/>
                                        </p:tgtEl>
                                      </p:cBhvr>
                                    </p:animEffect>
                                  </p:child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2250"/>
                                        <p:tgtEl>
                                          <p:spTgt spid="31"/>
                                        </p:tgtEl>
                                      </p:cBhvr>
                                    </p:animEffect>
                                  </p:childTnLst>
                                </p:cTn>
                              </p:par>
                            </p:childTnLst>
                          </p:cTn>
                        </p:par>
                        <p:par>
                          <p:cTn id="55" fill="hold">
                            <p:stCondLst>
                              <p:cond delay="3750"/>
                            </p:stCondLst>
                            <p:childTnLst>
                              <p:par>
                                <p:cTn id="56" presetID="22" presetClass="entr" presetSubtype="1"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2000"/>
                                        <p:tgtEl>
                                          <p:spTgt spid="25"/>
                                        </p:tgtEl>
                                      </p:cBhvr>
                                    </p:animEffect>
                                  </p:childTnLst>
                                </p:cTn>
                              </p:par>
                            </p:childTnLst>
                          </p:cTn>
                        </p:par>
                        <p:par>
                          <p:cTn id="59" fill="hold">
                            <p:stCondLst>
                              <p:cond delay="5750"/>
                            </p:stCondLst>
                            <p:childTnLst>
                              <p:par>
                                <p:cTn id="60" presetID="16" presetClass="entr" presetSubtype="21"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1750"/>
                                        <p:tgtEl>
                                          <p:spTgt spid="28"/>
                                        </p:tgtEl>
                                      </p:cBhvr>
                                    </p:animEffect>
                                  </p:childTnLst>
                                </p:cTn>
                              </p:par>
                            </p:childTnLst>
                          </p:cTn>
                        </p:par>
                        <p:par>
                          <p:cTn id="63" fill="hold">
                            <p:stCondLst>
                              <p:cond delay="7500"/>
                            </p:stCondLst>
                            <p:childTnLst>
                              <p:par>
                                <p:cTn id="64" presetID="31" presetClass="entr" presetSubtype="0" fill="hold" nodeType="after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1500" fill="hold"/>
                                        <p:tgtEl>
                                          <p:spTgt spid="26"/>
                                        </p:tgtEl>
                                        <p:attrNameLst>
                                          <p:attrName>ppt_w</p:attrName>
                                        </p:attrNameLst>
                                      </p:cBhvr>
                                      <p:tavLst>
                                        <p:tav tm="0">
                                          <p:val>
                                            <p:fltVal val="0"/>
                                          </p:val>
                                        </p:tav>
                                        <p:tav tm="100000">
                                          <p:val>
                                            <p:strVal val="#ppt_w"/>
                                          </p:val>
                                        </p:tav>
                                      </p:tavLst>
                                    </p:anim>
                                    <p:anim calcmode="lin" valueType="num">
                                      <p:cBhvr>
                                        <p:cTn id="67" dur="1500" fill="hold"/>
                                        <p:tgtEl>
                                          <p:spTgt spid="26"/>
                                        </p:tgtEl>
                                        <p:attrNameLst>
                                          <p:attrName>ppt_h</p:attrName>
                                        </p:attrNameLst>
                                      </p:cBhvr>
                                      <p:tavLst>
                                        <p:tav tm="0">
                                          <p:val>
                                            <p:fltVal val="0"/>
                                          </p:val>
                                        </p:tav>
                                        <p:tav tm="100000">
                                          <p:val>
                                            <p:strVal val="#ppt_h"/>
                                          </p:val>
                                        </p:tav>
                                      </p:tavLst>
                                    </p:anim>
                                    <p:anim calcmode="lin" valueType="num">
                                      <p:cBhvr>
                                        <p:cTn id="68" dur="1500" fill="hold"/>
                                        <p:tgtEl>
                                          <p:spTgt spid="26"/>
                                        </p:tgtEl>
                                        <p:attrNameLst>
                                          <p:attrName>style.rotation</p:attrName>
                                        </p:attrNameLst>
                                      </p:cBhvr>
                                      <p:tavLst>
                                        <p:tav tm="0">
                                          <p:val>
                                            <p:fltVal val="90"/>
                                          </p:val>
                                        </p:tav>
                                        <p:tav tm="100000">
                                          <p:val>
                                            <p:fltVal val="0"/>
                                          </p:val>
                                        </p:tav>
                                      </p:tavLst>
                                    </p:anim>
                                    <p:animEffect transition="in" filter="fade">
                                      <p:cBhvr>
                                        <p:cTn id="69"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p:bldP spid="31" grpId="0" animBg="1"/>
      <p:bldP spid="39" grpId="0"/>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28348" y="6492875"/>
            <a:ext cx="1828800" cy="365125"/>
          </a:xfrm>
        </p:spPr>
        <p:txBody>
          <a:bodyPr/>
          <a:lstStyle/>
          <a:p>
            <a:fld id="{5C014052-953B-4273-8F47-BF25327D5B24}" type="slidenum">
              <a:rPr lang="en-US" smtClean="0"/>
              <a:t>37</a:t>
            </a:fld>
            <a:endParaRPr lang="en-US" dirty="0"/>
          </a:p>
        </p:txBody>
      </p:sp>
      <p:sp>
        <p:nvSpPr>
          <p:cNvPr id="8" name="Title 1"/>
          <p:cNvSpPr txBox="1">
            <a:spLocks/>
          </p:cNvSpPr>
          <p:nvPr/>
        </p:nvSpPr>
        <p:spPr>
          <a:xfrm>
            <a:off x="-76200" y="0"/>
            <a:ext cx="9296400" cy="8382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spc="50" dirty="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Conflict #4</a:t>
            </a:r>
            <a:r>
              <a:rPr lang="en-US" sz="3200" spc="50" dirty="0" smtClean="0">
                <a:ln w="11430"/>
                <a:solidFill>
                  <a:srgbClr val="FF0000"/>
                </a:solidFill>
                <a:effectLst>
                  <a:outerShdw blurRad="76200" dist="50800" dir="5400000" algn="tl" rotWithShape="0">
                    <a:srgbClr val="000000">
                      <a:alpha val="65000"/>
                    </a:srgbClr>
                  </a:outerShdw>
                </a:effectLst>
              </a:rPr>
              <a:t>  W</a:t>
            </a:r>
            <a:r>
              <a:rPr lang="en-US" sz="2400" spc="50" dirty="0" smtClean="0">
                <a:ln w="11430"/>
                <a:solidFill>
                  <a:srgbClr val="FF0000"/>
                </a:solidFill>
                <a:effectLst>
                  <a:outerShdw blurRad="76200" dist="50800" dir="5400000" algn="tl" rotWithShape="0">
                    <a:srgbClr val="000000">
                      <a:alpha val="65000"/>
                    </a:srgbClr>
                  </a:outerShdw>
                </a:effectLst>
              </a:rPr>
              <a:t>ED</a:t>
            </a:r>
            <a:r>
              <a:rPr lang="en-US" sz="32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&amp;</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00B050"/>
                </a:solidFill>
                <a:effectLst>
                  <a:outerShdw blurRad="76200" dist="50800" dir="5400000" algn="tl" rotWithShape="0">
                    <a:srgbClr val="000000">
                      <a:alpha val="65000"/>
                    </a:srgbClr>
                  </a:outerShdw>
                </a:effectLst>
              </a:rPr>
              <a:t>F</a:t>
            </a:r>
            <a:r>
              <a:rPr lang="en-US" sz="2400" spc="50" dirty="0" smtClean="0">
                <a:ln w="11430"/>
                <a:solidFill>
                  <a:srgbClr val="00B050"/>
                </a:solidFill>
                <a:effectLst>
                  <a:outerShdw blurRad="76200" dist="50800" dir="5400000" algn="tl" rotWithShape="0">
                    <a:srgbClr val="000000">
                      <a:alpha val="65000"/>
                    </a:srgbClr>
                  </a:outerShdw>
                </a:effectLst>
              </a:rPr>
              <a:t>RI</a:t>
            </a:r>
            <a:r>
              <a:rPr lang="en-US" sz="3200" spc="50" dirty="0" smtClean="0">
                <a:ln w="11430"/>
                <a:solidFill>
                  <a:srgbClr val="00B050"/>
                </a:solidFill>
                <a:effectLst>
                  <a:outerShdw blurRad="76200" dist="50800" dir="5400000" algn="tl" rotWithShape="0">
                    <a:srgbClr val="000000">
                      <a:alpha val="65000"/>
                    </a:srgbClr>
                  </a:outerShdw>
                </a:effectLst>
              </a:rPr>
              <a:t> </a:t>
            </a:r>
            <a:r>
              <a:rPr lang="en-US" sz="4000" spc="50" dirty="0" smtClean="0">
                <a:ln w="11430"/>
                <a:solidFill>
                  <a:srgbClr val="00B050"/>
                </a:solidFill>
                <a:effectLst>
                  <a:outerShdw blurRad="76200" dist="50800" dir="5400000" algn="tl" rotWithShape="0">
                    <a:srgbClr val="000000">
                      <a:alpha val="65000"/>
                    </a:srgbClr>
                  </a:outerShdw>
                </a:effectLst>
              </a:rPr>
              <a:t>Wave Sheaf</a:t>
            </a:r>
            <a:endParaRPr lang="en-US" sz="1200" spc="50" dirty="0">
              <a:ln w="11430"/>
              <a:solidFill>
                <a:srgbClr val="FF0000"/>
              </a:solidFill>
              <a:effectLst>
                <a:outerShdw blurRad="76200" dist="50800" dir="5400000" algn="tl" rotWithShape="0">
                  <a:srgbClr val="000000">
                    <a:alpha val="65000"/>
                  </a:srgbClr>
                </a:outerShdw>
              </a:effectLst>
            </a:endParaRPr>
          </a:p>
        </p:txBody>
      </p:sp>
      <p:graphicFrame>
        <p:nvGraphicFramePr>
          <p:cNvPr id="12" name="Table 11"/>
          <p:cNvGraphicFramePr>
            <a:graphicFrameLocks noGrp="1"/>
          </p:cNvGraphicFramePr>
          <p:nvPr>
            <p:extLst>
              <p:ext uri="{D42A27DB-BD31-4B8C-83A1-F6EECF244321}">
                <p14:modId xmlns:p14="http://schemas.microsoft.com/office/powerpoint/2010/main" val="74017982"/>
              </p:ext>
            </p:extLst>
          </p:nvPr>
        </p:nvGraphicFramePr>
        <p:xfrm>
          <a:off x="521209" y="838200"/>
          <a:ext cx="8229599" cy="11430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dirty="0" smtClean="0"/>
                        <a:t>11</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600" b="1" dirty="0" smtClean="0">
                          <a:solidFill>
                            <a:schemeClr val="bg1"/>
                          </a:solidFill>
                        </a:rPr>
                        <a:t>14 P/O</a:t>
                      </a:r>
                      <a:endParaRPr lang="en-US" sz="11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16 W/S?</a:t>
                      </a:r>
                      <a:endParaRPr lang="en-US" sz="1800" b="1" dirty="0"/>
                    </a:p>
                  </a:txBody>
                  <a:tcPr>
                    <a:cell3D prstMaterial="dkEdge">
                      <a:bevel w="77470" h="12700" prst="softRound"/>
                      <a:lightRig rig="flood" dir="t"/>
                    </a:cell3D>
                    <a:solidFill>
                      <a:srgbClr val="00FF00"/>
                    </a:solidFill>
                  </a:tcPr>
                </a:tc>
                <a:tc>
                  <a:txBody>
                    <a:bodyPr/>
                    <a:lstStyle/>
                    <a:p>
                      <a:pPr algn="ctr"/>
                      <a:r>
                        <a:rPr lang="en-US" sz="1800" b="1" dirty="0" smtClean="0"/>
                        <a:t>17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1400" b="0" dirty="0" smtClean="0"/>
                        <a:t>18  ULB</a:t>
                      </a:r>
                      <a:endParaRPr lang="en-US" sz="1050" b="0" dirty="0"/>
                    </a:p>
                  </a:txBody>
                  <a:tcPr>
                    <a:lnT w="12700" cmpd="sng">
                      <a:noFill/>
                    </a:lnT>
                    <a:cell3D prstMaterial="dkEdge">
                      <a:bevel w="77470" h="12700" prst="softRound"/>
                      <a:lightRig rig="flood" dir="t"/>
                    </a:cell3D>
                    <a:solidFill>
                      <a:schemeClr val="bg2">
                        <a:lumMod val="90000"/>
                      </a:schemeClr>
                    </a:solidFill>
                  </a:tcPr>
                </a:tc>
                <a:tc>
                  <a:txBody>
                    <a:bodyPr/>
                    <a:lstStyle/>
                    <a:p>
                      <a:pPr algn="ctr"/>
                      <a:r>
                        <a:rPr lang="en-US" sz="1400" dirty="0" smtClean="0"/>
                        <a:t>19</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tcPr>
                </a:tc>
                <a:tc>
                  <a:txBody>
                    <a:bodyPr/>
                    <a:lstStyle/>
                    <a:p>
                      <a:pPr algn="ctr"/>
                      <a:r>
                        <a:rPr lang="en-US" sz="1400" dirty="0" smtClean="0"/>
                        <a:t>23</a:t>
                      </a:r>
                      <a:endParaRPr lang="en-US" sz="1400" dirty="0"/>
                    </a:p>
                  </a:txBody>
                  <a:tcPr>
                    <a:cell3D prstMaterial="dkEdge">
                      <a:bevel w="77470" h="12700" prst="softRound"/>
                      <a:lightRig rig="flood" dir="t"/>
                    </a:cell3D>
                  </a:tcPr>
                </a:tc>
                <a:tc>
                  <a:txBody>
                    <a:bodyPr/>
                    <a:lstStyle/>
                    <a:p>
                      <a:pPr algn="ctr"/>
                      <a:r>
                        <a:rPr lang="en-US" sz="1400" b="1" dirty="0" smtClean="0"/>
                        <a:t>24</a:t>
                      </a:r>
                      <a:endParaRPr lang="en-US" sz="1400" b="1" dirty="0"/>
                    </a:p>
                  </a:txBody>
                  <a:tcPr>
                    <a:cell3D prstMaterial="dkEdge">
                      <a:bevel w="77470" h="12700" prst="softRound"/>
                      <a:lightRig rig="flood" dir="t"/>
                    </a:cell3D>
                    <a:solidFill>
                      <a:srgbClr val="DCE5EE"/>
                    </a:solidFill>
                  </a:tcPr>
                </a:tc>
              </a:tr>
            </a:tbl>
          </a:graphicData>
        </a:graphic>
      </p:graphicFrame>
      <p:pic>
        <p:nvPicPr>
          <p:cNvPr id="14"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5289" y="1655369"/>
            <a:ext cx="990600" cy="134127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80377" y="1673810"/>
            <a:ext cx="1291765" cy="942228"/>
          </a:xfrm>
          <a:prstGeom prst="rect">
            <a:avLst/>
          </a:prstGeom>
          <a:ln w="76200">
            <a:solidFill>
              <a:schemeClr val="accent2">
                <a:lumMod val="75000"/>
              </a:schemeClr>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2" name="Right Arrow 21"/>
          <p:cNvSpPr/>
          <p:nvPr/>
        </p:nvSpPr>
        <p:spPr>
          <a:xfrm>
            <a:off x="5233416" y="1424349"/>
            <a:ext cx="2438400" cy="304800"/>
          </a:xfrm>
          <a:prstGeom prst="rightArrow">
            <a:avLst/>
          </a:prstGeom>
          <a:gradFill flip="none" rotWithShape="1">
            <a:gsLst>
              <a:gs pos="0">
                <a:srgbClr val="FFF200"/>
              </a:gs>
              <a:gs pos="45000">
                <a:srgbClr val="FF7A00"/>
              </a:gs>
              <a:gs pos="70000">
                <a:srgbClr val="FF0300"/>
              </a:gs>
              <a:gs pos="100000">
                <a:srgbClr val="4D0808"/>
              </a:gs>
            </a:gsLst>
            <a:lin ang="1350000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80821" y="1975180"/>
            <a:ext cx="6024627" cy="1200329"/>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solidFill>
                  <a:srgbClr val="4F2270"/>
                </a:solidFill>
              </a:rPr>
              <a:t>This is Yahusha’s Passion Week – notice how serious this is when Wave Sheaf is placed on Abib 16.  </a:t>
            </a:r>
            <a:r>
              <a:rPr lang="en-US" b="1" dirty="0" smtClean="0">
                <a:solidFill>
                  <a:srgbClr val="C00000"/>
                </a:solidFill>
              </a:rPr>
              <a:t>How can the </a:t>
            </a:r>
            <a:r>
              <a:rPr lang="en-US" b="1" dirty="0" smtClean="0">
                <a:solidFill>
                  <a:srgbClr val="006600"/>
                </a:solidFill>
              </a:rPr>
              <a:t>Abib 16 Wave Sheaf Ascension </a:t>
            </a:r>
            <a:r>
              <a:rPr lang="en-US" b="1" dirty="0" smtClean="0">
                <a:solidFill>
                  <a:srgbClr val="C00000"/>
                </a:solidFill>
              </a:rPr>
              <a:t>be celebrated before any possible Resurrection? </a:t>
            </a:r>
            <a:endParaRPr lang="en-US" b="1" dirty="0">
              <a:solidFill>
                <a:srgbClr val="C00000"/>
              </a:solidFill>
            </a:endParaRPr>
          </a:p>
        </p:txBody>
      </p:sp>
      <p:sp>
        <p:nvSpPr>
          <p:cNvPr id="29" name="Content Placeholder 2"/>
          <p:cNvSpPr txBox="1">
            <a:spLocks/>
          </p:cNvSpPr>
          <p:nvPr/>
        </p:nvSpPr>
        <p:spPr>
          <a:xfrm>
            <a:off x="110087" y="963017"/>
            <a:ext cx="882396"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sz="4400" b="1" spc="50" dirty="0" smtClean="0">
                <a:ln w="11430"/>
                <a:solidFill>
                  <a:srgbClr val="FF0000"/>
                </a:solidFill>
                <a:effectLst>
                  <a:outerShdw blurRad="76200" dist="50800" dir="5400000" algn="tl" rotWithShape="0">
                    <a:srgbClr val="000000">
                      <a:alpha val="65000"/>
                    </a:srgbClr>
                  </a:outerShdw>
                </a:effectLst>
              </a:rPr>
              <a:t>#4</a:t>
            </a:r>
            <a:endParaRPr lang="en-US" sz="4000" b="1" spc="50" dirty="0">
              <a:ln w="11430"/>
              <a:solidFill>
                <a:srgbClr val="FF0000"/>
              </a:solidFill>
              <a:effectLst>
                <a:outerShdw blurRad="76200" dist="50800" dir="5400000" algn="tl" rotWithShape="0">
                  <a:srgbClr val="000000">
                    <a:alpha val="65000"/>
                  </a:srgbClr>
                </a:outerShdw>
              </a:effectLst>
            </a:endParaRPr>
          </a:p>
        </p:txBody>
      </p:sp>
      <p:cxnSp>
        <p:nvCxnSpPr>
          <p:cNvPr id="32" name="Straight Arrow Connector 31"/>
          <p:cNvCxnSpPr/>
          <p:nvPr/>
        </p:nvCxnSpPr>
        <p:spPr>
          <a:xfrm>
            <a:off x="228600" y="3489960"/>
            <a:ext cx="8722360" cy="0"/>
          </a:xfrm>
          <a:prstGeom prst="straightConnector1">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headEnd type="diamond" w="med" len="med"/>
            <a:tailEnd type="diamond"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42741" y="2834114"/>
            <a:ext cx="6058259"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smtClean="0">
                <a:ln>
                  <a:solidFill>
                    <a:srgbClr val="FF0000"/>
                  </a:solidFill>
                </a:ln>
                <a:gradFill flip="none" rotWithShape="1">
                  <a:gsLst>
                    <a:gs pos="0">
                      <a:srgbClr val="FFF200"/>
                    </a:gs>
                    <a:gs pos="45000">
                      <a:srgbClr val="FF7A00"/>
                    </a:gs>
                    <a:gs pos="70000">
                      <a:srgbClr val="FF0300"/>
                    </a:gs>
                    <a:gs pos="100000">
                      <a:srgbClr val="4D0808"/>
                    </a:gs>
                  </a:gsLst>
                  <a:lin ang="2700000" scaled="1"/>
                  <a:tileRect/>
                </a:gradFill>
                <a:effectLst>
                  <a:glow rad="165100">
                    <a:schemeClr val="accent2">
                      <a:lumMod val="60000"/>
                      <a:lumOff val="40000"/>
                    </a:schemeClr>
                  </a:glow>
                </a:effectLst>
                <a:latin typeface="Comic Sans MS" pitchFamily="66" charset="0"/>
                <a:cs typeface="Aharoni" pitchFamily="2" charset="-79"/>
              </a:rPr>
              <a:t>This is a serious impossibility!</a:t>
            </a:r>
            <a:endParaRPr lang="en-US" sz="4400" b="1" dirty="0">
              <a:ln>
                <a:solidFill>
                  <a:srgbClr val="FF0000"/>
                </a:solidFill>
              </a:ln>
              <a:gradFill flip="none" rotWithShape="1">
                <a:gsLst>
                  <a:gs pos="0">
                    <a:srgbClr val="FFF200"/>
                  </a:gs>
                  <a:gs pos="45000">
                    <a:srgbClr val="FF7A00"/>
                  </a:gs>
                  <a:gs pos="70000">
                    <a:srgbClr val="FF0300"/>
                  </a:gs>
                  <a:gs pos="100000">
                    <a:srgbClr val="4D0808"/>
                  </a:gs>
                </a:gsLst>
                <a:lin ang="2700000" scaled="1"/>
                <a:tileRect/>
              </a:gradFill>
              <a:effectLst>
                <a:glow rad="165100">
                  <a:schemeClr val="accent2">
                    <a:lumMod val="60000"/>
                    <a:lumOff val="40000"/>
                  </a:schemeClr>
                </a:glow>
              </a:effectLst>
              <a:latin typeface="Aharoni" pitchFamily="2" charset="-79"/>
              <a:cs typeface="Aharoni" pitchFamily="2" charset="-79"/>
            </a:endParaRPr>
          </a:p>
        </p:txBody>
      </p:sp>
      <p:graphicFrame>
        <p:nvGraphicFramePr>
          <p:cNvPr id="23" name="Table 22"/>
          <p:cNvGraphicFramePr>
            <a:graphicFrameLocks noGrp="1"/>
          </p:cNvGraphicFramePr>
          <p:nvPr>
            <p:extLst>
              <p:ext uri="{D42A27DB-BD31-4B8C-83A1-F6EECF244321}">
                <p14:modId xmlns:p14="http://schemas.microsoft.com/office/powerpoint/2010/main" val="4112679383"/>
              </p:ext>
            </p:extLst>
          </p:nvPr>
        </p:nvGraphicFramePr>
        <p:xfrm>
          <a:off x="518160" y="3750207"/>
          <a:ext cx="8229599" cy="11430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dirty="0" smtClean="0"/>
                        <a:t>11</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600" b="1" dirty="0" smtClean="0">
                          <a:solidFill>
                            <a:schemeClr val="bg1"/>
                          </a:solidFill>
                        </a:rPr>
                        <a:t>14 P/O</a:t>
                      </a:r>
                      <a:endParaRPr lang="en-US" sz="11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16 </a:t>
                      </a:r>
                      <a:r>
                        <a:rPr lang="en-US" sz="1400" b="0" strike="sngStrike" dirty="0" smtClean="0"/>
                        <a:t>W/S</a:t>
                      </a:r>
                      <a:endParaRPr lang="en-US" sz="1400" b="0" dirty="0"/>
                    </a:p>
                  </a:txBody>
                  <a:tcPr>
                    <a:cell3D prstMaterial="dkEdge">
                      <a:bevel w="77470" h="12700" prst="softRound"/>
                      <a:lightRig rig="flood" dir="t"/>
                    </a:cell3D>
                    <a:solidFill>
                      <a:srgbClr val="92D050"/>
                    </a:solidFill>
                  </a:tcPr>
                </a:tc>
                <a:tc>
                  <a:txBody>
                    <a:bodyPr/>
                    <a:lstStyle/>
                    <a:p>
                      <a:pPr algn="ctr"/>
                      <a:r>
                        <a:rPr lang="en-US" sz="1800" b="1" dirty="0" smtClean="0"/>
                        <a:t>17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1">
                <a:tc>
                  <a:txBody>
                    <a:bodyPr/>
                    <a:lstStyle/>
                    <a:p>
                      <a:pPr algn="ctr"/>
                      <a:r>
                        <a:rPr lang="en-US" sz="1800" b="1" dirty="0" smtClean="0"/>
                        <a:t>18  W/S</a:t>
                      </a:r>
                      <a:endParaRPr lang="en-US" sz="12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19</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tcPr>
                </a:tc>
                <a:tc>
                  <a:txBody>
                    <a:bodyPr/>
                    <a:lstStyle/>
                    <a:p>
                      <a:pPr algn="ctr"/>
                      <a:r>
                        <a:rPr lang="en-US" sz="1400" dirty="0" smtClean="0"/>
                        <a:t>23</a:t>
                      </a:r>
                      <a:endParaRPr lang="en-US" sz="1400" dirty="0"/>
                    </a:p>
                  </a:txBody>
                  <a:tcPr>
                    <a:cell3D prstMaterial="dkEdge">
                      <a:bevel w="77470" h="12700" prst="softRound"/>
                      <a:lightRig rig="flood" dir="t"/>
                    </a:cell3D>
                  </a:tcPr>
                </a:tc>
                <a:tc>
                  <a:txBody>
                    <a:bodyPr/>
                    <a:lstStyle/>
                    <a:p>
                      <a:pPr algn="ctr"/>
                      <a:r>
                        <a:rPr lang="en-US" sz="1400" b="1" dirty="0" smtClean="0"/>
                        <a:t>24</a:t>
                      </a:r>
                      <a:endParaRPr lang="en-US" sz="1400" b="1" dirty="0"/>
                    </a:p>
                  </a:txBody>
                  <a:tcPr>
                    <a:cell3D prstMaterial="dkEdge">
                      <a:bevel w="77470" h="12700" prst="softRound"/>
                      <a:lightRig rig="flood" dir="t"/>
                    </a:cell3D>
                    <a:solidFill>
                      <a:srgbClr val="DCE5EE"/>
                    </a:solidFill>
                  </a:tcPr>
                </a:tc>
              </a:tr>
            </a:tbl>
          </a:graphicData>
        </a:graphic>
      </p:graphicFrame>
      <p:pic>
        <p:nvPicPr>
          <p:cNvPr id="25" name="Picture 2" descr="C:\Users\Rae\Desktop\reaping_the_harves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832" y="4941824"/>
            <a:ext cx="1063514" cy="134127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6" name="Content Placeholder 2"/>
          <p:cNvSpPr txBox="1">
            <a:spLocks/>
          </p:cNvSpPr>
          <p:nvPr/>
        </p:nvSpPr>
        <p:spPr>
          <a:xfrm>
            <a:off x="61318" y="3829304"/>
            <a:ext cx="882396"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sz="4400" b="1" spc="50" dirty="0" smtClean="0">
                <a:ln w="11430"/>
                <a:solidFill>
                  <a:srgbClr val="7030A0"/>
                </a:solidFill>
                <a:effectLst>
                  <a:outerShdw blurRad="76200" dist="50800" dir="5400000" algn="tl" rotWithShape="0">
                    <a:srgbClr val="000000">
                      <a:alpha val="65000"/>
                    </a:srgbClr>
                  </a:outerShdw>
                </a:effectLst>
              </a:rPr>
              <a:t>#4</a:t>
            </a:r>
            <a:endParaRPr lang="en-US" sz="4000" b="1" spc="50" dirty="0">
              <a:ln w="11430"/>
              <a:solidFill>
                <a:srgbClr val="7030A0"/>
              </a:solidFill>
              <a:effectLst>
                <a:outerShdw blurRad="76200" dist="50800" dir="5400000" algn="tl" rotWithShape="0">
                  <a:srgbClr val="000000">
                    <a:alpha val="65000"/>
                  </a:srgbClr>
                </a:outerShdw>
              </a:effectLst>
            </a:endParaRPr>
          </a:p>
        </p:txBody>
      </p:sp>
      <p:sp>
        <p:nvSpPr>
          <p:cNvPr id="33" name="TextBox 32"/>
          <p:cNvSpPr txBox="1"/>
          <p:nvPr/>
        </p:nvSpPr>
        <p:spPr>
          <a:xfrm>
            <a:off x="1691640" y="5215128"/>
            <a:ext cx="7259320" cy="1200329"/>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solidFill>
                  <a:srgbClr val="7030A0"/>
                </a:solidFill>
              </a:rPr>
              <a:t>Yahusha’s “mid-week” Passover is followed by “3 days &amp; </a:t>
            </a:r>
            <a:br>
              <a:rPr lang="en-US" b="1" dirty="0" smtClean="0">
                <a:solidFill>
                  <a:srgbClr val="7030A0"/>
                </a:solidFill>
              </a:rPr>
            </a:br>
            <a:r>
              <a:rPr lang="en-US" b="1" dirty="0" smtClean="0">
                <a:solidFill>
                  <a:srgbClr val="7030A0"/>
                </a:solidFill>
              </a:rPr>
              <a:t>3 nights” in death, terminating with the </a:t>
            </a:r>
            <a:r>
              <a:rPr lang="en-US" sz="1400" b="1" dirty="0" smtClean="0">
                <a:solidFill>
                  <a:srgbClr val="7030A0"/>
                </a:solidFill>
              </a:rPr>
              <a:t>[</a:t>
            </a:r>
            <a:r>
              <a:rPr lang="en-US" sz="1400" b="1" dirty="0">
                <a:solidFill>
                  <a:srgbClr val="0070C0"/>
                </a:solidFill>
              </a:rPr>
              <a:t>H7676</a:t>
            </a:r>
            <a:r>
              <a:rPr lang="en-US" sz="1400" b="1" dirty="0">
                <a:solidFill>
                  <a:srgbClr val="7030A0"/>
                </a:solidFill>
              </a:rPr>
              <a:t>]</a:t>
            </a:r>
            <a:r>
              <a:rPr lang="en-US" b="1" dirty="0">
                <a:solidFill>
                  <a:srgbClr val="7030A0"/>
                </a:solidFill>
              </a:rPr>
              <a:t> </a:t>
            </a:r>
            <a:r>
              <a:rPr lang="en-US" b="1" dirty="0" smtClean="0">
                <a:solidFill>
                  <a:srgbClr val="7030A0"/>
                </a:solidFill>
              </a:rPr>
              <a:t>Sabbath </a:t>
            </a:r>
            <a:br>
              <a:rPr lang="en-US" b="1" dirty="0" smtClean="0">
                <a:solidFill>
                  <a:srgbClr val="7030A0"/>
                </a:solidFill>
              </a:rPr>
            </a:br>
            <a:r>
              <a:rPr lang="en-US" b="1" dirty="0" smtClean="0">
                <a:solidFill>
                  <a:srgbClr val="7030A0"/>
                </a:solidFill>
              </a:rPr>
              <a:t>Resurrection – then His Ascension on the 1</a:t>
            </a:r>
            <a:r>
              <a:rPr lang="en-US" b="1" baseline="30000" dirty="0" smtClean="0">
                <a:solidFill>
                  <a:srgbClr val="7030A0"/>
                </a:solidFill>
              </a:rPr>
              <a:t>st</a:t>
            </a:r>
            <a:r>
              <a:rPr lang="en-US" b="1" dirty="0" smtClean="0">
                <a:solidFill>
                  <a:srgbClr val="7030A0"/>
                </a:solidFill>
              </a:rPr>
              <a:t> cycle Wave Sheaf celebration.  </a:t>
            </a:r>
            <a:r>
              <a:rPr lang="en-US" b="1" dirty="0" smtClean="0">
                <a:solidFill>
                  <a:srgbClr val="C00000"/>
                </a:solidFill>
              </a:rPr>
              <a:t>(Abib 16 PALES in comparison and removes the Backbone!)</a:t>
            </a:r>
            <a:endParaRPr lang="en-US" sz="2000" b="1" dirty="0">
              <a:solidFill>
                <a:srgbClr val="FF0000"/>
              </a:solidFill>
            </a:endParaRPr>
          </a:p>
        </p:txBody>
      </p:sp>
      <p:pic>
        <p:nvPicPr>
          <p:cNvPr id="36"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30555" y="4483864"/>
            <a:ext cx="1162811" cy="1550982"/>
          </a:xfrm>
          <a:prstGeom prst="ellipse">
            <a:avLst/>
          </a:prstGeom>
          <a:ln w="63500" cap="rnd">
            <a:gradFill>
              <a:gsLst>
                <a:gs pos="22000">
                  <a:srgbClr val="4F2270"/>
                </a:gs>
                <a:gs pos="50000">
                  <a:schemeClr val="accent1">
                    <a:tint val="44500"/>
                    <a:satMod val="160000"/>
                  </a:schemeClr>
                </a:gs>
                <a:gs pos="83000">
                  <a:srgbClr val="0070C0"/>
                </a:gs>
              </a:gsLst>
              <a:lin ang="5400000" scaled="0"/>
            </a:gra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0" y="6290847"/>
            <a:ext cx="9144000" cy="52322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Only #4:</a:t>
            </a:r>
            <a:r>
              <a:rPr lang="en-US" sz="28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 </a:t>
            </a:r>
            <a:r>
              <a:rPr lang="en-US" sz="24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E</a:t>
            </a: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VERY </a:t>
            </a:r>
            <a:r>
              <a:rPr lang="en-US" sz="24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atin typeface="Comic Sans MS" pitchFamily="66" charset="0"/>
                <a:cs typeface="Aharoni" pitchFamily="2" charset="-79"/>
              </a:rPr>
              <a:t>D</a:t>
            </a: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atin typeface="Comic Sans MS" pitchFamily="66" charset="0"/>
                <a:cs typeface="Aharoni" pitchFamily="2" charset="-79"/>
              </a:rPr>
              <a:t>ETAIL</a:t>
            </a:r>
            <a:r>
              <a:rPr lang="en-US" sz="24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 F</a:t>
            </a: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OLLOWS </a:t>
            </a:r>
            <a:r>
              <a:rPr lang="en-US" sz="24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T</a:t>
            </a: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ORAH</a:t>
            </a:r>
            <a:r>
              <a:rPr lang="en-US" sz="24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 S</a:t>
            </a: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TATUTES</a:t>
            </a:r>
            <a:r>
              <a:rPr lang="en-US" sz="2400"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 P</a:t>
            </a:r>
            <a:r>
              <a:rPr lang="en-US" b="1" dirty="0" smtClean="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ERFECTLY</a:t>
            </a:r>
            <a:r>
              <a:rPr lang="en-US" sz="2400" b="1" dirty="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rPr>
              <a:t>!</a:t>
            </a:r>
            <a:endParaRPr lang="en-US" sz="4000" b="1" dirty="0">
              <a:ln>
                <a:solidFill>
                  <a:srgbClr val="0070C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latin typeface="Comic Sans MS" pitchFamily="66" charset="0"/>
              <a:cs typeface="Aharoni" pitchFamily="2" charset="-79"/>
            </a:endParaRPr>
          </a:p>
        </p:txBody>
      </p:sp>
      <p:sp>
        <p:nvSpPr>
          <p:cNvPr id="39" name="Title 1"/>
          <p:cNvSpPr txBox="1">
            <a:spLocks/>
          </p:cNvSpPr>
          <p:nvPr/>
        </p:nvSpPr>
        <p:spPr>
          <a:xfrm>
            <a:off x="215152" y="3200400"/>
            <a:ext cx="4966447" cy="51821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300" dirty="0" smtClean="0">
                <a:ln w="11430"/>
                <a:solidFill>
                  <a:srgbClr val="00B0F0"/>
                </a:solidFill>
                <a:effectLst>
                  <a:glow rad="127000">
                    <a:srgbClr val="FFFF00"/>
                  </a:glow>
                  <a:outerShdw blurRad="76200" dist="50800" dir="5400000" algn="tl" rotWithShape="0">
                    <a:srgbClr val="000000">
                      <a:alpha val="65000"/>
                    </a:srgbClr>
                  </a:outerShdw>
                </a:effectLst>
              </a:rPr>
              <a:t>ON  Covenant  Calendar!</a:t>
            </a:r>
            <a:endParaRPr lang="en-US" sz="1100" spc="300" dirty="0">
              <a:ln w="11430"/>
              <a:solidFill>
                <a:srgbClr val="00B0F0"/>
              </a:solidFill>
              <a:effectLst>
                <a:glow rad="127000">
                  <a:srgbClr val="FFFF00"/>
                </a:glow>
                <a:outerShdw blurRad="76200" dist="50800" dir="5400000" algn="tl" rotWithShape="0">
                  <a:srgbClr val="000000">
                    <a:alpha val="65000"/>
                  </a:srgbClr>
                </a:outerShdw>
              </a:effectLst>
            </a:endParaRPr>
          </a:p>
        </p:txBody>
      </p:sp>
      <p:sp>
        <p:nvSpPr>
          <p:cNvPr id="40" name="Right Arrow 39"/>
          <p:cNvSpPr/>
          <p:nvPr/>
        </p:nvSpPr>
        <p:spPr>
          <a:xfrm>
            <a:off x="5247640" y="4359036"/>
            <a:ext cx="2269062" cy="289560"/>
          </a:xfrm>
          <a:prstGeom prst="rightArrow">
            <a:avLst>
              <a:gd name="adj1" fmla="val 51017"/>
              <a:gd name="adj2" fmla="val 50000"/>
            </a:avLst>
          </a:prstGeom>
          <a:gradFill flip="none" rotWithShape="1">
            <a:gsLst>
              <a:gs pos="0">
                <a:srgbClr val="03D4A8"/>
              </a:gs>
              <a:gs pos="25000">
                <a:srgbClr val="21D6E0"/>
              </a:gs>
              <a:gs pos="75000">
                <a:srgbClr val="0087E6"/>
              </a:gs>
              <a:gs pos="100000">
                <a:srgbClr val="005CBF"/>
              </a:gs>
            </a:gsLst>
            <a:lin ang="13500000" scaled="0"/>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ent Arrow 3"/>
          <p:cNvSpPr/>
          <p:nvPr/>
        </p:nvSpPr>
        <p:spPr>
          <a:xfrm flipH="1" flipV="1">
            <a:off x="1600196" y="4359036"/>
            <a:ext cx="6152393" cy="929788"/>
          </a:xfrm>
          <a:prstGeom prst="bentArrow">
            <a:avLst>
              <a:gd name="adj1" fmla="val 22857"/>
              <a:gd name="adj2" fmla="val 25000"/>
              <a:gd name="adj3" fmla="val 25000"/>
              <a:gd name="adj4" fmla="val 43750"/>
            </a:avLst>
          </a:prstGeom>
          <a:gradFill>
            <a:gsLst>
              <a:gs pos="0">
                <a:srgbClr val="03D4A8"/>
              </a:gs>
              <a:gs pos="25000">
                <a:srgbClr val="21D6E0"/>
              </a:gs>
              <a:gs pos="75000">
                <a:srgbClr val="0087E6"/>
              </a:gs>
              <a:gs pos="100000">
                <a:srgbClr val="005CBF"/>
              </a:gs>
            </a:gsLst>
            <a:lin ang="10800000" scaled="1"/>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rtlCol="0" anchor="t" anchorCtr="1"/>
          <a:lstStyle/>
          <a:p>
            <a:pPr algn="ctr"/>
            <a:endParaRPr lang="en-US" b="1" dirty="0">
              <a:solidFill>
                <a:srgbClr val="002060"/>
              </a:solidFill>
              <a:effectLst>
                <a:glow rad="127000">
                  <a:schemeClr val="bg1"/>
                </a:glow>
              </a:effectLst>
            </a:endParaRPr>
          </a:p>
        </p:txBody>
      </p:sp>
      <p:sp>
        <p:nvSpPr>
          <p:cNvPr id="5" name="Rectangle 4"/>
          <p:cNvSpPr/>
          <p:nvPr/>
        </p:nvSpPr>
        <p:spPr>
          <a:xfrm>
            <a:off x="2317523" y="4857988"/>
            <a:ext cx="4564070" cy="369332"/>
          </a:xfrm>
          <a:prstGeom prst="rect">
            <a:avLst/>
          </a:prstGeom>
        </p:spPr>
        <p:txBody>
          <a:bodyPr wrap="none">
            <a:spAutoFit/>
          </a:bodyPr>
          <a:lstStyle/>
          <a:p>
            <a:pPr algn="ctr"/>
            <a:r>
              <a:rPr lang="en-US" b="1" dirty="0">
                <a:solidFill>
                  <a:srgbClr val="002060"/>
                </a:solidFill>
                <a:effectLst>
                  <a:glow rad="127000">
                    <a:schemeClr val="bg1"/>
                  </a:glow>
                </a:effectLst>
              </a:rPr>
              <a:t>Ascension is celebrated AFTER Resurrection!</a:t>
            </a:r>
          </a:p>
        </p:txBody>
      </p:sp>
      <p:pic>
        <p:nvPicPr>
          <p:cNvPr id="27" name="Picture 11" descr="C:\Users\Rae\Desktop\Art on Desktop\white man clip art\makr x 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4992" y="1211839"/>
            <a:ext cx="388089" cy="4435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C:\Users\Rae\Desktop\Art on Desktop\white man clip art\makr x 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4992" y="4082390"/>
            <a:ext cx="388089" cy="4435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Users\Rae\Desktop\Art on Desktop\white man clip art\mark check 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7146" y="4800600"/>
            <a:ext cx="603029" cy="55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534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500"/>
                                        <p:tgtEl>
                                          <p:spTgt spid="14"/>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1500"/>
                                        <p:tgtEl>
                                          <p:spTgt spid="24"/>
                                        </p:tgtEl>
                                      </p:cBhvr>
                                    </p:animEffect>
                                  </p:childTnLst>
                                </p:cTn>
                              </p:par>
                            </p:childTnLst>
                          </p:cTn>
                        </p:par>
                        <p:par>
                          <p:cTn id="21" fill="hold">
                            <p:stCondLst>
                              <p:cond delay="3000"/>
                            </p:stCondLst>
                            <p:childTnLst>
                              <p:par>
                                <p:cTn id="22" presetID="31"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fltVal val="0"/>
                                          </p:val>
                                        </p:tav>
                                        <p:tav tm="100000">
                                          <p:val>
                                            <p:strVal val="#ppt_w"/>
                                          </p:val>
                                        </p:tav>
                                      </p:tavLst>
                                    </p:anim>
                                    <p:anim calcmode="lin" valueType="num">
                                      <p:cBhvr>
                                        <p:cTn id="25" dur="1000" fill="hold"/>
                                        <p:tgtEl>
                                          <p:spTgt spid="27"/>
                                        </p:tgtEl>
                                        <p:attrNameLst>
                                          <p:attrName>ppt_h</p:attrName>
                                        </p:attrNameLst>
                                      </p:cBhvr>
                                      <p:tavLst>
                                        <p:tav tm="0">
                                          <p:val>
                                            <p:fltVal val="0"/>
                                          </p:val>
                                        </p:tav>
                                        <p:tav tm="100000">
                                          <p:val>
                                            <p:strVal val="#ppt_h"/>
                                          </p:val>
                                        </p:tav>
                                      </p:tavLst>
                                    </p:anim>
                                    <p:anim calcmode="lin" valueType="num">
                                      <p:cBhvr>
                                        <p:cTn id="26" dur="1000" fill="hold"/>
                                        <p:tgtEl>
                                          <p:spTgt spid="27"/>
                                        </p:tgtEl>
                                        <p:attrNameLst>
                                          <p:attrName>style.rotation</p:attrName>
                                        </p:attrNameLst>
                                      </p:cBhvr>
                                      <p:tavLst>
                                        <p:tav tm="0">
                                          <p:val>
                                            <p:fltVal val="90"/>
                                          </p:val>
                                        </p:tav>
                                        <p:tav tm="100000">
                                          <p:val>
                                            <p:fltVal val="0"/>
                                          </p:val>
                                        </p:tav>
                                      </p:tavLst>
                                    </p:anim>
                                    <p:animEffect transition="in" filter="fade">
                                      <p:cBhvr>
                                        <p:cTn id="27" dur="1000"/>
                                        <p:tgtEl>
                                          <p:spTgt spid="27"/>
                                        </p:tgtEl>
                                      </p:cBhvr>
                                    </p:animEffect>
                                  </p:childTnLst>
                                </p:cTn>
                              </p:par>
                            </p:childTnLst>
                          </p:cTn>
                        </p:par>
                        <p:par>
                          <p:cTn id="28" fill="hold">
                            <p:stCondLst>
                              <p:cond delay="4000"/>
                            </p:stCondLst>
                            <p:childTnLst>
                              <p:par>
                                <p:cTn id="29" presetID="45" presetClass="entr" presetSubtype="0" fill="hold" nodeType="afterEffect">
                                  <p:stCondLst>
                                    <p:cond delay="5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anim calcmode="lin" valueType="num">
                                      <p:cBhvr>
                                        <p:cTn id="32" dur="2000" fill="hold"/>
                                        <p:tgtEl>
                                          <p:spTgt spid="27"/>
                                        </p:tgtEl>
                                        <p:attrNameLst>
                                          <p:attrName>ppt_w</p:attrName>
                                        </p:attrNameLst>
                                      </p:cBhvr>
                                      <p:tavLst>
                                        <p:tav tm="0" fmla="#ppt_w*sin(2.5*pi*$)">
                                          <p:val>
                                            <p:fltVal val="0"/>
                                          </p:val>
                                        </p:tav>
                                        <p:tav tm="100000">
                                          <p:val>
                                            <p:fltVal val="1"/>
                                          </p:val>
                                        </p:tav>
                                      </p:tavLst>
                                    </p:anim>
                                    <p:anim calcmode="lin" valueType="num">
                                      <p:cBhvr>
                                        <p:cTn id="33"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ipe(left)">
                                      <p:cBhvr>
                                        <p:cTn id="38" dur="2250"/>
                                        <p:tgtEl>
                                          <p:spTgt spid="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2000"/>
                                        <p:tgtEl>
                                          <p:spTgt spid="39"/>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1500"/>
                                        <p:tgtEl>
                                          <p:spTgt spid="40"/>
                                        </p:tgtEl>
                                      </p:cBhvr>
                                    </p:animEffect>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up)">
                                      <p:cBhvr>
                                        <p:cTn id="56" dur="1500"/>
                                        <p:tgtEl>
                                          <p:spTgt spid="36"/>
                                        </p:tgtEl>
                                      </p:cBhvr>
                                    </p:animEffect>
                                  </p:childTnLst>
                                </p:cTn>
                              </p:par>
                            </p:childTnLst>
                          </p:cTn>
                        </p:par>
                        <p:par>
                          <p:cTn id="57" fill="hold">
                            <p:stCondLst>
                              <p:cond delay="3000"/>
                            </p:stCondLst>
                            <p:childTnLst>
                              <p:par>
                                <p:cTn id="58" presetID="31"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fltVal val="0"/>
                                          </p:val>
                                        </p:tav>
                                        <p:tav tm="100000">
                                          <p:val>
                                            <p:strVal val="#ppt_w"/>
                                          </p:val>
                                        </p:tav>
                                      </p:tavLst>
                                    </p:anim>
                                    <p:anim calcmode="lin" valueType="num">
                                      <p:cBhvr>
                                        <p:cTn id="61" dur="1000" fill="hold"/>
                                        <p:tgtEl>
                                          <p:spTgt spid="30"/>
                                        </p:tgtEl>
                                        <p:attrNameLst>
                                          <p:attrName>ppt_h</p:attrName>
                                        </p:attrNameLst>
                                      </p:cBhvr>
                                      <p:tavLst>
                                        <p:tav tm="0">
                                          <p:val>
                                            <p:fltVal val="0"/>
                                          </p:val>
                                        </p:tav>
                                        <p:tav tm="100000">
                                          <p:val>
                                            <p:strVal val="#ppt_h"/>
                                          </p:val>
                                        </p:tav>
                                      </p:tavLst>
                                    </p:anim>
                                    <p:anim calcmode="lin" valueType="num">
                                      <p:cBhvr>
                                        <p:cTn id="62" dur="1000" fill="hold"/>
                                        <p:tgtEl>
                                          <p:spTgt spid="30"/>
                                        </p:tgtEl>
                                        <p:attrNameLst>
                                          <p:attrName>style.rotation</p:attrName>
                                        </p:attrNameLst>
                                      </p:cBhvr>
                                      <p:tavLst>
                                        <p:tav tm="0">
                                          <p:val>
                                            <p:fltVal val="90"/>
                                          </p:val>
                                        </p:tav>
                                        <p:tav tm="100000">
                                          <p:val>
                                            <p:fltVal val="0"/>
                                          </p:val>
                                        </p:tav>
                                      </p:tavLst>
                                    </p:anim>
                                    <p:animEffect transition="in" filter="fade">
                                      <p:cBhvr>
                                        <p:cTn id="63" dur="1000"/>
                                        <p:tgtEl>
                                          <p:spTgt spid="30"/>
                                        </p:tgtEl>
                                      </p:cBhvr>
                                    </p:animEffect>
                                  </p:childTnLst>
                                </p:cTn>
                              </p:par>
                            </p:childTnLst>
                          </p:cTn>
                        </p:par>
                        <p:par>
                          <p:cTn id="64" fill="hold">
                            <p:stCondLst>
                              <p:cond delay="4000"/>
                            </p:stCondLst>
                            <p:childTnLst>
                              <p:par>
                                <p:cTn id="65" presetID="45" presetClass="entr" presetSubtype="0" fill="hold" nodeType="afterEffect">
                                  <p:stCondLst>
                                    <p:cond delay="50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2000"/>
                                        <p:tgtEl>
                                          <p:spTgt spid="30"/>
                                        </p:tgtEl>
                                      </p:cBhvr>
                                    </p:animEffect>
                                    <p:anim calcmode="lin" valueType="num">
                                      <p:cBhvr>
                                        <p:cTn id="68" dur="2000" fill="hold"/>
                                        <p:tgtEl>
                                          <p:spTgt spid="30"/>
                                        </p:tgtEl>
                                        <p:attrNameLst>
                                          <p:attrName>ppt_w</p:attrName>
                                        </p:attrNameLst>
                                      </p:cBhvr>
                                      <p:tavLst>
                                        <p:tav tm="0" fmla="#ppt_w*sin(2.5*pi*$)">
                                          <p:val>
                                            <p:fltVal val="0"/>
                                          </p:val>
                                        </p:tav>
                                        <p:tav tm="100000">
                                          <p:val>
                                            <p:fltVal val="1"/>
                                          </p:val>
                                        </p:tav>
                                      </p:tavLst>
                                    </p:anim>
                                    <p:anim calcmode="lin" valueType="num">
                                      <p:cBhvr>
                                        <p:cTn id="69"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right)">
                                      <p:cBhvr>
                                        <p:cTn id="74" dur="2000"/>
                                        <p:tgtEl>
                                          <p:spTgt spid="4"/>
                                        </p:tgtEl>
                                      </p:cBhvr>
                                    </p:animEffec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left)">
                                      <p:cBhvr>
                                        <p:cTn id="78" dur="2000"/>
                                        <p:tgtEl>
                                          <p:spTgt spid="5">
                                            <p:txEl>
                                              <p:pRg st="0" end="0"/>
                                            </p:txEl>
                                          </p:spTgt>
                                        </p:tgtEl>
                                      </p:cBhvr>
                                    </p:animEffect>
                                  </p:childTnLst>
                                </p:cTn>
                              </p:par>
                            </p:childTnLst>
                          </p:cTn>
                        </p:par>
                        <p:par>
                          <p:cTn id="79" fill="hold">
                            <p:stCondLst>
                              <p:cond delay="4000"/>
                            </p:stCondLst>
                            <p:childTnLst>
                              <p:par>
                                <p:cTn id="80" presetID="22" presetClass="entr" presetSubtype="1"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up)">
                                      <p:cBhvr>
                                        <p:cTn id="82" dur="1500"/>
                                        <p:tgtEl>
                                          <p:spTgt spid="25"/>
                                        </p:tgtEl>
                                      </p:cBhvr>
                                    </p:animEffect>
                                  </p:childTnLst>
                                </p:cTn>
                              </p:par>
                            </p:childTnLst>
                          </p:cTn>
                        </p:par>
                        <p:par>
                          <p:cTn id="83" fill="hold">
                            <p:stCondLst>
                              <p:cond delay="5500"/>
                            </p:stCondLst>
                            <p:childTnLst>
                              <p:par>
                                <p:cTn id="84" presetID="16" presetClass="entr" presetSubtype="21"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barn(inVertical)">
                                      <p:cBhvr>
                                        <p:cTn id="86" dur="1500"/>
                                        <p:tgtEl>
                                          <p:spTgt spid="33"/>
                                        </p:tgtEl>
                                      </p:cBhvr>
                                    </p:animEffect>
                                  </p:childTnLst>
                                </p:cTn>
                              </p:par>
                            </p:childTnLst>
                          </p:cTn>
                        </p:par>
                        <p:par>
                          <p:cTn id="87" fill="hold">
                            <p:stCondLst>
                              <p:cond delay="7000"/>
                            </p:stCondLst>
                            <p:childTnLst>
                              <p:par>
                                <p:cTn id="88" presetID="31" presetClass="entr" presetSubtype="0" fill="hold" nodeType="after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1000" fill="hold"/>
                                        <p:tgtEl>
                                          <p:spTgt spid="28"/>
                                        </p:tgtEl>
                                        <p:attrNameLst>
                                          <p:attrName>ppt_w</p:attrName>
                                        </p:attrNameLst>
                                      </p:cBhvr>
                                      <p:tavLst>
                                        <p:tav tm="0">
                                          <p:val>
                                            <p:fltVal val="0"/>
                                          </p:val>
                                        </p:tav>
                                        <p:tav tm="100000">
                                          <p:val>
                                            <p:strVal val="#ppt_w"/>
                                          </p:val>
                                        </p:tav>
                                      </p:tavLst>
                                    </p:anim>
                                    <p:anim calcmode="lin" valueType="num">
                                      <p:cBhvr>
                                        <p:cTn id="91" dur="1000" fill="hold"/>
                                        <p:tgtEl>
                                          <p:spTgt spid="28"/>
                                        </p:tgtEl>
                                        <p:attrNameLst>
                                          <p:attrName>ppt_h</p:attrName>
                                        </p:attrNameLst>
                                      </p:cBhvr>
                                      <p:tavLst>
                                        <p:tav tm="0">
                                          <p:val>
                                            <p:fltVal val="0"/>
                                          </p:val>
                                        </p:tav>
                                        <p:tav tm="100000">
                                          <p:val>
                                            <p:strVal val="#ppt_h"/>
                                          </p:val>
                                        </p:tav>
                                      </p:tavLst>
                                    </p:anim>
                                    <p:anim calcmode="lin" valueType="num">
                                      <p:cBhvr>
                                        <p:cTn id="92" dur="1000" fill="hold"/>
                                        <p:tgtEl>
                                          <p:spTgt spid="28"/>
                                        </p:tgtEl>
                                        <p:attrNameLst>
                                          <p:attrName>style.rotation</p:attrName>
                                        </p:attrNameLst>
                                      </p:cBhvr>
                                      <p:tavLst>
                                        <p:tav tm="0">
                                          <p:val>
                                            <p:fltVal val="90"/>
                                          </p:val>
                                        </p:tav>
                                        <p:tav tm="100000">
                                          <p:val>
                                            <p:fltVal val="0"/>
                                          </p:val>
                                        </p:tav>
                                      </p:tavLst>
                                    </p:anim>
                                    <p:animEffect transition="in" filter="fade">
                                      <p:cBhvr>
                                        <p:cTn id="93" dur="1000"/>
                                        <p:tgtEl>
                                          <p:spTgt spid="28"/>
                                        </p:tgtEl>
                                      </p:cBhvr>
                                    </p:animEffect>
                                  </p:childTnLst>
                                </p:cTn>
                              </p:par>
                            </p:childTnLst>
                          </p:cTn>
                        </p:par>
                        <p:par>
                          <p:cTn id="94" fill="hold">
                            <p:stCondLst>
                              <p:cond delay="8000"/>
                            </p:stCondLst>
                            <p:childTnLst>
                              <p:par>
                                <p:cTn id="95" presetID="45" presetClass="entr" presetSubtype="0" fill="hold"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2000"/>
                                        <p:tgtEl>
                                          <p:spTgt spid="28"/>
                                        </p:tgtEl>
                                      </p:cBhvr>
                                    </p:animEffect>
                                    <p:anim calcmode="lin" valueType="num">
                                      <p:cBhvr>
                                        <p:cTn id="98" dur="2000" fill="hold"/>
                                        <p:tgtEl>
                                          <p:spTgt spid="28"/>
                                        </p:tgtEl>
                                        <p:attrNameLst>
                                          <p:attrName>ppt_w</p:attrName>
                                        </p:attrNameLst>
                                      </p:cBhvr>
                                      <p:tavLst>
                                        <p:tav tm="0" fmla="#ppt_w*sin(2.5*pi*$)">
                                          <p:val>
                                            <p:fltVal val="0"/>
                                          </p:val>
                                        </p:tav>
                                        <p:tav tm="100000">
                                          <p:val>
                                            <p:fltVal val="1"/>
                                          </p:val>
                                        </p:tav>
                                      </p:tavLst>
                                    </p:anim>
                                    <p:anim calcmode="lin" valueType="num">
                                      <p:cBhvr>
                                        <p:cTn id="99"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1" presetClass="entr" presetSubtype="0" fill="hold" grpId="0" nodeType="clickEffect">
                                  <p:stCondLst>
                                    <p:cond delay="0"/>
                                  </p:stCondLst>
                                  <p:iterate type="lt">
                                    <p:tmPct val="10000"/>
                                  </p:iterate>
                                  <p:childTnLst>
                                    <p:set>
                                      <p:cBhvr>
                                        <p:cTn id="103" dur="1" fill="hold">
                                          <p:stCondLst>
                                            <p:cond delay="0"/>
                                          </p:stCondLst>
                                        </p:cTn>
                                        <p:tgtEl>
                                          <p:spTgt spid="38"/>
                                        </p:tgtEl>
                                        <p:attrNameLst>
                                          <p:attrName>style.visibility</p:attrName>
                                        </p:attrNameLst>
                                      </p:cBhvr>
                                      <p:to>
                                        <p:strVal val="visible"/>
                                      </p:to>
                                    </p:set>
                                    <p:anim calcmode="lin" valueType="num">
                                      <p:cBhvr>
                                        <p:cTn id="104" dur="75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105" dur="750" fill="hold"/>
                                        <p:tgtEl>
                                          <p:spTgt spid="38"/>
                                        </p:tgtEl>
                                        <p:attrNameLst>
                                          <p:attrName>ppt_y</p:attrName>
                                        </p:attrNameLst>
                                      </p:cBhvr>
                                      <p:tavLst>
                                        <p:tav tm="0">
                                          <p:val>
                                            <p:strVal val="#ppt_y"/>
                                          </p:val>
                                        </p:tav>
                                        <p:tav tm="100000">
                                          <p:val>
                                            <p:strVal val="#ppt_y"/>
                                          </p:val>
                                        </p:tav>
                                      </p:tavLst>
                                    </p:anim>
                                    <p:anim calcmode="lin" valueType="num">
                                      <p:cBhvr>
                                        <p:cTn id="106" dur="75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107" dur="75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108" dur="750" tmFilter="0,0; .5, 1; 1, 1"/>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33" grpId="0"/>
      <p:bldP spid="38" grpId="0"/>
      <p:bldP spid="39" grpId="0"/>
      <p:bldP spid="40"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38</a:t>
            </a:fld>
            <a:endParaRPr lang="en-US"/>
          </a:p>
        </p:txBody>
      </p:sp>
      <p:pic>
        <p:nvPicPr>
          <p:cNvPr id="2050" name="Picture 2" descr="C:\Users\Rae\Desktop\Enoch-Zadok PPT &amp; Firstfruits festi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610600" cy="5388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52400" y="76200"/>
            <a:ext cx="8839200" cy="762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spc="50" dirty="0" smtClean="0">
                <a:ln w="11430"/>
                <a:solidFill>
                  <a:srgbClr val="FF0000"/>
                </a:solidFill>
                <a:effectLst>
                  <a:outerShdw blurRad="76200" dist="50800" dir="5400000" algn="tl" rotWithShape="0">
                    <a:srgbClr val="000000">
                      <a:alpha val="65000"/>
                    </a:srgbClr>
                  </a:outerShdw>
                </a:effectLst>
              </a:rPr>
              <a:t>Enoch/</a:t>
            </a:r>
            <a:r>
              <a:rPr lang="en-US" sz="4400" spc="50" dirty="0" err="1" smtClean="0">
                <a:ln w="11430"/>
                <a:solidFill>
                  <a:srgbClr val="FF0000"/>
                </a:solidFill>
                <a:effectLst>
                  <a:outerShdw blurRad="76200" dist="50800" dir="5400000" algn="tl" rotWithShape="0">
                    <a:srgbClr val="000000">
                      <a:alpha val="65000"/>
                    </a:srgbClr>
                  </a:outerShdw>
                </a:effectLst>
              </a:rPr>
              <a:t>Zadok</a:t>
            </a:r>
            <a:r>
              <a:rPr lang="en-US" sz="4400" spc="50" dirty="0" smtClean="0">
                <a:ln w="11430"/>
                <a:solidFill>
                  <a:srgbClr val="FF0000"/>
                </a:solidFill>
                <a:effectLst>
                  <a:outerShdw blurRad="76200" dist="50800" dir="5400000" algn="tl" rotWithShape="0">
                    <a:srgbClr val="000000">
                      <a:alpha val="65000"/>
                    </a:srgbClr>
                  </a:outerShdw>
                </a:effectLst>
              </a:rPr>
              <a:t> Spring Festival Dates</a:t>
            </a:r>
            <a:endParaRPr lang="en-US" sz="4400" spc="50" dirty="0">
              <a:ln w="11430"/>
              <a:solidFill>
                <a:srgbClr val="FF0000"/>
              </a:solidFill>
              <a:effectLst>
                <a:outerShdw blurRad="76200" dist="50800" dir="5400000" algn="tl" rotWithShape="0">
                  <a:srgbClr val="000000">
                    <a:alpha val="65000"/>
                  </a:srgbClr>
                </a:outerShdw>
              </a:effectLst>
            </a:endParaRPr>
          </a:p>
        </p:txBody>
      </p:sp>
      <p:sp>
        <p:nvSpPr>
          <p:cNvPr id="7" name="Title 1"/>
          <p:cNvSpPr txBox="1">
            <a:spLocks/>
          </p:cNvSpPr>
          <p:nvPr/>
        </p:nvSpPr>
        <p:spPr>
          <a:xfrm>
            <a:off x="609600" y="5583000"/>
            <a:ext cx="8839200" cy="1447800"/>
          </a:xfrm>
          <a:prstGeom prst="rect">
            <a:avLst/>
          </a:prstGeom>
          <a:effectLst/>
        </p:spPr>
        <p:txBody>
          <a:bodyPr vert="horz" lIns="91440" tIns="45720" rIns="91440" bIns="45720" rtlCol="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300" dirty="0" smtClean="0">
                <a:ln w="11430"/>
                <a:solidFill>
                  <a:srgbClr val="FF0000"/>
                </a:solidFill>
                <a:effectLst>
                  <a:glow rad="127000">
                    <a:schemeClr val="tx1">
                      <a:alpha val="97000"/>
                    </a:schemeClr>
                  </a:glow>
                  <a:outerShdw blurRad="76200" dist="50800" dir="5400000" algn="tl" rotWithShape="0">
                    <a:srgbClr val="000000">
                      <a:alpha val="65000"/>
                    </a:srgbClr>
                  </a:outerShdw>
                </a:effectLst>
                <a:latin typeface="Trebuchet MS" pitchFamily="34" charset="0"/>
              </a:rPr>
              <a:t>There is nothing here to </a:t>
            </a:r>
            <a:br>
              <a:rPr lang="en-US" sz="2800" spc="300" dirty="0" smtClean="0">
                <a:ln w="11430"/>
                <a:solidFill>
                  <a:srgbClr val="FF0000"/>
                </a:solidFill>
                <a:effectLst>
                  <a:glow rad="127000">
                    <a:schemeClr val="tx1">
                      <a:alpha val="97000"/>
                    </a:schemeClr>
                  </a:glow>
                  <a:outerShdw blurRad="76200" dist="50800" dir="5400000" algn="tl" rotWithShape="0">
                    <a:srgbClr val="000000">
                      <a:alpha val="65000"/>
                    </a:srgbClr>
                  </a:outerShdw>
                </a:effectLst>
                <a:latin typeface="Trebuchet MS" pitchFamily="34" charset="0"/>
              </a:rPr>
            </a:br>
            <a:r>
              <a:rPr lang="en-US" sz="2800" spc="300" dirty="0" smtClean="0">
                <a:ln w="11430"/>
                <a:solidFill>
                  <a:srgbClr val="FF0000"/>
                </a:solidFill>
                <a:effectLst>
                  <a:glow rad="127000">
                    <a:schemeClr val="tx1">
                      <a:alpha val="97000"/>
                    </a:schemeClr>
                  </a:glow>
                  <a:outerShdw blurRad="76200" dist="50800" dir="5400000" algn="tl" rotWithShape="0">
                    <a:srgbClr val="000000">
                      <a:alpha val="65000"/>
                    </a:srgbClr>
                  </a:outerShdw>
                </a:effectLst>
                <a:latin typeface="Trebuchet MS" pitchFamily="34" charset="0"/>
              </a:rPr>
              <a:t>indicate Resurrection timing!</a:t>
            </a:r>
            <a:br>
              <a:rPr lang="en-US" sz="2800" spc="300" dirty="0" smtClean="0">
                <a:ln w="11430"/>
                <a:solidFill>
                  <a:srgbClr val="FF0000"/>
                </a:solidFill>
                <a:effectLst>
                  <a:glow rad="127000">
                    <a:schemeClr val="tx1">
                      <a:alpha val="97000"/>
                    </a:schemeClr>
                  </a:glow>
                  <a:outerShdw blurRad="76200" dist="50800" dir="5400000" algn="tl" rotWithShape="0">
                    <a:srgbClr val="000000">
                      <a:alpha val="65000"/>
                    </a:srgbClr>
                  </a:outerShdw>
                </a:effectLst>
                <a:latin typeface="Trebuchet MS" pitchFamily="34" charset="0"/>
              </a:rPr>
            </a:br>
            <a:endParaRPr lang="en-US" sz="2800" spc="300" dirty="0">
              <a:ln w="11430"/>
              <a:solidFill>
                <a:srgbClr val="FF0000"/>
              </a:solidFill>
              <a:effectLst>
                <a:glow rad="127000">
                  <a:schemeClr val="tx1">
                    <a:alpha val="97000"/>
                  </a:schemeClr>
                </a:glow>
                <a:outerShdw blurRad="76200" dist="50800" dir="5400000" algn="tl" rotWithShape="0">
                  <a:srgbClr val="000000">
                    <a:alpha val="65000"/>
                  </a:srgbClr>
                </a:outerShdw>
              </a:effectLst>
              <a:latin typeface="Trebuchet MS" pitchFamily="34" charset="0"/>
            </a:endParaRPr>
          </a:p>
        </p:txBody>
      </p:sp>
      <p:sp>
        <p:nvSpPr>
          <p:cNvPr id="8" name="Rectangle 7"/>
          <p:cNvSpPr/>
          <p:nvPr/>
        </p:nvSpPr>
        <p:spPr>
          <a:xfrm>
            <a:off x="2667000" y="4315853"/>
            <a:ext cx="4114800" cy="228600"/>
          </a:xfrm>
          <a:prstGeom prst="rect">
            <a:avLst/>
          </a:prstGeom>
          <a:noFill/>
          <a:ln w="381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2" descr="C:\Users\Rae\Desktop\Art on Desktop\white man clip art\yellow-blue smiley faces\Smiley Face  jp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2068188"/>
            <a:ext cx="1297825" cy="175633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04800" y="2812906"/>
            <a:ext cx="2209800" cy="2743199"/>
          </a:xfrm>
          <a:prstGeom prst="rect">
            <a:avLst/>
          </a:prstGeom>
          <a:solidFill>
            <a:schemeClr val="accent2">
              <a:lumMod val="40000"/>
              <a:lumOff val="60000"/>
            </a:schemeClr>
          </a:solidFill>
          <a:effectLst/>
          <a:scene3d>
            <a:camera prst="orthographicFront"/>
            <a:lightRig rig="threePt" dir="t"/>
          </a:scene3d>
          <a:sp3d>
            <a:bevelT/>
          </a:sp3d>
        </p:spPr>
        <p:txBody>
          <a:bodyPr vert="horz" lIns="91440" tIns="45720" rIns="91440" bIns="45720" rtlCol="0" anchor="t" anchorCtr="0">
            <a:noAutofit/>
            <a:sp3d extrusionH="57150">
              <a:bevelT w="82550" h="38100" prst="coolSlant"/>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This evidence lists “dates” for Passover, ULB </a:t>
            </a:r>
            <a:b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b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and First Fruits.</a:t>
            </a:r>
          </a:p>
          <a:p>
            <a:endParaRPr lang="en-US" sz="1050" dirty="0" smtClean="0">
              <a:ln w="12700">
                <a:noFill/>
                <a:prstDash val="solid"/>
              </a:ln>
              <a:solidFill>
                <a:schemeClr val="accent2">
                  <a:lumMod val="50000"/>
                </a:schemeClr>
              </a:solidFill>
              <a:effectLst>
                <a:innerShdw blurRad="114300">
                  <a:prstClr val="black"/>
                </a:innerShdw>
              </a:effectLst>
              <a:latin typeface="Trebuchet MS" pitchFamily="34" charset="0"/>
            </a:endParaRPr>
          </a:p>
          <a:p>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(Side Note</a:t>
            </a:r>
            <a:r>
              <a:rPr lang="en-US" sz="1600" dirty="0">
                <a:ln w="12700">
                  <a:noFill/>
                  <a:prstDash val="solid"/>
                </a:ln>
                <a:solidFill>
                  <a:schemeClr val="accent2">
                    <a:lumMod val="50000"/>
                  </a:schemeClr>
                </a:solidFill>
                <a:effectLst>
                  <a:innerShdw blurRad="114300">
                    <a:prstClr val="black"/>
                  </a:innerShdw>
                </a:effectLst>
                <a:latin typeface="Trebuchet MS" pitchFamily="34" charset="0"/>
              </a:rPr>
              <a:t>:  Manna ends on Abib </a:t>
            </a:r>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16</a:t>
            </a:r>
            <a:r>
              <a:rPr lang="en-US" sz="1600" baseline="30000" dirty="0" smtClean="0">
                <a:ln w="12700">
                  <a:noFill/>
                  <a:prstDash val="solid"/>
                </a:ln>
                <a:solidFill>
                  <a:schemeClr val="accent2">
                    <a:lumMod val="50000"/>
                  </a:schemeClr>
                </a:solidFill>
                <a:effectLst>
                  <a:innerShdw blurRad="114300">
                    <a:prstClr val="black"/>
                  </a:innerShdw>
                </a:effectLst>
                <a:latin typeface="Trebuchet MS" pitchFamily="34" charset="0"/>
              </a:rPr>
              <a:t>th</a:t>
            </a:r>
            <a:r>
              <a:rPr lang="en-US" sz="1600" dirty="0">
                <a:ln w="12700">
                  <a:noFill/>
                  <a:prstDash val="solid"/>
                </a:ln>
                <a:solidFill>
                  <a:schemeClr val="accent2">
                    <a:lumMod val="50000"/>
                  </a:schemeClr>
                </a:solidFill>
                <a:effectLst>
                  <a:innerShdw blurRad="114300">
                    <a:prstClr val="black"/>
                  </a:innerShdw>
                </a:effectLst>
                <a:latin typeface="Trebuchet MS" pitchFamily="34" charset="0"/>
              </a:rPr>
              <a:t>.  What does Enoch </a:t>
            </a:r>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
            </a:r>
            <a:b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br>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offer </a:t>
            </a:r>
            <a:r>
              <a:rPr lang="en-US" sz="1600" dirty="0">
                <a:ln w="12700">
                  <a:noFill/>
                  <a:prstDash val="solid"/>
                </a:ln>
                <a:solidFill>
                  <a:schemeClr val="accent2">
                    <a:lumMod val="50000"/>
                  </a:schemeClr>
                </a:solidFill>
                <a:effectLst>
                  <a:innerShdw blurRad="114300">
                    <a:prstClr val="black"/>
                  </a:innerShdw>
                </a:effectLst>
                <a:latin typeface="Trebuchet MS" pitchFamily="34" charset="0"/>
              </a:rPr>
              <a:t>for food </a:t>
            </a:r>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
            </a:r>
            <a:b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br>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until </a:t>
            </a:r>
            <a:r>
              <a:rPr lang="en-US" sz="1600" dirty="0">
                <a:ln w="12700">
                  <a:noFill/>
                  <a:prstDash val="solid"/>
                </a:ln>
                <a:solidFill>
                  <a:schemeClr val="accent2">
                    <a:lumMod val="50000"/>
                  </a:schemeClr>
                </a:solidFill>
                <a:effectLst>
                  <a:innerShdw blurRad="114300">
                    <a:prstClr val="black"/>
                  </a:innerShdw>
                </a:effectLst>
                <a:latin typeface="Trebuchet MS" pitchFamily="34" charset="0"/>
              </a:rPr>
              <a:t>Abib 26</a:t>
            </a:r>
            <a:r>
              <a:rPr lang="en-US" sz="1600" dirty="0" smtClean="0">
                <a:ln w="12700">
                  <a:noFill/>
                  <a:prstDash val="solid"/>
                </a:ln>
                <a:solidFill>
                  <a:schemeClr val="accent2">
                    <a:lumMod val="50000"/>
                  </a:schemeClr>
                </a:solidFill>
                <a:effectLst>
                  <a:innerShdw blurRad="114300">
                    <a:prstClr val="black"/>
                  </a:innerShdw>
                </a:effectLst>
                <a:latin typeface="Trebuchet MS" pitchFamily="34" charset="0"/>
              </a:rPr>
              <a:t>?) </a:t>
            </a:r>
            <a:endParaRPr lang="en-US" sz="1600" dirty="0">
              <a:ln w="12700">
                <a:noFill/>
                <a:prstDash val="solid"/>
              </a:ln>
              <a:solidFill>
                <a:schemeClr val="accent2">
                  <a:lumMod val="50000"/>
                </a:schemeClr>
              </a:solidFill>
              <a:effectLst>
                <a:innerShdw blurRad="114300">
                  <a:prstClr val="black"/>
                </a:innerShdw>
              </a:effectLst>
              <a:latin typeface="Trebuchet MS" pitchFamily="34" charset="0"/>
            </a:endParaRPr>
          </a:p>
          <a:p>
            <a:endParaRPr lang="en-US" sz="1800" dirty="0">
              <a:ln w="12700">
                <a:solidFill>
                  <a:srgbClr val="002060"/>
                </a:solidFill>
                <a:prstDash val="solid"/>
              </a:ln>
              <a:solidFill>
                <a:srgbClr val="C00000"/>
              </a:solidFill>
              <a:effectLst>
                <a:innerShdw blurRad="114300">
                  <a:prstClr val="black"/>
                </a:innerShdw>
              </a:effectLst>
              <a:latin typeface="Trebuchet MS" pitchFamily="34" charset="0"/>
            </a:endParaRPr>
          </a:p>
        </p:txBody>
      </p:sp>
      <p:sp>
        <p:nvSpPr>
          <p:cNvPr id="13" name="TextBox 29"/>
          <p:cNvSpPr txBox="1"/>
          <p:nvPr/>
        </p:nvSpPr>
        <p:spPr>
          <a:xfrm>
            <a:off x="304800" y="1600200"/>
            <a:ext cx="1828799" cy="783193"/>
          </a:xfrm>
          <a:prstGeom prst="roundRect">
            <a:avLst/>
          </a:prstGeom>
          <a:solidFill>
            <a:srgbClr val="008080"/>
          </a:solidFill>
          <a:ln w="57150">
            <a:solidFill>
              <a:schemeClr val="accent2">
                <a:lumMod val="60000"/>
                <a:lumOff val="40000"/>
              </a:schemeClr>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000" b="1" spc="150" dirty="0" smtClean="0">
                <a:ln w="11430"/>
                <a:solidFill>
                  <a:srgbClr val="F8F8F8"/>
                </a:solidFill>
                <a:effectLst>
                  <a:outerShdw blurRad="25400" algn="tl" rotWithShape="0">
                    <a:srgbClr val="000000">
                      <a:alpha val="43000"/>
                    </a:srgbClr>
                  </a:outerShdw>
                </a:effectLst>
              </a:rPr>
              <a:t>PARTIAL REVIEW</a:t>
            </a:r>
            <a:endParaRPr lang="en-US" sz="2000" b="1" spc="150" dirty="0">
              <a:ln w="11430"/>
              <a:solidFill>
                <a:srgbClr val="F8F8F8"/>
              </a:solidFill>
              <a:effectLst>
                <a:outerShdw blurRad="25400" algn="tl" rotWithShape="0">
                  <a:srgbClr val="000000">
                    <a:alpha val="43000"/>
                  </a:srgbClr>
                </a:outerShdw>
              </a:effectLst>
            </a:endParaRPr>
          </a:p>
        </p:txBody>
      </p:sp>
      <p:sp>
        <p:nvSpPr>
          <p:cNvPr id="3" name="Rectangle 2"/>
          <p:cNvSpPr/>
          <p:nvPr/>
        </p:nvSpPr>
        <p:spPr>
          <a:xfrm>
            <a:off x="5811822" y="908702"/>
            <a:ext cx="1939955" cy="523220"/>
          </a:xfrm>
          <a:prstGeom prst="rect">
            <a:avLst/>
          </a:prstGeom>
        </p:spPr>
        <p:txBody>
          <a:bodyPr wrap="none">
            <a:spAutoFit/>
          </a:bodyPr>
          <a:lstStyle/>
          <a:p>
            <a:r>
              <a:rPr lang="en-US" sz="2800" spc="50" dirty="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Conflict </a:t>
            </a: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#5</a:t>
            </a:r>
            <a:r>
              <a:rPr lang="en-US" sz="2800" spc="50" dirty="0" smtClean="0">
                <a:ln w="11430"/>
                <a:solidFill>
                  <a:srgbClr val="FF0000"/>
                </a:solidFill>
                <a:effectLst>
                  <a:outerShdw blurRad="76200" dist="50800" dir="5400000" algn="tl" rotWithShape="0">
                    <a:srgbClr val="000000">
                      <a:alpha val="65000"/>
                    </a:srgbClr>
                  </a:outerShdw>
                </a:effectLst>
              </a:rPr>
              <a:t> </a:t>
            </a:r>
            <a:endParaRPr lang="en-US" sz="2800" dirty="0"/>
          </a:p>
        </p:txBody>
      </p:sp>
    </p:spTree>
    <p:extLst>
      <p:ext uri="{BB962C8B-B14F-4D97-AF65-F5344CB8AC3E}">
        <p14:creationId xmlns:p14="http://schemas.microsoft.com/office/powerpoint/2010/main" val="34215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1500"/>
                                        <p:tgtEl>
                                          <p:spTgt spid="10">
                                            <p:txEl>
                                              <p:pRg st="0" end="0"/>
                                            </p:txEl>
                                          </p:spTgt>
                                        </p:tgtEl>
                                      </p:cBhvr>
                                    </p:animEffect>
                                  </p:childTnLst>
                                </p:cTn>
                              </p:par>
                            </p:childTnLst>
                          </p:cTn>
                        </p:par>
                        <p:par>
                          <p:cTn id="13" fill="hold">
                            <p:stCondLst>
                              <p:cond delay="1500"/>
                            </p:stCondLst>
                            <p:childTnLst>
                              <p:par>
                                <p:cTn id="14" presetID="21"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3000"/>
                                        <p:tgtEl>
                                          <p:spTgt spid="8"/>
                                        </p:tgtEl>
                                      </p:cBhvr>
                                    </p:animEffect>
                                  </p:childTnLst>
                                </p:cTn>
                              </p:par>
                            </p:childTnLst>
                          </p:cTn>
                        </p:par>
                        <p:par>
                          <p:cTn id="17" fill="hold">
                            <p:stCondLst>
                              <p:cond delay="4500"/>
                            </p:stCondLst>
                            <p:childTnLst>
                              <p:par>
                                <p:cTn id="18" presetID="16" presetClass="entr" presetSubtype="21"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175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up)">
                                      <p:cBhvr>
                                        <p:cTn id="25" dur="1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39</a:t>
            </a:fld>
            <a:endParaRPr lang="en-US"/>
          </a:p>
        </p:txBody>
      </p:sp>
      <p:sp>
        <p:nvSpPr>
          <p:cNvPr id="6" name="Title 1"/>
          <p:cNvSpPr>
            <a:spLocks noGrp="1"/>
          </p:cNvSpPr>
          <p:nvPr>
            <p:ph type="title"/>
          </p:nvPr>
        </p:nvSpPr>
        <p:spPr>
          <a:xfrm>
            <a:off x="6128004" y="312765"/>
            <a:ext cx="2895600" cy="1600200"/>
          </a:xfrm>
          <a:ln>
            <a:noFill/>
          </a:ln>
        </p:spPr>
        <p:txBody>
          <a:bodyPr>
            <a:scene3d>
              <a:camera prst="orthographicFront"/>
              <a:lightRig rig="soft" dir="tl">
                <a:rot lat="0" lon="0" rev="0"/>
              </a:lightRig>
            </a:scene3d>
            <a:sp3d extrusionH="57150" contourW="25400" prstMaterial="matte">
              <a:bevelT w="25400" h="55880"/>
              <a:contourClr>
                <a:schemeClr val="accent2">
                  <a:tint val="20000"/>
                </a:schemeClr>
              </a:contourClr>
            </a:sp3d>
          </a:bodyPr>
          <a:lstStyle/>
          <a:p>
            <a:r>
              <a:rPr lang="en-US" sz="3200" spc="50" dirty="0" smtClean="0">
                <a:ln w="11430"/>
                <a:solidFill>
                  <a:schemeClr val="accent2">
                    <a:lumMod val="50000"/>
                  </a:schemeClr>
                </a:solidFill>
                <a:effectLst>
                  <a:outerShdw blurRad="76200" dist="50800" dir="5400000" algn="tl" rotWithShape="0">
                    <a:srgbClr val="000000">
                      <a:alpha val="65000"/>
                    </a:srgbClr>
                  </a:outerShdw>
                </a:effectLst>
              </a:rPr>
              <a:t>Enoch/</a:t>
            </a:r>
            <a:r>
              <a:rPr lang="en-US" sz="3200" spc="50" dirty="0" err="1" smtClean="0">
                <a:ln w="11430"/>
                <a:solidFill>
                  <a:schemeClr val="accent2">
                    <a:lumMod val="50000"/>
                  </a:schemeClr>
                </a:solidFill>
                <a:effectLst>
                  <a:outerShdw blurRad="76200" dist="50800" dir="5400000" algn="tl" rotWithShape="0">
                    <a:srgbClr val="000000">
                      <a:alpha val="65000"/>
                    </a:srgbClr>
                  </a:outerShdw>
                </a:effectLst>
              </a:rPr>
              <a:t>Zadok</a:t>
            </a:r>
            <a:r>
              <a:rPr lang="en-US" sz="3200" spc="50" dirty="0" smtClean="0">
                <a:ln w="11430"/>
                <a:solidFill>
                  <a:schemeClr val="accent2">
                    <a:lumMod val="50000"/>
                  </a:schemeClr>
                </a:solidFill>
                <a:effectLst>
                  <a:outerShdw blurRad="76200" dist="50800" dir="5400000" algn="tl" rotWithShape="0">
                    <a:srgbClr val="000000">
                      <a:alpha val="65000"/>
                    </a:srgbClr>
                  </a:outerShdw>
                </a:effectLst>
              </a:rPr>
              <a:t> </a:t>
            </a:r>
            <a:br>
              <a:rPr lang="en-US" sz="3200" spc="50" dirty="0" smtClean="0">
                <a:ln w="11430"/>
                <a:solidFill>
                  <a:schemeClr val="accent2">
                    <a:lumMod val="50000"/>
                  </a:schemeClr>
                </a:solidFill>
                <a:effectLst>
                  <a:outerShdw blurRad="76200" dist="50800" dir="5400000" algn="tl" rotWithShape="0">
                    <a:srgbClr val="000000">
                      <a:alpha val="65000"/>
                    </a:srgbClr>
                  </a:outerShdw>
                </a:effectLst>
              </a:rPr>
            </a:br>
            <a:r>
              <a:rPr lang="en-US" sz="3200" spc="50" dirty="0" smtClean="0">
                <a:ln w="11430"/>
                <a:solidFill>
                  <a:schemeClr val="accent2">
                    <a:lumMod val="50000"/>
                  </a:schemeClr>
                </a:solidFill>
                <a:effectLst>
                  <a:outerShdw blurRad="76200" dist="50800" dir="5400000" algn="tl" rotWithShape="0">
                    <a:srgbClr val="000000">
                      <a:alpha val="65000"/>
                    </a:srgbClr>
                  </a:outerShdw>
                </a:effectLst>
              </a:rPr>
              <a:t>Spring </a:t>
            </a:r>
            <a:br>
              <a:rPr lang="en-US" sz="3200" spc="50" dirty="0" smtClean="0">
                <a:ln w="11430"/>
                <a:solidFill>
                  <a:schemeClr val="accent2">
                    <a:lumMod val="50000"/>
                  </a:schemeClr>
                </a:solidFill>
                <a:effectLst>
                  <a:outerShdw blurRad="76200" dist="50800" dir="5400000" algn="tl" rotWithShape="0">
                    <a:srgbClr val="000000">
                      <a:alpha val="65000"/>
                    </a:srgbClr>
                  </a:outerShdw>
                </a:effectLst>
              </a:rPr>
            </a:br>
            <a:r>
              <a:rPr lang="en-US" sz="3200" spc="50" dirty="0" smtClean="0">
                <a:ln w="11430"/>
                <a:solidFill>
                  <a:schemeClr val="accent2">
                    <a:lumMod val="50000"/>
                  </a:schemeClr>
                </a:solidFill>
                <a:effectLst>
                  <a:outerShdw blurRad="76200" dist="50800" dir="5400000" algn="tl" rotWithShape="0">
                    <a:srgbClr val="000000">
                      <a:alpha val="65000"/>
                    </a:srgbClr>
                  </a:outerShdw>
                </a:effectLst>
              </a:rPr>
              <a:t>Festival Dates</a:t>
            </a:r>
            <a:endParaRPr lang="en-US" sz="3200" spc="50" dirty="0">
              <a:ln w="11430"/>
              <a:solidFill>
                <a:schemeClr val="accent2">
                  <a:lumMod val="50000"/>
                </a:schemeClr>
              </a:solidFill>
              <a:effectLst>
                <a:outerShdw blurRad="76200" dist="50800" dir="5400000" algn="tl" rotWithShape="0">
                  <a:srgbClr val="000000">
                    <a:alpha val="65000"/>
                  </a:srgbClr>
                </a:outerShdw>
              </a:effectLst>
            </a:endParaRPr>
          </a:p>
        </p:txBody>
      </p:sp>
      <p:sp>
        <p:nvSpPr>
          <p:cNvPr id="10" name="Title 1"/>
          <p:cNvSpPr txBox="1">
            <a:spLocks/>
          </p:cNvSpPr>
          <p:nvPr/>
        </p:nvSpPr>
        <p:spPr>
          <a:xfrm>
            <a:off x="6248400" y="2133600"/>
            <a:ext cx="2667000" cy="1793806"/>
          </a:xfrm>
          <a:prstGeom prst="rect">
            <a:avLst/>
          </a:prstGeom>
          <a:solidFill>
            <a:schemeClr val="accent2">
              <a:lumMod val="40000"/>
              <a:lumOff val="60000"/>
            </a:schemeClr>
          </a:solidFill>
          <a:effectLst/>
          <a:scene3d>
            <a:camera prst="orthographicFront"/>
            <a:lightRig rig="threePt" dir="t"/>
          </a:scene3d>
          <a:sp3d>
            <a:bevelT/>
          </a:sp3d>
        </p:spPr>
        <p:txBody>
          <a:bodyPr vert="horz" lIns="91440" tIns="45720" rIns="91440" bIns="45720" rtlCol="0" anchor="t" anchorCtr="0">
            <a:noAutofit/>
            <a:sp3d extrusionH="57150">
              <a:bevelT w="82550" h="38100" prst="coolSlant"/>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This evidence lists the “3 days &amp; 3 nights” beginning with “dawn twilight” on Abib 15</a:t>
            </a:r>
            <a:r>
              <a:rPr lang="en-US" sz="1800" baseline="30000" dirty="0" smtClean="0">
                <a:ln w="12700">
                  <a:solidFill>
                    <a:srgbClr val="002060"/>
                  </a:solidFill>
                  <a:prstDash val="solid"/>
                </a:ln>
                <a:solidFill>
                  <a:srgbClr val="0070C0"/>
                </a:solidFill>
                <a:effectLst>
                  <a:innerShdw blurRad="114300">
                    <a:prstClr val="black"/>
                  </a:innerShdw>
                </a:effectLst>
                <a:latin typeface="Trebuchet MS" pitchFamily="34" charset="0"/>
              </a:rPr>
              <a:t>th</a:t>
            </a: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  </a:t>
            </a:r>
            <a:b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b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to “dawn” of </a:t>
            </a:r>
            <a:b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b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Sabbath Abib 18</a:t>
            </a:r>
            <a:r>
              <a:rPr lang="en-US" sz="1800" baseline="30000" dirty="0" smtClean="0">
                <a:ln w="12700">
                  <a:solidFill>
                    <a:srgbClr val="002060"/>
                  </a:solidFill>
                  <a:prstDash val="solid"/>
                </a:ln>
                <a:solidFill>
                  <a:srgbClr val="0070C0"/>
                </a:solidFill>
                <a:effectLst>
                  <a:innerShdw blurRad="114300">
                    <a:prstClr val="black"/>
                  </a:innerShdw>
                </a:effectLst>
                <a:latin typeface="Trebuchet MS" pitchFamily="34" charset="0"/>
              </a:rPr>
              <a:t>th</a:t>
            </a: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a:t>
            </a:r>
            <a:endParaRPr lang="en-US" sz="1800" dirty="0">
              <a:ln w="12700">
                <a:solidFill>
                  <a:srgbClr val="002060"/>
                </a:solidFill>
                <a:prstDash val="solid"/>
              </a:ln>
              <a:solidFill>
                <a:srgbClr val="C00000"/>
              </a:solidFill>
              <a:effectLst>
                <a:innerShdw blurRad="114300">
                  <a:prstClr val="black"/>
                </a:innerShdw>
              </a:effectLst>
              <a:latin typeface="Trebuchet MS" pitchFamily="34" charset="0"/>
            </a:endParaRPr>
          </a:p>
        </p:txBody>
      </p:sp>
      <p:pic>
        <p:nvPicPr>
          <p:cNvPr id="11" name="Picture 2" descr="C:\Users\Rae\Desktop\enoch calendar summary  11-14-20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9455"/>
            <a:ext cx="5715000" cy="6398735"/>
          </a:xfrm>
          <a:prstGeom prst="rect">
            <a:avLst/>
          </a:prstGeom>
          <a:noFill/>
          <a:ln w="5715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33400" y="3200400"/>
            <a:ext cx="5105400" cy="533400"/>
          </a:xfrm>
          <a:prstGeom prst="rect">
            <a:avLst/>
          </a:prstGeom>
          <a:noFill/>
          <a:ln w="381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3400" y="4370832"/>
            <a:ext cx="5105400" cy="533400"/>
          </a:xfrm>
          <a:prstGeom prst="rect">
            <a:avLst/>
          </a:prstGeom>
          <a:noFill/>
          <a:ln w="381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242304" y="4064566"/>
            <a:ext cx="2667000" cy="964634"/>
          </a:xfrm>
          <a:prstGeom prst="rect">
            <a:avLst/>
          </a:prstGeom>
          <a:solidFill>
            <a:srgbClr val="66CCFF"/>
          </a:solidFill>
          <a:effectLst>
            <a:glow rad="127000">
              <a:srgbClr val="FFFF00">
                <a:alpha val="48000"/>
              </a:srgbClr>
            </a:glow>
          </a:effectLst>
          <a:scene3d>
            <a:camera prst="orthographicFront"/>
            <a:lightRig rig="threePt" dir="t"/>
          </a:scene3d>
          <a:sp3d>
            <a:bevelT/>
          </a:sp3d>
        </p:spPr>
        <p:txBody>
          <a:bodyPr vert="horz" lIns="91440" tIns="45720" rIns="91440" bIns="45720" rtlCol="0" anchor="t" anchorCtr="0">
            <a:noAutofit/>
            <a:sp3d extrusionH="57150">
              <a:bevelT w="82550" h="38100" prst="coolSlant"/>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Remember, Joshua’s year had Wave Sheaf </a:t>
            </a:r>
            <a:b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br>
            <a:r>
              <a:rPr lang="en-US" sz="1800" u="sng" dirty="0" smtClean="0">
                <a:ln w="12700">
                  <a:solidFill>
                    <a:srgbClr val="002060"/>
                  </a:solidFill>
                  <a:prstDash val="solid"/>
                </a:ln>
                <a:solidFill>
                  <a:srgbClr val="002060"/>
                </a:solidFill>
                <a:effectLst>
                  <a:innerShdw blurRad="114300">
                    <a:prstClr val="black"/>
                  </a:innerShdw>
                </a:effectLst>
                <a:latin typeface="Trebuchet MS" pitchFamily="34" charset="0"/>
              </a:rPr>
              <a:t>&amp;</a:t>
            </a: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 ULB on Abib 15!</a:t>
            </a:r>
            <a:endParaRPr lang="en-US" sz="1800" dirty="0">
              <a:ln w="12700">
                <a:solidFill>
                  <a:srgbClr val="002060"/>
                </a:solidFill>
                <a:prstDash val="solid"/>
              </a:ln>
              <a:solidFill>
                <a:srgbClr val="C00000"/>
              </a:solidFill>
              <a:effectLst>
                <a:innerShdw blurRad="114300">
                  <a:prstClr val="black"/>
                </a:innerShdw>
              </a:effectLst>
              <a:latin typeface="Trebuchet MS" pitchFamily="34" charset="0"/>
            </a:endParaRPr>
          </a:p>
        </p:txBody>
      </p:sp>
      <p:sp>
        <p:nvSpPr>
          <p:cNvPr id="15" name="Title 1"/>
          <p:cNvSpPr txBox="1">
            <a:spLocks/>
          </p:cNvSpPr>
          <p:nvPr/>
        </p:nvSpPr>
        <p:spPr>
          <a:xfrm>
            <a:off x="6248400" y="5181600"/>
            <a:ext cx="2667000" cy="1219200"/>
          </a:xfrm>
          <a:prstGeom prst="rect">
            <a:avLst/>
          </a:prstGeom>
          <a:solidFill>
            <a:srgbClr val="92D050"/>
          </a:solidFill>
          <a:effectLst/>
          <a:scene3d>
            <a:camera prst="orthographicFront"/>
            <a:lightRig rig="threePt" dir="t"/>
          </a:scene3d>
          <a:sp3d>
            <a:bevelT/>
          </a:sp3d>
        </p:spPr>
        <p:txBody>
          <a:bodyPr vert="horz" lIns="91440" tIns="45720" rIns="91440" bIns="45720" rtlCol="0" anchor="t" anchorCtr="0">
            <a:noAutofit/>
            <a:sp3d extrusionH="57150">
              <a:bevelT w="82550" h="38100" prst="coolSlant"/>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Enoch’s Wave Sheaf on Abib 26</a:t>
            </a:r>
            <a:r>
              <a:rPr lang="en-US" sz="1800" baseline="30000" dirty="0" smtClean="0">
                <a:ln w="12700">
                  <a:solidFill>
                    <a:srgbClr val="002060"/>
                  </a:solidFill>
                  <a:prstDash val="solid"/>
                </a:ln>
                <a:solidFill>
                  <a:srgbClr val="0070C0"/>
                </a:solidFill>
                <a:effectLst>
                  <a:innerShdw blurRad="114300">
                    <a:prstClr val="black"/>
                  </a:innerShdw>
                </a:effectLst>
                <a:latin typeface="Trebuchet MS" pitchFamily="34" charset="0"/>
              </a:rPr>
              <a:t>th</a:t>
            </a:r>
            <a:r>
              <a:rPr lang="en-US" sz="1800" dirty="0" smtClean="0">
                <a:ln w="12700">
                  <a:solidFill>
                    <a:srgbClr val="002060"/>
                  </a:solidFill>
                  <a:prstDash val="solid"/>
                </a:ln>
                <a:solidFill>
                  <a:srgbClr val="0070C0"/>
                </a:solidFill>
                <a:effectLst>
                  <a:innerShdw blurRad="114300">
                    <a:prstClr val="black"/>
                  </a:innerShdw>
                </a:effectLst>
                <a:latin typeface="Trebuchet MS" pitchFamily="34" charset="0"/>
              </a:rPr>
              <a:t> – with Pentecost on </a:t>
            </a:r>
            <a:r>
              <a:rPr lang="en-US" sz="1800" dirty="0" smtClean="0">
                <a:ln w="12700">
                  <a:solidFill>
                    <a:srgbClr val="002060"/>
                  </a:solidFill>
                  <a:prstDash val="solid"/>
                </a:ln>
                <a:solidFill>
                  <a:srgbClr val="0070C0"/>
                </a:solidFill>
                <a:effectLst>
                  <a:glow rad="127000">
                    <a:schemeClr val="accent4">
                      <a:lumMod val="20000"/>
                      <a:lumOff val="80000"/>
                    </a:schemeClr>
                  </a:glow>
                  <a:innerShdw blurRad="114300">
                    <a:prstClr val="black"/>
                  </a:innerShdw>
                </a:effectLst>
                <a:latin typeface="Trebuchet MS" pitchFamily="34" charset="0"/>
              </a:rPr>
              <a:t>15</a:t>
            </a:r>
            <a:r>
              <a:rPr lang="en-US" sz="1800" baseline="30000" dirty="0" smtClean="0">
                <a:ln w="12700">
                  <a:solidFill>
                    <a:srgbClr val="002060"/>
                  </a:solidFill>
                  <a:prstDash val="solid"/>
                </a:ln>
                <a:solidFill>
                  <a:srgbClr val="0070C0"/>
                </a:solidFill>
                <a:effectLst>
                  <a:glow rad="127000">
                    <a:schemeClr val="accent4">
                      <a:lumMod val="20000"/>
                      <a:lumOff val="80000"/>
                    </a:schemeClr>
                  </a:glow>
                  <a:innerShdw blurRad="114300">
                    <a:prstClr val="black"/>
                  </a:innerShdw>
                </a:effectLst>
                <a:latin typeface="Trebuchet MS" pitchFamily="34" charset="0"/>
              </a:rPr>
              <a:t>th</a:t>
            </a:r>
            <a:r>
              <a:rPr lang="en-US" sz="1800" dirty="0" smtClean="0">
                <a:ln w="12700">
                  <a:solidFill>
                    <a:srgbClr val="002060"/>
                  </a:solidFill>
                  <a:prstDash val="solid"/>
                </a:ln>
                <a:solidFill>
                  <a:srgbClr val="0070C0"/>
                </a:solidFill>
                <a:effectLst>
                  <a:glow rad="127000">
                    <a:schemeClr val="accent4">
                      <a:lumMod val="20000"/>
                      <a:lumOff val="80000"/>
                    </a:schemeClr>
                  </a:glow>
                  <a:innerShdw blurRad="114300">
                    <a:prstClr val="black"/>
                  </a:innerShdw>
                </a:effectLst>
                <a:latin typeface="Trebuchet MS" pitchFamily="34" charset="0"/>
              </a:rPr>
              <a:t> day of the 3</a:t>
            </a:r>
            <a:r>
              <a:rPr lang="en-US" sz="1800" baseline="30000" dirty="0" smtClean="0">
                <a:ln w="12700">
                  <a:solidFill>
                    <a:srgbClr val="002060"/>
                  </a:solidFill>
                  <a:prstDash val="solid"/>
                </a:ln>
                <a:solidFill>
                  <a:srgbClr val="0070C0"/>
                </a:solidFill>
                <a:effectLst>
                  <a:glow rad="127000">
                    <a:schemeClr val="accent4">
                      <a:lumMod val="20000"/>
                      <a:lumOff val="80000"/>
                    </a:schemeClr>
                  </a:glow>
                  <a:innerShdw blurRad="114300">
                    <a:prstClr val="black"/>
                  </a:innerShdw>
                </a:effectLst>
                <a:latin typeface="Trebuchet MS" pitchFamily="34" charset="0"/>
              </a:rPr>
              <a:t>rd</a:t>
            </a:r>
            <a:r>
              <a:rPr lang="en-US" sz="1800" dirty="0" smtClean="0">
                <a:ln w="12700">
                  <a:solidFill>
                    <a:srgbClr val="002060"/>
                  </a:solidFill>
                  <a:prstDash val="solid"/>
                </a:ln>
                <a:solidFill>
                  <a:srgbClr val="0070C0"/>
                </a:solidFill>
                <a:effectLst>
                  <a:glow rad="127000">
                    <a:schemeClr val="accent4">
                      <a:lumMod val="20000"/>
                      <a:lumOff val="80000"/>
                    </a:schemeClr>
                  </a:glow>
                  <a:innerShdw blurRad="114300">
                    <a:prstClr val="black"/>
                  </a:innerShdw>
                </a:effectLst>
                <a:latin typeface="Trebuchet MS" pitchFamily="34" charset="0"/>
              </a:rPr>
              <a:t> month!</a:t>
            </a:r>
            <a:endParaRPr lang="en-US" sz="1800" dirty="0">
              <a:ln w="12700">
                <a:solidFill>
                  <a:srgbClr val="002060"/>
                </a:solidFill>
                <a:prstDash val="solid"/>
              </a:ln>
              <a:solidFill>
                <a:srgbClr val="C00000"/>
              </a:solidFill>
              <a:effectLst>
                <a:glow rad="127000">
                  <a:schemeClr val="accent4">
                    <a:lumMod val="20000"/>
                    <a:lumOff val="80000"/>
                  </a:schemeClr>
                </a:glow>
                <a:innerShdw blurRad="114300">
                  <a:prstClr val="black"/>
                </a:innerShdw>
              </a:effectLst>
              <a:latin typeface="Trebuchet MS" pitchFamily="34" charset="0"/>
            </a:endParaRPr>
          </a:p>
        </p:txBody>
      </p:sp>
      <p:cxnSp>
        <p:nvCxnSpPr>
          <p:cNvPr id="4" name="Elbow Connector 3"/>
          <p:cNvCxnSpPr/>
          <p:nvPr/>
        </p:nvCxnSpPr>
        <p:spPr>
          <a:xfrm>
            <a:off x="914400" y="4223062"/>
            <a:ext cx="5327904" cy="126434"/>
          </a:xfrm>
          <a:prstGeom prst="bentConnector3">
            <a:avLst>
              <a:gd name="adj1" fmla="val 72311"/>
            </a:avLst>
          </a:prstGeom>
          <a:ln w="38100">
            <a:solidFill>
              <a:srgbClr val="66CCFF"/>
            </a:solidFill>
            <a:tailEnd type="arrow"/>
          </a:ln>
          <a:effectLst>
            <a:glow rad="127000">
              <a:srgbClr val="FFFF00">
                <a:alpha val="48000"/>
              </a:srgbClr>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9" name="Picture 12" descr="C:\Users\Rae\Desktop\Art on Desktop\white man clip art\yellow-blue smiley faces\Smiley Face  jp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963" y="304800"/>
            <a:ext cx="1061437" cy="1436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035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1500"/>
                                        <p:tgtEl>
                                          <p:spTgt spid="10">
                                            <p:txEl>
                                              <p:pRg st="0" end="0"/>
                                            </p:txEl>
                                          </p:spTgt>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3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up)">
                                      <p:cBhvr>
                                        <p:cTn id="16" dur="1500"/>
                                        <p:tgtEl>
                                          <p:spTgt spid="14">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2000"/>
                                        <p:tgtEl>
                                          <p:spTgt spid="4"/>
                                        </p:tgtEl>
                                      </p:cBhvr>
                                    </p:animEffect>
                                  </p:childTnLst>
                                </p:cTn>
                              </p:par>
                            </p:childTnLst>
                          </p:cTn>
                        </p:par>
                        <p:par>
                          <p:cTn id="21" fill="hold">
                            <p:stCondLst>
                              <p:cond delay="35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2000" fill="hold"/>
                                        <p:tgtEl>
                                          <p:spTgt spid="9"/>
                                        </p:tgtEl>
                                        <p:attrNameLst>
                                          <p:attrName>ppt_w</p:attrName>
                                        </p:attrNameLst>
                                      </p:cBhvr>
                                      <p:tavLst>
                                        <p:tav tm="0">
                                          <p:val>
                                            <p:fltVal val="0"/>
                                          </p:val>
                                        </p:tav>
                                        <p:tav tm="100000">
                                          <p:val>
                                            <p:strVal val="#ppt_w"/>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Effect transition="in" filter="fade">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1500"/>
                                        <p:tgtEl>
                                          <p:spTgt spid="15">
                                            <p:txEl>
                                              <p:pRg st="0" end="0"/>
                                            </p:txEl>
                                          </p:spTgt>
                                        </p:tgtEl>
                                      </p:cBhvr>
                                    </p:animEffect>
                                  </p:childTnLst>
                                </p:cTn>
                              </p:par>
                            </p:childTnLst>
                          </p:cTn>
                        </p:par>
                        <p:par>
                          <p:cTn id="32" fill="hold">
                            <p:stCondLst>
                              <p:cond delay="1500"/>
                            </p:stCondLst>
                            <p:childTnLst>
                              <p:par>
                                <p:cTn id="33" presetID="21"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e\Desktop\Passover Studies\Joshua Firstfruits\JOSH PPT ART &amp; work folder\do boy 3 arrows.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2057400" y="1148707"/>
            <a:ext cx="5637212" cy="59197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1" y="57044"/>
            <a:ext cx="9387841" cy="800219"/>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600" b="1" dirty="0" smtClean="0">
                <a:ln/>
                <a:solidFill>
                  <a:schemeClr val="accent3"/>
                </a:solidFill>
              </a:rPr>
              <a:t>Joshua’s statements have proven…</a:t>
            </a:r>
            <a:r>
              <a:rPr lang="en-US" sz="4600" b="1" cap="none" spc="0" dirty="0" smtClean="0">
                <a:ln/>
                <a:solidFill>
                  <a:schemeClr val="accent3"/>
                </a:solidFill>
                <a:effectLst/>
              </a:rPr>
              <a:t> </a:t>
            </a:r>
            <a:endParaRPr lang="en-US" sz="4600" b="1" cap="none" spc="0" dirty="0">
              <a:ln/>
              <a:solidFill>
                <a:schemeClr val="accent3"/>
              </a:solidFill>
              <a:effectLst/>
            </a:endParaRPr>
          </a:p>
        </p:txBody>
      </p:sp>
      <p:sp>
        <p:nvSpPr>
          <p:cNvPr id="6" name="Rectangle 5"/>
          <p:cNvSpPr/>
          <p:nvPr/>
        </p:nvSpPr>
        <p:spPr>
          <a:xfrm>
            <a:off x="5715000" y="1295400"/>
            <a:ext cx="33528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B050"/>
                </a:solidFill>
                <a:effectLst>
                  <a:outerShdw blurRad="50800" dist="39000" dir="5460000" algn="tl">
                    <a:srgbClr val="000000">
                      <a:alpha val="38000"/>
                    </a:srgbClr>
                  </a:outerShdw>
                </a:effectLst>
              </a:rPr>
              <a:t>#3  Wave Sheaf is</a:t>
            </a:r>
            <a:br>
              <a:rPr lang="en-US" sz="3200" b="1" dirty="0" smtClean="0">
                <a:ln w="11430"/>
                <a:solidFill>
                  <a:srgbClr val="00B050"/>
                </a:solidFill>
                <a:effectLst>
                  <a:outerShdw blurRad="50800" dist="39000" dir="5460000" algn="tl">
                    <a:srgbClr val="000000">
                      <a:alpha val="38000"/>
                    </a:srgbClr>
                  </a:outerShdw>
                </a:effectLst>
              </a:rPr>
            </a:br>
            <a:r>
              <a:rPr lang="en-US" sz="3200" b="1" dirty="0" smtClean="0">
                <a:ln w="11430"/>
                <a:solidFill>
                  <a:srgbClr val="00B050"/>
                </a:solidFill>
                <a:effectLst>
                  <a:outerShdw blurRad="50800" dist="39000" dir="5460000" algn="tl">
                    <a:srgbClr val="000000">
                      <a:alpha val="38000"/>
                    </a:srgbClr>
                  </a:outerShdw>
                </a:effectLst>
              </a:rPr>
              <a:t>placed on Abib 15 – NOT Abib 16!</a:t>
            </a:r>
            <a:br>
              <a:rPr lang="en-US" sz="3200" b="1" dirty="0" smtClean="0">
                <a:ln w="11430"/>
                <a:solidFill>
                  <a:srgbClr val="00B050"/>
                </a:solidFill>
                <a:effectLst>
                  <a:outerShdw blurRad="50800" dist="39000" dir="5460000" algn="tl">
                    <a:srgbClr val="000000">
                      <a:alpha val="38000"/>
                    </a:srgbClr>
                  </a:outerShdw>
                </a:effectLst>
              </a:rPr>
            </a:br>
            <a:endParaRPr lang="en-US" sz="1200" b="1" dirty="0">
              <a:ln w="11430"/>
              <a:solidFill>
                <a:srgbClr val="00B050"/>
              </a:solidFill>
              <a:effectLst>
                <a:outerShdw blurRad="50800" dist="39000" dir="5460000" algn="tl">
                  <a:srgbClr val="000000">
                    <a:alpha val="38000"/>
                  </a:srgbClr>
                </a:outerShdw>
              </a:effectLst>
            </a:endParaRPr>
          </a:p>
        </p:txBody>
      </p:sp>
      <p:sp>
        <p:nvSpPr>
          <p:cNvPr id="8" name="Slide Number Placeholder 7"/>
          <p:cNvSpPr>
            <a:spLocks noGrp="1"/>
          </p:cNvSpPr>
          <p:nvPr>
            <p:ph type="sldNum" sz="quarter" idx="12"/>
          </p:nvPr>
        </p:nvSpPr>
        <p:spPr>
          <a:xfrm>
            <a:off x="7239000" y="6492875"/>
            <a:ext cx="1828800" cy="365125"/>
          </a:xfrm>
        </p:spPr>
        <p:txBody>
          <a:bodyPr/>
          <a:lstStyle/>
          <a:p>
            <a:fld id="{5C014052-953B-4273-8F47-BF25327D5B24}" type="slidenum">
              <a:rPr lang="en-US" smtClean="0"/>
              <a:t>4</a:t>
            </a:fld>
            <a:endParaRPr lang="en-US" dirty="0"/>
          </a:p>
        </p:txBody>
      </p:sp>
      <p:sp>
        <p:nvSpPr>
          <p:cNvPr id="21" name="Rectangle 20"/>
          <p:cNvSpPr/>
          <p:nvPr/>
        </p:nvSpPr>
        <p:spPr>
          <a:xfrm>
            <a:off x="381000" y="944940"/>
            <a:ext cx="35052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8C4C64"/>
                </a:solidFill>
                <a:effectLst>
                  <a:outerShdw blurRad="50800" dist="39000" dir="5460000" algn="tl">
                    <a:srgbClr val="000000">
                      <a:alpha val="38000"/>
                    </a:srgbClr>
                  </a:outerShdw>
                </a:effectLst>
              </a:rPr>
              <a:t>#2  Unleavened Bread Sabbath</a:t>
            </a:r>
          </a:p>
          <a:p>
            <a:pPr algn="ctr"/>
            <a:r>
              <a:rPr lang="en-US" sz="3200" b="1" dirty="0">
                <a:ln w="11430"/>
                <a:solidFill>
                  <a:srgbClr val="8C4C64"/>
                </a:solidFill>
                <a:effectLst>
                  <a:outerShdw blurRad="50800" dist="39000" dir="5460000" algn="tl">
                    <a:srgbClr val="000000">
                      <a:alpha val="38000"/>
                    </a:srgbClr>
                  </a:outerShdw>
                </a:effectLst>
              </a:rPr>
              <a:t>o</a:t>
            </a:r>
            <a:r>
              <a:rPr lang="en-US" sz="3200" b="1" dirty="0" smtClean="0">
                <a:ln w="11430"/>
                <a:solidFill>
                  <a:srgbClr val="8C4C64"/>
                </a:solidFill>
                <a:effectLst>
                  <a:outerShdw blurRad="50800" dist="39000" dir="5460000" algn="tl">
                    <a:srgbClr val="000000">
                      <a:alpha val="38000"/>
                    </a:srgbClr>
                  </a:outerShdw>
                </a:effectLst>
              </a:rPr>
              <a:t>n Abib 15   </a:t>
            </a:r>
            <a:endParaRPr lang="en-US" sz="1200" b="1" dirty="0">
              <a:ln w="11430"/>
              <a:solidFill>
                <a:srgbClr val="8C4C64"/>
              </a:solidFill>
              <a:effectLst>
                <a:outerShdw blurRad="50800" dist="39000" dir="5460000" algn="tl">
                  <a:srgbClr val="000000">
                    <a:alpha val="38000"/>
                  </a:srgbClr>
                </a:outerShdw>
              </a:effectLst>
            </a:endParaRPr>
          </a:p>
        </p:txBody>
      </p:sp>
      <p:sp>
        <p:nvSpPr>
          <p:cNvPr id="22" name="Rectangle 21"/>
          <p:cNvSpPr/>
          <p:nvPr/>
        </p:nvSpPr>
        <p:spPr>
          <a:xfrm>
            <a:off x="-152400" y="2895600"/>
            <a:ext cx="3499998" cy="206210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rPr>
              <a:t>#1  Passover &amp; weekly Sabbath are on </a:t>
            </a:r>
            <a:br>
              <a:rPr lang="en-US" sz="3200" b="1" dirty="0" smtClean="0">
                <a:ln w="11430"/>
                <a:solidFill>
                  <a:srgbClr val="C00000"/>
                </a:solidFill>
                <a:effectLst>
                  <a:outerShdw blurRad="50800" dist="39000" dir="5460000" algn="tl">
                    <a:srgbClr val="000000">
                      <a:alpha val="38000"/>
                    </a:srgbClr>
                  </a:outerShdw>
                </a:effectLst>
              </a:rPr>
            </a:br>
            <a:r>
              <a:rPr lang="en-US" sz="3200" b="1" dirty="0" smtClean="0">
                <a:ln w="11430"/>
                <a:solidFill>
                  <a:srgbClr val="C00000"/>
                </a:solidFill>
                <a:effectLst>
                  <a:outerShdw blurRad="50800" dist="39000" dir="5460000" algn="tl">
                    <a:srgbClr val="000000">
                      <a:alpha val="38000"/>
                    </a:srgbClr>
                  </a:outerShdw>
                </a:effectLst>
              </a:rPr>
              <a:t>Abib 14</a:t>
            </a:r>
            <a:endParaRPr lang="en-US" sz="1200" b="1" dirty="0">
              <a:ln w="11430"/>
              <a:solidFill>
                <a:srgbClr val="C00000"/>
              </a:solidFill>
              <a:effectLst>
                <a:outerShdw blurRad="50800" dist="39000" dir="5460000" algn="tl">
                  <a:srgbClr val="000000">
                    <a:alpha val="38000"/>
                  </a:srgbClr>
                </a:outerShdw>
              </a:effectLst>
            </a:endParaRPr>
          </a:p>
        </p:txBody>
      </p:sp>
      <p:sp>
        <p:nvSpPr>
          <p:cNvPr id="23" name="Flowchart: Preparation 22"/>
          <p:cNvSpPr/>
          <p:nvPr/>
        </p:nvSpPr>
        <p:spPr>
          <a:xfrm>
            <a:off x="2514600" y="6150114"/>
            <a:ext cx="6477000" cy="707886"/>
          </a:xfrm>
          <a:prstGeom prst="flowChartPreparation">
            <a:avLst/>
          </a:prstGeom>
          <a:solidFill>
            <a:srgbClr val="4F227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720" indent="0" algn="ctr">
              <a:buNone/>
            </a:pPr>
            <a:r>
              <a:rPr lang="en-US" sz="4000" b="1" dirty="0" smtClean="0">
                <a:ln/>
                <a:solidFill>
                  <a:schemeClr val="accent3"/>
                </a:solidFill>
                <a:latin typeface="Comic Sans MS" pitchFamily="66" charset="0"/>
              </a:rPr>
              <a:t>There is more!</a:t>
            </a:r>
          </a:p>
        </p:txBody>
      </p:sp>
    </p:spTree>
    <p:extLst>
      <p:ext uri="{BB962C8B-B14F-4D97-AF65-F5344CB8AC3E}">
        <p14:creationId xmlns:p14="http://schemas.microsoft.com/office/powerpoint/2010/main" val="925624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wipe(left)">
                                      <p:cBhvr>
                                        <p:cTn id="21" dur="17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rgbClr val="D6B19C"/>
            </a:gs>
            <a:gs pos="30000">
              <a:srgbClr val="D49E6C"/>
            </a:gs>
            <a:gs pos="70000">
              <a:srgbClr val="A65528"/>
            </a:gs>
            <a:gs pos="100000">
              <a:srgbClr val="FFC000"/>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04025"/>
            <a:ext cx="1828800" cy="365125"/>
          </a:xfrm>
        </p:spPr>
        <p:txBody>
          <a:bodyPr/>
          <a:lstStyle/>
          <a:p>
            <a:fld id="{5C014052-953B-4273-8F47-BF25327D5B24}" type="slidenum">
              <a:rPr lang="en-US" smtClean="0"/>
              <a:t>40</a:t>
            </a:fld>
            <a:endParaRPr lang="en-US"/>
          </a:p>
        </p:txBody>
      </p:sp>
      <p:graphicFrame>
        <p:nvGraphicFramePr>
          <p:cNvPr id="34" name="Table 33"/>
          <p:cNvGraphicFramePr>
            <a:graphicFrameLocks noGrp="1"/>
          </p:cNvGraphicFramePr>
          <p:nvPr>
            <p:extLst>
              <p:ext uri="{D42A27DB-BD31-4B8C-83A1-F6EECF244321}">
                <p14:modId xmlns:p14="http://schemas.microsoft.com/office/powerpoint/2010/main" val="76764069"/>
              </p:ext>
            </p:extLst>
          </p:nvPr>
        </p:nvGraphicFramePr>
        <p:xfrm>
          <a:off x="586221" y="2020038"/>
          <a:ext cx="8229599" cy="2260141"/>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endParaRPr lang="en-US" sz="1400" dirty="0"/>
                    </a:p>
                  </a:txBody>
                  <a:tcPr>
                    <a:lnT w="12700" cmpd="sng">
                      <a:noFill/>
                    </a:lnT>
                    <a:lnB w="12700" cmpd="sng">
                      <a:noFill/>
                    </a:lnB>
                    <a:cell3D prstMaterial="dkEdge">
                      <a:bevel w="77470" h="12700" prst="softRound"/>
                      <a:lightRig rig="flood" dir="t"/>
                    </a:cell3D>
                  </a:tcPr>
                </a:tc>
                <a:tc>
                  <a:txBody>
                    <a:bodyPr/>
                    <a:lstStyle/>
                    <a:p>
                      <a:pPr algn="ctr"/>
                      <a:endParaRPr lang="en-US" sz="1400" dirty="0"/>
                    </a:p>
                  </a:txBody>
                  <a:tcPr>
                    <a:cell3D prstMaterial="dkEdge">
                      <a:bevel w="77470" h="12700" prst="softRound"/>
                      <a:lightRig rig="flood" dir="t"/>
                    </a:cell3D>
                    <a:solidFill>
                      <a:srgbClr val="DCE5EE"/>
                    </a:solidFill>
                  </a:tcPr>
                </a:tc>
                <a:tc>
                  <a:txBody>
                    <a:bodyPr/>
                    <a:lstStyle/>
                    <a:p>
                      <a:pPr algn="ctr"/>
                      <a:endParaRPr lang="en-US" sz="1050" b="1" dirty="0">
                        <a:solidFill>
                          <a:schemeClr val="bg1"/>
                        </a:solidFill>
                      </a:endParaRPr>
                    </a:p>
                  </a:txBody>
                  <a:tcPr>
                    <a:cell3D prstMaterial="dkEdge">
                      <a:bevel w="77470" h="12700" prst="softRound"/>
                      <a:lightRig rig="flood" dir="t"/>
                    </a:cell3D>
                    <a:solidFill>
                      <a:srgbClr val="DCE5EE"/>
                    </a:solidFill>
                  </a:tcPr>
                </a:tc>
                <a:tc>
                  <a:txBody>
                    <a:bodyPr/>
                    <a:lstStyle/>
                    <a:p>
                      <a:pPr algn="ctr"/>
                      <a:r>
                        <a:rPr lang="en-US" sz="1400" dirty="0" smtClean="0"/>
                        <a:t>1</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2</a:t>
                      </a:r>
                      <a:endParaRPr lang="en-US" sz="1400" b="0" dirty="0"/>
                    </a:p>
                  </a:txBody>
                  <a:tcPr>
                    <a:cell3D prstMaterial="dkEdge">
                      <a:bevel w="77470" h="12700" prst="softRound"/>
                      <a:lightRig rig="flood" dir="t"/>
                    </a:cell3D>
                    <a:solidFill>
                      <a:srgbClr val="DCE5EE"/>
                    </a:solidFill>
                  </a:tcPr>
                </a:tc>
                <a:tc>
                  <a:txBody>
                    <a:bodyPr/>
                    <a:lstStyle/>
                    <a:p>
                      <a:pPr algn="ctr"/>
                      <a:r>
                        <a:rPr lang="en-US" sz="1400" dirty="0" smtClean="0"/>
                        <a:t>3</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4</a:t>
                      </a:r>
                      <a:endParaRPr lang="en-US" sz="1400" b="0" dirty="0"/>
                    </a:p>
                  </a:txBody>
                  <a:tcPr>
                    <a:cell3D prstMaterial="dkEdge">
                      <a:bevel w="77470" h="12700" prst="softRound"/>
                      <a:lightRig rig="flood" dir="t"/>
                    </a:cell3D>
                    <a:solidFill>
                      <a:srgbClr val="66CCFF"/>
                    </a:solidFill>
                  </a:tcPr>
                </a:tc>
              </a:tr>
              <a:tr h="372380">
                <a:tc>
                  <a:txBody>
                    <a:bodyPr/>
                    <a:lstStyle/>
                    <a:p>
                      <a:pPr algn="ctr"/>
                      <a:r>
                        <a:rPr lang="en-US" sz="1400" dirty="0" smtClean="0"/>
                        <a:t>5</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b="1" dirty="0" smtClean="0">
                          <a:solidFill>
                            <a:schemeClr val="tx1"/>
                          </a:solidFill>
                        </a:rPr>
                        <a:t>7</a:t>
                      </a:r>
                      <a:endParaRPr lang="en-US" sz="1400" b="1" dirty="0">
                        <a:solidFill>
                          <a:schemeClr val="tx1"/>
                        </a:solidFill>
                      </a:endParaRPr>
                    </a:p>
                  </a:txBody>
                  <a:tcPr>
                    <a:cell3D prstMaterial="dkEdge">
                      <a:bevel w="77470" h="12700" prst="softRound"/>
                      <a:lightRig rig="flood" dir="t"/>
                    </a:cell3D>
                    <a:solidFill>
                      <a:srgbClr val="DCE5EE"/>
                    </a:solidFill>
                  </a:tcPr>
                </a:tc>
                <a:tc>
                  <a:txBody>
                    <a:bodyPr/>
                    <a:lstStyle/>
                    <a:p>
                      <a:pPr algn="ctr"/>
                      <a:r>
                        <a:rPr lang="en-US" sz="1400" dirty="0" smtClean="0"/>
                        <a:t>8</a:t>
                      </a:r>
                      <a:endParaRPr lang="en-US" sz="1400" dirty="0"/>
                    </a:p>
                  </a:txBody>
                  <a:tcPr>
                    <a:cell3D prstMaterial="dkEdge">
                      <a:bevel w="77470" h="12700" prst="softRound"/>
                      <a:lightRig rig="flood" dir="t"/>
                    </a:cell3D>
                    <a:solidFill>
                      <a:srgbClr val="DCE5EE"/>
                    </a:solidFill>
                  </a:tcPr>
                </a:tc>
                <a:tc>
                  <a:txBody>
                    <a:bodyPr/>
                    <a:lstStyle/>
                    <a:p>
                      <a:pPr algn="ctr"/>
                      <a:r>
                        <a:rPr lang="en-US" sz="1200" b="0" dirty="0" smtClean="0"/>
                        <a:t>9</a:t>
                      </a:r>
                      <a:endParaRPr lang="en-US" sz="1200" b="0" dirty="0"/>
                    </a:p>
                  </a:txBody>
                  <a:tcPr>
                    <a:cell3D prstMaterial="dkEdge">
                      <a:bevel w="77470" h="12700" prst="softRound"/>
                      <a:lightRig rig="flood" dir="t"/>
                    </a:cell3D>
                    <a:solidFill>
                      <a:srgbClr val="DCE5EE"/>
                    </a:solidFill>
                  </a:tcPr>
                </a:tc>
                <a:tc>
                  <a:txBody>
                    <a:bodyPr/>
                    <a:lstStyle/>
                    <a:p>
                      <a:pPr algn="ctr"/>
                      <a:r>
                        <a:rPr lang="en-US" sz="1400" dirty="0" smtClean="0"/>
                        <a:t>10</a:t>
                      </a:r>
                      <a:endParaRPr lang="en-US" sz="1400" dirty="0"/>
                    </a:p>
                  </a:txBody>
                  <a:tcPr>
                    <a:cell3D prstMaterial="dkEdge">
                      <a:bevel w="77470" h="12700" prst="softRound"/>
                      <a:lightRig rig="flood" dir="t"/>
                    </a:cell3D>
                    <a:solidFill>
                      <a:srgbClr val="DCE5EE"/>
                    </a:solidFill>
                  </a:tcPr>
                </a:tc>
                <a:tc>
                  <a:txBody>
                    <a:bodyPr/>
                    <a:lstStyle/>
                    <a:p>
                      <a:pPr algn="l"/>
                      <a:r>
                        <a:rPr lang="en-US" sz="1400" b="0" dirty="0" smtClean="0"/>
                        <a:t> 11</a:t>
                      </a:r>
                      <a:endParaRPr lang="en-US" sz="1400" b="0" dirty="0"/>
                    </a:p>
                  </a:txBody>
                  <a:tcPr>
                    <a:cell3D prstMaterial="dkEdge">
                      <a:bevel w="77470" h="12700" prst="softRound"/>
                      <a:lightRig rig="flood" dir="t"/>
                    </a:cell3D>
                    <a:solidFill>
                      <a:srgbClr val="66CCFF"/>
                    </a:solidFill>
                  </a:tcPr>
                </a:tc>
              </a:tr>
              <a:tr h="372380">
                <a:tc>
                  <a:txBody>
                    <a:bodyPr/>
                    <a:lstStyle/>
                    <a:p>
                      <a:pPr algn="ctr"/>
                      <a:r>
                        <a:rPr lang="en-US" sz="1400" dirty="0" smtClean="0"/>
                        <a:t>12</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400" b="1" dirty="0" smtClean="0">
                          <a:solidFill>
                            <a:schemeClr val="bg1"/>
                          </a:solidFill>
                        </a:rPr>
                        <a:t>14 P/O</a:t>
                      </a:r>
                      <a:endParaRPr lang="en-US" sz="105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16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17 ULB</a:t>
                      </a:r>
                      <a:endParaRPr lang="en-US" sz="1400" b="0" dirty="0"/>
                    </a:p>
                  </a:txBody>
                  <a:tcPr>
                    <a:cell3D prstMaterial="dkEdge">
                      <a:bevel w="77470" h="12700" prst="softRound"/>
                      <a:lightRig rig="flood" dir="t"/>
                    </a:cell3D>
                    <a:solidFill>
                      <a:schemeClr val="bg2">
                        <a:lumMod val="90000"/>
                      </a:schemeClr>
                    </a:solidFill>
                  </a:tcPr>
                </a:tc>
                <a:tc>
                  <a:txBody>
                    <a:bodyPr/>
                    <a:lstStyle/>
                    <a:p>
                      <a:pPr algn="l"/>
                      <a:r>
                        <a:rPr lang="en-US" sz="1400" b="0" dirty="0" smtClean="0"/>
                        <a:t>18</a:t>
                      </a:r>
                      <a:endParaRPr lang="en-US" sz="1400" b="0" dirty="0"/>
                    </a:p>
                  </a:txBody>
                  <a:tcPr>
                    <a:cell3D prstMaterial="dkEdge">
                      <a:bevel w="77470" h="12700" prst="softRound"/>
                      <a:lightRig rig="flood" dir="t"/>
                    </a:cell3D>
                    <a:solidFill>
                      <a:srgbClr val="66CCFF"/>
                    </a:solidFill>
                  </a:tcPr>
                </a:tc>
              </a:tr>
              <a:tr h="372381">
                <a:tc>
                  <a:txBody>
                    <a:bodyPr/>
                    <a:lstStyle/>
                    <a:p>
                      <a:pPr algn="ctr"/>
                      <a:r>
                        <a:rPr lang="en-US" sz="1400" dirty="0" smtClean="0"/>
                        <a:t>19</a:t>
                      </a:r>
                      <a:r>
                        <a:rPr lang="en-US" sz="1400" baseline="0" dirty="0" smtClean="0"/>
                        <a:t> ULB</a:t>
                      </a:r>
                      <a:endParaRPr lang="en-US" sz="1400" dirty="0"/>
                    </a:p>
                  </a:txBody>
                  <a:tcPr>
                    <a:lnT w="12700" cmpd="sng">
                      <a:noFill/>
                    </a:lnT>
                    <a:lnB w="12700" cmpd="sng">
                      <a:noFill/>
                    </a:lnB>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22</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23</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24</a:t>
                      </a:r>
                      <a:endParaRPr lang="en-US" sz="1400" dirty="0"/>
                    </a:p>
                  </a:txBody>
                  <a:tcPr>
                    <a:cell3D prstMaterial="dkEdge">
                      <a:bevel w="77470" h="12700" prst="softRound"/>
                      <a:lightRig rig="flood" dir="t"/>
                    </a:cell3D>
                  </a:tcPr>
                </a:tc>
                <a:tc>
                  <a:txBody>
                    <a:bodyPr/>
                    <a:lstStyle/>
                    <a:p>
                      <a:pPr algn="l"/>
                      <a:r>
                        <a:rPr lang="en-US" sz="1400" b="0" dirty="0" smtClean="0"/>
                        <a:t> </a:t>
                      </a:r>
                      <a:r>
                        <a:rPr lang="en-US" sz="1400" b="1" u="none" dirty="0" smtClean="0"/>
                        <a:t>25</a:t>
                      </a:r>
                      <a:endParaRPr lang="en-US" sz="1400" b="1" u="none" dirty="0"/>
                    </a:p>
                  </a:txBody>
                  <a:tcPr>
                    <a:cell3D prstMaterial="dkEdge">
                      <a:bevel w="77470" h="12700" prst="softRound"/>
                      <a:lightRig rig="flood" dir="t"/>
                    </a:cell3D>
                    <a:solidFill>
                      <a:srgbClr val="66CCFF"/>
                    </a:solidFill>
                  </a:tcPr>
                </a:tc>
              </a:tr>
              <a:tr h="372381">
                <a:tc>
                  <a:txBody>
                    <a:bodyPr/>
                    <a:lstStyle/>
                    <a:p>
                      <a:pPr algn="ctr"/>
                      <a:r>
                        <a:rPr lang="en-US" sz="1800" b="1" dirty="0" smtClean="0"/>
                        <a:t>26 FF</a:t>
                      </a:r>
                      <a:endParaRPr lang="en-US" sz="1400" b="1" dirty="0"/>
                    </a:p>
                  </a:txBody>
                  <a:tcPr>
                    <a:lnT w="12700" cmpd="sng">
                      <a:noFill/>
                    </a:lnT>
                    <a:cell3D prstMaterial="dkEdge">
                      <a:bevel w="77470" h="12700" prst="softRound"/>
                      <a:lightRig rig="flood" dir="t"/>
                    </a:cell3D>
                    <a:solidFill>
                      <a:srgbClr val="92D050"/>
                    </a:solidFill>
                  </a:tcPr>
                </a:tc>
                <a:tc>
                  <a:txBody>
                    <a:bodyPr/>
                    <a:lstStyle/>
                    <a:p>
                      <a:pPr algn="ctr"/>
                      <a:r>
                        <a:rPr lang="en-US" sz="1400" dirty="0" smtClean="0"/>
                        <a:t>27</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28</a:t>
                      </a:r>
                      <a:endParaRPr lang="en-US" sz="1400" b="0" dirty="0"/>
                    </a:p>
                  </a:txBody>
                  <a:tcPr>
                    <a:cell3D prstMaterial="dkEdge">
                      <a:bevel w="77470" h="12700" prst="softRound"/>
                      <a:lightRig rig="flood" dir="t"/>
                    </a:cell3D>
                    <a:solidFill>
                      <a:srgbClr val="DCE5EE"/>
                    </a:solidFill>
                  </a:tcPr>
                </a:tc>
                <a:tc>
                  <a:txBody>
                    <a:bodyPr/>
                    <a:lstStyle/>
                    <a:p>
                      <a:pPr algn="ctr"/>
                      <a:r>
                        <a:rPr lang="en-US" sz="1400" b="0" dirty="0" smtClean="0"/>
                        <a:t>29</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30</a:t>
                      </a:r>
                      <a:endParaRPr lang="en-US" sz="1400" dirty="0"/>
                    </a:p>
                  </a:txBody>
                  <a:tcPr>
                    <a:cell3D prstMaterial="dkEdge">
                      <a:bevel w="77470" h="12700" prst="softRound"/>
                      <a:lightRig rig="flood" dir="t"/>
                    </a:cell3D>
                    <a:solidFill>
                      <a:srgbClr val="EFF3F7"/>
                    </a:solidFill>
                  </a:tcPr>
                </a:tc>
                <a:tc>
                  <a:txBody>
                    <a:bodyPr/>
                    <a:lstStyle/>
                    <a:p>
                      <a:pPr algn="ctr"/>
                      <a:endParaRPr lang="en-US" sz="1400" dirty="0"/>
                    </a:p>
                  </a:txBody>
                  <a:tcPr>
                    <a:cell3D prstMaterial="dkEdge">
                      <a:bevel w="77470" h="12700" prst="softRound"/>
                      <a:lightRig rig="flood" dir="t"/>
                    </a:cell3D>
                  </a:tcPr>
                </a:tc>
                <a:tc>
                  <a:txBody>
                    <a:bodyPr/>
                    <a:lstStyle/>
                    <a:p>
                      <a:pPr algn="ctr"/>
                      <a:endParaRPr lang="en-US" sz="1400" b="1" dirty="0"/>
                    </a:p>
                  </a:txBody>
                  <a:tcPr>
                    <a:cell3D prstMaterial="dkEdge">
                      <a:bevel w="77470" h="12700" prst="softRound"/>
                      <a:lightRig rig="flood" dir="t"/>
                    </a:cell3D>
                    <a:solidFill>
                      <a:srgbClr val="66CCFF"/>
                    </a:solidFill>
                  </a:tcPr>
                </a:tc>
              </a:tr>
            </a:tbl>
          </a:graphicData>
        </a:graphic>
      </p:graphicFrame>
      <p:sp>
        <p:nvSpPr>
          <p:cNvPr id="37" name="TextBox 36"/>
          <p:cNvSpPr txBox="1"/>
          <p:nvPr/>
        </p:nvSpPr>
        <p:spPr>
          <a:xfrm>
            <a:off x="546014" y="4419600"/>
            <a:ext cx="6769186" cy="2246769"/>
          </a:xfrm>
          <a:prstGeom prst="rect">
            <a:avLst/>
          </a:prstGeom>
          <a:gradFill>
            <a:gsLst>
              <a:gs pos="0">
                <a:srgbClr val="DDEBCF"/>
              </a:gs>
              <a:gs pos="50000">
                <a:srgbClr val="9CB86E"/>
              </a:gs>
              <a:gs pos="100000">
                <a:srgbClr val="156B13"/>
              </a:gs>
            </a:gsLst>
            <a:lin ang="16200000" scaled="1"/>
          </a:gradFill>
          <a:scene3d>
            <a:camera prst="orthographicFront"/>
            <a:lightRig rig="threePt" dir="t"/>
          </a:scene3d>
          <a:sp3d>
            <a:bevelT/>
          </a:sp3d>
        </p:spPr>
        <p:txBody>
          <a:bodyPr wrap="square" rtlCol="0">
            <a:spAutoFit/>
          </a:bodyPr>
          <a:lstStyle/>
          <a:p>
            <a:r>
              <a:rPr lang="en-US" sz="2000" b="1" dirty="0" smtClean="0">
                <a:solidFill>
                  <a:srgbClr val="FFFF00"/>
                </a:solidFill>
                <a:effectLst>
                  <a:glow rad="101600">
                    <a:schemeClr val="tx1">
                      <a:lumMod val="85000"/>
                      <a:lumOff val="15000"/>
                    </a:schemeClr>
                  </a:glow>
                </a:effectLst>
                <a:latin typeface="Comic Sans MS" pitchFamily="66" charset="0"/>
              </a:rPr>
              <a:t>Serious Concerns with this Enoch calendar: </a:t>
            </a:r>
          </a:p>
          <a:p>
            <a:pPr marL="342900" indent="-342900">
              <a:buFont typeface="Arial" pitchFamily="34" charset="0"/>
              <a:buChar char="•"/>
            </a:pPr>
            <a:r>
              <a:rPr lang="en-US" sz="2000" b="1" dirty="0">
                <a:solidFill>
                  <a:schemeClr val="accent2">
                    <a:lumMod val="20000"/>
                    <a:lumOff val="80000"/>
                  </a:schemeClr>
                </a:solidFill>
                <a:effectLst>
                  <a:glow rad="101600">
                    <a:schemeClr val="tx1">
                      <a:lumMod val="85000"/>
                      <a:lumOff val="15000"/>
                    </a:schemeClr>
                  </a:glow>
                </a:effectLst>
                <a:latin typeface="Comic Sans MS" pitchFamily="66" charset="0"/>
              </a:rPr>
              <a:t>Tuesday </a:t>
            </a:r>
            <a:r>
              <a:rPr lang="en-US" sz="2000" b="1" dirty="0">
                <a:solidFill>
                  <a:srgbClr val="FF0000"/>
                </a:solidFill>
                <a:effectLst>
                  <a:glow rad="101600">
                    <a:schemeClr val="tx1">
                      <a:lumMod val="85000"/>
                      <a:lumOff val="15000"/>
                    </a:schemeClr>
                  </a:glow>
                </a:effectLst>
                <a:latin typeface="Comic Sans MS" pitchFamily="66" charset="0"/>
              </a:rPr>
              <a:t>Passover</a:t>
            </a:r>
            <a:r>
              <a:rPr lang="en-US" sz="2000" b="1" dirty="0">
                <a:solidFill>
                  <a:schemeClr val="accent2">
                    <a:lumMod val="20000"/>
                    <a:lumOff val="80000"/>
                  </a:schemeClr>
                </a:solidFill>
                <a:effectLst>
                  <a:glow rad="101600">
                    <a:schemeClr val="tx1">
                      <a:lumMod val="85000"/>
                      <a:lumOff val="15000"/>
                    </a:schemeClr>
                  </a:glow>
                </a:effectLst>
                <a:latin typeface="Comic Sans MS" pitchFamily="66" charset="0"/>
              </a:rPr>
              <a:t> has no alignment with the “midst of the week” as documented in Dan 9:27.</a:t>
            </a:r>
          </a:p>
          <a:p>
            <a:pPr marL="342900" indent="-342900">
              <a:buFont typeface="Arial" pitchFamily="34" charset="0"/>
              <a:buChar char="•"/>
            </a:pPr>
            <a:r>
              <a:rPr lang="en-US" sz="2000" b="1" dirty="0" smtClean="0">
                <a:solidFill>
                  <a:schemeClr val="accent2">
                    <a:lumMod val="20000"/>
                    <a:lumOff val="80000"/>
                  </a:schemeClr>
                </a:solidFill>
                <a:effectLst>
                  <a:glow rad="101600">
                    <a:schemeClr val="tx1">
                      <a:lumMod val="85000"/>
                      <a:lumOff val="15000"/>
                    </a:schemeClr>
                  </a:glow>
                </a:effectLst>
                <a:latin typeface="Comic Sans MS" pitchFamily="66" charset="0"/>
              </a:rPr>
              <a:t>Resurrection is </a:t>
            </a:r>
            <a:r>
              <a:rPr lang="en-US" sz="2000" b="1" dirty="0" smtClean="0">
                <a:solidFill>
                  <a:srgbClr val="00FF00"/>
                </a:solidFill>
                <a:effectLst>
                  <a:glow rad="101600">
                    <a:schemeClr val="tx1">
                      <a:lumMod val="85000"/>
                      <a:lumOff val="15000"/>
                    </a:schemeClr>
                  </a:glow>
                  <a:reflection blurRad="6350" stA="50000" endA="300" endPos="50000" dist="29997" dir="5400000" sy="-100000" algn="bl" rotWithShape="0"/>
                </a:effectLst>
                <a:latin typeface="Comic Sans MS" pitchFamily="66" charset="0"/>
              </a:rPr>
              <a:t>s-t-r-e-t-c-h-e-d</a:t>
            </a:r>
            <a:r>
              <a:rPr lang="en-US" sz="2000" b="1" dirty="0" smtClean="0">
                <a:solidFill>
                  <a:schemeClr val="accent2">
                    <a:lumMod val="20000"/>
                    <a:lumOff val="80000"/>
                  </a:schemeClr>
                </a:solidFill>
                <a:effectLst>
                  <a:glow rad="101600">
                    <a:schemeClr val="tx1">
                      <a:lumMod val="85000"/>
                      <a:lumOff val="15000"/>
                    </a:schemeClr>
                  </a:glow>
                </a:effectLst>
                <a:latin typeface="Comic Sans MS" pitchFamily="66" charset="0"/>
              </a:rPr>
              <a:t> to the Sabbath </a:t>
            </a:r>
            <a:r>
              <a:rPr lang="en-US" sz="2000" b="1" dirty="0" smtClean="0">
                <a:solidFill>
                  <a:srgbClr val="FF3399"/>
                </a:solidFill>
                <a:effectLst>
                  <a:glow rad="101600">
                    <a:schemeClr val="tx1">
                      <a:lumMod val="85000"/>
                      <a:lumOff val="15000"/>
                    </a:schemeClr>
                  </a:glow>
                </a:effectLst>
                <a:latin typeface="Comic Sans MS" pitchFamily="66" charset="0"/>
              </a:rPr>
              <a:t>morning</a:t>
            </a:r>
            <a:r>
              <a:rPr lang="en-US" sz="2000" b="1" dirty="0" smtClean="0">
                <a:solidFill>
                  <a:schemeClr val="accent2">
                    <a:lumMod val="20000"/>
                    <a:lumOff val="80000"/>
                  </a:schemeClr>
                </a:solidFill>
                <a:effectLst>
                  <a:glow rad="101600">
                    <a:schemeClr val="tx1">
                      <a:lumMod val="85000"/>
                      <a:lumOff val="15000"/>
                    </a:schemeClr>
                  </a:glow>
                </a:effectLst>
                <a:latin typeface="Comic Sans MS" pitchFamily="66" charset="0"/>
              </a:rPr>
              <a:t> twilight of Abib 18. </a:t>
            </a:r>
          </a:p>
          <a:p>
            <a:pPr marL="342900" indent="-342900">
              <a:buFont typeface="Arial" pitchFamily="34" charset="0"/>
              <a:buChar char="•"/>
            </a:pPr>
            <a:r>
              <a:rPr lang="en-US" sz="2000" b="1" dirty="0" smtClean="0">
                <a:solidFill>
                  <a:srgbClr val="00FF00"/>
                </a:solidFill>
                <a:effectLst>
                  <a:glow rad="101600">
                    <a:schemeClr val="tx1">
                      <a:lumMod val="85000"/>
                      <a:lumOff val="15000"/>
                    </a:schemeClr>
                  </a:glow>
                </a:effectLst>
                <a:latin typeface="Comic Sans MS" pitchFamily="66" charset="0"/>
              </a:rPr>
              <a:t>First Fruits </a:t>
            </a:r>
            <a:r>
              <a:rPr lang="en-US" sz="2000" b="1" dirty="0" smtClean="0">
                <a:solidFill>
                  <a:schemeClr val="accent2">
                    <a:lumMod val="20000"/>
                    <a:lumOff val="80000"/>
                  </a:schemeClr>
                </a:solidFill>
                <a:effectLst>
                  <a:glow rad="101600">
                    <a:schemeClr val="tx1">
                      <a:lumMod val="85000"/>
                      <a:lumOff val="15000"/>
                    </a:schemeClr>
                  </a:glow>
                </a:effectLst>
                <a:latin typeface="Comic Sans MS" pitchFamily="66" charset="0"/>
              </a:rPr>
              <a:t>does </a:t>
            </a:r>
            <a:r>
              <a:rPr lang="en-US" sz="2000" b="1" dirty="0" smtClean="0">
                <a:solidFill>
                  <a:srgbClr val="00FF00"/>
                </a:solidFill>
                <a:effectLst>
                  <a:glow rad="101600">
                    <a:schemeClr val="tx1">
                      <a:lumMod val="85000"/>
                      <a:lumOff val="15000"/>
                    </a:schemeClr>
                  </a:glow>
                </a:effectLst>
                <a:latin typeface="Comic Sans MS" pitchFamily="66" charset="0"/>
              </a:rPr>
              <a:t>NOT</a:t>
            </a:r>
            <a:r>
              <a:rPr lang="en-US" sz="2000" b="1" dirty="0" smtClean="0">
                <a:solidFill>
                  <a:schemeClr val="accent2">
                    <a:lumMod val="20000"/>
                    <a:lumOff val="80000"/>
                  </a:schemeClr>
                </a:solidFill>
                <a:effectLst>
                  <a:glow rad="101600">
                    <a:schemeClr val="tx1">
                      <a:lumMod val="85000"/>
                      <a:lumOff val="15000"/>
                    </a:schemeClr>
                  </a:glow>
                </a:effectLst>
                <a:latin typeface="Comic Sans MS" pitchFamily="66" charset="0"/>
              </a:rPr>
              <a:t> follow the weekly Sabbath in the Passover festival week </a:t>
            </a:r>
            <a:r>
              <a:rPr lang="en-US" sz="2000" b="1" dirty="0" smtClean="0">
                <a:solidFill>
                  <a:srgbClr val="00FF00"/>
                </a:solidFill>
                <a:effectLst>
                  <a:glow rad="101600">
                    <a:schemeClr val="tx1">
                      <a:lumMod val="85000"/>
                      <a:lumOff val="15000"/>
                    </a:schemeClr>
                  </a:glow>
                </a:effectLst>
                <a:latin typeface="Comic Sans MS" pitchFamily="66" charset="0"/>
              </a:rPr>
              <a:t>on</a:t>
            </a:r>
            <a:r>
              <a:rPr lang="en-US" sz="2000" b="1" dirty="0" smtClean="0">
                <a:solidFill>
                  <a:schemeClr val="accent2">
                    <a:lumMod val="20000"/>
                    <a:lumOff val="80000"/>
                  </a:schemeClr>
                </a:solidFill>
                <a:effectLst>
                  <a:glow rad="101600">
                    <a:schemeClr val="tx1">
                      <a:lumMod val="85000"/>
                      <a:lumOff val="15000"/>
                    </a:schemeClr>
                  </a:glow>
                </a:effectLst>
                <a:latin typeface="Comic Sans MS" pitchFamily="66" charset="0"/>
              </a:rPr>
              <a:t> Enoch’s </a:t>
            </a:r>
            <a:r>
              <a:rPr lang="en-US" sz="2000" b="1" dirty="0" smtClean="0">
                <a:solidFill>
                  <a:srgbClr val="00FF00"/>
                </a:solidFill>
                <a:effectLst>
                  <a:glow rad="101600">
                    <a:schemeClr val="tx1">
                      <a:lumMod val="85000"/>
                      <a:lumOff val="15000"/>
                    </a:schemeClr>
                  </a:glow>
                </a:effectLst>
                <a:latin typeface="Comic Sans MS" pitchFamily="66" charset="0"/>
              </a:rPr>
              <a:t>Abib 19.</a:t>
            </a:r>
          </a:p>
        </p:txBody>
      </p:sp>
      <p:sp>
        <p:nvSpPr>
          <p:cNvPr id="44" name="Right Arrow 43"/>
          <p:cNvSpPr/>
          <p:nvPr/>
        </p:nvSpPr>
        <p:spPr>
          <a:xfrm>
            <a:off x="4145101" y="3298317"/>
            <a:ext cx="3380411" cy="469360"/>
          </a:xfrm>
          <a:prstGeom prst="rightArrow">
            <a:avLst/>
          </a:prstGeom>
          <a:gradFill flip="none" rotWithShape="1">
            <a:gsLst>
              <a:gs pos="4000">
                <a:srgbClr val="000000"/>
              </a:gs>
              <a:gs pos="29000">
                <a:srgbClr val="000040"/>
              </a:gs>
              <a:gs pos="54000">
                <a:srgbClr val="400040"/>
              </a:gs>
              <a:gs pos="71000">
                <a:srgbClr val="8F0040"/>
              </a:gs>
              <a:gs pos="84000">
                <a:srgbClr val="0066FF"/>
              </a:gs>
              <a:gs pos="100000">
                <a:srgbClr val="FFFF00"/>
              </a:gs>
            </a:gsLst>
            <a:lin ang="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 Days and 3 Nights</a:t>
            </a:r>
          </a:p>
        </p:txBody>
      </p:sp>
      <p:sp>
        <p:nvSpPr>
          <p:cNvPr id="45" name="Content Placeholder 2"/>
          <p:cNvSpPr txBox="1">
            <a:spLocks/>
          </p:cNvSpPr>
          <p:nvPr/>
        </p:nvSpPr>
        <p:spPr>
          <a:xfrm>
            <a:off x="43677" y="2039168"/>
            <a:ext cx="1004674"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rgbClr val="FF0000"/>
                </a:solidFill>
                <a:effectLst>
                  <a:outerShdw blurRad="76200" dist="50800" dir="5400000" algn="tl" rotWithShape="0">
                    <a:srgbClr val="000000">
                      <a:alpha val="65000"/>
                    </a:srgbClr>
                  </a:outerShdw>
                </a:effectLst>
              </a:rPr>
              <a:t>#5</a:t>
            </a:r>
            <a:r>
              <a:rPr lang="en-US" sz="3200" b="1" spc="50" dirty="0" smtClean="0">
                <a:ln w="11430"/>
                <a:solidFill>
                  <a:srgbClr val="FF0000"/>
                </a:solidFill>
                <a:effectLst>
                  <a:outerShdw blurRad="76200" dist="50800" dir="5400000" algn="tl" rotWithShape="0">
                    <a:srgbClr val="000000">
                      <a:alpha val="65000"/>
                    </a:srgbClr>
                  </a:outerShdw>
                </a:effectLst>
              </a:rPr>
              <a:t>a</a:t>
            </a:r>
          </a:p>
        </p:txBody>
      </p:sp>
      <p:sp>
        <p:nvSpPr>
          <p:cNvPr id="46" name="Title 1"/>
          <p:cNvSpPr txBox="1">
            <a:spLocks/>
          </p:cNvSpPr>
          <p:nvPr/>
        </p:nvSpPr>
        <p:spPr>
          <a:xfrm>
            <a:off x="-4825" y="2369"/>
            <a:ext cx="9148825" cy="1987494"/>
          </a:xfrm>
          <a:prstGeom prst="rect">
            <a:avLst/>
          </a:prstGeom>
          <a:gradFill flip="none" rotWithShape="1">
            <a:gsLst>
              <a:gs pos="0">
                <a:srgbClr val="DDEBCF"/>
              </a:gs>
              <a:gs pos="50000">
                <a:srgbClr val="9CB86E"/>
              </a:gs>
              <a:gs pos="100000">
                <a:srgbClr val="156B13"/>
              </a:gs>
            </a:gsLst>
            <a:lin ang="16200000" scaled="1"/>
            <a:tileRect/>
          </a:gradFill>
          <a:scene3d>
            <a:camera prst="orthographicFront"/>
            <a:lightRig rig="soft" dir="tl">
              <a:rot lat="0" lon="0" rev="0"/>
            </a:lightRig>
          </a:scene3d>
          <a:sp3d>
            <a:bevelT/>
          </a:sp3d>
        </p:spPr>
        <p:txBody>
          <a:bodyPr>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50" dirty="0" smtClean="0">
                <a:ln w="11430"/>
                <a:solidFill>
                  <a:srgbClr val="00FF00"/>
                </a:solidFill>
                <a:effectLst>
                  <a:outerShdw blurRad="76200" dist="50800" dir="5400000" algn="tl" rotWithShape="0">
                    <a:srgbClr val="000000">
                      <a:alpha val="65000"/>
                    </a:srgbClr>
                  </a:outerShdw>
                </a:effectLst>
              </a:rPr>
              <a:t>Charting Enoch’s Evidence for:</a:t>
            </a:r>
            <a:br>
              <a:rPr lang="en-US" sz="4000" spc="50" dirty="0" smtClean="0">
                <a:ln w="11430"/>
                <a:solidFill>
                  <a:srgbClr val="00FF00"/>
                </a:solidFill>
                <a:effectLst>
                  <a:outerShdw blurRad="76200" dist="50800" dir="5400000" algn="tl" rotWithShape="0">
                    <a:srgbClr val="000000">
                      <a:alpha val="65000"/>
                    </a:srgbClr>
                  </a:outerShdw>
                </a:effectLst>
              </a:rPr>
            </a:br>
            <a:r>
              <a:rPr lang="en-US" sz="2800" spc="50" dirty="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Conflict </a:t>
            </a: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#5</a:t>
            </a:r>
            <a:r>
              <a:rPr lang="en-US" sz="3200" spc="50" dirty="0" smtClean="0">
                <a:ln w="11430"/>
                <a:solidFill>
                  <a:srgbClr val="FF0000"/>
                </a:solidFill>
                <a:effectLst>
                  <a:outerShdw blurRad="76200" dist="50800" dir="5400000" algn="tl" rotWithShape="0">
                    <a:srgbClr val="000000">
                      <a:alpha val="65000"/>
                    </a:srgbClr>
                  </a:outerShdw>
                </a:effectLst>
              </a:rPr>
              <a:t> T</a:t>
            </a:r>
            <a:r>
              <a:rPr lang="en-US" sz="2400" spc="50" dirty="0" smtClean="0">
                <a:ln w="11430"/>
                <a:solidFill>
                  <a:srgbClr val="FF0000"/>
                </a:solidFill>
                <a:effectLst>
                  <a:outerShdw blurRad="76200" dist="50800" dir="5400000" algn="tl" rotWithShape="0">
                    <a:srgbClr val="000000">
                      <a:alpha val="65000"/>
                    </a:srgbClr>
                  </a:outerShdw>
                </a:effectLst>
              </a:rPr>
              <a:t>UE</a:t>
            </a:r>
            <a:r>
              <a:rPr lang="en-US" sz="3200" spc="50" dirty="0" smtClean="0">
                <a:ln w="11430"/>
                <a:solidFill>
                  <a:srgbClr val="FF0000"/>
                </a:solidFill>
                <a:effectLst>
                  <a:outerShdw blurRad="76200" dist="50800" dir="5400000" algn="tl" rotWithShape="0">
                    <a:srgbClr val="000000">
                      <a:alpha val="65000"/>
                    </a:srgbClr>
                  </a:outerShdw>
                </a:effectLst>
              </a:rPr>
              <a:t> </a:t>
            </a:r>
            <a:r>
              <a:rPr lang="en-US" sz="36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&amp;</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00B050"/>
                </a:solidFill>
                <a:effectLst>
                  <a:outerShdw blurRad="76200" dist="50800" dir="5400000" algn="tl" rotWithShape="0">
                    <a:srgbClr val="000000">
                      <a:alpha val="65000"/>
                    </a:srgbClr>
                  </a:outerShdw>
                </a:effectLst>
              </a:rPr>
              <a:t>A</a:t>
            </a:r>
            <a:r>
              <a:rPr lang="en-US" sz="2400" spc="50" dirty="0" smtClean="0">
                <a:ln w="11430"/>
                <a:solidFill>
                  <a:srgbClr val="00B050"/>
                </a:solidFill>
                <a:effectLst>
                  <a:outerShdw blurRad="76200" dist="50800" dir="5400000" algn="tl" rotWithShape="0">
                    <a:srgbClr val="000000">
                      <a:alpha val="65000"/>
                    </a:srgbClr>
                  </a:outerShdw>
                </a:effectLst>
              </a:rPr>
              <a:t>BIB 18 </a:t>
            </a:r>
            <a:r>
              <a:rPr lang="en-US" sz="3600" spc="50" dirty="0" smtClean="0">
                <a:ln w="11430"/>
                <a:solidFill>
                  <a:srgbClr val="00B050"/>
                </a:solidFill>
                <a:effectLst>
                  <a:outerShdw blurRad="76200" dist="50800" dir="5400000" algn="tl" rotWithShape="0">
                    <a:srgbClr val="000000">
                      <a:alpha val="65000"/>
                    </a:srgbClr>
                  </a:outerShdw>
                </a:effectLst>
              </a:rPr>
              <a:t>Resurrection</a:t>
            </a:r>
            <a:r>
              <a:rPr lang="en-US" sz="4000" spc="50" dirty="0" smtClean="0">
                <a:ln w="11430"/>
                <a:solidFill>
                  <a:srgbClr val="00B050"/>
                </a:solidFill>
                <a:effectLst>
                  <a:outerShdw blurRad="76200" dist="50800" dir="5400000" algn="tl" rotWithShape="0">
                    <a:srgbClr val="000000">
                      <a:alpha val="65000"/>
                    </a:srgbClr>
                  </a:outerShdw>
                </a:effectLst>
              </a:rPr>
              <a:t/>
            </a:r>
            <a:br>
              <a:rPr lang="en-US" sz="4000" spc="50" dirty="0" smtClean="0">
                <a:ln w="11430"/>
                <a:solidFill>
                  <a:srgbClr val="00B050"/>
                </a:solidFill>
                <a:effectLst>
                  <a:outerShdw blurRad="76200" dist="50800" dir="5400000" algn="tl" rotWithShape="0">
                    <a:srgbClr val="000000">
                      <a:alpha val="65000"/>
                    </a:srgbClr>
                  </a:outerShdw>
                </a:effectLst>
              </a:rPr>
            </a:b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Huge </a:t>
            </a: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reflection blurRad="6350" stA="50000" endA="300" endPos="50000" dist="60007" dir="5400000" sy="-100000" algn="bl" rotWithShape="0"/>
                </a:effectLst>
              </a:rPr>
              <a:t>Counterfeit</a:t>
            </a: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 Conflict </a:t>
            </a:r>
            <a:endParaRPr lang="en-US" sz="1200" spc="50" dirty="0">
              <a:ln w="11430"/>
              <a:solidFill>
                <a:srgbClr val="FF0000"/>
              </a:solidFill>
              <a:effectLst>
                <a:outerShdw blurRad="76200" dist="50800" dir="5400000" algn="tl" rotWithShape="0">
                  <a:srgbClr val="000000">
                    <a:alpha val="65000"/>
                  </a:srgbClr>
                </a:outerShdw>
              </a:effectLst>
            </a:endParaRP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24800" y="2761167"/>
            <a:ext cx="1148205" cy="1359807"/>
          </a:xfrm>
          <a:prstGeom prst="ellipse">
            <a:avLst/>
          </a:prstGeom>
          <a:ln w="63500" cap="rnd">
            <a:gradFill flip="none" rotWithShape="1">
              <a:gsLst>
                <a:gs pos="0">
                  <a:srgbClr val="0070C0"/>
                </a:gs>
                <a:gs pos="50000">
                  <a:schemeClr val="accent1">
                    <a:tint val="44500"/>
                    <a:satMod val="160000"/>
                  </a:schemeClr>
                </a:gs>
                <a:gs pos="80000">
                  <a:srgbClr val="4F2270"/>
                </a:gs>
              </a:gsLst>
              <a:lin ang="16200000" scaled="1"/>
              <a:tileRect/>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944189" y="1989863"/>
            <a:ext cx="1143000" cy="457200"/>
          </a:xfrm>
          <a:prstGeom prst="roundRect">
            <a:avLst>
              <a:gd name="adj" fmla="val 36000"/>
            </a:avLst>
          </a:prstGeom>
          <a:noFill/>
          <a:ln w="57150">
            <a:gradFill flip="none" rotWithShape="1">
              <a:gsLst>
                <a:gs pos="0">
                  <a:srgbClr val="000000"/>
                </a:gs>
                <a:gs pos="20000">
                  <a:srgbClr val="000040"/>
                </a:gs>
                <a:gs pos="50000">
                  <a:srgbClr val="400040"/>
                </a:gs>
                <a:gs pos="75000">
                  <a:srgbClr val="8F0040"/>
                </a:gs>
                <a:gs pos="89999">
                  <a:srgbClr val="F27300"/>
                </a:gs>
                <a:gs pos="100000">
                  <a:srgbClr val="FFBF00"/>
                </a:gs>
              </a:gsLst>
              <a:lin ang="12600000" scaled="0"/>
              <a:tileRect/>
            </a:gradFill>
          </a:ln>
          <a:effectLst>
            <a:glow rad="762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4049089" y="2880416"/>
            <a:ext cx="192024" cy="938719"/>
          </a:xfrm>
          <a:prstGeom prst="rect">
            <a:avLst/>
          </a:prstGeom>
          <a:solidFill>
            <a:schemeClr val="bg2">
              <a:lumMod val="90000"/>
            </a:schemeClr>
          </a:solidFill>
          <a:scene3d>
            <a:camera prst="orthographicFront"/>
            <a:lightRig rig="threePt" dir="t"/>
          </a:scene3d>
          <a:sp3d>
            <a:bevelT/>
          </a:sp3d>
        </p:spPr>
        <p:txBody>
          <a:bodyPr wrap="square" rtlCol="0">
            <a:spAutoFit/>
          </a:bodyPr>
          <a:lstStyle/>
          <a:p>
            <a:pPr algn="ctr"/>
            <a:r>
              <a:rPr lang="en-US" sz="1100" b="1" dirty="0" smtClean="0"/>
              <a:t>START</a:t>
            </a:r>
            <a:endParaRPr lang="en-US" sz="1100" b="1" dirty="0"/>
          </a:p>
        </p:txBody>
      </p:sp>
      <p:cxnSp>
        <p:nvCxnSpPr>
          <p:cNvPr id="31" name="Straight Arrow Connector 30"/>
          <p:cNvCxnSpPr/>
          <p:nvPr/>
        </p:nvCxnSpPr>
        <p:spPr>
          <a:xfrm>
            <a:off x="7620762" y="1962431"/>
            <a:ext cx="38100" cy="2740223"/>
          </a:xfrm>
          <a:prstGeom prst="straightConnector1">
            <a:avLst/>
          </a:prstGeom>
          <a:ln w="76200">
            <a:gradFill flip="none" rotWithShape="1">
              <a:gsLst>
                <a:gs pos="0">
                  <a:srgbClr val="A603AB"/>
                </a:gs>
                <a:gs pos="21001">
                  <a:srgbClr val="0819FB"/>
                </a:gs>
                <a:gs pos="51000">
                  <a:srgbClr val="1A8D48"/>
                </a:gs>
                <a:gs pos="68000">
                  <a:srgbClr val="EE3F17"/>
                </a:gs>
                <a:gs pos="88000">
                  <a:srgbClr val="E81766"/>
                </a:gs>
                <a:gs pos="100000">
                  <a:srgbClr val="A603AB"/>
                </a:gs>
              </a:gsLst>
              <a:lin ang="9600000" scaled="0"/>
              <a:tileRect/>
            </a:gradFill>
            <a:headEnd type="diamond" w="med" len="med"/>
            <a:tailEnd type="diamond" w="med" len="med"/>
          </a:ln>
          <a:effectLst>
            <a:glow rad="127000">
              <a:srgbClr val="FFFF00"/>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543800" y="2846888"/>
            <a:ext cx="192024" cy="938719"/>
          </a:xfrm>
          <a:prstGeom prst="rect">
            <a:avLst/>
          </a:prstGeom>
          <a:solidFill>
            <a:schemeClr val="bg2">
              <a:lumMod val="90000"/>
            </a:schemeClr>
          </a:solidFill>
          <a:scene3d>
            <a:camera prst="orthographicFront"/>
            <a:lightRig rig="threePt" dir="t"/>
          </a:scene3d>
          <a:sp3d>
            <a:bevelT/>
          </a:sp3d>
        </p:spPr>
        <p:txBody>
          <a:bodyPr wrap="square" rtlCol="0">
            <a:spAutoFit/>
          </a:bodyPr>
          <a:lstStyle/>
          <a:p>
            <a:pPr algn="ctr"/>
            <a:r>
              <a:rPr lang="en-US" sz="1100" b="1" dirty="0" smtClean="0"/>
              <a:t>RISEN</a:t>
            </a:r>
            <a:endParaRPr lang="en-US" sz="1100" b="1" dirty="0"/>
          </a:p>
        </p:txBody>
      </p:sp>
      <p:pic>
        <p:nvPicPr>
          <p:cNvPr id="47" name="Picture 5" descr="C:\Users\Rae\Desktop\Art on Desktop\white man clip art\3d white people\png\attention horn 1 png.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7367318" y="4910665"/>
            <a:ext cx="1694112" cy="1872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C:\Users\Rae\Desktop\Art on Desktop\white man clip art\makr x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3677444"/>
            <a:ext cx="388089" cy="4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62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500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par>
                                <p:cTn id="8" presetID="22" presetClass="entr" presetSubtype="8" fill="hold" nodeType="withEffect">
                                  <p:stCondLst>
                                    <p:cond delay="1500"/>
                                  </p:stCondLst>
                                  <p:childTnLst>
                                    <p:set>
                                      <p:cBhvr>
                                        <p:cTn id="9" dur="1" fill="hold">
                                          <p:stCondLst>
                                            <p:cond delay="0"/>
                                          </p:stCondLst>
                                        </p:cTn>
                                        <p:tgtEl>
                                          <p:spTgt spid="37">
                                            <p:txEl>
                                              <p:pRg st="1" end="1"/>
                                            </p:txEl>
                                          </p:spTgt>
                                        </p:tgtEl>
                                        <p:attrNameLst>
                                          <p:attrName>style.visibility</p:attrName>
                                        </p:attrNameLst>
                                      </p:cBhvr>
                                      <p:to>
                                        <p:strVal val="visible"/>
                                      </p:to>
                                    </p:set>
                                    <p:animEffect transition="in" filter="wipe(left)">
                                      <p:cBhvr>
                                        <p:cTn id="10" dur="2000"/>
                                        <p:tgtEl>
                                          <p:spTgt spid="3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1500"/>
                                        <p:tgtEl>
                                          <p:spTgt spid="27"/>
                                        </p:tgtEl>
                                      </p:cBhvr>
                                    </p:animEffect>
                                  </p:childTnLst>
                                </p:cTn>
                              </p:par>
                            </p:childTnLst>
                          </p:cTn>
                        </p:par>
                        <p:par>
                          <p:cTn id="16" fill="hold">
                            <p:stCondLst>
                              <p:cond delay="1500"/>
                            </p:stCondLst>
                            <p:childTnLst>
                              <p:par>
                                <p:cTn id="17" presetID="22" presetClass="entr" presetSubtype="8" fill="hold" grpId="0" nodeType="afterEffect">
                                  <p:stCondLst>
                                    <p:cond delay="150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2000"/>
                                        <p:tgtEl>
                                          <p:spTgt spid="44"/>
                                        </p:tgtEl>
                                      </p:cBhvr>
                                    </p:animEffect>
                                  </p:childTnLst>
                                </p:cTn>
                              </p:par>
                              <p:par>
                                <p:cTn id="20" presetID="22" presetClass="entr" presetSubtype="8" fill="hold" nodeType="with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Effect transition="in" filter="wipe(left)">
                                      <p:cBhvr>
                                        <p:cTn id="22" dur="2000"/>
                                        <p:tgtEl>
                                          <p:spTgt spid="37">
                                            <p:txEl>
                                              <p:pRg st="2" end="2"/>
                                            </p:txEl>
                                          </p:spTgt>
                                        </p:tgtEl>
                                      </p:cBhvr>
                                    </p:animEffect>
                                  </p:childTnLst>
                                </p:cTn>
                              </p:par>
                            </p:childTnLst>
                          </p:cTn>
                        </p:par>
                        <p:par>
                          <p:cTn id="23" fill="hold">
                            <p:stCondLst>
                              <p:cond delay="5000"/>
                            </p:stCondLst>
                            <p:childTnLst>
                              <p:par>
                                <p:cTn id="24" presetID="2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2000"/>
                                        <p:tgtEl>
                                          <p:spTgt spid="3"/>
                                        </p:tgtEl>
                                      </p:cBhvr>
                                    </p:animEffect>
                                  </p:childTnLst>
                                </p:cTn>
                              </p:par>
                            </p:childTnLst>
                          </p:cTn>
                        </p:par>
                        <p:par>
                          <p:cTn id="27" fill="hold">
                            <p:stCondLst>
                              <p:cond delay="7000"/>
                            </p:stCondLst>
                            <p:childTnLst>
                              <p:par>
                                <p:cTn id="28" presetID="6" presetClass="entr" presetSubtype="32"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2000"/>
                                        <p:tgtEl>
                                          <p:spTgt spid="22"/>
                                        </p:tgtEl>
                                      </p:cBhvr>
                                    </p:animEffect>
                                  </p:childTnLst>
                                </p:cTn>
                              </p:par>
                              <p:par>
                                <p:cTn id="31" presetID="53"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2000" fill="hold"/>
                                        <p:tgtEl>
                                          <p:spTgt spid="31"/>
                                        </p:tgtEl>
                                        <p:attrNameLst>
                                          <p:attrName>ppt_w</p:attrName>
                                        </p:attrNameLst>
                                      </p:cBhvr>
                                      <p:tavLst>
                                        <p:tav tm="0">
                                          <p:val>
                                            <p:fltVal val="0"/>
                                          </p:val>
                                        </p:tav>
                                        <p:tav tm="100000">
                                          <p:val>
                                            <p:strVal val="#ppt_w"/>
                                          </p:val>
                                        </p:tav>
                                      </p:tavLst>
                                    </p:anim>
                                    <p:anim calcmode="lin" valueType="num">
                                      <p:cBhvr>
                                        <p:cTn id="34" dur="2000" fill="hold"/>
                                        <p:tgtEl>
                                          <p:spTgt spid="31"/>
                                        </p:tgtEl>
                                        <p:attrNameLst>
                                          <p:attrName>ppt_h</p:attrName>
                                        </p:attrNameLst>
                                      </p:cBhvr>
                                      <p:tavLst>
                                        <p:tav tm="0">
                                          <p:val>
                                            <p:fltVal val="0"/>
                                          </p:val>
                                        </p:tav>
                                        <p:tav tm="100000">
                                          <p:val>
                                            <p:strVal val="#ppt_h"/>
                                          </p:val>
                                        </p:tav>
                                      </p:tavLst>
                                    </p:anim>
                                    <p:animEffect transition="in" filter="fade">
                                      <p:cBhvr>
                                        <p:cTn id="35" dur="2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7">
                                            <p:txEl>
                                              <p:pRg st="3" end="3"/>
                                            </p:txEl>
                                          </p:spTgt>
                                        </p:tgtEl>
                                        <p:attrNameLst>
                                          <p:attrName>style.visibility</p:attrName>
                                        </p:attrNameLst>
                                      </p:cBhvr>
                                      <p:to>
                                        <p:strVal val="visible"/>
                                      </p:to>
                                    </p:set>
                                    <p:animEffect transition="in" filter="wipe(left)">
                                      <p:cBhvr>
                                        <p:cTn id="40" dur="2000"/>
                                        <p:tgtEl>
                                          <p:spTgt spid="37">
                                            <p:txEl>
                                              <p:pRg st="3" end="3"/>
                                            </p:txEl>
                                          </p:spTgt>
                                        </p:tgtEl>
                                      </p:cBhvr>
                                    </p:animEffect>
                                  </p:childTnLst>
                                </p:cTn>
                              </p:par>
                            </p:childTnLst>
                          </p:cTn>
                        </p:par>
                        <p:par>
                          <p:cTn id="41" fill="hold">
                            <p:stCondLst>
                              <p:cond delay="2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par>
                          <p:cTn id="48" fill="hold">
                            <p:stCondLst>
                              <p:cond delay="3000"/>
                            </p:stCondLst>
                            <p:childTnLst>
                              <p:par>
                                <p:cTn id="49" presetID="45" presetClass="entr" presetSubtype="0" fill="hold" nodeType="afterEffect">
                                  <p:stCondLst>
                                    <p:cond delay="5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0"/>
                                        <p:tgtEl>
                                          <p:spTgt spid="14"/>
                                        </p:tgtEl>
                                      </p:cBhvr>
                                    </p:animEffect>
                                    <p:anim calcmode="lin" valueType="num">
                                      <p:cBhvr>
                                        <p:cTn id="52" dur="2000" fill="hold"/>
                                        <p:tgtEl>
                                          <p:spTgt spid="14"/>
                                        </p:tgtEl>
                                        <p:attrNameLst>
                                          <p:attrName>ppt_w</p:attrName>
                                        </p:attrNameLst>
                                      </p:cBhvr>
                                      <p:tavLst>
                                        <p:tav tm="0" fmla="#ppt_w*sin(2.5*pi*$)">
                                          <p:val>
                                            <p:fltVal val="0"/>
                                          </p:val>
                                        </p:tav>
                                        <p:tav tm="100000">
                                          <p:val>
                                            <p:fltVal val="1"/>
                                          </p:val>
                                        </p:tav>
                                      </p:tavLst>
                                    </p:anim>
                                    <p:anim calcmode="lin" valueType="num">
                                      <p:cBhvr>
                                        <p:cTn id="5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3" grpId="0" animBg="1"/>
      <p:bldP spid="27"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rgbClr val="D6B19C"/>
            </a:gs>
            <a:gs pos="30000">
              <a:srgbClr val="D49E6C"/>
            </a:gs>
            <a:gs pos="70000">
              <a:srgbClr val="A65528"/>
            </a:gs>
            <a:gs pos="100000">
              <a:srgbClr val="FFC000"/>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04025"/>
            <a:ext cx="1828800" cy="365125"/>
          </a:xfrm>
        </p:spPr>
        <p:txBody>
          <a:bodyPr/>
          <a:lstStyle/>
          <a:p>
            <a:fld id="{5C014052-953B-4273-8F47-BF25327D5B24}" type="slidenum">
              <a:rPr lang="en-US" smtClean="0"/>
              <a:t>41</a:t>
            </a:fld>
            <a:endParaRPr lang="en-US" dirty="0"/>
          </a:p>
        </p:txBody>
      </p:sp>
      <p:graphicFrame>
        <p:nvGraphicFramePr>
          <p:cNvPr id="34" name="Table 33"/>
          <p:cNvGraphicFramePr>
            <a:graphicFrameLocks noGrp="1"/>
          </p:cNvGraphicFramePr>
          <p:nvPr>
            <p:extLst>
              <p:ext uri="{D42A27DB-BD31-4B8C-83A1-F6EECF244321}">
                <p14:modId xmlns:p14="http://schemas.microsoft.com/office/powerpoint/2010/main" val="3791910482"/>
              </p:ext>
            </p:extLst>
          </p:nvPr>
        </p:nvGraphicFramePr>
        <p:xfrm>
          <a:off x="586221" y="1392471"/>
          <a:ext cx="8229599" cy="2260141"/>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endParaRPr lang="en-US" sz="1400" dirty="0"/>
                    </a:p>
                  </a:txBody>
                  <a:tcPr>
                    <a:lnT w="12700" cmpd="sng">
                      <a:noFill/>
                    </a:lnT>
                    <a:lnB w="12700" cmpd="sng">
                      <a:noFill/>
                    </a:lnB>
                    <a:cell3D prstMaterial="dkEdge">
                      <a:bevel w="77470" h="12700" prst="softRound"/>
                      <a:lightRig rig="flood" dir="t"/>
                    </a:cell3D>
                  </a:tcPr>
                </a:tc>
                <a:tc>
                  <a:txBody>
                    <a:bodyPr/>
                    <a:lstStyle/>
                    <a:p>
                      <a:pPr algn="ctr"/>
                      <a:endParaRPr lang="en-US" sz="1400" dirty="0"/>
                    </a:p>
                  </a:txBody>
                  <a:tcPr>
                    <a:cell3D prstMaterial="dkEdge">
                      <a:bevel w="77470" h="12700" prst="softRound"/>
                      <a:lightRig rig="flood" dir="t"/>
                    </a:cell3D>
                    <a:solidFill>
                      <a:srgbClr val="DCE5EE"/>
                    </a:solidFill>
                  </a:tcPr>
                </a:tc>
                <a:tc>
                  <a:txBody>
                    <a:bodyPr/>
                    <a:lstStyle/>
                    <a:p>
                      <a:pPr algn="ctr"/>
                      <a:endParaRPr lang="en-US" sz="1050" b="1" dirty="0">
                        <a:solidFill>
                          <a:schemeClr val="bg1"/>
                        </a:solidFill>
                      </a:endParaRPr>
                    </a:p>
                  </a:txBody>
                  <a:tcPr>
                    <a:cell3D prstMaterial="dkEdge">
                      <a:bevel w="77470" h="12700" prst="softRound"/>
                      <a:lightRig rig="flood" dir="t"/>
                    </a:cell3D>
                    <a:solidFill>
                      <a:srgbClr val="DCE5EE"/>
                    </a:solidFill>
                  </a:tcPr>
                </a:tc>
                <a:tc>
                  <a:txBody>
                    <a:bodyPr/>
                    <a:lstStyle/>
                    <a:p>
                      <a:pPr algn="ctr"/>
                      <a:r>
                        <a:rPr lang="en-US" sz="1400" dirty="0" smtClean="0"/>
                        <a:t>1</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2</a:t>
                      </a:r>
                      <a:endParaRPr lang="en-US" sz="1400" b="0" dirty="0"/>
                    </a:p>
                  </a:txBody>
                  <a:tcPr>
                    <a:cell3D prstMaterial="dkEdge">
                      <a:bevel w="77470" h="12700" prst="softRound"/>
                      <a:lightRig rig="flood" dir="t"/>
                    </a:cell3D>
                    <a:solidFill>
                      <a:srgbClr val="DCE5EE"/>
                    </a:solidFill>
                  </a:tcPr>
                </a:tc>
                <a:tc>
                  <a:txBody>
                    <a:bodyPr/>
                    <a:lstStyle/>
                    <a:p>
                      <a:pPr algn="ctr"/>
                      <a:r>
                        <a:rPr lang="en-US" sz="1400" dirty="0" smtClean="0"/>
                        <a:t>3</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4</a:t>
                      </a:r>
                      <a:endParaRPr lang="en-US" sz="1400" b="0" dirty="0"/>
                    </a:p>
                  </a:txBody>
                  <a:tcPr>
                    <a:cell3D prstMaterial="dkEdge">
                      <a:bevel w="77470" h="12700" prst="softRound"/>
                      <a:lightRig rig="flood" dir="t"/>
                    </a:cell3D>
                    <a:solidFill>
                      <a:srgbClr val="66CCFF"/>
                    </a:solidFill>
                  </a:tcPr>
                </a:tc>
              </a:tr>
              <a:tr h="372380">
                <a:tc>
                  <a:txBody>
                    <a:bodyPr/>
                    <a:lstStyle/>
                    <a:p>
                      <a:pPr algn="ctr"/>
                      <a:r>
                        <a:rPr lang="en-US" sz="1400" dirty="0" smtClean="0"/>
                        <a:t>5</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b="1" dirty="0" smtClean="0">
                          <a:solidFill>
                            <a:schemeClr val="tx1"/>
                          </a:solidFill>
                        </a:rPr>
                        <a:t>7</a:t>
                      </a:r>
                      <a:endParaRPr lang="en-US" sz="1400" b="1" dirty="0">
                        <a:solidFill>
                          <a:schemeClr val="tx1"/>
                        </a:solidFill>
                      </a:endParaRPr>
                    </a:p>
                  </a:txBody>
                  <a:tcPr>
                    <a:cell3D prstMaterial="dkEdge">
                      <a:bevel w="77470" h="12700" prst="softRound"/>
                      <a:lightRig rig="flood" dir="t"/>
                    </a:cell3D>
                    <a:solidFill>
                      <a:srgbClr val="DCE5EE"/>
                    </a:solidFill>
                  </a:tcPr>
                </a:tc>
                <a:tc>
                  <a:txBody>
                    <a:bodyPr/>
                    <a:lstStyle/>
                    <a:p>
                      <a:pPr algn="ctr"/>
                      <a:r>
                        <a:rPr lang="en-US" sz="1400" dirty="0" smtClean="0"/>
                        <a:t>8</a:t>
                      </a:r>
                      <a:endParaRPr lang="en-US" sz="1400" dirty="0"/>
                    </a:p>
                  </a:txBody>
                  <a:tcPr>
                    <a:cell3D prstMaterial="dkEdge">
                      <a:bevel w="77470" h="12700" prst="softRound"/>
                      <a:lightRig rig="flood" dir="t"/>
                    </a:cell3D>
                    <a:solidFill>
                      <a:srgbClr val="DCE5EE"/>
                    </a:solidFill>
                  </a:tcPr>
                </a:tc>
                <a:tc>
                  <a:txBody>
                    <a:bodyPr/>
                    <a:lstStyle/>
                    <a:p>
                      <a:pPr algn="ctr"/>
                      <a:r>
                        <a:rPr lang="en-US" sz="1200" b="0" dirty="0" smtClean="0"/>
                        <a:t>9</a:t>
                      </a:r>
                      <a:endParaRPr lang="en-US" sz="1200" b="0" dirty="0"/>
                    </a:p>
                  </a:txBody>
                  <a:tcPr>
                    <a:cell3D prstMaterial="dkEdge">
                      <a:bevel w="77470" h="12700" prst="softRound"/>
                      <a:lightRig rig="flood" dir="t"/>
                    </a:cell3D>
                    <a:solidFill>
                      <a:srgbClr val="DCE5EE"/>
                    </a:solidFill>
                  </a:tcPr>
                </a:tc>
                <a:tc>
                  <a:txBody>
                    <a:bodyPr/>
                    <a:lstStyle/>
                    <a:p>
                      <a:pPr algn="ctr"/>
                      <a:r>
                        <a:rPr lang="en-US" sz="1400" dirty="0" smtClean="0"/>
                        <a:t>10</a:t>
                      </a:r>
                      <a:endParaRPr lang="en-US" sz="1400" dirty="0"/>
                    </a:p>
                  </a:txBody>
                  <a:tcPr>
                    <a:cell3D prstMaterial="dkEdge">
                      <a:bevel w="77470" h="12700" prst="softRound"/>
                      <a:lightRig rig="flood" dir="t"/>
                    </a:cell3D>
                    <a:solidFill>
                      <a:srgbClr val="DCE5EE"/>
                    </a:solidFill>
                  </a:tcPr>
                </a:tc>
                <a:tc>
                  <a:txBody>
                    <a:bodyPr/>
                    <a:lstStyle/>
                    <a:p>
                      <a:pPr algn="l"/>
                      <a:r>
                        <a:rPr lang="en-US" sz="1400" b="0" dirty="0" smtClean="0"/>
                        <a:t> 11</a:t>
                      </a:r>
                      <a:endParaRPr lang="en-US" sz="1400" b="0" dirty="0"/>
                    </a:p>
                  </a:txBody>
                  <a:tcPr>
                    <a:cell3D prstMaterial="dkEdge">
                      <a:bevel w="77470" h="12700" prst="softRound"/>
                      <a:lightRig rig="flood" dir="t"/>
                    </a:cell3D>
                    <a:solidFill>
                      <a:srgbClr val="66CCFF"/>
                    </a:solidFill>
                  </a:tcPr>
                </a:tc>
              </a:tr>
              <a:tr h="372380">
                <a:tc>
                  <a:txBody>
                    <a:bodyPr/>
                    <a:lstStyle/>
                    <a:p>
                      <a:pPr algn="ctr"/>
                      <a:r>
                        <a:rPr lang="en-US" sz="1400" dirty="0" smtClean="0"/>
                        <a:t>12</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400" b="1" dirty="0" smtClean="0">
                          <a:solidFill>
                            <a:schemeClr val="bg1"/>
                          </a:solidFill>
                        </a:rPr>
                        <a:t>14 P/O</a:t>
                      </a:r>
                      <a:endParaRPr lang="en-US" sz="105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16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17 ULB</a:t>
                      </a:r>
                      <a:endParaRPr lang="en-US" sz="1400" b="0" dirty="0"/>
                    </a:p>
                  </a:txBody>
                  <a:tcPr>
                    <a:cell3D prstMaterial="dkEdge">
                      <a:bevel w="77470" h="12700" prst="softRound"/>
                      <a:lightRig rig="flood" dir="t"/>
                    </a:cell3D>
                    <a:solidFill>
                      <a:schemeClr val="bg2">
                        <a:lumMod val="90000"/>
                      </a:schemeClr>
                    </a:solidFill>
                  </a:tcPr>
                </a:tc>
                <a:tc>
                  <a:txBody>
                    <a:bodyPr/>
                    <a:lstStyle/>
                    <a:p>
                      <a:pPr algn="l"/>
                      <a:r>
                        <a:rPr lang="en-US" sz="1400" b="0" dirty="0" smtClean="0"/>
                        <a:t>18</a:t>
                      </a:r>
                      <a:endParaRPr lang="en-US" sz="1400" b="0" dirty="0"/>
                    </a:p>
                  </a:txBody>
                  <a:tcPr>
                    <a:cell3D prstMaterial="dkEdge">
                      <a:bevel w="77470" h="12700" prst="softRound"/>
                      <a:lightRig rig="flood" dir="t"/>
                    </a:cell3D>
                    <a:solidFill>
                      <a:srgbClr val="66CCFF"/>
                    </a:solidFill>
                  </a:tcPr>
                </a:tc>
              </a:tr>
              <a:tr h="372381">
                <a:tc>
                  <a:txBody>
                    <a:bodyPr/>
                    <a:lstStyle/>
                    <a:p>
                      <a:pPr algn="ctr"/>
                      <a:r>
                        <a:rPr lang="en-US" sz="1400" dirty="0" smtClean="0"/>
                        <a:t>19</a:t>
                      </a:r>
                      <a:r>
                        <a:rPr lang="en-US" sz="1400" baseline="0" dirty="0" smtClean="0"/>
                        <a:t> ULB</a:t>
                      </a:r>
                      <a:endParaRPr lang="en-US" sz="1400" dirty="0"/>
                    </a:p>
                  </a:txBody>
                  <a:tcPr>
                    <a:lnT w="12700" cmpd="sng">
                      <a:noFill/>
                    </a:lnT>
                    <a:lnB w="12700" cmpd="sng">
                      <a:noFill/>
                    </a:lnB>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22</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23</a:t>
                      </a:r>
                      <a:endParaRPr lang="en-US" sz="1400" dirty="0"/>
                    </a:p>
                  </a:txBody>
                  <a:tcPr>
                    <a:cell3D prstMaterial="dkEdge">
                      <a:bevel w="77470" h="12700" prst="softRound"/>
                      <a:lightRig rig="flood" dir="t"/>
                    </a:cell3D>
                    <a:solidFill>
                      <a:srgbClr val="EFF3F7"/>
                    </a:solidFill>
                  </a:tcPr>
                </a:tc>
                <a:tc>
                  <a:txBody>
                    <a:bodyPr/>
                    <a:lstStyle/>
                    <a:p>
                      <a:pPr algn="ctr"/>
                      <a:r>
                        <a:rPr lang="en-US" sz="1400" dirty="0" smtClean="0"/>
                        <a:t>24</a:t>
                      </a:r>
                      <a:endParaRPr lang="en-US" sz="1400" dirty="0"/>
                    </a:p>
                  </a:txBody>
                  <a:tcPr>
                    <a:cell3D prstMaterial="dkEdge">
                      <a:bevel w="77470" h="12700" prst="softRound"/>
                      <a:lightRig rig="flood" dir="t"/>
                    </a:cell3D>
                  </a:tcPr>
                </a:tc>
                <a:tc>
                  <a:txBody>
                    <a:bodyPr/>
                    <a:lstStyle/>
                    <a:p>
                      <a:pPr algn="l"/>
                      <a:r>
                        <a:rPr lang="en-US" sz="1400" b="0" dirty="0" smtClean="0"/>
                        <a:t> </a:t>
                      </a:r>
                      <a:r>
                        <a:rPr lang="en-US" sz="1400" b="1" dirty="0" smtClean="0"/>
                        <a:t>25</a:t>
                      </a:r>
                      <a:endParaRPr lang="en-US" sz="1400" b="1" dirty="0"/>
                    </a:p>
                  </a:txBody>
                  <a:tcPr>
                    <a:cell3D prstMaterial="dkEdge">
                      <a:bevel w="77470" h="12700" prst="softRound"/>
                      <a:lightRig rig="flood" dir="t"/>
                    </a:cell3D>
                    <a:solidFill>
                      <a:srgbClr val="66CCFF"/>
                    </a:solidFill>
                  </a:tcPr>
                </a:tc>
              </a:tr>
              <a:tr h="372381">
                <a:tc>
                  <a:txBody>
                    <a:bodyPr/>
                    <a:lstStyle/>
                    <a:p>
                      <a:pPr algn="ctr"/>
                      <a:r>
                        <a:rPr lang="en-US" sz="1800" b="1" dirty="0" smtClean="0"/>
                        <a:t>   26 FF</a:t>
                      </a:r>
                      <a:endParaRPr lang="en-US" sz="1400" b="1" dirty="0"/>
                    </a:p>
                  </a:txBody>
                  <a:tcPr>
                    <a:lnT w="12700" cmpd="sng">
                      <a:noFill/>
                    </a:lnT>
                    <a:cell3D prstMaterial="dkEdge">
                      <a:bevel w="77470" h="12700" prst="softRound"/>
                      <a:lightRig rig="flood" dir="t"/>
                    </a:cell3D>
                    <a:solidFill>
                      <a:srgbClr val="92D050"/>
                    </a:solidFill>
                  </a:tcPr>
                </a:tc>
                <a:tc>
                  <a:txBody>
                    <a:bodyPr/>
                    <a:lstStyle/>
                    <a:p>
                      <a:pPr algn="ctr"/>
                      <a:r>
                        <a:rPr lang="en-US" sz="1400" dirty="0" smtClean="0"/>
                        <a:t>27</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28</a:t>
                      </a:r>
                      <a:endParaRPr lang="en-US" sz="1400" b="0" dirty="0"/>
                    </a:p>
                  </a:txBody>
                  <a:tcPr>
                    <a:cell3D prstMaterial="dkEdge">
                      <a:bevel w="77470" h="12700" prst="softRound"/>
                      <a:lightRig rig="flood" dir="t"/>
                    </a:cell3D>
                    <a:solidFill>
                      <a:srgbClr val="DCE5EE"/>
                    </a:solidFill>
                  </a:tcPr>
                </a:tc>
                <a:tc>
                  <a:txBody>
                    <a:bodyPr/>
                    <a:lstStyle/>
                    <a:p>
                      <a:pPr algn="ctr"/>
                      <a:r>
                        <a:rPr lang="en-US" sz="1400" b="0" dirty="0" smtClean="0"/>
                        <a:t>29</a:t>
                      </a:r>
                      <a:endParaRPr lang="en-US" sz="1400" b="0" dirty="0"/>
                    </a:p>
                  </a:txBody>
                  <a:tcPr>
                    <a:cell3D prstMaterial="dkEdge">
                      <a:bevel w="77470" h="12700" prst="softRound"/>
                      <a:lightRig rig="flood" dir="t"/>
                    </a:cell3D>
                    <a:solidFill>
                      <a:srgbClr val="EFF3F7"/>
                    </a:solidFill>
                  </a:tcPr>
                </a:tc>
                <a:tc>
                  <a:txBody>
                    <a:bodyPr/>
                    <a:lstStyle/>
                    <a:p>
                      <a:pPr algn="ctr"/>
                      <a:r>
                        <a:rPr lang="en-US" sz="1400" dirty="0" smtClean="0"/>
                        <a:t>30</a:t>
                      </a:r>
                      <a:endParaRPr lang="en-US" sz="1400" dirty="0"/>
                    </a:p>
                  </a:txBody>
                  <a:tcPr>
                    <a:cell3D prstMaterial="dkEdge">
                      <a:bevel w="77470" h="12700" prst="softRound"/>
                      <a:lightRig rig="flood" dir="t"/>
                    </a:cell3D>
                    <a:solidFill>
                      <a:srgbClr val="EFF3F7"/>
                    </a:solidFill>
                  </a:tcPr>
                </a:tc>
                <a:tc>
                  <a:txBody>
                    <a:bodyPr/>
                    <a:lstStyle/>
                    <a:p>
                      <a:pPr algn="ctr"/>
                      <a:endParaRPr lang="en-US" sz="1400" dirty="0"/>
                    </a:p>
                  </a:txBody>
                  <a:tcPr>
                    <a:cell3D prstMaterial="dkEdge">
                      <a:bevel w="77470" h="12700" prst="softRound"/>
                      <a:lightRig rig="flood" dir="t"/>
                    </a:cell3D>
                  </a:tcPr>
                </a:tc>
                <a:tc>
                  <a:txBody>
                    <a:bodyPr/>
                    <a:lstStyle/>
                    <a:p>
                      <a:pPr algn="ctr"/>
                      <a:endParaRPr lang="en-US" sz="1400" b="1" dirty="0"/>
                    </a:p>
                  </a:txBody>
                  <a:tcPr>
                    <a:cell3D prstMaterial="dkEdge">
                      <a:bevel w="77470" h="12700" prst="softRound"/>
                      <a:lightRig rig="flood" dir="t"/>
                    </a:cell3D>
                    <a:solidFill>
                      <a:srgbClr val="66CCFF"/>
                    </a:solidFill>
                  </a:tcPr>
                </a:tc>
              </a:tr>
            </a:tbl>
          </a:graphicData>
        </a:graphic>
      </p:graphicFrame>
      <p:pic>
        <p:nvPicPr>
          <p:cNvPr id="41" name="Picture 2" descr="C:\Users\Rae\Desktop\reaping_the_harvest-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710177"/>
            <a:ext cx="1143000" cy="1547623"/>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44" name="Right Arrow 43"/>
          <p:cNvSpPr/>
          <p:nvPr/>
        </p:nvSpPr>
        <p:spPr>
          <a:xfrm>
            <a:off x="4145101" y="2626660"/>
            <a:ext cx="3380411" cy="521296"/>
          </a:xfrm>
          <a:prstGeom prst="rightArrow">
            <a:avLst/>
          </a:prstGeom>
          <a:gradFill flip="none" rotWithShape="1">
            <a:gsLst>
              <a:gs pos="4000">
                <a:srgbClr val="000000"/>
              </a:gs>
              <a:gs pos="29000">
                <a:srgbClr val="000040"/>
              </a:gs>
              <a:gs pos="54000">
                <a:srgbClr val="400040"/>
              </a:gs>
              <a:gs pos="71000">
                <a:srgbClr val="8F0040"/>
              </a:gs>
              <a:gs pos="84000">
                <a:srgbClr val="0066FF"/>
              </a:gs>
              <a:gs pos="100000">
                <a:srgbClr val="FFFF00"/>
              </a:gs>
            </a:gsLst>
            <a:lin ang="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 Days and 3 Nights</a:t>
            </a:r>
          </a:p>
        </p:txBody>
      </p:sp>
      <p:sp>
        <p:nvSpPr>
          <p:cNvPr id="45" name="Content Placeholder 2"/>
          <p:cNvSpPr txBox="1">
            <a:spLocks/>
          </p:cNvSpPr>
          <p:nvPr/>
        </p:nvSpPr>
        <p:spPr>
          <a:xfrm>
            <a:off x="43676" y="1411601"/>
            <a:ext cx="1137423" cy="762000"/>
          </a:xfrm>
          <a:prstGeom prst="rect">
            <a:avLst/>
          </a:prstGeo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rgbClr val="FF0000"/>
                </a:solidFill>
                <a:effectLst>
                  <a:outerShdw blurRad="76200" dist="50800" dir="5400000" algn="tl" rotWithShape="0">
                    <a:srgbClr val="000000">
                      <a:alpha val="65000"/>
                    </a:srgbClr>
                  </a:outerShdw>
                </a:effectLst>
              </a:rPr>
              <a:t>#5</a:t>
            </a:r>
            <a:r>
              <a:rPr lang="en-US" sz="3200" b="1" spc="50" dirty="0" smtClean="0">
                <a:ln w="11430"/>
                <a:solidFill>
                  <a:srgbClr val="FF0000"/>
                </a:solidFill>
                <a:effectLst>
                  <a:outerShdw blurRad="76200" dist="50800" dir="5400000" algn="tl" rotWithShape="0">
                    <a:srgbClr val="000000">
                      <a:alpha val="65000"/>
                    </a:srgbClr>
                  </a:outerShdw>
                </a:effectLst>
              </a:rPr>
              <a:t>b</a:t>
            </a:r>
          </a:p>
        </p:txBody>
      </p:sp>
      <p:sp>
        <p:nvSpPr>
          <p:cNvPr id="46" name="Title 1"/>
          <p:cNvSpPr txBox="1">
            <a:spLocks/>
          </p:cNvSpPr>
          <p:nvPr/>
        </p:nvSpPr>
        <p:spPr>
          <a:xfrm>
            <a:off x="4087189" y="1683150"/>
            <a:ext cx="3505199"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Huge </a:t>
            </a: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reflection blurRad="6350" stA="50000" endA="300" endPos="50000" dist="60007" dir="5400000" sy="-100000" algn="bl" rotWithShape="0"/>
                </a:effectLst>
              </a:rPr>
              <a:t>Counterfeit</a:t>
            </a:r>
            <a:r>
              <a:rPr lang="en-US" sz="2800" spc="50" dirty="0" smtClean="0">
                <a:ln w="11430"/>
                <a:solidFill>
                  <a:srgbClr val="FF0000"/>
                </a:solidFill>
                <a:effectLst>
                  <a:glow rad="127000">
                    <a:schemeClr val="accent2">
                      <a:lumMod val="20000"/>
                      <a:lumOff val="80000"/>
                    </a:schemeClr>
                  </a:glow>
                  <a:outerShdw blurRad="76200" dist="50800" dir="5400000" algn="tl" rotWithShape="0">
                    <a:srgbClr val="000000">
                      <a:alpha val="65000"/>
                    </a:srgbClr>
                  </a:outerShdw>
                </a:effectLst>
              </a:rPr>
              <a:t> </a:t>
            </a:r>
            <a:endParaRPr lang="en-US" sz="1200" spc="50" dirty="0">
              <a:ln w="11430"/>
              <a:solidFill>
                <a:srgbClr val="FF0000"/>
              </a:solidFill>
              <a:effectLst>
                <a:outerShdw blurRad="76200" dist="50800" dir="5400000" algn="tl" rotWithShape="0">
                  <a:srgbClr val="000000">
                    <a:alpha val="65000"/>
                  </a:srgbClr>
                </a:outerShdw>
              </a:effectLst>
            </a:endParaRPr>
          </a:p>
        </p:txBody>
      </p:sp>
      <p:pic>
        <p:nvPicPr>
          <p:cNvPr id="43" name="Picture 11" descr="C:\Users\Rae\Desktop\Art on Desktop\white man clip art\makr x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0447" y="3466136"/>
            <a:ext cx="388089" cy="4435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924800" y="2133600"/>
            <a:ext cx="1148205" cy="1359807"/>
          </a:xfrm>
          <a:prstGeom prst="ellipse">
            <a:avLst/>
          </a:prstGeom>
          <a:ln w="63500" cap="rnd">
            <a:gradFill flip="none" rotWithShape="1">
              <a:gsLst>
                <a:gs pos="0">
                  <a:srgbClr val="0070C0"/>
                </a:gs>
                <a:gs pos="50000">
                  <a:schemeClr val="accent1">
                    <a:tint val="44500"/>
                    <a:satMod val="160000"/>
                  </a:schemeClr>
                </a:gs>
                <a:gs pos="80000">
                  <a:srgbClr val="4F2270"/>
                </a:gs>
              </a:gsLst>
              <a:lin ang="16200000" scaled="1"/>
              <a:tileRect/>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049089" y="2252849"/>
            <a:ext cx="192024" cy="938719"/>
          </a:xfrm>
          <a:prstGeom prst="rect">
            <a:avLst/>
          </a:prstGeom>
          <a:solidFill>
            <a:schemeClr val="bg2">
              <a:lumMod val="90000"/>
            </a:schemeClr>
          </a:solidFill>
          <a:scene3d>
            <a:camera prst="orthographicFront"/>
            <a:lightRig rig="threePt" dir="t"/>
          </a:scene3d>
          <a:sp3d>
            <a:bevelT/>
          </a:sp3d>
        </p:spPr>
        <p:txBody>
          <a:bodyPr wrap="square" rtlCol="0">
            <a:spAutoFit/>
          </a:bodyPr>
          <a:lstStyle/>
          <a:p>
            <a:pPr algn="ctr"/>
            <a:r>
              <a:rPr lang="en-US" sz="1100" b="1" dirty="0" smtClean="0"/>
              <a:t>START</a:t>
            </a:r>
            <a:endParaRPr lang="en-US" sz="1100" b="1" dirty="0"/>
          </a:p>
        </p:txBody>
      </p:sp>
      <p:sp>
        <p:nvSpPr>
          <p:cNvPr id="30" name="Right Arrow 29"/>
          <p:cNvSpPr/>
          <p:nvPr/>
        </p:nvSpPr>
        <p:spPr>
          <a:xfrm>
            <a:off x="24384" y="3420032"/>
            <a:ext cx="966216" cy="304800"/>
          </a:xfrm>
          <a:prstGeom prst="rightArrow">
            <a:avLst/>
          </a:prstGeom>
          <a:gradFill flip="none" rotWithShape="1">
            <a:gsLst>
              <a:gs pos="0">
                <a:srgbClr val="FFF200"/>
              </a:gs>
              <a:gs pos="45000">
                <a:srgbClr val="FF7A00"/>
              </a:gs>
              <a:gs pos="70000">
                <a:srgbClr val="FF0300"/>
              </a:gs>
              <a:gs pos="100000">
                <a:srgbClr val="4D0808"/>
              </a:gs>
            </a:gsLst>
            <a:lin ang="1350000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glow rad="101600">
                    <a:schemeClr val="tx1">
                      <a:lumMod val="85000"/>
                      <a:lumOff val="15000"/>
                    </a:schemeClr>
                  </a:glow>
                </a:effectLst>
              </a:rPr>
              <a:t>THEN  -</a:t>
            </a:r>
            <a:endParaRPr lang="en-US" dirty="0"/>
          </a:p>
        </p:txBody>
      </p:sp>
      <p:sp>
        <p:nvSpPr>
          <p:cNvPr id="32" name="Right Arrow 31"/>
          <p:cNvSpPr/>
          <p:nvPr/>
        </p:nvSpPr>
        <p:spPr>
          <a:xfrm>
            <a:off x="7735824" y="2740496"/>
            <a:ext cx="1059812" cy="304800"/>
          </a:xfrm>
          <a:prstGeom prst="rightArrow">
            <a:avLst/>
          </a:prstGeom>
          <a:gradFill flip="none" rotWithShape="1">
            <a:gsLst>
              <a:gs pos="0">
                <a:srgbClr val="FFF200"/>
              </a:gs>
              <a:gs pos="45000">
                <a:srgbClr val="FF7A00"/>
              </a:gs>
              <a:gs pos="70000">
                <a:srgbClr val="FF0300"/>
              </a:gs>
              <a:gs pos="100000">
                <a:srgbClr val="4D0808"/>
              </a:gs>
            </a:gsLst>
            <a:lin ang="1350000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effectLst>
                  <a:glow rad="101600">
                    <a:schemeClr val="tx1">
                      <a:lumMod val="85000"/>
                      <a:lumOff val="15000"/>
                    </a:schemeClr>
                  </a:glow>
                </a:effectLst>
              </a:rPr>
              <a:t>WAIT</a:t>
            </a:r>
            <a:r>
              <a:rPr lang="en-US" dirty="0" smtClean="0">
                <a:solidFill>
                  <a:schemeClr val="bg1"/>
                </a:solidFill>
                <a:effectLst>
                  <a:glow rad="101600">
                    <a:schemeClr val="tx1">
                      <a:lumMod val="85000"/>
                      <a:lumOff val="15000"/>
                    </a:schemeClr>
                  </a:glow>
                </a:effectLst>
              </a:rPr>
              <a:t> …</a:t>
            </a:r>
            <a:endParaRPr lang="en-US" dirty="0">
              <a:solidFill>
                <a:schemeClr val="bg1"/>
              </a:solidFill>
              <a:effectLst>
                <a:glow rad="101600">
                  <a:schemeClr val="tx1">
                    <a:lumMod val="85000"/>
                    <a:lumOff val="15000"/>
                  </a:schemeClr>
                </a:glow>
              </a:effectLst>
            </a:endParaRPr>
          </a:p>
        </p:txBody>
      </p:sp>
      <p:sp>
        <p:nvSpPr>
          <p:cNvPr id="39" name="TextBox 38"/>
          <p:cNvSpPr txBox="1"/>
          <p:nvPr/>
        </p:nvSpPr>
        <p:spPr>
          <a:xfrm>
            <a:off x="457200" y="6073914"/>
            <a:ext cx="8338436" cy="707886"/>
          </a:xfrm>
          <a:prstGeom prst="rect">
            <a:avLst/>
          </a:prstGeom>
          <a:solidFill>
            <a:schemeClr val="accent4">
              <a:lumMod val="20000"/>
              <a:lumOff val="80000"/>
            </a:schemeClr>
          </a:solidFill>
          <a:scene3d>
            <a:camera prst="orthographicFront"/>
            <a:lightRig rig="threePt" dir="t"/>
          </a:scene3d>
          <a:sp3d>
            <a:bevelT/>
          </a:sp3d>
        </p:spPr>
        <p:txBody>
          <a:bodyPr wrap="square" rtlCol="0">
            <a:spAutoFit/>
            <a:sp3d extrusionH="57150">
              <a:bevelT h="25400" prst="softRound"/>
            </a:sp3d>
          </a:bodyPr>
          <a:lstStyle/>
          <a:p>
            <a:pPr algn="ctr"/>
            <a:r>
              <a:rPr lang="en-US" sz="2000" b="1" dirty="0" smtClean="0">
                <a:solidFill>
                  <a:schemeClr val="accent2">
                    <a:lumMod val="40000"/>
                    <a:lumOff val="60000"/>
                  </a:schemeClr>
                </a:solidFill>
                <a:effectLst>
                  <a:glow rad="101600">
                    <a:schemeClr val="tx1">
                      <a:lumMod val="85000"/>
                      <a:lumOff val="15000"/>
                    </a:schemeClr>
                  </a:glow>
                </a:effectLst>
                <a:latin typeface="Comic Sans MS" pitchFamily="66" charset="0"/>
              </a:rPr>
              <a:t>The 1</a:t>
            </a:r>
            <a:r>
              <a:rPr lang="en-US" sz="2000" b="1" baseline="30000" dirty="0" smtClean="0">
                <a:solidFill>
                  <a:schemeClr val="accent2">
                    <a:lumMod val="40000"/>
                    <a:lumOff val="60000"/>
                  </a:schemeClr>
                </a:solidFill>
                <a:effectLst>
                  <a:glow rad="101600">
                    <a:schemeClr val="tx1">
                      <a:lumMod val="85000"/>
                      <a:lumOff val="15000"/>
                    </a:schemeClr>
                  </a:glow>
                </a:effectLst>
                <a:latin typeface="Comic Sans MS" pitchFamily="66" charset="0"/>
              </a:rPr>
              <a:t>st</a:t>
            </a:r>
            <a:r>
              <a:rPr lang="en-US" sz="2000" b="1" dirty="0" smtClean="0">
                <a:solidFill>
                  <a:schemeClr val="accent2">
                    <a:lumMod val="40000"/>
                    <a:lumOff val="60000"/>
                  </a:schemeClr>
                </a:solidFill>
                <a:effectLst>
                  <a:glow rad="101600">
                    <a:schemeClr val="tx1">
                      <a:lumMod val="85000"/>
                      <a:lumOff val="15000"/>
                    </a:schemeClr>
                  </a:glow>
                </a:effectLst>
                <a:latin typeface="Comic Sans MS" pitchFamily="66" charset="0"/>
              </a:rPr>
              <a:t> cycle of the week is the correct day for </a:t>
            </a:r>
            <a:r>
              <a:rPr lang="en-US" sz="2000" b="1" u="sng" dirty="0" smtClean="0">
                <a:solidFill>
                  <a:schemeClr val="accent2">
                    <a:lumMod val="40000"/>
                    <a:lumOff val="60000"/>
                  </a:schemeClr>
                </a:solidFill>
                <a:effectLst>
                  <a:glow rad="101600">
                    <a:schemeClr val="tx1">
                      <a:lumMod val="85000"/>
                      <a:lumOff val="15000"/>
                    </a:schemeClr>
                  </a:glow>
                </a:effectLst>
                <a:latin typeface="Comic Sans MS" pitchFamily="66" charset="0"/>
              </a:rPr>
              <a:t>a</a:t>
            </a:r>
            <a:r>
              <a:rPr lang="en-US" sz="2000" b="1" dirty="0" smtClean="0">
                <a:solidFill>
                  <a:schemeClr val="accent2">
                    <a:lumMod val="40000"/>
                    <a:lumOff val="60000"/>
                  </a:schemeClr>
                </a:solidFill>
                <a:effectLst>
                  <a:glow rad="101600">
                    <a:schemeClr val="tx1">
                      <a:lumMod val="85000"/>
                      <a:lumOff val="15000"/>
                    </a:schemeClr>
                  </a:glow>
                </a:effectLst>
                <a:latin typeface="Comic Sans MS" pitchFamily="66" charset="0"/>
              </a:rPr>
              <a:t> Wave Sheaf – it’s just </a:t>
            </a:r>
            <a:r>
              <a:rPr lang="en-US" sz="2000" b="1" dirty="0">
                <a:solidFill>
                  <a:schemeClr val="accent2">
                    <a:lumMod val="40000"/>
                    <a:lumOff val="60000"/>
                  </a:schemeClr>
                </a:solidFill>
                <a:effectLst>
                  <a:glow rad="101600">
                    <a:schemeClr val="tx1">
                      <a:lumMod val="85000"/>
                      <a:lumOff val="15000"/>
                    </a:schemeClr>
                  </a:glow>
                </a:effectLst>
                <a:latin typeface="Comic Sans MS" pitchFamily="66" charset="0"/>
              </a:rPr>
              <a:t>that </a:t>
            </a:r>
            <a:r>
              <a:rPr lang="en-US" sz="2000" b="1" dirty="0">
                <a:ln>
                  <a:solidFill>
                    <a:sysClr val="windowText" lastClr="000000"/>
                  </a:solidFill>
                </a:ln>
                <a:solidFill>
                  <a:schemeClr val="accent2">
                    <a:lumMod val="40000"/>
                    <a:lumOff val="60000"/>
                  </a:schemeClr>
                </a:solidFill>
                <a:effectLst>
                  <a:glow rad="101600">
                    <a:srgbClr val="00FF00"/>
                  </a:glow>
                </a:effectLst>
                <a:latin typeface="Comic Sans MS" pitchFamily="66" charset="0"/>
              </a:rPr>
              <a:t>Enoch is a week late </a:t>
            </a:r>
            <a:r>
              <a:rPr lang="en-US" sz="2000" b="1" dirty="0">
                <a:solidFill>
                  <a:schemeClr val="accent2">
                    <a:lumMod val="40000"/>
                    <a:lumOff val="60000"/>
                  </a:schemeClr>
                </a:solidFill>
                <a:effectLst>
                  <a:glow rad="101600">
                    <a:schemeClr val="tx1">
                      <a:lumMod val="85000"/>
                      <a:lumOff val="15000"/>
                    </a:schemeClr>
                  </a:glow>
                </a:effectLst>
                <a:latin typeface="Comic Sans MS" pitchFamily="66" charset="0"/>
              </a:rPr>
              <a:t>for </a:t>
            </a:r>
            <a:r>
              <a:rPr lang="en-US" sz="2000" b="1" dirty="0" smtClean="0">
                <a:solidFill>
                  <a:schemeClr val="accent2">
                    <a:lumMod val="40000"/>
                    <a:lumOff val="60000"/>
                  </a:schemeClr>
                </a:solidFill>
                <a:effectLst>
                  <a:glow rad="101600">
                    <a:schemeClr val="tx1">
                      <a:lumMod val="85000"/>
                      <a:lumOff val="15000"/>
                    </a:schemeClr>
                  </a:glow>
                </a:effectLst>
                <a:latin typeface="Comic Sans MS" pitchFamily="66" charset="0"/>
              </a:rPr>
              <a:t>the anti-type event!</a:t>
            </a:r>
            <a:endParaRPr lang="en-US" sz="2000" b="1" dirty="0">
              <a:solidFill>
                <a:schemeClr val="accent2">
                  <a:lumMod val="40000"/>
                  <a:lumOff val="60000"/>
                </a:schemeClr>
              </a:solidFill>
              <a:effectLst>
                <a:glow rad="101600">
                  <a:schemeClr val="tx1">
                    <a:lumMod val="85000"/>
                    <a:lumOff val="15000"/>
                  </a:schemeClr>
                </a:glow>
              </a:effectLst>
              <a:latin typeface="Comic Sans MS" pitchFamily="66" charset="0"/>
            </a:endParaRPr>
          </a:p>
        </p:txBody>
      </p:sp>
      <p:sp>
        <p:nvSpPr>
          <p:cNvPr id="20" name="TextBox 19"/>
          <p:cNvSpPr txBox="1"/>
          <p:nvPr/>
        </p:nvSpPr>
        <p:spPr>
          <a:xfrm>
            <a:off x="1924813" y="3724832"/>
            <a:ext cx="4552187" cy="2246769"/>
          </a:xfrm>
          <a:prstGeom prst="rect">
            <a:avLst/>
          </a:prstGeom>
          <a:gradFill flip="none" rotWithShape="1">
            <a:gsLst>
              <a:gs pos="0">
                <a:srgbClr val="DDEBCF"/>
              </a:gs>
              <a:gs pos="50000">
                <a:srgbClr val="9CB86E"/>
              </a:gs>
              <a:gs pos="100000">
                <a:srgbClr val="156B13"/>
              </a:gs>
            </a:gsLst>
            <a:lin ang="5400000" scaled="1"/>
            <a:tileRect/>
          </a:gradFill>
          <a:scene3d>
            <a:camera prst="orthographicFront"/>
            <a:lightRig rig="threePt" dir="t"/>
          </a:scene3d>
          <a:sp3d>
            <a:bevelT/>
          </a:sp3d>
        </p:spPr>
        <p:txBody>
          <a:bodyPr wrap="square" rtlCol="0">
            <a:spAutoFit/>
          </a:bodyPr>
          <a:lstStyle/>
          <a:p>
            <a:r>
              <a:rPr lang="en-US" sz="2000" b="1" dirty="0" smtClean="0">
                <a:solidFill>
                  <a:srgbClr val="FFFF00"/>
                </a:solidFill>
                <a:effectLst>
                  <a:glow rad="101600">
                    <a:schemeClr val="tx1">
                      <a:lumMod val="85000"/>
                      <a:lumOff val="15000"/>
                    </a:schemeClr>
                  </a:glow>
                </a:effectLst>
                <a:latin typeface="Comic Sans MS" pitchFamily="66" charset="0"/>
              </a:rPr>
              <a:t>Other Serious Concerns with  Enoch’s calendar: </a:t>
            </a:r>
          </a:p>
          <a:p>
            <a:pPr marL="342900" indent="-342900">
              <a:buFont typeface="Arial" pitchFamily="34" charset="0"/>
              <a:buChar char="•"/>
            </a:pPr>
            <a:r>
              <a:rPr lang="en-US" sz="2000" b="1" dirty="0">
                <a:solidFill>
                  <a:srgbClr val="92D050"/>
                </a:solidFill>
                <a:effectLst>
                  <a:glow rad="101600">
                    <a:schemeClr val="tx1">
                      <a:lumMod val="85000"/>
                      <a:lumOff val="15000"/>
                    </a:schemeClr>
                  </a:glow>
                </a:effectLst>
              </a:rPr>
              <a:t>Abib 26 Wave Sheaf Ascension </a:t>
            </a:r>
            <a:r>
              <a:rPr lang="en-US" sz="2000" b="1" dirty="0">
                <a:solidFill>
                  <a:srgbClr val="C00000"/>
                </a:solidFill>
                <a:effectLst>
                  <a:glow rad="101600">
                    <a:srgbClr val="FFFF00"/>
                  </a:glow>
                </a:effectLst>
              </a:rPr>
              <a:t>is </a:t>
            </a:r>
            <a:r>
              <a:rPr lang="en-US" sz="2000" b="1" dirty="0" smtClean="0">
                <a:solidFill>
                  <a:srgbClr val="C00000"/>
                </a:solidFill>
                <a:effectLst>
                  <a:glow rad="101600">
                    <a:srgbClr val="FFFF00"/>
                  </a:glow>
                </a:effectLst>
              </a:rPr>
              <a:t/>
            </a:r>
            <a:br>
              <a:rPr lang="en-US" sz="2000" b="1" dirty="0" smtClean="0">
                <a:solidFill>
                  <a:srgbClr val="C00000"/>
                </a:solidFill>
                <a:effectLst>
                  <a:glow rad="101600">
                    <a:srgbClr val="FFFF00"/>
                  </a:glow>
                </a:effectLst>
              </a:rPr>
            </a:br>
            <a:r>
              <a:rPr lang="en-US" sz="2000" b="1" dirty="0" smtClean="0">
                <a:solidFill>
                  <a:srgbClr val="C00000"/>
                </a:solidFill>
                <a:effectLst>
                  <a:glow rad="101600">
                    <a:srgbClr val="FFFF00"/>
                  </a:glow>
                </a:effectLst>
              </a:rPr>
              <a:t>on hold till </a:t>
            </a:r>
            <a:r>
              <a:rPr lang="en-US" sz="2000" b="1" dirty="0">
                <a:solidFill>
                  <a:srgbClr val="C00000"/>
                </a:solidFill>
                <a:effectLst>
                  <a:glow rad="101600">
                    <a:srgbClr val="FFFF00"/>
                  </a:glow>
                </a:effectLst>
              </a:rPr>
              <a:t>another 8 days </a:t>
            </a:r>
            <a:r>
              <a:rPr lang="en-US" sz="2000" b="1" dirty="0" smtClean="0">
                <a:solidFill>
                  <a:srgbClr val="C00000"/>
                </a:solidFill>
                <a:effectLst>
                  <a:glow rad="101600">
                    <a:srgbClr val="FFFF00"/>
                  </a:glow>
                </a:effectLst>
              </a:rPr>
              <a:t>pass.</a:t>
            </a:r>
          </a:p>
          <a:p>
            <a:pPr marL="342900" indent="-342900">
              <a:buFont typeface="Arial" pitchFamily="34" charset="0"/>
              <a:buChar char="•"/>
            </a:pPr>
            <a:r>
              <a:rPr lang="en-US" sz="2000" b="1" dirty="0" smtClean="0">
                <a:solidFill>
                  <a:srgbClr val="0066FF"/>
                </a:solidFill>
                <a:effectLst>
                  <a:glow rad="101600">
                    <a:srgbClr val="FFFF00"/>
                  </a:glow>
                </a:effectLst>
              </a:rPr>
              <a:t>Yahusha</a:t>
            </a:r>
            <a:r>
              <a:rPr lang="en-US" sz="2000" b="1" dirty="0" smtClean="0">
                <a:solidFill>
                  <a:srgbClr val="C00000"/>
                </a:solidFill>
                <a:effectLst>
                  <a:glow rad="101600">
                    <a:srgbClr val="FFFF00"/>
                  </a:glow>
                </a:effectLst>
              </a:rPr>
              <a:t> </a:t>
            </a:r>
            <a:r>
              <a:rPr lang="en-US" sz="2000" b="1" dirty="0">
                <a:solidFill>
                  <a:srgbClr val="0066FF"/>
                </a:solidFill>
                <a:effectLst>
                  <a:glow rad="101600">
                    <a:srgbClr val="FFFF00"/>
                  </a:glow>
                </a:effectLst>
              </a:rPr>
              <a:t>must refrain from human touch to not contaminate His pure </a:t>
            </a:r>
            <a:r>
              <a:rPr lang="en-US" sz="2000" b="1" dirty="0" smtClean="0">
                <a:solidFill>
                  <a:srgbClr val="0066FF"/>
                </a:solidFill>
                <a:effectLst>
                  <a:glow rad="101600">
                    <a:srgbClr val="FFFF00"/>
                  </a:glow>
                </a:effectLst>
              </a:rPr>
              <a:t>offering before Abib 26.</a:t>
            </a:r>
            <a:endParaRPr lang="en-US" sz="2000" b="1" dirty="0">
              <a:solidFill>
                <a:srgbClr val="0066FF"/>
              </a:solidFill>
              <a:effectLst>
                <a:glow rad="101600">
                  <a:srgbClr val="FFFF00"/>
                </a:glow>
              </a:effectLst>
            </a:endParaRPr>
          </a:p>
        </p:txBody>
      </p:sp>
      <p:pic>
        <p:nvPicPr>
          <p:cNvPr id="24" name="Picture 5" descr="C:\Users\Rae\Desktop\Art on Desktop\white man clip art\3d white people\png\3d quiz wrong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9609" y="3147956"/>
            <a:ext cx="1621791" cy="1621791"/>
          </a:xfrm>
          <a:prstGeom prst="rect">
            <a:avLst/>
          </a:prstGeom>
          <a:noFill/>
          <a:effectLst>
            <a:glow rad="88900">
              <a:srgbClr val="FFFF00"/>
            </a:glo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4825" y="11575"/>
            <a:ext cx="9148825" cy="1371600"/>
          </a:xfrm>
          <a:prstGeom prst="rect">
            <a:avLst/>
          </a:prstGeom>
          <a:gradFill flip="none" rotWithShape="1">
            <a:gsLst>
              <a:gs pos="0">
                <a:srgbClr val="DDEBCF"/>
              </a:gs>
              <a:gs pos="50000">
                <a:srgbClr val="9CB86E"/>
              </a:gs>
              <a:gs pos="100000">
                <a:srgbClr val="156B13"/>
              </a:gs>
            </a:gsLst>
            <a:lin ang="16200000" scaled="1"/>
            <a:tileRect/>
          </a:gradFill>
          <a:scene3d>
            <a:camera prst="orthographicFront"/>
            <a:lightRig rig="soft" dir="tl">
              <a:rot lat="0" lon="0" rev="0"/>
            </a:lightRig>
          </a:scene3d>
          <a:sp3d>
            <a:bevelT/>
          </a:sp3d>
        </p:spPr>
        <p:txBody>
          <a:bodyPr>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50" dirty="0" smtClean="0">
                <a:ln w="11430"/>
                <a:solidFill>
                  <a:srgbClr val="00FF00"/>
                </a:solidFill>
                <a:effectLst>
                  <a:outerShdw blurRad="76200" dist="50800" dir="5400000" algn="tl" rotWithShape="0">
                    <a:srgbClr val="000000">
                      <a:alpha val="65000"/>
                    </a:srgbClr>
                  </a:outerShdw>
                </a:effectLst>
              </a:rPr>
              <a:t>Charting Enoch’s Evidence for:</a:t>
            </a:r>
            <a:br>
              <a:rPr lang="en-US" sz="4000" spc="50" dirty="0" smtClean="0">
                <a:ln w="11430"/>
                <a:solidFill>
                  <a:srgbClr val="00FF00"/>
                </a:solidFill>
                <a:effectLst>
                  <a:outerShdw blurRad="76200" dist="50800" dir="5400000" algn="tl" rotWithShape="0">
                    <a:srgbClr val="000000">
                      <a:alpha val="65000"/>
                    </a:srgbClr>
                  </a:outerShdw>
                </a:effectLst>
              </a:rPr>
            </a:br>
            <a:r>
              <a:rPr lang="en-US" sz="3200" spc="50" dirty="0" smtClean="0">
                <a:ln w="11430"/>
                <a:solidFill>
                  <a:srgbClr val="FF0000"/>
                </a:solidFill>
                <a:effectLst>
                  <a:outerShdw blurRad="76200" dist="50800" dir="5400000" algn="tl" rotWithShape="0">
                    <a:srgbClr val="000000">
                      <a:alpha val="65000"/>
                    </a:srgbClr>
                  </a:outerShdw>
                </a:effectLst>
              </a:rPr>
              <a:t> T</a:t>
            </a:r>
            <a:r>
              <a:rPr lang="en-US" sz="2400" spc="50" dirty="0" smtClean="0">
                <a:ln w="11430"/>
                <a:solidFill>
                  <a:srgbClr val="FF0000"/>
                </a:solidFill>
                <a:effectLst>
                  <a:outerShdw blurRad="76200" dist="50800" dir="5400000" algn="tl" rotWithShape="0">
                    <a:srgbClr val="000000">
                      <a:alpha val="65000"/>
                    </a:srgbClr>
                  </a:outerShdw>
                </a:effectLst>
              </a:rPr>
              <a:t>UE</a:t>
            </a:r>
            <a:r>
              <a:rPr lang="en-US" sz="32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rgbClr val="FF0000"/>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&amp;</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00B050"/>
                </a:solidFill>
                <a:effectLst>
                  <a:outerShdw blurRad="76200" dist="50800" dir="5400000" algn="tl" rotWithShape="0">
                    <a:srgbClr val="000000">
                      <a:alpha val="65000"/>
                    </a:srgbClr>
                  </a:outerShdw>
                </a:effectLst>
              </a:rPr>
              <a:t>A</a:t>
            </a:r>
            <a:r>
              <a:rPr lang="en-US" sz="2400" spc="50" dirty="0" smtClean="0">
                <a:ln w="11430"/>
                <a:solidFill>
                  <a:srgbClr val="00B050"/>
                </a:solidFill>
                <a:effectLst>
                  <a:outerShdw blurRad="76200" dist="50800" dir="5400000" algn="tl" rotWithShape="0">
                    <a:srgbClr val="000000">
                      <a:alpha val="65000"/>
                    </a:srgbClr>
                  </a:outerShdw>
                </a:effectLst>
              </a:rPr>
              <a:t>BIB 26 </a:t>
            </a:r>
            <a:r>
              <a:rPr lang="en-US" sz="4000" spc="50" dirty="0" smtClean="0">
                <a:ln w="11430"/>
                <a:solidFill>
                  <a:srgbClr val="00B050"/>
                </a:solidFill>
                <a:effectLst>
                  <a:outerShdw blurRad="76200" dist="50800" dir="5400000" algn="tl" rotWithShape="0">
                    <a:srgbClr val="000000">
                      <a:alpha val="65000"/>
                    </a:srgbClr>
                  </a:outerShdw>
                </a:effectLst>
              </a:rPr>
              <a:t>Wave Sheaf</a:t>
            </a:r>
            <a:endParaRPr lang="en-US" sz="1200" spc="50" dirty="0">
              <a:ln w="11430"/>
              <a:solidFill>
                <a:srgbClr val="FF0000"/>
              </a:solidFill>
              <a:effectLst>
                <a:outerShdw blurRad="76200" dist="50800" dir="5400000" algn="tl" rotWithShape="0">
                  <a:srgbClr val="000000">
                    <a:alpha val="65000"/>
                  </a:srgbClr>
                </a:outerShdw>
              </a:effectLst>
            </a:endParaRPr>
          </a:p>
        </p:txBody>
      </p:sp>
      <p:sp>
        <p:nvSpPr>
          <p:cNvPr id="23" name="Rounded Rectangle 22"/>
          <p:cNvSpPr/>
          <p:nvPr/>
        </p:nvSpPr>
        <p:spPr>
          <a:xfrm>
            <a:off x="2944189" y="1362296"/>
            <a:ext cx="1143000" cy="457200"/>
          </a:xfrm>
          <a:prstGeom prst="roundRect">
            <a:avLst>
              <a:gd name="adj" fmla="val 36000"/>
            </a:avLst>
          </a:prstGeom>
          <a:noFill/>
          <a:ln w="57150">
            <a:gradFill flip="none" rotWithShape="1">
              <a:gsLst>
                <a:gs pos="0">
                  <a:srgbClr val="000000"/>
                </a:gs>
                <a:gs pos="20000">
                  <a:srgbClr val="000040"/>
                </a:gs>
                <a:gs pos="50000">
                  <a:srgbClr val="400040"/>
                </a:gs>
                <a:gs pos="75000">
                  <a:srgbClr val="8F0040"/>
                </a:gs>
                <a:gs pos="89999">
                  <a:srgbClr val="F27300"/>
                </a:gs>
                <a:gs pos="100000">
                  <a:srgbClr val="FFBF00"/>
                </a:gs>
              </a:gsLst>
              <a:lin ang="12600000" scaled="0"/>
              <a:tileRect/>
            </a:gradFill>
          </a:ln>
          <a:effectLst>
            <a:glow rad="762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Arrow Connector 20"/>
          <p:cNvCxnSpPr/>
          <p:nvPr/>
        </p:nvCxnSpPr>
        <p:spPr>
          <a:xfrm>
            <a:off x="7620762" y="1364850"/>
            <a:ext cx="38100" cy="2740223"/>
          </a:xfrm>
          <a:prstGeom prst="straightConnector1">
            <a:avLst/>
          </a:prstGeom>
          <a:ln w="76200">
            <a:gradFill flip="none" rotWithShape="1">
              <a:gsLst>
                <a:gs pos="0">
                  <a:srgbClr val="A603AB"/>
                </a:gs>
                <a:gs pos="21001">
                  <a:srgbClr val="0819FB"/>
                </a:gs>
                <a:gs pos="51000">
                  <a:srgbClr val="1A8D48"/>
                </a:gs>
                <a:gs pos="68000">
                  <a:srgbClr val="EE3F17"/>
                </a:gs>
                <a:gs pos="88000">
                  <a:srgbClr val="E81766"/>
                </a:gs>
                <a:gs pos="100000">
                  <a:srgbClr val="A603AB"/>
                </a:gs>
              </a:gsLst>
              <a:lin ang="9600000" scaled="0"/>
              <a:tileRect/>
            </a:gradFill>
            <a:headEnd type="diamond" w="med" len="med"/>
            <a:tailEnd type="diamond" w="med" len="med"/>
          </a:ln>
          <a:effectLst>
            <a:glow rad="127000">
              <a:srgbClr val="FFFF00"/>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543800" y="2219321"/>
            <a:ext cx="192024" cy="938719"/>
          </a:xfrm>
          <a:prstGeom prst="rect">
            <a:avLst/>
          </a:prstGeom>
          <a:solidFill>
            <a:schemeClr val="bg2">
              <a:lumMod val="90000"/>
            </a:schemeClr>
          </a:solidFill>
          <a:scene3d>
            <a:camera prst="orthographicFront"/>
            <a:lightRig rig="threePt" dir="t"/>
          </a:scene3d>
          <a:sp3d>
            <a:bevelT/>
          </a:sp3d>
        </p:spPr>
        <p:txBody>
          <a:bodyPr wrap="square" rtlCol="0">
            <a:spAutoFit/>
          </a:bodyPr>
          <a:lstStyle/>
          <a:p>
            <a:pPr algn="ctr"/>
            <a:r>
              <a:rPr lang="en-US" sz="1100" b="1" dirty="0" smtClean="0"/>
              <a:t>RISEN</a:t>
            </a:r>
            <a:endParaRPr lang="en-US" sz="1100" b="1" dirty="0"/>
          </a:p>
        </p:txBody>
      </p:sp>
      <p:sp>
        <p:nvSpPr>
          <p:cNvPr id="29" name="Right Arrow 28"/>
          <p:cNvSpPr/>
          <p:nvPr/>
        </p:nvSpPr>
        <p:spPr>
          <a:xfrm>
            <a:off x="609600" y="3112096"/>
            <a:ext cx="8186036" cy="304800"/>
          </a:xfrm>
          <a:prstGeom prst="rightArrow">
            <a:avLst/>
          </a:prstGeom>
          <a:gradFill flip="none" rotWithShape="1">
            <a:gsLst>
              <a:gs pos="0">
                <a:srgbClr val="FFF200"/>
              </a:gs>
              <a:gs pos="45000">
                <a:srgbClr val="FF7A00"/>
              </a:gs>
              <a:gs pos="70000">
                <a:srgbClr val="FF0300"/>
              </a:gs>
              <a:gs pos="100000">
                <a:srgbClr val="4D0808"/>
              </a:gs>
            </a:gsLst>
            <a:lin ang="13500000" scaled="1"/>
            <a:tileRect/>
          </a:gradFill>
          <a:ln>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effectLst>
                  <a:glow rad="101600">
                    <a:schemeClr val="tx1">
                      <a:lumMod val="85000"/>
                      <a:lumOff val="15000"/>
                    </a:schemeClr>
                  </a:glow>
                </a:effectLst>
              </a:rPr>
              <a:t>AND WAIT, AND WAIT FOR THIS WHOLE WEEK TO PASS TO ARRIVE AT ASCENSION DAY.</a:t>
            </a:r>
            <a:endParaRPr lang="en-US" sz="1600" b="1" dirty="0">
              <a:solidFill>
                <a:schemeClr val="bg1"/>
              </a:solidFill>
              <a:effectLst>
                <a:glow rad="101600">
                  <a:schemeClr val="tx1">
                    <a:lumMod val="85000"/>
                    <a:lumOff val="15000"/>
                  </a:schemeClr>
                </a:glow>
              </a:effectLst>
            </a:endParaRPr>
          </a:p>
        </p:txBody>
      </p:sp>
      <p:pic>
        <p:nvPicPr>
          <p:cNvPr id="2051" name="Picture 3" descr="C:\Users\Rae\Desktop\SKELETON BONE STRUCTURE.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88" b="94830" l="3686" r="83784"/>
                    </a14:imgEffect>
                  </a14:imgLayer>
                </a14:imgProps>
              </a:ext>
              <a:ext uri="{28A0092B-C50C-407E-A947-70E740481C1C}">
                <a14:useLocalDpi xmlns:a14="http://schemas.microsoft.com/office/drawing/2010/main" val="0"/>
              </a:ext>
            </a:extLst>
          </a:blip>
          <a:srcRect/>
          <a:stretch>
            <a:fillRect/>
          </a:stretch>
        </p:blipFill>
        <p:spPr bwMode="auto">
          <a:xfrm>
            <a:off x="7898267" y="3683419"/>
            <a:ext cx="1340644" cy="25014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56295" y="4560726"/>
            <a:ext cx="1636330" cy="1477328"/>
          </a:xfrm>
          <a:prstGeom prst="rect">
            <a:avLst/>
          </a:prstGeom>
          <a:noFill/>
        </p:spPr>
        <p:txBody>
          <a:bodyPr wrap="square" rtlCol="0">
            <a:spAutoFit/>
          </a:bodyPr>
          <a:lstStyle/>
          <a:p>
            <a:pPr algn="ctr"/>
            <a:r>
              <a:rPr lang="en-US" b="1" dirty="0" smtClean="0">
                <a:effectLst>
                  <a:glow rad="127000">
                    <a:schemeClr val="accent2">
                      <a:lumMod val="60000"/>
                      <a:lumOff val="40000"/>
                    </a:schemeClr>
                  </a:glow>
                </a:effectLst>
              </a:rPr>
              <a:t>Enoch removes the Skeleton Structure of our Salvation!</a:t>
            </a:r>
            <a:endParaRPr lang="en-US" b="1" dirty="0">
              <a:effectLst>
                <a:glow rad="127000">
                  <a:schemeClr val="accent2">
                    <a:lumMod val="60000"/>
                    <a:lumOff val="40000"/>
                  </a:schemeClr>
                </a:glow>
              </a:effectLst>
            </a:endParaRPr>
          </a:p>
        </p:txBody>
      </p:sp>
    </p:spTree>
    <p:extLst>
      <p:ext uri="{BB962C8B-B14F-4D97-AF65-F5344CB8AC3E}">
        <p14:creationId xmlns:p14="http://schemas.microsoft.com/office/powerpoint/2010/main" val="255504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childTnLst>
                          </p:cTn>
                        </p:par>
                        <p:par>
                          <p:cTn id="8" fill="hold">
                            <p:stCondLst>
                              <p:cond delay="2000"/>
                            </p:stCondLst>
                            <p:childTnLst>
                              <p:par>
                                <p:cTn id="9" presetID="22" presetClass="entr" presetSubtype="8" fill="hold" grpId="0" nodeType="after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3000"/>
                                        <p:tgtEl>
                                          <p:spTgt spid="29"/>
                                        </p:tgtEl>
                                      </p:cBhvr>
                                    </p:animEffect>
                                  </p:childTnLst>
                                </p:cTn>
                              </p:par>
                              <p:par>
                                <p:cTn id="12" presetID="22" presetClass="entr" presetSubtype="8" fill="hold" nodeType="with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wipe(left)">
                                      <p:cBhvr>
                                        <p:cTn id="14" dur="1750"/>
                                        <p:tgtEl>
                                          <p:spTgt spid="20">
                                            <p:txEl>
                                              <p:pRg st="1" end="1"/>
                                            </p:txEl>
                                          </p:spTgt>
                                        </p:tgtEl>
                                      </p:cBhvr>
                                    </p:animEffect>
                                  </p:childTnLst>
                                </p:cTn>
                              </p:par>
                            </p:childTnLst>
                          </p:cTn>
                        </p:par>
                        <p:par>
                          <p:cTn id="15" fill="hold">
                            <p:stCondLst>
                              <p:cond delay="5500"/>
                            </p:stCondLst>
                            <p:childTnLst>
                              <p:par>
                                <p:cTn id="16" presetID="22" presetClass="entr" presetSubtype="8"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2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left)">
                                      <p:cBhvr>
                                        <p:cTn id="23" dur="1750"/>
                                        <p:tgtEl>
                                          <p:spTgt spid="20">
                                            <p:txEl>
                                              <p:pRg st="2" end="2"/>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2000"/>
                                        <p:tgtEl>
                                          <p:spTgt spid="41"/>
                                        </p:tgtEl>
                                      </p:cBhvr>
                                    </p:animEffect>
                                  </p:childTnLst>
                                </p:cTn>
                              </p:par>
                            </p:childTnLst>
                          </p:cTn>
                        </p:par>
                        <p:par>
                          <p:cTn id="27" fill="hold">
                            <p:stCondLst>
                              <p:cond delay="2000"/>
                            </p:stCondLst>
                            <p:childTnLst>
                              <p:par>
                                <p:cTn id="28" presetID="53" presetClass="entr" presetSubtype="16" fill="hold" nodeType="after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0" fill="hold"/>
                                        <p:tgtEl>
                                          <p:spTgt spid="43"/>
                                        </p:tgtEl>
                                        <p:attrNameLst>
                                          <p:attrName>ppt_w</p:attrName>
                                        </p:attrNameLst>
                                      </p:cBhvr>
                                      <p:tavLst>
                                        <p:tav tm="0">
                                          <p:val>
                                            <p:fltVal val="0"/>
                                          </p:val>
                                        </p:tav>
                                        <p:tav tm="100000">
                                          <p:val>
                                            <p:strVal val="#ppt_w"/>
                                          </p:val>
                                        </p:tav>
                                      </p:tavLst>
                                    </p:anim>
                                    <p:anim calcmode="lin" valueType="num">
                                      <p:cBhvr>
                                        <p:cTn id="31" dur="2000" fill="hold"/>
                                        <p:tgtEl>
                                          <p:spTgt spid="43"/>
                                        </p:tgtEl>
                                        <p:attrNameLst>
                                          <p:attrName>ppt_h</p:attrName>
                                        </p:attrNameLst>
                                      </p:cBhvr>
                                      <p:tavLst>
                                        <p:tav tm="0">
                                          <p:val>
                                            <p:fltVal val="0"/>
                                          </p:val>
                                        </p:tav>
                                        <p:tav tm="100000">
                                          <p:val>
                                            <p:strVal val="#ppt_h"/>
                                          </p:val>
                                        </p:tav>
                                      </p:tavLst>
                                    </p:anim>
                                    <p:animEffect transition="in" filter="fade">
                                      <p:cBhvr>
                                        <p:cTn id="32" dur="2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barn(inVertical)">
                                      <p:cBhvr>
                                        <p:cTn id="37" dur="1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2000"/>
                                        <p:tgtEl>
                                          <p:spTgt spid="5"/>
                                        </p:tgtEl>
                                      </p:cBhvr>
                                    </p:animEffect>
                                  </p:childTnLst>
                                </p:cTn>
                              </p:par>
                              <p:par>
                                <p:cTn id="43" presetID="22" presetClass="entr" presetSubtype="1" fill="hold" nodeType="withEffect">
                                  <p:stCondLst>
                                    <p:cond delay="0"/>
                                  </p:stCondLst>
                                  <p:childTnLst>
                                    <p:set>
                                      <p:cBhvr>
                                        <p:cTn id="44" dur="1" fill="hold">
                                          <p:stCondLst>
                                            <p:cond delay="0"/>
                                          </p:stCondLst>
                                        </p:cTn>
                                        <p:tgtEl>
                                          <p:spTgt spid="2051"/>
                                        </p:tgtEl>
                                        <p:attrNameLst>
                                          <p:attrName>style.visibility</p:attrName>
                                        </p:attrNameLst>
                                      </p:cBhvr>
                                      <p:to>
                                        <p:strVal val="visible"/>
                                      </p:to>
                                    </p:set>
                                    <p:animEffect transition="in" filter="wipe(up)">
                                      <p:cBhvr>
                                        <p:cTn id="45" dur="2000"/>
                                        <p:tgtEl>
                                          <p:spTgt spid="2051"/>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250" fill="hold"/>
                                        <p:tgtEl>
                                          <p:spTgt spid="24"/>
                                        </p:tgtEl>
                                        <p:attrNameLst>
                                          <p:attrName>ppt_w</p:attrName>
                                        </p:attrNameLst>
                                      </p:cBhvr>
                                      <p:tavLst>
                                        <p:tav tm="0">
                                          <p:val>
                                            <p:fltVal val="0"/>
                                          </p:val>
                                        </p:tav>
                                        <p:tav tm="100000">
                                          <p:val>
                                            <p:strVal val="#ppt_w"/>
                                          </p:val>
                                        </p:tav>
                                      </p:tavLst>
                                    </p:anim>
                                    <p:anim calcmode="lin" valueType="num">
                                      <p:cBhvr>
                                        <p:cTn id="50" dur="1250" fill="hold"/>
                                        <p:tgtEl>
                                          <p:spTgt spid="24"/>
                                        </p:tgtEl>
                                        <p:attrNameLst>
                                          <p:attrName>ppt_h</p:attrName>
                                        </p:attrNameLst>
                                      </p:cBhvr>
                                      <p:tavLst>
                                        <p:tav tm="0">
                                          <p:val>
                                            <p:fltVal val="0"/>
                                          </p:val>
                                        </p:tav>
                                        <p:tav tm="100000">
                                          <p:val>
                                            <p:strVal val="#ppt_h"/>
                                          </p:val>
                                        </p:tav>
                                      </p:tavLst>
                                    </p:anim>
                                    <p:animEffect transition="in" filter="fade">
                                      <p:cBhvr>
                                        <p:cTn id="51"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29"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42</a:t>
            </a:fld>
            <a:endParaRPr lang="en-US" dirty="0"/>
          </a:p>
        </p:txBody>
      </p:sp>
      <p:sp>
        <p:nvSpPr>
          <p:cNvPr id="5" name="Title 1"/>
          <p:cNvSpPr txBox="1">
            <a:spLocks/>
          </p:cNvSpPr>
          <p:nvPr/>
        </p:nvSpPr>
        <p:spPr>
          <a:xfrm>
            <a:off x="-76200" y="1066801"/>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The</a:t>
            </a:r>
            <a:r>
              <a:rPr lang="en-US" sz="4200" spc="50" dirty="0" smtClean="0">
                <a:ln w="11430"/>
                <a:solidFill>
                  <a:srgbClr val="00B050"/>
                </a:solidFill>
                <a:effectLst>
                  <a:outerShdw blurRad="76200" dist="50800" dir="5400000" algn="tl" rotWithShape="0">
                    <a:srgbClr val="000000">
                      <a:alpha val="65000"/>
                    </a:srgbClr>
                  </a:outerShdw>
                </a:effectLst>
              </a:rPr>
              <a:t> Wave Sheaf </a:t>
            </a:r>
            <a:r>
              <a:rPr lang="en-US" sz="4200" spc="50" dirty="0" smtClean="0">
                <a:ln w="11430"/>
                <a:solidFill>
                  <a:srgbClr val="8C4C64"/>
                </a:solidFill>
                <a:effectLst>
                  <a:outerShdw blurRad="76200" dist="50800" dir="5400000" algn="tl" rotWithShape="0">
                    <a:srgbClr val="000000">
                      <a:alpha val="65000"/>
                    </a:srgbClr>
                  </a:outerShdw>
                </a:effectLst>
              </a:rPr>
              <a:t>Yearly Prophecy</a:t>
            </a:r>
          </a:p>
        </p:txBody>
      </p:sp>
      <p:pic>
        <p:nvPicPr>
          <p:cNvPr id="24579" name="Picture 3" descr="C:\Users\Rae\Desktop\ff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155" y="3835511"/>
            <a:ext cx="5562600" cy="3936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1" y="1828801"/>
            <a:ext cx="8839198" cy="2209800"/>
          </a:xfrm>
          <a:prstGeom prst="rect">
            <a:avLst/>
          </a:prstGeom>
          <a:solidFill>
            <a:srgbClr val="EDE2F6"/>
          </a:solidFill>
          <a:ln w="38100" cap="flat" cmpd="sng" algn="ctr">
            <a:solidFill>
              <a:srgbClr val="7030A0"/>
            </a:solidFill>
            <a:prstDash val="solid"/>
          </a:ln>
          <a:effectLst/>
          <a:scene3d>
            <a:camera prst="orthographicFront"/>
            <a:lightRig rig="threePt" dir="t"/>
          </a:scene3d>
          <a:sp3d>
            <a:bevelT w="114300" prst="hardEdge"/>
          </a:sp3d>
        </p:spPr>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50000"/>
              </a:lnSpc>
            </a:pPr>
            <a:r>
              <a:rPr lang="en-US" sz="1600" b="1" dirty="0" smtClean="0">
                <a:solidFill>
                  <a:schemeClr val="accent5">
                    <a:lumMod val="75000"/>
                  </a:schemeClr>
                </a:solidFill>
                <a:effectLst>
                  <a:outerShdw blurRad="69850" dist="43180" dir="5400000" sx="0" sy="0">
                    <a:srgbClr val="000000">
                      <a:alpha val="65000"/>
                    </a:srgbClr>
                  </a:outerShdw>
                </a:effectLst>
                <a:latin typeface="Comic Sans MS" pitchFamily="66" charset="0"/>
              </a:rPr>
              <a:t>Every Wave Sheaf </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festival was </a:t>
            </a:r>
            <a:r>
              <a:rPr lang="en-US" sz="1600" b="1" dirty="0">
                <a:solidFill>
                  <a:srgbClr val="00B050"/>
                </a:solidFill>
                <a:effectLst>
                  <a:outerShdw blurRad="69850" dist="43180" dir="5400000" sx="0" sy="0">
                    <a:srgbClr val="000000">
                      <a:alpha val="65000"/>
                    </a:srgbClr>
                  </a:outerShdw>
                </a:effectLst>
                <a:latin typeface="Comic Sans MS" pitchFamily="66" charset="0"/>
              </a:rPr>
              <a:t>prophetic</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of </a:t>
            </a:r>
            <a:r>
              <a:rPr lang="en-US" sz="1600" b="1" u="dotDotDash" dirty="0">
                <a:solidFill>
                  <a:srgbClr val="0070C0"/>
                </a:solidFill>
                <a:effectLst>
                  <a:outerShdw blurRad="69850" dist="43180" dir="5400000" sx="0" sy="0">
                    <a:srgbClr val="000000">
                      <a:alpha val="65000"/>
                    </a:srgbClr>
                  </a:outerShdw>
                </a:effectLst>
                <a:latin typeface="Comic Sans MS" pitchFamily="66" charset="0"/>
              </a:rPr>
              <a:t>the exact day of the week</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that </a:t>
            </a:r>
            <a:r>
              <a:rPr lang="en-US" sz="1600" b="1" dirty="0">
                <a:solidFill>
                  <a:srgbClr val="0000FF"/>
                </a:solidFill>
                <a:effectLst>
                  <a:outerShdw blurRad="69850" dist="43180" dir="5400000" sx="0" sy="0">
                    <a:srgbClr val="000000">
                      <a:alpha val="65000"/>
                    </a:srgbClr>
                  </a:outerShdw>
                </a:effectLst>
                <a:latin typeface="Comic Sans MS" pitchFamily="66" charset="0"/>
              </a:rPr>
              <a:t>Yahusha</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would represent the </a:t>
            </a:r>
            <a:r>
              <a:rPr lang="en-US" sz="1600" b="1" dirty="0" smtClean="0">
                <a:solidFill>
                  <a:schemeClr val="accent5">
                    <a:lumMod val="75000"/>
                  </a:schemeClr>
                </a:solidFill>
                <a:effectLst>
                  <a:outerShdw blurRad="69850" dist="43180" dir="5400000" sx="0" sy="0">
                    <a:srgbClr val="000000">
                      <a:alpha val="65000"/>
                    </a:srgbClr>
                  </a:outerShdw>
                </a:effectLst>
                <a:latin typeface="Comic Sans MS" pitchFamily="66" charset="0"/>
              </a:rPr>
              <a:t>Wave Sheaf ANTITYPE that </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had been rehearsed for ages.</a:t>
            </a:r>
            <a:endParaRPr lang="en-US" sz="1600" b="1" dirty="0">
              <a:solidFill>
                <a:schemeClr val="accent5">
                  <a:lumMod val="75000"/>
                </a:schemeClr>
              </a:solidFill>
              <a:latin typeface="Comic Sans MS" pitchFamily="66" charset="0"/>
            </a:endParaRPr>
          </a:p>
          <a:p>
            <a:pPr algn="ctr">
              <a:lnSpc>
                <a:spcPct val="150000"/>
              </a:lnSpc>
            </a:pP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The </a:t>
            </a:r>
            <a:r>
              <a:rPr lang="en-US" sz="2000" b="1" cap="all"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Prophecy</a:t>
            </a:r>
            <a:r>
              <a:rPr lang="en-US" sz="2000" b="1"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was </a:t>
            </a:r>
            <a:r>
              <a:rPr lang="en-US" sz="2000" b="1" cap="all"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FULFILLED</a:t>
            </a:r>
            <a:r>
              <a:rPr lang="en-US" sz="2000" b="1"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when </a:t>
            </a:r>
            <a:r>
              <a:rPr lang="en-US" sz="2000" b="1" dirty="0" smtClean="0">
                <a:ln w="4496" cap="flat" cmpd="sng" algn="ctr">
                  <a:solidFill>
                    <a:srgbClr val="0000FF"/>
                  </a:solidFill>
                  <a:prstDash val="solid"/>
                  <a:round/>
                </a:ln>
                <a:solidFill>
                  <a:srgbClr val="0000FF"/>
                </a:solidFill>
                <a:effectLst>
                  <a:reflection blurRad="12700" stA="28000" endPos="45000" dist="1003" dir="5400000" sy="-100000" algn="bl"/>
                </a:effectLst>
                <a:latin typeface="Arial Rounded MT Bold"/>
                <a:ea typeface="Calibri"/>
                <a:cs typeface="Times New Roman"/>
              </a:rPr>
              <a:t>Yahusha,</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as </a:t>
            </a:r>
            <a:r>
              <a:rPr lang="en-US" sz="2000" b="1" dirty="0" smtClean="0">
                <a:ln w="4496" cap="flat" cmpd="sng" algn="ctr">
                  <a:solidFill>
                    <a:srgbClr val="00B050"/>
                  </a:solidFill>
                  <a:prstDash val="solid"/>
                  <a:round/>
                </a:ln>
                <a:gradFill>
                  <a:gsLst>
                    <a:gs pos="0">
                      <a:srgbClr val="381563"/>
                    </a:gs>
                    <a:gs pos="43000">
                      <a:srgbClr val="7B34D2"/>
                    </a:gs>
                    <a:gs pos="48000">
                      <a:srgbClr val="7230C3"/>
                    </a:gs>
                    <a:gs pos="100000">
                      <a:srgbClr val="381563"/>
                    </a:gs>
                  </a:gsLst>
                  <a:lin ang="5400000" scaled="0"/>
                </a:gradFill>
                <a:effectLst>
                  <a:glow rad="88900">
                    <a:srgbClr val="FFFF00"/>
                  </a:glow>
                  <a:reflection blurRad="12700" stA="28000" endPos="45000" dist="1003" dir="5400000" sy="-100000" algn="bl"/>
                </a:effectLst>
                <a:latin typeface="Arial Rounded MT Bold"/>
                <a:ea typeface="Calibri"/>
                <a:cs typeface="Times New Roman"/>
              </a:rPr>
              <a:t>The </a:t>
            </a:r>
            <a:r>
              <a:rPr lang="en-US" sz="2000" b="1" dirty="0">
                <a:ln w="4496" cap="flat" cmpd="sng" algn="ctr">
                  <a:solidFill>
                    <a:srgbClr val="00B050"/>
                  </a:solidFill>
                  <a:prstDash val="solid"/>
                  <a:round/>
                </a:ln>
                <a:gradFill>
                  <a:gsLst>
                    <a:gs pos="0">
                      <a:srgbClr val="381563"/>
                    </a:gs>
                    <a:gs pos="43000">
                      <a:srgbClr val="7B34D2"/>
                    </a:gs>
                    <a:gs pos="48000">
                      <a:srgbClr val="7230C3"/>
                    </a:gs>
                    <a:gs pos="100000">
                      <a:srgbClr val="381563"/>
                    </a:gs>
                  </a:gsLst>
                  <a:lin ang="5400000" scaled="0"/>
                </a:gradFill>
                <a:effectLst>
                  <a:glow rad="88900">
                    <a:srgbClr val="FFFF00"/>
                  </a:glow>
                  <a:reflection blurRad="12700" stA="28000" endPos="45000" dist="1003" dir="5400000" sy="-100000" algn="bl"/>
                </a:effectLst>
                <a:latin typeface="Arial Rounded MT Bold"/>
                <a:ea typeface="Calibri"/>
                <a:cs typeface="Times New Roman"/>
              </a:rPr>
              <a:t>P</a:t>
            </a:r>
            <a:r>
              <a:rPr lang="en-US" sz="2000" b="1" dirty="0" smtClean="0">
                <a:ln w="4496" cap="flat" cmpd="sng" algn="ctr">
                  <a:solidFill>
                    <a:srgbClr val="00B050"/>
                  </a:solidFill>
                  <a:prstDash val="solid"/>
                  <a:round/>
                </a:ln>
                <a:gradFill>
                  <a:gsLst>
                    <a:gs pos="0">
                      <a:srgbClr val="381563"/>
                    </a:gs>
                    <a:gs pos="43000">
                      <a:srgbClr val="7B34D2"/>
                    </a:gs>
                    <a:gs pos="48000">
                      <a:srgbClr val="7230C3"/>
                    </a:gs>
                    <a:gs pos="100000">
                      <a:srgbClr val="381563"/>
                    </a:gs>
                  </a:gsLst>
                  <a:lin ang="5400000" scaled="0"/>
                </a:gradFill>
                <a:effectLst>
                  <a:glow rad="88900">
                    <a:srgbClr val="FFFF00"/>
                  </a:glow>
                  <a:reflection blurRad="12700" stA="28000" endPos="45000" dist="1003" dir="5400000" sy="-100000" algn="bl"/>
                </a:effectLst>
                <a:latin typeface="Arial Rounded MT Bold"/>
                <a:ea typeface="Calibri"/>
                <a:cs typeface="Times New Roman"/>
              </a:rPr>
              <a:t>remier </a:t>
            </a:r>
            <a:br>
              <a:rPr lang="en-US" sz="2000" b="1" dirty="0" smtClean="0">
                <a:ln w="4496" cap="flat" cmpd="sng" algn="ctr">
                  <a:solidFill>
                    <a:srgbClr val="00B050"/>
                  </a:solidFill>
                  <a:prstDash val="solid"/>
                  <a:round/>
                </a:ln>
                <a:gradFill>
                  <a:gsLst>
                    <a:gs pos="0">
                      <a:srgbClr val="381563"/>
                    </a:gs>
                    <a:gs pos="43000">
                      <a:srgbClr val="7B34D2"/>
                    </a:gs>
                    <a:gs pos="48000">
                      <a:srgbClr val="7230C3"/>
                    </a:gs>
                    <a:gs pos="100000">
                      <a:srgbClr val="381563"/>
                    </a:gs>
                  </a:gsLst>
                  <a:lin ang="5400000" scaled="0"/>
                </a:gradFill>
                <a:effectLst>
                  <a:glow rad="88900">
                    <a:srgbClr val="FFFF00"/>
                  </a:glow>
                  <a:reflection blurRad="12700" stA="28000" endPos="45000" dist="1003" dir="5400000" sy="-100000" algn="bl"/>
                </a:effectLst>
                <a:latin typeface="Arial Rounded MT Bold"/>
                <a:ea typeface="Calibri"/>
                <a:cs typeface="Times New Roman"/>
              </a:rPr>
            </a:br>
            <a:r>
              <a:rPr lang="en-US" sz="2000" b="1" dirty="0" smtClean="0">
                <a:ln w="4496" cap="flat" cmpd="sng" algn="ctr">
                  <a:solidFill>
                    <a:srgbClr val="4730F4"/>
                  </a:solidFill>
                  <a:prstDash val="solid"/>
                  <a:round/>
                </a:ln>
                <a:solidFill>
                  <a:srgbClr val="00B050"/>
                </a:solidFill>
                <a:effectLst>
                  <a:glow rad="88900">
                    <a:srgbClr val="FFFF00"/>
                  </a:glow>
                  <a:reflection blurRad="12700" stA="28000" endPos="45000" dist="1003" dir="5400000" sy="-100000" algn="bl"/>
                </a:effectLst>
                <a:latin typeface="Arial Rounded MT Bold"/>
                <a:ea typeface="Calibri"/>
                <a:cs typeface="Times New Roman"/>
              </a:rPr>
              <a:t>WAVE SHEAF / FIRST-FRUIT,</a:t>
            </a:r>
            <a:r>
              <a:rPr lang="en-US" sz="2000" b="1" dirty="0" smtClean="0">
                <a:ln w="4496" cap="flat" cmpd="sng" algn="ctr">
                  <a:solidFill>
                    <a:srgbClr val="4730F4"/>
                  </a:solidFill>
                  <a:prstDash val="solid"/>
                  <a:round/>
                </a:ln>
                <a:gradFill>
                  <a:gsLst>
                    <a:gs pos="0">
                      <a:srgbClr val="381563"/>
                    </a:gs>
                    <a:gs pos="43000">
                      <a:srgbClr val="7B34D2"/>
                    </a:gs>
                    <a:gs pos="48000">
                      <a:srgbClr val="7230C3"/>
                    </a:gs>
                    <a:gs pos="100000">
                      <a:srgbClr val="381563"/>
                    </a:gs>
                  </a:gsLst>
                  <a:lin ang="5400000" scaled="0"/>
                </a:gradFill>
                <a:effectLst>
                  <a:glow rad="88900">
                    <a:srgbClr val="FFFF00"/>
                  </a:glow>
                  <a:reflection blurRad="12700" stA="28000" endPos="45000" dist="1003" dir="5400000" sy="-100000" algn="bl"/>
                </a:effectLst>
                <a:latin typeface="Arial Rounded MT Bold"/>
                <a:ea typeface="Calibri"/>
                <a:cs typeface="Times New Roman"/>
              </a:rPr>
              <a:t>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was </a:t>
            </a:r>
            <a:r>
              <a:rPr lang="en-US" sz="2000" b="1"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PRESENTED</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BEFORE </a:t>
            </a:r>
            <a:r>
              <a:rPr lang="en-US" sz="2000" b="1" dirty="0" smtClean="0">
                <a:ln w="4496" cap="flat" cmpd="sng" algn="ctr">
                  <a:solidFill>
                    <a:srgbClr val="0000FF"/>
                  </a:solidFill>
                  <a:prstDash val="solid"/>
                  <a:round/>
                </a:ln>
                <a:solidFill>
                  <a:srgbClr val="0000FF"/>
                </a:solidFill>
                <a:effectLst>
                  <a:reflection blurRad="12700" stA="28000" endPos="45000" dist="1003" dir="5400000" sy="-100000" algn="bl"/>
                </a:effectLst>
                <a:latin typeface="Arial Rounded MT Bold"/>
                <a:ea typeface="Calibri"/>
                <a:cs typeface="Times New Roman"/>
              </a:rPr>
              <a:t>HIS FATHER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after </a:t>
            </a:r>
            <a:r>
              <a:rPr lang="en-US" sz="2000" b="1" dirty="0" smtClean="0">
                <a:ln w="4496" cap="flat" cmpd="sng" algn="ctr">
                  <a:solidFill>
                    <a:srgbClr val="0000FF"/>
                  </a:solidFill>
                  <a:prstDash val="solid"/>
                  <a:round/>
                </a:ln>
                <a:solidFill>
                  <a:srgbClr val="0000FF"/>
                </a:solidFill>
                <a:effectLst>
                  <a:reflection blurRad="12700" stA="28000" endPos="45000" dist="1003" dir="5400000" sy="-100000" algn="bl"/>
                </a:effectLst>
                <a:latin typeface="Arial Rounded MT Bold"/>
                <a:ea typeface="Calibri"/>
                <a:cs typeface="Times New Roman"/>
              </a:rPr>
              <a:t>HE</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talked with </a:t>
            </a:r>
            <a:r>
              <a:rPr lang="en-US" sz="2000" b="1" dirty="0" smtClean="0">
                <a:ln w="4496" cap="flat" cmpd="sng" algn="ctr">
                  <a:solidFill>
                    <a:srgbClr val="FF3399"/>
                  </a:solidFill>
                  <a:prstDash val="solid"/>
                  <a:round/>
                </a:ln>
                <a:solidFill>
                  <a:srgbClr val="FF3399"/>
                </a:solidFill>
                <a:effectLst>
                  <a:reflection blurRad="12700" stA="28000" endPos="45000" dist="1003" dir="5400000" sy="-100000" algn="bl"/>
                </a:effectLst>
                <a:latin typeface="Arial Rounded MT Bold"/>
                <a:ea typeface="Calibri"/>
                <a:cs typeface="Times New Roman"/>
              </a:rPr>
              <a:t>Miriam at the tomb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(John 20:17).  </a:t>
            </a:r>
            <a:endParaRPr lang="en-US" sz="2000" dirty="0">
              <a:latin typeface="Comic Sans MS" pitchFamily="66" charset="0"/>
            </a:endParaRPr>
          </a:p>
        </p:txBody>
      </p:sp>
      <p:sp>
        <p:nvSpPr>
          <p:cNvPr id="9" name="Rectangle 8"/>
          <p:cNvSpPr/>
          <p:nvPr/>
        </p:nvSpPr>
        <p:spPr>
          <a:xfrm>
            <a:off x="152400" y="228600"/>
            <a:ext cx="8839198" cy="835967"/>
          </a:xfrm>
          <a:prstGeom prst="rect">
            <a:avLst/>
          </a:prstGeom>
          <a:solidFill>
            <a:srgbClr val="EDE2F6"/>
          </a:solidFill>
          <a:ln w="38100" cap="flat" cmpd="sng" algn="ctr">
            <a:solidFill>
              <a:srgbClr val="7030A0"/>
            </a:solidFill>
            <a:prstDash val="solid"/>
          </a:ln>
          <a:effectLst/>
          <a:scene3d>
            <a:camera prst="orthographicFront"/>
            <a:lightRig rig="threePt" dir="t"/>
          </a:scene3d>
          <a:sp3d>
            <a:bevelT w="114300" prst="hardEdge"/>
          </a:sp3d>
        </p:spPr>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50000"/>
              </a:lnSpc>
            </a:pPr>
            <a:r>
              <a:rPr lang="en-US" sz="1600" b="1" dirty="0" smtClean="0">
                <a:solidFill>
                  <a:schemeClr val="accent5">
                    <a:lumMod val="75000"/>
                  </a:schemeClr>
                </a:solidFill>
                <a:effectLst>
                  <a:outerShdw blurRad="69850" dist="43180" dir="5400000" sx="0" sy="0">
                    <a:srgbClr val="000000">
                      <a:alpha val="65000"/>
                    </a:srgbClr>
                  </a:outerShdw>
                </a:effectLst>
                <a:latin typeface="Comic Sans MS" pitchFamily="66" charset="0"/>
              </a:rPr>
              <a:t>As just illustrated Wave Sheaf </a:t>
            </a:r>
            <a:r>
              <a:rPr lang="en-US" sz="1600" b="1" u="dotDotDash" dirty="0">
                <a:solidFill>
                  <a:srgbClr val="C00000"/>
                </a:solidFill>
                <a:effectLst>
                  <a:outerShdw blurRad="69850" dist="43180" dir="5400000" sx="0" sy="0">
                    <a:srgbClr val="000000">
                      <a:alpha val="65000"/>
                    </a:srgbClr>
                  </a:outerShdw>
                </a:effectLst>
                <a:latin typeface="Comic Sans MS" pitchFamily="66" charset="0"/>
              </a:rPr>
              <a:t>was </a:t>
            </a:r>
            <a:r>
              <a:rPr lang="en-US" sz="1600" b="1" u="dotDotDash" dirty="0" smtClean="0">
                <a:solidFill>
                  <a:srgbClr val="C00000"/>
                </a:solidFill>
                <a:effectLst>
                  <a:outerShdw blurRad="69850" dist="43180" dir="5400000" sx="0" sy="0">
                    <a:srgbClr val="000000">
                      <a:alpha val="65000"/>
                    </a:srgbClr>
                  </a:outerShdw>
                </a:effectLst>
                <a:latin typeface="Comic Sans MS" pitchFamily="66" charset="0"/>
              </a:rPr>
              <a:t>NEVER to </a:t>
            </a:r>
            <a:r>
              <a:rPr lang="en-US" sz="1600" b="1" u="dotDotDash" dirty="0">
                <a:solidFill>
                  <a:srgbClr val="C00000"/>
                </a:solidFill>
                <a:effectLst>
                  <a:outerShdw blurRad="69850" dist="43180" dir="5400000" sx="0" sy="0">
                    <a:srgbClr val="000000">
                      <a:alpha val="65000"/>
                    </a:srgbClr>
                  </a:outerShdw>
                </a:effectLst>
                <a:latin typeface="Comic Sans MS" pitchFamily="66" charset="0"/>
              </a:rPr>
              <a:t>be</a:t>
            </a:r>
            <a:r>
              <a:rPr lang="en-US" sz="1600" b="1" dirty="0">
                <a:solidFill>
                  <a:srgbClr val="C00000"/>
                </a:solidFill>
                <a:effectLst>
                  <a:outerShdw blurRad="69850" dist="43180" dir="5400000" sx="0" sy="0">
                    <a:srgbClr val="000000">
                      <a:alpha val="65000"/>
                    </a:srgbClr>
                  </a:outerShdw>
                </a:effectLst>
                <a:latin typeface="Comic Sans MS" pitchFamily="66" charset="0"/>
              </a:rPr>
              <a:t> </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celebrated as </a:t>
            </a:r>
            <a:r>
              <a:rPr lang="en-US" sz="1600" b="1" u="dotDotDash" dirty="0">
                <a:solidFill>
                  <a:srgbClr val="C00000"/>
                </a:solidFill>
                <a:effectLst>
                  <a:outerShdw blurRad="69850" dist="43180" dir="5400000" sx="0" sy="0">
                    <a:srgbClr val="000000">
                      <a:alpha val="65000"/>
                    </a:srgbClr>
                  </a:outerShdw>
                </a:effectLst>
                <a:latin typeface="Comic Sans MS" pitchFamily="66" charset="0"/>
              </a:rPr>
              <a:t>a floating festival</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each </a:t>
            </a:r>
            <a:r>
              <a:rPr lang="en-US" sz="1600" b="1" dirty="0" smtClean="0">
                <a:solidFill>
                  <a:schemeClr val="accent5">
                    <a:lumMod val="75000"/>
                  </a:schemeClr>
                </a:solidFill>
                <a:effectLst>
                  <a:outerShdw blurRad="69850" dist="43180" dir="5400000" sx="0" sy="0">
                    <a:srgbClr val="000000">
                      <a:alpha val="65000"/>
                    </a:srgbClr>
                  </a:outerShdw>
                </a:effectLst>
                <a:latin typeface="Comic Sans MS" pitchFamily="66" charset="0"/>
              </a:rPr>
              <a:t>year – because it places the TYPE “Ascension” before “Resurrection.”  </a:t>
            </a:r>
            <a:endParaRPr lang="en-US" sz="2000" dirty="0">
              <a:latin typeface="Comic Sans MS" pitchFamily="66" charset="0"/>
            </a:endParaRPr>
          </a:p>
        </p:txBody>
      </p:sp>
      <p:sp>
        <p:nvSpPr>
          <p:cNvPr id="7" name="Rectangle 6"/>
          <p:cNvSpPr/>
          <p:nvPr/>
        </p:nvSpPr>
        <p:spPr>
          <a:xfrm>
            <a:off x="1559855" y="3957931"/>
            <a:ext cx="5943600" cy="461665"/>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cap="none" spc="0" dirty="0" smtClean="0">
                <a:ln/>
                <a:solidFill>
                  <a:schemeClr val="accent3"/>
                </a:solidFill>
                <a:effectLst/>
              </a:rPr>
              <a:t>All this is the GOOD NEWS of Wave Sheaf!</a:t>
            </a:r>
            <a:endParaRPr lang="en-US" sz="2400" b="1" cap="none" spc="0" dirty="0">
              <a:ln/>
              <a:solidFill>
                <a:schemeClr val="accent3"/>
              </a:solidFill>
              <a:effectLst/>
            </a:endParaRPr>
          </a:p>
        </p:txBody>
      </p:sp>
    </p:spTree>
    <p:extLst>
      <p:ext uri="{BB962C8B-B14F-4D97-AF65-F5344CB8AC3E}">
        <p14:creationId xmlns:p14="http://schemas.microsoft.com/office/powerpoint/2010/main" val="1430383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3" name="TextBox 32"/>
          <p:cNvSpPr txBox="1"/>
          <p:nvPr/>
        </p:nvSpPr>
        <p:spPr>
          <a:xfrm>
            <a:off x="5430012" y="5198238"/>
            <a:ext cx="3485388" cy="1107996"/>
          </a:xfrm>
          <a:prstGeom prst="rect">
            <a:avLst/>
          </a:prstGeom>
          <a:solidFill>
            <a:schemeClr val="accent4">
              <a:lumMod val="20000"/>
              <a:lumOff val="80000"/>
            </a:schemeClr>
          </a:solidFill>
          <a:ln w="28575">
            <a:solidFill>
              <a:schemeClr val="accent5">
                <a:lumMod val="75000"/>
              </a:schemeClr>
            </a:solidFill>
          </a:ln>
          <a:scene3d>
            <a:camera prst="orthographicFront"/>
            <a:lightRig rig="threePt" dir="t"/>
          </a:scene3d>
          <a:sp3d>
            <a:bevelT w="114300" prst="artDeco"/>
          </a:sp3d>
        </p:spPr>
        <p:txBody>
          <a:bodyPr wrap="square" rtlCol="0">
            <a:spAutoFit/>
            <a:sp3d extrusionH="57150">
              <a:bevelT w="82550" h="38100" prst="coolSlant"/>
            </a:sp3d>
          </a:bodyPr>
          <a:lstStyle/>
          <a:p>
            <a:pPr marL="45720" indent="0">
              <a:buNone/>
            </a:pPr>
            <a:r>
              <a:rPr lang="en-US" b="1" dirty="0" smtClean="0">
                <a:solidFill>
                  <a:schemeClr val="accent5">
                    <a:lumMod val="75000"/>
                  </a:schemeClr>
                </a:solidFill>
              </a:rPr>
              <a:t>Josh 5:11  </a:t>
            </a:r>
            <a:r>
              <a:rPr lang="en-US" sz="1600" b="1" dirty="0">
                <a:solidFill>
                  <a:srgbClr val="8C4C64"/>
                </a:solidFill>
              </a:rPr>
              <a:t>And they did eat of the old corn of the land on the </a:t>
            </a:r>
            <a:r>
              <a:rPr lang="en-US" sz="1600" b="1" dirty="0">
                <a:solidFill>
                  <a:srgbClr val="FF3399"/>
                </a:solidFill>
              </a:rPr>
              <a:t>morrow</a:t>
            </a:r>
            <a:r>
              <a:rPr lang="en-US" sz="1600" b="1" dirty="0">
                <a:solidFill>
                  <a:srgbClr val="8C4C64"/>
                </a:solidFill>
              </a:rPr>
              <a:t> </a:t>
            </a:r>
            <a:r>
              <a:rPr lang="en-US" sz="1600" b="1" u="sng" dirty="0">
                <a:solidFill>
                  <a:srgbClr val="00B050"/>
                </a:solidFill>
              </a:rPr>
              <a:t>after</a:t>
            </a:r>
            <a:r>
              <a:rPr lang="en-US" sz="1600" b="1" dirty="0">
                <a:solidFill>
                  <a:srgbClr val="8C4C64"/>
                </a:solidFill>
              </a:rPr>
              <a:t> the </a:t>
            </a:r>
            <a:r>
              <a:rPr lang="en-US" sz="1600" b="1" dirty="0">
                <a:solidFill>
                  <a:srgbClr val="FF0000"/>
                </a:solidFill>
              </a:rPr>
              <a:t>Passover,</a:t>
            </a:r>
            <a:r>
              <a:rPr lang="en-US" sz="1600" b="1" dirty="0">
                <a:solidFill>
                  <a:srgbClr val="8C4C64"/>
                </a:solidFill>
              </a:rPr>
              <a:t> unleavened cakes, </a:t>
            </a:r>
            <a:r>
              <a:rPr lang="en-US" sz="1600" b="1" dirty="0" smtClean="0">
                <a:solidFill>
                  <a:srgbClr val="8C4C64"/>
                </a:solidFill>
              </a:rPr>
              <a:t>and</a:t>
            </a:r>
            <a:br>
              <a:rPr lang="en-US" sz="1600" b="1" dirty="0" smtClean="0">
                <a:solidFill>
                  <a:srgbClr val="8C4C64"/>
                </a:solidFill>
              </a:rPr>
            </a:br>
            <a:r>
              <a:rPr lang="en-US" sz="1600" b="1" dirty="0" smtClean="0">
                <a:solidFill>
                  <a:srgbClr val="8C4C64"/>
                </a:solidFill>
              </a:rPr>
              <a:t>parched </a:t>
            </a:r>
            <a:r>
              <a:rPr lang="en-US" sz="1600" b="1" dirty="0">
                <a:solidFill>
                  <a:srgbClr val="8C4C64"/>
                </a:solidFill>
              </a:rPr>
              <a:t>corn in the selfsame day.  </a:t>
            </a:r>
            <a:endParaRPr lang="en-US" sz="1600" i="1" dirty="0"/>
          </a:p>
        </p:txBody>
      </p:sp>
      <p:sp>
        <p:nvSpPr>
          <p:cNvPr id="2" name="Slide Number Placeholder 1"/>
          <p:cNvSpPr>
            <a:spLocks noGrp="1"/>
          </p:cNvSpPr>
          <p:nvPr>
            <p:ph type="sldNum" sz="quarter" idx="12"/>
          </p:nvPr>
        </p:nvSpPr>
        <p:spPr>
          <a:xfrm>
            <a:off x="7239000" y="6426993"/>
            <a:ext cx="1828800" cy="365125"/>
          </a:xfrm>
        </p:spPr>
        <p:txBody>
          <a:bodyPr/>
          <a:lstStyle/>
          <a:p>
            <a:fld id="{5C014052-953B-4273-8F47-BF25327D5B24}" type="slidenum">
              <a:rPr lang="en-US" smtClean="0"/>
              <a:t>43</a:t>
            </a:fld>
            <a:endParaRPr lang="en-US" dirty="0"/>
          </a:p>
        </p:txBody>
      </p:sp>
      <p:sp>
        <p:nvSpPr>
          <p:cNvPr id="12" name="Content Placeholder 2"/>
          <p:cNvSpPr txBox="1">
            <a:spLocks/>
          </p:cNvSpPr>
          <p:nvPr/>
        </p:nvSpPr>
        <p:spPr>
          <a:xfrm>
            <a:off x="193040" y="76200"/>
            <a:ext cx="8950960" cy="762000"/>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rgbClr val="8C4C64"/>
                </a:solidFill>
                <a:effectLst>
                  <a:glow rad="127000">
                    <a:schemeClr val="accent2">
                      <a:lumMod val="20000"/>
                      <a:lumOff val="80000"/>
                    </a:schemeClr>
                  </a:glow>
                  <a:outerShdw blurRad="76200" dist="50800" dir="5400000" algn="tl" rotWithShape="0">
                    <a:srgbClr val="000000">
                      <a:alpha val="65000"/>
                    </a:srgbClr>
                  </a:outerShdw>
                </a:effectLst>
              </a:rPr>
              <a:t>Wave Sheaf Statute Placement</a:t>
            </a:r>
          </a:p>
        </p:txBody>
      </p:sp>
      <p:sp>
        <p:nvSpPr>
          <p:cNvPr id="6" name="Left Brace 5"/>
          <p:cNvSpPr/>
          <p:nvPr/>
        </p:nvSpPr>
        <p:spPr>
          <a:xfrm rot="10800000">
            <a:off x="4999482" y="4819680"/>
            <a:ext cx="378556" cy="1809719"/>
          </a:xfrm>
          <a:prstGeom prst="leftBrace">
            <a:avLst>
              <a:gd name="adj1" fmla="val 44385"/>
              <a:gd name="adj2" fmla="val 50522"/>
            </a:avLst>
          </a:prstGeom>
          <a:gradFill>
            <a:gsLst>
              <a:gs pos="61000">
                <a:srgbClr val="00B050">
                  <a:alpha val="40000"/>
                </a:srgbClr>
              </a:gs>
              <a:gs pos="48000">
                <a:schemeClr val="bg1"/>
              </a:gs>
              <a:gs pos="38000">
                <a:schemeClr val="accent2">
                  <a:lumMod val="50000"/>
                  <a:alpha val="65000"/>
                </a:schemeClr>
              </a:gs>
            </a:gsLst>
            <a:lin ang="5400000" scaled="0"/>
          </a:gradFill>
          <a:ln w="38100">
            <a:gradFill flip="none" rotWithShape="1">
              <a:gsLst>
                <a:gs pos="61000">
                  <a:srgbClr val="00B050"/>
                </a:gs>
                <a:gs pos="48000">
                  <a:schemeClr val="tx1">
                    <a:lumMod val="75000"/>
                    <a:lumOff val="25000"/>
                  </a:schemeClr>
                </a:gs>
                <a:gs pos="40000">
                  <a:schemeClr val="accent2">
                    <a:lumMod val="50000"/>
                  </a:schemeClr>
                </a:gs>
              </a:gsLst>
              <a:lin ang="5400000" scaled="1"/>
              <a:tileRect/>
            </a:gra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856846" y="1612398"/>
            <a:ext cx="2208276" cy="615553"/>
          </a:xfrm>
          <a:prstGeom prst="rect">
            <a:avLst/>
          </a:prstGeom>
          <a:solidFill>
            <a:schemeClr val="accent2">
              <a:lumMod val="20000"/>
              <a:lumOff val="80000"/>
            </a:schemeClr>
          </a:solidFill>
          <a:ln w="28575">
            <a:solidFill>
              <a:srgbClr val="C00000"/>
            </a:solidFill>
          </a:ln>
          <a:effectLst>
            <a:glow rad="101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700" b="1" dirty="0" smtClean="0">
                <a:solidFill>
                  <a:srgbClr val="C00000"/>
                </a:solidFill>
                <a:latin typeface="Comic Sans MS" pitchFamily="66" charset="0"/>
              </a:rPr>
              <a:t>ABIB 14</a:t>
            </a:r>
          </a:p>
          <a:p>
            <a:pPr algn="ctr"/>
            <a:r>
              <a:rPr lang="en-US" sz="1700" b="1" dirty="0" smtClean="0">
                <a:solidFill>
                  <a:srgbClr val="C00000"/>
                </a:solidFill>
                <a:latin typeface="Comic Sans MS" pitchFamily="66" charset="0"/>
              </a:rPr>
              <a:t>PASSOVER</a:t>
            </a:r>
            <a:endParaRPr lang="en-US" sz="1700" b="1" dirty="0">
              <a:solidFill>
                <a:srgbClr val="C00000"/>
              </a:solidFill>
              <a:latin typeface="Comic Sans MS" pitchFamily="66" charset="0"/>
            </a:endParaRPr>
          </a:p>
        </p:txBody>
      </p:sp>
      <p:sp>
        <p:nvSpPr>
          <p:cNvPr id="16" name="TextBox 15"/>
          <p:cNvSpPr txBox="1"/>
          <p:nvPr/>
        </p:nvSpPr>
        <p:spPr>
          <a:xfrm>
            <a:off x="2933700" y="996845"/>
            <a:ext cx="2095500" cy="877163"/>
          </a:xfrm>
          <a:prstGeom prst="rect">
            <a:avLst/>
          </a:prstGeom>
          <a:solidFill>
            <a:schemeClr val="accent2">
              <a:lumMod val="20000"/>
              <a:lumOff val="80000"/>
            </a:schemeClr>
          </a:solidFill>
          <a:ln w="28575">
            <a:solidFill>
              <a:schemeClr val="accent2">
                <a:lumMod val="75000"/>
              </a:schemeClr>
            </a:solidFill>
          </a:ln>
          <a:effectLst>
            <a:glow rad="139700">
              <a:schemeClr val="accent4">
                <a:satMod val="175000"/>
                <a:alpha val="40000"/>
              </a:scheme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700" b="1" dirty="0" smtClean="0">
                <a:solidFill>
                  <a:schemeClr val="accent2">
                    <a:lumMod val="75000"/>
                  </a:schemeClr>
                </a:solidFill>
                <a:latin typeface="Comic Sans MS" pitchFamily="66" charset="0"/>
              </a:rPr>
              <a:t>ABIB 15</a:t>
            </a:r>
            <a:br>
              <a:rPr lang="en-US" sz="1700" b="1" dirty="0" smtClean="0">
                <a:solidFill>
                  <a:schemeClr val="accent2">
                    <a:lumMod val="75000"/>
                  </a:schemeClr>
                </a:solidFill>
                <a:latin typeface="Comic Sans MS" pitchFamily="66" charset="0"/>
              </a:rPr>
            </a:br>
            <a:r>
              <a:rPr lang="en-US" sz="1700" b="1" dirty="0" smtClean="0">
                <a:solidFill>
                  <a:schemeClr val="accent2">
                    <a:lumMod val="75000"/>
                  </a:schemeClr>
                </a:solidFill>
                <a:latin typeface="Comic Sans MS" pitchFamily="66" charset="0"/>
              </a:rPr>
              <a:t>1</a:t>
            </a:r>
            <a:r>
              <a:rPr lang="en-US" sz="1700" b="1" baseline="30000" dirty="0" smtClean="0">
                <a:solidFill>
                  <a:schemeClr val="accent2">
                    <a:lumMod val="75000"/>
                  </a:schemeClr>
                </a:solidFill>
                <a:latin typeface="Comic Sans MS" pitchFamily="66" charset="0"/>
              </a:rPr>
              <a:t>ST</a:t>
            </a:r>
            <a:r>
              <a:rPr lang="en-US" sz="1700" b="1" dirty="0" smtClean="0">
                <a:solidFill>
                  <a:schemeClr val="accent2">
                    <a:lumMod val="75000"/>
                  </a:schemeClr>
                </a:solidFill>
                <a:latin typeface="Comic Sans MS" pitchFamily="66" charset="0"/>
              </a:rPr>
              <a:t> Unleavened </a:t>
            </a:r>
            <a:br>
              <a:rPr lang="en-US" sz="1700" b="1" dirty="0" smtClean="0">
                <a:solidFill>
                  <a:schemeClr val="accent2">
                    <a:lumMod val="75000"/>
                  </a:schemeClr>
                </a:solidFill>
                <a:latin typeface="Comic Sans MS" pitchFamily="66" charset="0"/>
              </a:rPr>
            </a:br>
            <a:r>
              <a:rPr lang="en-US" sz="1700" b="1" dirty="0" smtClean="0">
                <a:solidFill>
                  <a:schemeClr val="accent2">
                    <a:lumMod val="75000"/>
                  </a:schemeClr>
                </a:solidFill>
                <a:latin typeface="Comic Sans MS" pitchFamily="66" charset="0"/>
              </a:rPr>
              <a:t>Bread Sabbath</a:t>
            </a:r>
            <a:endParaRPr lang="en-US" sz="1700" b="1" dirty="0">
              <a:solidFill>
                <a:schemeClr val="accent2">
                  <a:lumMod val="75000"/>
                </a:schemeClr>
              </a:solidFill>
              <a:latin typeface="Comic Sans MS" pitchFamily="66" charset="0"/>
            </a:endParaRPr>
          </a:p>
        </p:txBody>
      </p:sp>
      <p:sp>
        <p:nvSpPr>
          <p:cNvPr id="20" name="TextBox 19"/>
          <p:cNvSpPr txBox="1"/>
          <p:nvPr/>
        </p:nvSpPr>
        <p:spPr>
          <a:xfrm>
            <a:off x="5074920" y="990600"/>
            <a:ext cx="3486912" cy="892552"/>
          </a:xfrm>
          <a:prstGeom prst="rect">
            <a:avLst/>
          </a:prstGeom>
          <a:solidFill>
            <a:schemeClr val="accent4">
              <a:lumMod val="20000"/>
              <a:lumOff val="80000"/>
            </a:schemeClr>
          </a:solidFill>
          <a:ln w="28575">
            <a:solidFill>
              <a:schemeClr val="accent5">
                <a:lumMod val="75000"/>
              </a:schemeClr>
            </a:solidFill>
          </a:ln>
          <a:scene3d>
            <a:camera prst="orthographicFront"/>
            <a:lightRig rig="threePt" dir="t"/>
          </a:scene3d>
          <a:sp3d>
            <a:bevelT w="114300" prst="artDeco"/>
          </a:sp3d>
        </p:spPr>
        <p:txBody>
          <a:bodyPr wrap="square" rtlCol="0">
            <a:spAutoFit/>
            <a:sp3d extrusionH="57150">
              <a:bevelT w="82550" h="38100" prst="coolSlant"/>
            </a:sp3d>
          </a:bodyPr>
          <a:lstStyle/>
          <a:p>
            <a:pPr algn="just"/>
            <a:r>
              <a:rPr lang="en-US" b="1" dirty="0">
                <a:solidFill>
                  <a:schemeClr val="accent5">
                    <a:lumMod val="75000"/>
                  </a:schemeClr>
                </a:solidFill>
              </a:rPr>
              <a:t>Lev </a:t>
            </a:r>
            <a:r>
              <a:rPr lang="en-US" b="1" dirty="0" smtClean="0">
                <a:solidFill>
                  <a:schemeClr val="accent5">
                    <a:lumMod val="75000"/>
                  </a:schemeClr>
                </a:solidFill>
              </a:rPr>
              <a:t>23:6  </a:t>
            </a:r>
            <a:r>
              <a:rPr lang="en-US" sz="1600" b="1" dirty="0" smtClean="0">
                <a:solidFill>
                  <a:srgbClr val="8C4C64"/>
                </a:solidFill>
              </a:rPr>
              <a:t>And </a:t>
            </a:r>
            <a:r>
              <a:rPr lang="en-US" sz="1600" b="1" dirty="0">
                <a:solidFill>
                  <a:srgbClr val="8C4C64"/>
                </a:solidFill>
              </a:rPr>
              <a:t>on the fifteenth day </a:t>
            </a:r>
            <a:r>
              <a:rPr lang="en-US" sz="1600" b="1" dirty="0" smtClean="0">
                <a:solidFill>
                  <a:srgbClr val="8C4C64"/>
                </a:solidFill>
              </a:rPr>
              <a:t/>
            </a:r>
            <a:br>
              <a:rPr lang="en-US" sz="1600" b="1" dirty="0" smtClean="0">
                <a:solidFill>
                  <a:srgbClr val="8C4C64"/>
                </a:solidFill>
              </a:rPr>
            </a:br>
            <a:r>
              <a:rPr lang="en-US" sz="1600" b="1" dirty="0" smtClean="0">
                <a:solidFill>
                  <a:srgbClr val="8C4C64"/>
                </a:solidFill>
              </a:rPr>
              <a:t>of </a:t>
            </a:r>
            <a:r>
              <a:rPr lang="en-US" sz="1600" b="1" dirty="0">
                <a:solidFill>
                  <a:srgbClr val="8C4C64"/>
                </a:solidFill>
              </a:rPr>
              <a:t>the same month is the feast of </a:t>
            </a:r>
            <a:r>
              <a:rPr lang="en-US" sz="1600" b="1" dirty="0" smtClean="0">
                <a:solidFill>
                  <a:srgbClr val="8C4C64"/>
                </a:solidFill>
              </a:rPr>
              <a:t>unleavened bread </a:t>
            </a:r>
            <a:r>
              <a:rPr lang="en-US" sz="1600" b="1" dirty="0">
                <a:solidFill>
                  <a:srgbClr val="8C4C64"/>
                </a:solidFill>
              </a:rPr>
              <a:t>unto </a:t>
            </a:r>
            <a:r>
              <a:rPr lang="en-US" sz="1600" b="1" dirty="0" smtClean="0">
                <a:solidFill>
                  <a:srgbClr val="8C4C64"/>
                </a:solidFill>
              </a:rPr>
              <a:t>[Yahuah].</a:t>
            </a:r>
            <a:endParaRPr lang="en-US" b="1" dirty="0">
              <a:solidFill>
                <a:schemeClr val="accent3">
                  <a:lumMod val="50000"/>
                </a:schemeClr>
              </a:solidFill>
            </a:endParaRPr>
          </a:p>
        </p:txBody>
      </p:sp>
      <p:sp>
        <p:nvSpPr>
          <p:cNvPr id="23" name="TextBox 22"/>
          <p:cNvSpPr txBox="1"/>
          <p:nvPr/>
        </p:nvSpPr>
        <p:spPr>
          <a:xfrm>
            <a:off x="852274" y="2750403"/>
            <a:ext cx="2208276" cy="830997"/>
          </a:xfrm>
          <a:prstGeom prst="rect">
            <a:avLst/>
          </a:prstGeom>
          <a:solidFill>
            <a:schemeClr val="accent2">
              <a:lumMod val="20000"/>
              <a:lumOff val="80000"/>
            </a:schemeClr>
          </a:solidFill>
          <a:ln w="28575">
            <a:solidFill>
              <a:srgbClr val="C00000"/>
            </a:solidFill>
          </a:ln>
          <a:effectLst>
            <a:glow rad="101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700" b="1" dirty="0" smtClean="0">
                <a:solidFill>
                  <a:srgbClr val="0070C0"/>
                </a:solidFill>
                <a:latin typeface="Comic Sans MS" pitchFamily="66" charset="0"/>
              </a:rPr>
              <a:t>7</a:t>
            </a:r>
            <a:r>
              <a:rPr lang="en-US" sz="1700" b="1" baseline="30000" dirty="0" smtClean="0">
                <a:solidFill>
                  <a:srgbClr val="0070C0"/>
                </a:solidFill>
                <a:latin typeface="Comic Sans MS" pitchFamily="66" charset="0"/>
              </a:rPr>
              <a:t>th</a:t>
            </a:r>
            <a:r>
              <a:rPr lang="en-US" sz="1700" b="1" dirty="0" smtClean="0">
                <a:solidFill>
                  <a:srgbClr val="0070C0"/>
                </a:solidFill>
                <a:latin typeface="Comic Sans MS" pitchFamily="66" charset="0"/>
              </a:rPr>
              <a:t> Day SABBATH</a:t>
            </a:r>
            <a:r>
              <a:rPr lang="en-US" sz="1700" b="1" dirty="0" smtClean="0">
                <a:solidFill>
                  <a:srgbClr val="C00000"/>
                </a:solidFill>
                <a:latin typeface="Comic Sans MS" pitchFamily="66" charset="0"/>
              </a:rPr>
              <a:t> </a:t>
            </a:r>
            <a:r>
              <a:rPr lang="en-US" sz="1400" b="1" u="sng" dirty="0" smtClean="0">
                <a:solidFill>
                  <a:srgbClr val="C00000"/>
                </a:solidFill>
                <a:latin typeface="Comic Sans MS" pitchFamily="66" charset="0"/>
              </a:rPr>
              <a:t>AFTER</a:t>
            </a:r>
            <a:r>
              <a:rPr lang="en-US" sz="1400" b="1" dirty="0" smtClean="0">
                <a:solidFill>
                  <a:srgbClr val="C00000"/>
                </a:solidFill>
                <a:latin typeface="Comic Sans MS" pitchFamily="66" charset="0"/>
              </a:rPr>
              <a:t> </a:t>
            </a:r>
            <a:r>
              <a:rPr lang="en-US" sz="1400" b="1" dirty="0" smtClean="0">
                <a:latin typeface="Comic Sans MS" pitchFamily="66" charset="0"/>
              </a:rPr>
              <a:t>or</a:t>
            </a:r>
            <a:r>
              <a:rPr lang="en-US" sz="1400" b="1" dirty="0" smtClean="0">
                <a:solidFill>
                  <a:srgbClr val="C00000"/>
                </a:solidFill>
                <a:latin typeface="Comic Sans MS" pitchFamily="66" charset="0"/>
              </a:rPr>
              <a:t> </a:t>
            </a:r>
            <a:r>
              <a:rPr lang="en-US" sz="1400" b="1" u="sng" dirty="0" smtClean="0">
                <a:solidFill>
                  <a:srgbClr val="C00000"/>
                </a:solidFill>
                <a:latin typeface="Comic Sans MS" pitchFamily="66" charset="0"/>
              </a:rPr>
              <a:t>ON</a:t>
            </a:r>
            <a:r>
              <a:rPr lang="en-US" sz="1200" b="1" dirty="0" smtClean="0">
                <a:solidFill>
                  <a:srgbClr val="C00000"/>
                </a:solidFill>
                <a:latin typeface="Comic Sans MS" pitchFamily="66" charset="0"/>
              </a:rPr>
              <a:t> </a:t>
            </a:r>
            <a:r>
              <a:rPr lang="en-US" sz="1700" b="1" dirty="0" smtClean="0">
                <a:solidFill>
                  <a:srgbClr val="C00000"/>
                </a:solidFill>
                <a:latin typeface="Comic Sans MS" pitchFamily="66" charset="0"/>
              </a:rPr>
              <a:t>PASSOVER</a:t>
            </a:r>
            <a:endParaRPr lang="en-US" sz="1700" b="1" dirty="0">
              <a:solidFill>
                <a:srgbClr val="C00000"/>
              </a:solidFill>
              <a:latin typeface="Comic Sans MS" pitchFamily="66" charset="0"/>
            </a:endParaRPr>
          </a:p>
        </p:txBody>
      </p:sp>
      <p:sp>
        <p:nvSpPr>
          <p:cNvPr id="24" name="TextBox 23"/>
          <p:cNvSpPr txBox="1"/>
          <p:nvPr/>
        </p:nvSpPr>
        <p:spPr>
          <a:xfrm>
            <a:off x="2935224" y="3074382"/>
            <a:ext cx="2095500" cy="877163"/>
          </a:xfrm>
          <a:prstGeom prst="rect">
            <a:avLst/>
          </a:prstGeom>
          <a:solidFill>
            <a:srgbClr val="D5FFEA"/>
          </a:solidFill>
          <a:ln w="28575">
            <a:solidFill>
              <a:srgbClr val="00B050"/>
            </a:solidFill>
          </a:ln>
          <a:effectLst>
            <a:glow rad="139700">
              <a:srgbClr val="99FFCC">
                <a:alpha val="40000"/>
              </a:srgb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700" b="1" dirty="0" smtClean="0">
                <a:solidFill>
                  <a:srgbClr val="00B050"/>
                </a:solidFill>
                <a:latin typeface="Comic Sans MS" pitchFamily="66" charset="0"/>
              </a:rPr>
              <a:t>1</a:t>
            </a:r>
            <a:r>
              <a:rPr lang="en-US" sz="1700" b="1" baseline="30000" dirty="0" smtClean="0">
                <a:solidFill>
                  <a:srgbClr val="00B050"/>
                </a:solidFill>
                <a:latin typeface="Comic Sans MS" pitchFamily="66" charset="0"/>
              </a:rPr>
              <a:t>ST</a:t>
            </a:r>
            <a:r>
              <a:rPr lang="en-US" sz="1700" b="1" dirty="0" smtClean="0">
                <a:solidFill>
                  <a:srgbClr val="00B050"/>
                </a:solidFill>
                <a:latin typeface="Comic Sans MS" pitchFamily="66" charset="0"/>
              </a:rPr>
              <a:t> CYCLE</a:t>
            </a:r>
            <a:br>
              <a:rPr lang="en-US" sz="1700" b="1" dirty="0" smtClean="0">
                <a:solidFill>
                  <a:srgbClr val="00B050"/>
                </a:solidFill>
                <a:latin typeface="Comic Sans MS" pitchFamily="66" charset="0"/>
              </a:rPr>
            </a:br>
            <a:r>
              <a:rPr lang="en-US" sz="1700" b="1" dirty="0" smtClean="0">
                <a:solidFill>
                  <a:srgbClr val="00B050"/>
                </a:solidFill>
                <a:latin typeface="Comic Sans MS" pitchFamily="66" charset="0"/>
              </a:rPr>
              <a:t>Wave Sheaf </a:t>
            </a:r>
          </a:p>
          <a:p>
            <a:pPr algn="ctr"/>
            <a:r>
              <a:rPr lang="en-US" sz="1700" b="1" dirty="0" smtClean="0">
                <a:solidFill>
                  <a:srgbClr val="00B050"/>
                </a:solidFill>
                <a:latin typeface="Comic Sans MS" pitchFamily="66" charset="0"/>
              </a:rPr>
              <a:t>Ceremony</a:t>
            </a:r>
            <a:endParaRPr lang="en-US" sz="1700" b="1" dirty="0">
              <a:solidFill>
                <a:srgbClr val="00B050"/>
              </a:solidFill>
              <a:latin typeface="Comic Sans MS" pitchFamily="66" charset="0"/>
            </a:endParaRPr>
          </a:p>
        </p:txBody>
      </p:sp>
      <p:sp>
        <p:nvSpPr>
          <p:cNvPr id="25" name="TextBox 24"/>
          <p:cNvSpPr txBox="1"/>
          <p:nvPr/>
        </p:nvSpPr>
        <p:spPr>
          <a:xfrm>
            <a:off x="5067300" y="3083004"/>
            <a:ext cx="3485388" cy="1107996"/>
          </a:xfrm>
          <a:prstGeom prst="rect">
            <a:avLst/>
          </a:prstGeom>
          <a:solidFill>
            <a:schemeClr val="accent4">
              <a:lumMod val="20000"/>
              <a:lumOff val="80000"/>
            </a:schemeClr>
          </a:solidFill>
          <a:ln w="28575">
            <a:solidFill>
              <a:schemeClr val="accent5">
                <a:lumMod val="75000"/>
              </a:schemeClr>
            </a:solidFill>
          </a:ln>
          <a:scene3d>
            <a:camera prst="orthographicFront"/>
            <a:lightRig rig="threePt" dir="t"/>
          </a:scene3d>
          <a:sp3d>
            <a:bevelT w="114300" prst="artDeco"/>
          </a:sp3d>
        </p:spPr>
        <p:txBody>
          <a:bodyPr wrap="square" rtlCol="0">
            <a:spAutoFit/>
            <a:sp3d extrusionH="57150">
              <a:bevelT w="82550" h="38100" prst="coolSlant"/>
            </a:sp3d>
          </a:bodyPr>
          <a:lstStyle/>
          <a:p>
            <a:pPr marL="45720" indent="0">
              <a:buNone/>
            </a:pPr>
            <a:r>
              <a:rPr lang="en-US" b="1" dirty="0">
                <a:solidFill>
                  <a:schemeClr val="accent5">
                    <a:lumMod val="75000"/>
                  </a:schemeClr>
                </a:solidFill>
              </a:rPr>
              <a:t>Lev </a:t>
            </a:r>
            <a:r>
              <a:rPr lang="en-US" b="1" dirty="0" smtClean="0">
                <a:solidFill>
                  <a:schemeClr val="accent5">
                    <a:lumMod val="75000"/>
                  </a:schemeClr>
                </a:solidFill>
              </a:rPr>
              <a:t>23:11  </a:t>
            </a:r>
            <a:r>
              <a:rPr lang="en-US" sz="1600" dirty="0">
                <a:solidFill>
                  <a:srgbClr val="8C4C64"/>
                </a:solidFill>
              </a:rPr>
              <a:t>‘And </a:t>
            </a:r>
            <a:r>
              <a:rPr lang="en-US" sz="1600" b="1" i="1" dirty="0">
                <a:solidFill>
                  <a:srgbClr val="8C4C64"/>
                </a:solidFill>
              </a:rPr>
              <a:t>he shall wave the sheaf</a:t>
            </a:r>
            <a:r>
              <a:rPr lang="en-US" sz="1600" dirty="0">
                <a:solidFill>
                  <a:srgbClr val="8C4C64"/>
                </a:solidFill>
              </a:rPr>
              <a:t> before [</a:t>
            </a:r>
            <a:r>
              <a:rPr lang="en-US" sz="1600" b="1" dirty="0">
                <a:solidFill>
                  <a:srgbClr val="0070C0"/>
                </a:solidFill>
              </a:rPr>
              <a:t>Yahuah</a:t>
            </a:r>
            <a:r>
              <a:rPr lang="en-US" sz="1600" dirty="0">
                <a:solidFill>
                  <a:srgbClr val="8C4C64"/>
                </a:solidFill>
              </a:rPr>
              <a:t>], for your acceptance.  </a:t>
            </a:r>
            <a:r>
              <a:rPr lang="en-US" sz="1600" b="1" i="1" u="heavy" dirty="0">
                <a:solidFill>
                  <a:srgbClr val="8C4C64"/>
                </a:solidFill>
              </a:rPr>
              <a:t>On the </a:t>
            </a:r>
            <a:r>
              <a:rPr lang="en-US" sz="1600" b="1" i="1" u="heavy" dirty="0">
                <a:solidFill>
                  <a:srgbClr val="FF3399"/>
                </a:solidFill>
              </a:rPr>
              <a:t>morrow</a:t>
            </a:r>
            <a:r>
              <a:rPr lang="en-US" sz="1600" b="1" i="1" u="heavy" dirty="0"/>
              <a:t> </a:t>
            </a:r>
            <a:r>
              <a:rPr lang="en-US" sz="1600" b="1" i="1" u="heavy" dirty="0">
                <a:solidFill>
                  <a:srgbClr val="8C4C64"/>
                </a:solidFill>
              </a:rPr>
              <a:t>after </a:t>
            </a:r>
            <a:r>
              <a:rPr lang="en-US" sz="1600" b="1" i="1" u="heavy" dirty="0" smtClean="0">
                <a:solidFill>
                  <a:srgbClr val="8C4C64"/>
                </a:solidFill>
              </a:rPr>
              <a:t/>
            </a:r>
            <a:br>
              <a:rPr lang="en-US" sz="1600" b="1" i="1" u="heavy" dirty="0" smtClean="0">
                <a:solidFill>
                  <a:srgbClr val="8C4C64"/>
                </a:solidFill>
              </a:rPr>
            </a:br>
            <a:r>
              <a:rPr lang="en-US" sz="1600" b="1" i="1" u="heavy" dirty="0" smtClean="0">
                <a:solidFill>
                  <a:srgbClr val="8C4C64"/>
                </a:solidFill>
              </a:rPr>
              <a:t>the Sabbath</a:t>
            </a:r>
            <a:r>
              <a:rPr lang="en-US" sz="1600" baseline="30000" dirty="0" smtClean="0"/>
              <a:t>[H767</a:t>
            </a:r>
            <a:r>
              <a:rPr lang="en-US" sz="1600" b="1" baseline="30000" dirty="0" smtClean="0">
                <a:solidFill>
                  <a:srgbClr val="0070C0"/>
                </a:solidFill>
              </a:rPr>
              <a:t>6</a:t>
            </a:r>
            <a:r>
              <a:rPr lang="en-US" sz="1600" baseline="30000" dirty="0"/>
              <a:t>]</a:t>
            </a:r>
            <a:r>
              <a:rPr lang="en-US" sz="1600" dirty="0"/>
              <a:t> </a:t>
            </a:r>
            <a:r>
              <a:rPr lang="en-US" sz="1600" b="1" i="1" dirty="0">
                <a:solidFill>
                  <a:srgbClr val="8C4C64"/>
                </a:solidFill>
              </a:rPr>
              <a:t>the priest waves it.</a:t>
            </a:r>
            <a:r>
              <a:rPr lang="en-US" sz="1600" i="1" dirty="0">
                <a:solidFill>
                  <a:srgbClr val="8C4C64"/>
                </a:solidFill>
              </a:rPr>
              <a:t>’</a:t>
            </a:r>
            <a:endParaRPr lang="en-US" sz="1600" dirty="0">
              <a:solidFill>
                <a:srgbClr val="8C4C64"/>
              </a:solidFill>
            </a:endParaRPr>
          </a:p>
        </p:txBody>
      </p:sp>
      <p:sp>
        <p:nvSpPr>
          <p:cNvPr id="3" name="TextBox 2"/>
          <p:cNvSpPr txBox="1"/>
          <p:nvPr/>
        </p:nvSpPr>
        <p:spPr>
          <a:xfrm>
            <a:off x="3066288" y="1883152"/>
            <a:ext cx="5618988" cy="369332"/>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smtClean="0">
                <a:solidFill>
                  <a:schemeClr val="accent2">
                    <a:lumMod val="75000"/>
                  </a:schemeClr>
                </a:solidFill>
              </a:rPr>
              <a:t>Abib 15 “ULB” always follows </a:t>
            </a:r>
            <a:r>
              <a:rPr lang="en-US" b="1" dirty="0" smtClean="0">
                <a:solidFill>
                  <a:srgbClr val="C00000"/>
                </a:solidFill>
              </a:rPr>
              <a:t>Abib 14 Passover.</a:t>
            </a:r>
            <a:endParaRPr lang="en-US" b="1" dirty="0">
              <a:solidFill>
                <a:srgbClr val="C00000"/>
              </a:solidFill>
            </a:endParaRPr>
          </a:p>
        </p:txBody>
      </p:sp>
      <p:sp>
        <p:nvSpPr>
          <p:cNvPr id="27" name="TextBox 26"/>
          <p:cNvSpPr txBox="1"/>
          <p:nvPr/>
        </p:nvSpPr>
        <p:spPr>
          <a:xfrm>
            <a:off x="3066288" y="2693705"/>
            <a:ext cx="5925312" cy="369332"/>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smtClean="0">
                <a:solidFill>
                  <a:srgbClr val="00B050"/>
                </a:solidFill>
              </a:rPr>
              <a:t>1</a:t>
            </a:r>
            <a:r>
              <a:rPr lang="en-US" b="1" baseline="30000" dirty="0" smtClean="0">
                <a:solidFill>
                  <a:srgbClr val="00B050"/>
                </a:solidFill>
              </a:rPr>
              <a:t>st</a:t>
            </a:r>
            <a:r>
              <a:rPr lang="en-US" b="1" dirty="0" smtClean="0">
                <a:solidFill>
                  <a:srgbClr val="00B050"/>
                </a:solidFill>
              </a:rPr>
              <a:t> cycle Wave Sheaf always follows the </a:t>
            </a:r>
            <a:r>
              <a:rPr lang="en-US" b="1" dirty="0" smtClean="0">
                <a:solidFill>
                  <a:srgbClr val="0070C0"/>
                </a:solidFill>
              </a:rPr>
              <a:t>7</a:t>
            </a:r>
            <a:r>
              <a:rPr lang="en-US" b="1" baseline="30000" dirty="0" smtClean="0">
                <a:solidFill>
                  <a:srgbClr val="0070C0"/>
                </a:solidFill>
              </a:rPr>
              <a:t>th</a:t>
            </a:r>
            <a:r>
              <a:rPr lang="en-US" b="1" dirty="0" smtClean="0">
                <a:solidFill>
                  <a:srgbClr val="0070C0"/>
                </a:solidFill>
              </a:rPr>
              <a:t> Day Sabbath.</a:t>
            </a:r>
            <a:endParaRPr lang="en-US" b="1" dirty="0">
              <a:solidFill>
                <a:srgbClr val="0070C0"/>
              </a:solidFill>
            </a:endParaRPr>
          </a:p>
        </p:txBody>
      </p:sp>
      <p:sp>
        <p:nvSpPr>
          <p:cNvPr id="28" name="Content Placeholder 2"/>
          <p:cNvSpPr txBox="1">
            <a:spLocks/>
          </p:cNvSpPr>
          <p:nvPr/>
        </p:nvSpPr>
        <p:spPr>
          <a:xfrm>
            <a:off x="58270" y="1524000"/>
            <a:ext cx="729996" cy="762000"/>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4000" b="1" spc="50" dirty="0" smtClean="0">
                <a:ln w="11430"/>
                <a:solidFill>
                  <a:srgbClr val="8C4C64"/>
                </a:solidFill>
                <a:effectLst>
                  <a:outerShdw blurRad="76200" dist="50800" dir="5400000" algn="tl" rotWithShape="0">
                    <a:srgbClr val="000000">
                      <a:alpha val="65000"/>
                    </a:srgbClr>
                  </a:outerShdw>
                </a:effectLst>
              </a:rPr>
              <a:t>#1</a:t>
            </a:r>
          </a:p>
        </p:txBody>
      </p:sp>
      <p:sp>
        <p:nvSpPr>
          <p:cNvPr id="29" name="Content Placeholder 2"/>
          <p:cNvSpPr txBox="1">
            <a:spLocks/>
          </p:cNvSpPr>
          <p:nvPr/>
        </p:nvSpPr>
        <p:spPr>
          <a:xfrm>
            <a:off x="58270" y="2693382"/>
            <a:ext cx="882396" cy="762000"/>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4000" b="1" spc="50" dirty="0" smtClean="0">
                <a:ln w="11430"/>
                <a:solidFill>
                  <a:srgbClr val="8C4C64"/>
                </a:solidFill>
                <a:effectLst>
                  <a:outerShdw blurRad="76200" dist="50800" dir="5400000" algn="tl" rotWithShape="0">
                    <a:srgbClr val="000000">
                      <a:alpha val="65000"/>
                    </a:srgbClr>
                  </a:outerShdw>
                </a:effectLst>
              </a:rPr>
              <a:t>#2</a:t>
            </a:r>
          </a:p>
        </p:txBody>
      </p:sp>
      <p:sp>
        <p:nvSpPr>
          <p:cNvPr id="30" name="TextBox 29"/>
          <p:cNvSpPr txBox="1"/>
          <p:nvPr/>
        </p:nvSpPr>
        <p:spPr>
          <a:xfrm>
            <a:off x="2869692" y="5752368"/>
            <a:ext cx="2095500" cy="877163"/>
          </a:xfrm>
          <a:prstGeom prst="rect">
            <a:avLst/>
          </a:prstGeom>
          <a:solidFill>
            <a:schemeClr val="accent2">
              <a:lumMod val="20000"/>
              <a:lumOff val="80000"/>
            </a:schemeClr>
          </a:solidFill>
          <a:ln w="28575">
            <a:solidFill>
              <a:schemeClr val="accent2">
                <a:lumMod val="75000"/>
              </a:schemeClr>
            </a:solidFill>
          </a:ln>
          <a:effectLst>
            <a:glow rad="139700">
              <a:schemeClr val="accent4">
                <a:satMod val="175000"/>
                <a:alpha val="40000"/>
              </a:scheme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200" b="1" dirty="0" smtClean="0">
                <a:solidFill>
                  <a:schemeClr val="tx1">
                    <a:lumMod val="65000"/>
                    <a:lumOff val="35000"/>
                  </a:schemeClr>
                </a:solidFill>
                <a:latin typeface="Comic Sans MS" pitchFamily="66" charset="0"/>
              </a:rPr>
              <a:t>(#2) </a:t>
            </a:r>
            <a:r>
              <a:rPr lang="en-US" sz="1700" b="1" dirty="0" smtClean="0">
                <a:solidFill>
                  <a:schemeClr val="accent2">
                    <a:lumMod val="75000"/>
                  </a:schemeClr>
                </a:solidFill>
                <a:latin typeface="Comic Sans MS" pitchFamily="66" charset="0"/>
              </a:rPr>
              <a:t>ABIB 15</a:t>
            </a:r>
            <a:br>
              <a:rPr lang="en-US" sz="1700" b="1" dirty="0" smtClean="0">
                <a:solidFill>
                  <a:schemeClr val="accent2">
                    <a:lumMod val="75000"/>
                  </a:schemeClr>
                </a:solidFill>
                <a:latin typeface="Comic Sans MS" pitchFamily="66" charset="0"/>
              </a:rPr>
            </a:br>
            <a:r>
              <a:rPr lang="en-US" sz="1700" b="1" dirty="0" smtClean="0">
                <a:solidFill>
                  <a:schemeClr val="accent2">
                    <a:lumMod val="75000"/>
                  </a:schemeClr>
                </a:solidFill>
                <a:latin typeface="Comic Sans MS" pitchFamily="66" charset="0"/>
              </a:rPr>
              <a:t>1</a:t>
            </a:r>
            <a:r>
              <a:rPr lang="en-US" sz="1700" b="1" baseline="30000" dirty="0" smtClean="0">
                <a:solidFill>
                  <a:schemeClr val="accent2">
                    <a:lumMod val="75000"/>
                  </a:schemeClr>
                </a:solidFill>
                <a:latin typeface="Comic Sans MS" pitchFamily="66" charset="0"/>
              </a:rPr>
              <a:t>ST</a:t>
            </a:r>
            <a:r>
              <a:rPr lang="en-US" sz="1700" b="1" dirty="0" smtClean="0">
                <a:solidFill>
                  <a:schemeClr val="accent2">
                    <a:lumMod val="75000"/>
                  </a:schemeClr>
                </a:solidFill>
                <a:latin typeface="Comic Sans MS" pitchFamily="66" charset="0"/>
              </a:rPr>
              <a:t> Unleavened </a:t>
            </a:r>
            <a:br>
              <a:rPr lang="en-US" sz="1700" b="1" dirty="0" smtClean="0">
                <a:solidFill>
                  <a:schemeClr val="accent2">
                    <a:lumMod val="75000"/>
                  </a:schemeClr>
                </a:solidFill>
                <a:latin typeface="Comic Sans MS" pitchFamily="66" charset="0"/>
              </a:rPr>
            </a:br>
            <a:r>
              <a:rPr lang="en-US" sz="1700" b="1" dirty="0" smtClean="0">
                <a:solidFill>
                  <a:schemeClr val="accent2">
                    <a:lumMod val="75000"/>
                  </a:schemeClr>
                </a:solidFill>
                <a:latin typeface="Comic Sans MS" pitchFamily="66" charset="0"/>
              </a:rPr>
              <a:t>Bread Sabbath</a:t>
            </a:r>
            <a:endParaRPr lang="en-US" sz="1700" b="1" dirty="0">
              <a:solidFill>
                <a:schemeClr val="accent2">
                  <a:lumMod val="75000"/>
                </a:schemeClr>
              </a:solidFill>
              <a:latin typeface="Comic Sans MS" pitchFamily="66" charset="0"/>
            </a:endParaRPr>
          </a:p>
        </p:txBody>
      </p:sp>
      <p:sp>
        <p:nvSpPr>
          <p:cNvPr id="31" name="TextBox 30"/>
          <p:cNvSpPr txBox="1"/>
          <p:nvPr/>
        </p:nvSpPr>
        <p:spPr>
          <a:xfrm>
            <a:off x="193040" y="5413390"/>
            <a:ext cx="2821432" cy="877163"/>
          </a:xfrm>
          <a:prstGeom prst="rect">
            <a:avLst/>
          </a:prstGeom>
          <a:solidFill>
            <a:schemeClr val="accent2">
              <a:lumMod val="20000"/>
              <a:lumOff val="80000"/>
            </a:schemeClr>
          </a:solidFill>
          <a:ln w="28575">
            <a:solidFill>
              <a:srgbClr val="C00000"/>
            </a:solidFill>
          </a:ln>
          <a:effectLst>
            <a:glow rad="101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700" b="1" dirty="0" smtClean="0">
                <a:solidFill>
                  <a:srgbClr val="C00000"/>
                </a:solidFill>
                <a:latin typeface="Comic Sans MS" pitchFamily="66" charset="0"/>
              </a:rPr>
              <a:t>ABIB 14 PASSOVER </a:t>
            </a:r>
            <a:br>
              <a:rPr lang="en-US" sz="1700" b="1" dirty="0" smtClean="0">
                <a:solidFill>
                  <a:srgbClr val="C00000"/>
                </a:solidFill>
                <a:latin typeface="Comic Sans MS" pitchFamily="66" charset="0"/>
              </a:rPr>
            </a:br>
            <a:r>
              <a:rPr lang="en-US" sz="1700" b="1" dirty="0" smtClean="0">
                <a:solidFill>
                  <a:srgbClr val="C00000"/>
                </a:solidFill>
                <a:latin typeface="Comic Sans MS" pitchFamily="66" charset="0"/>
              </a:rPr>
              <a:t>ON </a:t>
            </a:r>
            <a:r>
              <a:rPr lang="en-US" sz="1700" b="1" dirty="0" smtClean="0">
                <a:solidFill>
                  <a:srgbClr val="0070C0"/>
                </a:solidFill>
                <a:latin typeface="Comic Sans MS" pitchFamily="66" charset="0"/>
              </a:rPr>
              <a:t>7</a:t>
            </a:r>
            <a:r>
              <a:rPr lang="en-US" sz="1700" b="1" baseline="30000" dirty="0" smtClean="0">
                <a:solidFill>
                  <a:srgbClr val="0070C0"/>
                </a:solidFill>
                <a:latin typeface="Comic Sans MS" pitchFamily="66" charset="0"/>
              </a:rPr>
              <a:t>TH</a:t>
            </a:r>
            <a:r>
              <a:rPr lang="en-US" sz="1700" b="1" dirty="0" smtClean="0">
                <a:solidFill>
                  <a:srgbClr val="0070C0"/>
                </a:solidFill>
                <a:latin typeface="Comic Sans MS" pitchFamily="66" charset="0"/>
              </a:rPr>
              <a:t> DAY Sabbath </a:t>
            </a:r>
            <a:br>
              <a:rPr lang="en-US" sz="1700" b="1" dirty="0" smtClean="0">
                <a:solidFill>
                  <a:srgbClr val="0070C0"/>
                </a:solidFill>
                <a:latin typeface="Comic Sans MS" pitchFamily="66" charset="0"/>
              </a:rPr>
            </a:br>
            <a:r>
              <a:rPr lang="en-US" sz="1700" b="1" dirty="0" smtClean="0">
                <a:solidFill>
                  <a:srgbClr val="7030A0"/>
                </a:solidFill>
                <a:latin typeface="Comic Sans MS" pitchFamily="66" charset="0"/>
              </a:rPr>
              <a:t>in Joshua’s year!</a:t>
            </a:r>
            <a:endParaRPr lang="en-US" sz="1700" b="1" dirty="0">
              <a:solidFill>
                <a:srgbClr val="7030A0"/>
              </a:solidFill>
              <a:latin typeface="Comic Sans MS" pitchFamily="66" charset="0"/>
            </a:endParaRPr>
          </a:p>
        </p:txBody>
      </p:sp>
      <p:sp>
        <p:nvSpPr>
          <p:cNvPr id="32" name="TextBox 31"/>
          <p:cNvSpPr txBox="1"/>
          <p:nvPr/>
        </p:nvSpPr>
        <p:spPr>
          <a:xfrm>
            <a:off x="2871216" y="4819548"/>
            <a:ext cx="2095500" cy="877163"/>
          </a:xfrm>
          <a:prstGeom prst="rect">
            <a:avLst/>
          </a:prstGeom>
          <a:solidFill>
            <a:srgbClr val="D5FFEA"/>
          </a:solidFill>
          <a:ln w="28575">
            <a:solidFill>
              <a:srgbClr val="00B050"/>
            </a:solidFill>
          </a:ln>
          <a:effectLst>
            <a:glow rad="139700">
              <a:srgbClr val="99FFCC">
                <a:alpha val="40000"/>
              </a:srgbClr>
            </a:glow>
          </a:effectLst>
          <a:scene3d>
            <a:camera prst="orthographicFront"/>
            <a:lightRig rig="threePt" dir="t"/>
          </a:scene3d>
          <a:sp3d>
            <a:bevelT w="152400" h="50800" prst="softRound"/>
          </a:sp3d>
        </p:spPr>
        <p:txBody>
          <a:bodyPr wrap="square" rtlCol="0">
            <a:spAutoFit/>
            <a:sp3d extrusionH="57150">
              <a:bevelT w="82550" h="38100" prst="coolSlant"/>
            </a:sp3d>
          </a:bodyPr>
          <a:lstStyle/>
          <a:p>
            <a:pPr algn="ctr"/>
            <a:r>
              <a:rPr lang="en-US" sz="1200" b="1" dirty="0" smtClean="0">
                <a:solidFill>
                  <a:schemeClr val="tx1">
                    <a:lumMod val="65000"/>
                    <a:lumOff val="35000"/>
                  </a:schemeClr>
                </a:solidFill>
                <a:latin typeface="Comic Sans MS" pitchFamily="66" charset="0"/>
              </a:rPr>
              <a:t>(#1) </a:t>
            </a:r>
            <a:r>
              <a:rPr lang="en-US" sz="1700" b="1" dirty="0" smtClean="0">
                <a:solidFill>
                  <a:srgbClr val="00B050"/>
                </a:solidFill>
                <a:latin typeface="Comic Sans MS" pitchFamily="66" charset="0"/>
              </a:rPr>
              <a:t>1</a:t>
            </a:r>
            <a:r>
              <a:rPr lang="en-US" sz="1700" b="1" baseline="30000" dirty="0" smtClean="0">
                <a:solidFill>
                  <a:srgbClr val="00B050"/>
                </a:solidFill>
                <a:latin typeface="Comic Sans MS" pitchFamily="66" charset="0"/>
              </a:rPr>
              <a:t>ST</a:t>
            </a:r>
            <a:r>
              <a:rPr lang="en-US" sz="1700" b="1" dirty="0" smtClean="0">
                <a:solidFill>
                  <a:srgbClr val="00B050"/>
                </a:solidFill>
                <a:latin typeface="Comic Sans MS" pitchFamily="66" charset="0"/>
              </a:rPr>
              <a:t> CYCLE</a:t>
            </a:r>
            <a:br>
              <a:rPr lang="en-US" sz="1700" b="1" dirty="0" smtClean="0">
                <a:solidFill>
                  <a:srgbClr val="00B050"/>
                </a:solidFill>
                <a:latin typeface="Comic Sans MS" pitchFamily="66" charset="0"/>
              </a:rPr>
            </a:br>
            <a:r>
              <a:rPr lang="en-US" sz="1700" b="1" dirty="0" smtClean="0">
                <a:solidFill>
                  <a:srgbClr val="00B050"/>
                </a:solidFill>
                <a:latin typeface="Comic Sans MS" pitchFamily="66" charset="0"/>
              </a:rPr>
              <a:t>Wave Sheaf</a:t>
            </a:r>
            <a:br>
              <a:rPr lang="en-US" sz="1700" b="1" dirty="0" smtClean="0">
                <a:solidFill>
                  <a:srgbClr val="00B050"/>
                </a:solidFill>
                <a:latin typeface="Comic Sans MS" pitchFamily="66" charset="0"/>
              </a:rPr>
            </a:br>
            <a:r>
              <a:rPr lang="en-US" sz="1700" b="1" dirty="0" smtClean="0">
                <a:solidFill>
                  <a:srgbClr val="00B050"/>
                </a:solidFill>
                <a:latin typeface="Comic Sans MS" pitchFamily="66" charset="0"/>
              </a:rPr>
              <a:t>Ceremony</a:t>
            </a:r>
            <a:endParaRPr lang="en-US" sz="1700" b="1" dirty="0">
              <a:solidFill>
                <a:srgbClr val="00B050"/>
              </a:solidFill>
              <a:latin typeface="Comic Sans MS" pitchFamily="66" charset="0"/>
            </a:endParaRPr>
          </a:p>
        </p:txBody>
      </p:sp>
      <p:cxnSp>
        <p:nvCxnSpPr>
          <p:cNvPr id="7" name="Straight Arrow Connector 6"/>
          <p:cNvCxnSpPr/>
          <p:nvPr/>
        </p:nvCxnSpPr>
        <p:spPr>
          <a:xfrm>
            <a:off x="193040" y="2438400"/>
            <a:ext cx="8722360" cy="0"/>
          </a:xfrm>
          <a:prstGeom prst="straightConnector1">
            <a:avLst/>
          </a:prstGeom>
          <a:ln w="57150">
            <a:solidFill>
              <a:srgbClr val="8C4C64"/>
            </a:solidFill>
            <a:headEnd type="diamond" w="med" len="med"/>
            <a:tailEnd type="diamond"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28600" y="4343400"/>
            <a:ext cx="8722360" cy="0"/>
          </a:xfrm>
          <a:prstGeom prst="straightConnector1">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headEnd type="diamond" w="med" len="med"/>
            <a:tailEnd type="diamond"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6200" y="4413779"/>
            <a:ext cx="2793492" cy="92333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b="1" dirty="0" smtClean="0">
                <a:ln w="3175">
                  <a:solidFill>
                    <a:srgbClr val="00206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atin typeface="Arial Rounded MT Bold" pitchFamily="34" charset="0"/>
              </a:rPr>
              <a:t>Josh 5:11 fulfills both </a:t>
            </a:r>
            <a:r>
              <a:rPr lang="en-US" b="1" dirty="0" smtClean="0">
                <a:ln w="3175">
                  <a:solidFill>
                    <a:srgbClr val="00206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latin typeface="Arial Rounded MT Bold" pitchFamily="34" charset="0"/>
              </a:rPr>
              <a:t>Calendar Statutes in Absolute </a:t>
            </a:r>
            <a:r>
              <a:rPr lang="en-US" b="1" dirty="0" smtClean="0">
                <a:ln w="3175">
                  <a:solidFill>
                    <a:srgbClr val="00206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atin typeface="Arial Rounded MT Bold" pitchFamily="34" charset="0"/>
              </a:rPr>
              <a:t>Perfection!</a:t>
            </a:r>
            <a:endParaRPr lang="en-US" b="1" dirty="0">
              <a:ln w="3175">
                <a:solidFill>
                  <a:srgbClr val="00206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atin typeface="Arial Rounded MT Bold" pitchFamily="34" charset="0"/>
            </a:endParaRPr>
          </a:p>
        </p:txBody>
      </p:sp>
      <p:sp>
        <p:nvSpPr>
          <p:cNvPr id="37" name="TextBox 36"/>
          <p:cNvSpPr txBox="1"/>
          <p:nvPr/>
        </p:nvSpPr>
        <p:spPr>
          <a:xfrm>
            <a:off x="5257800" y="4783111"/>
            <a:ext cx="3693160" cy="369332"/>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smtClean="0">
                <a:solidFill>
                  <a:srgbClr val="00B050"/>
                </a:solidFill>
              </a:rPr>
              <a:t>a) Wave Sheaf gave permission - </a:t>
            </a:r>
            <a:endParaRPr lang="en-US" b="1" dirty="0">
              <a:solidFill>
                <a:srgbClr val="00B050"/>
              </a:solidFill>
            </a:endParaRPr>
          </a:p>
        </p:txBody>
      </p:sp>
      <p:sp>
        <p:nvSpPr>
          <p:cNvPr id="38" name="TextBox 37"/>
          <p:cNvSpPr txBox="1"/>
          <p:nvPr/>
        </p:nvSpPr>
        <p:spPr>
          <a:xfrm>
            <a:off x="5265420" y="6306365"/>
            <a:ext cx="3573780" cy="369332"/>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smtClean="0">
                <a:solidFill>
                  <a:schemeClr val="accent2">
                    <a:lumMod val="75000"/>
                  </a:schemeClr>
                </a:solidFill>
              </a:rPr>
              <a:t>b) To eat the grain of the land.</a:t>
            </a:r>
            <a:endParaRPr lang="en-US" b="1" dirty="0">
              <a:solidFill>
                <a:schemeClr val="accent2">
                  <a:lumMod val="75000"/>
                </a:schemeClr>
              </a:solidFill>
            </a:endParaRPr>
          </a:p>
        </p:txBody>
      </p:sp>
      <p:sp>
        <p:nvSpPr>
          <p:cNvPr id="40" name="TextBox 39"/>
          <p:cNvSpPr txBox="1"/>
          <p:nvPr/>
        </p:nvSpPr>
        <p:spPr>
          <a:xfrm>
            <a:off x="2887890" y="4423634"/>
            <a:ext cx="2255059" cy="36933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b="1" dirty="0" smtClean="0">
                <a:ln w="3175">
                  <a:noFill/>
                </a:ln>
                <a:solidFill>
                  <a:srgbClr val="FF3399"/>
                </a:solidFill>
                <a:latin typeface="Arial Rounded MT Bold" pitchFamily="34" charset="0"/>
              </a:rPr>
              <a:t>Two “Morrows”</a:t>
            </a:r>
            <a:endParaRPr lang="en-US" b="1" dirty="0">
              <a:ln w="3175">
                <a:noFill/>
              </a:ln>
              <a:solidFill>
                <a:srgbClr val="FF3399"/>
              </a:solidFill>
              <a:latin typeface="Arial Rounded MT Bold" pitchFamily="34" charset="0"/>
            </a:endParaRPr>
          </a:p>
        </p:txBody>
      </p:sp>
      <p:sp>
        <p:nvSpPr>
          <p:cNvPr id="26" name="TextBox 29"/>
          <p:cNvSpPr txBox="1"/>
          <p:nvPr/>
        </p:nvSpPr>
        <p:spPr>
          <a:xfrm>
            <a:off x="193040" y="175022"/>
            <a:ext cx="436934" cy="1425178"/>
          </a:xfrm>
          <a:prstGeom prst="roundRect">
            <a:avLst/>
          </a:prstGeom>
          <a:solidFill>
            <a:srgbClr val="8C4C64"/>
          </a:solidFill>
          <a:ln w="57150">
            <a:solidFill>
              <a:schemeClr val="accent2">
                <a:lumMod val="60000"/>
                <a:lumOff val="40000"/>
              </a:schemeClr>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spc="150" dirty="0" smtClean="0">
                <a:ln w="11430"/>
                <a:solidFill>
                  <a:srgbClr val="F8F8F8"/>
                </a:solidFill>
                <a:effectLst>
                  <a:outerShdw blurRad="25400" algn="tl" rotWithShape="0">
                    <a:srgbClr val="000000">
                      <a:alpha val="43000"/>
                    </a:srgbClr>
                  </a:outerShdw>
                </a:effectLst>
              </a:rPr>
              <a:t>R</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E</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V</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I</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E</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W</a:t>
            </a:r>
            <a:endParaRPr lang="en-US" sz="14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402751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7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1000"/>
                                        <p:tgtEl>
                                          <p:spTgt spid="16">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2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barn(inVertical)">
                                      <p:cBhvr>
                                        <p:cTn id="21" dur="1250"/>
                                        <p:tgtEl>
                                          <p:spTgt spid="2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barn(inVertical)">
                                      <p:cBhvr>
                                        <p:cTn id="26" dur="1250"/>
                                        <p:tgtEl>
                                          <p:spTgt spid="24">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1250"/>
                                        <p:tgtEl>
                                          <p:spTgt spid="24">
                                            <p:txEl>
                                              <p:pRg st="1" end="1"/>
                                            </p:txEl>
                                          </p:spTgt>
                                        </p:tgtEl>
                                      </p:cBhvr>
                                    </p:animEffect>
                                  </p:childTnLst>
                                </p:cTn>
                              </p:par>
                            </p:childTnLst>
                          </p:cTn>
                        </p:par>
                        <p:par>
                          <p:cTn id="30" fill="hold">
                            <p:stCondLst>
                              <p:cond delay="1250"/>
                            </p:stCondLst>
                            <p:childTnLst>
                              <p:par>
                                <p:cTn id="31" presetID="22" presetClass="entr" presetSubtype="8"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2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125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animEffect transition="in" filter="barn(inVertical)">
                                      <p:cBhvr>
                                        <p:cTn id="43" dur="1250"/>
                                        <p:tgtEl>
                                          <p:spTgt spid="3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2">
                                            <p:txEl>
                                              <p:pRg st="0" end="0"/>
                                            </p:txEl>
                                          </p:spTgt>
                                        </p:tgtEl>
                                        <p:attrNameLst>
                                          <p:attrName>style.visibility</p:attrName>
                                        </p:attrNameLst>
                                      </p:cBhvr>
                                      <p:to>
                                        <p:strVal val="visible"/>
                                      </p:to>
                                    </p:set>
                                    <p:animEffect transition="in" filter="barn(inVertical)">
                                      <p:cBhvr>
                                        <p:cTn id="53" dur="1250"/>
                                        <p:tgtEl>
                                          <p:spTgt spid="3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barn(inVertical)">
                                      <p:cBhvr>
                                        <p:cTn id="58" dur="1250"/>
                                        <p:tgtEl>
                                          <p:spTgt spid="3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1250"/>
                                        <p:tgtEl>
                                          <p:spTgt spid="37"/>
                                        </p:tgtEl>
                                      </p:cBhvr>
                                    </p:animEffect>
                                  </p:childTnLst>
                                </p:cTn>
                              </p:par>
                            </p:childTnLst>
                          </p:cTn>
                        </p:par>
                        <p:par>
                          <p:cTn id="64" fill="hold">
                            <p:stCondLst>
                              <p:cond delay="1250"/>
                            </p:stCondLst>
                            <p:childTnLst>
                              <p:par>
                                <p:cTn id="65" presetID="22" presetClass="entr" presetSubtype="8" fill="hold" nodeType="afterEffect">
                                  <p:stCondLst>
                                    <p:cond delay="0"/>
                                  </p:stCondLst>
                                  <p:childTnLst>
                                    <p:set>
                                      <p:cBhvr>
                                        <p:cTn id="66" dur="1" fill="hold">
                                          <p:stCondLst>
                                            <p:cond delay="0"/>
                                          </p:stCondLst>
                                        </p:cTn>
                                        <p:tgtEl>
                                          <p:spTgt spid="38">
                                            <p:txEl>
                                              <p:pRg st="0" end="0"/>
                                            </p:txEl>
                                          </p:spTgt>
                                        </p:tgtEl>
                                        <p:attrNameLst>
                                          <p:attrName>style.visibility</p:attrName>
                                        </p:attrNameLst>
                                      </p:cBhvr>
                                      <p:to>
                                        <p:strVal val="visible"/>
                                      </p:to>
                                    </p:set>
                                    <p:animEffect transition="in" filter="wipe(left)">
                                      <p:cBhvr>
                                        <p:cTn id="67" dur="1250"/>
                                        <p:tgtEl>
                                          <p:spTgt spid="3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1">
                                            <p:txEl>
                                              <p:pRg st="0" end="0"/>
                                            </p:txEl>
                                          </p:spTgt>
                                        </p:tgtEl>
                                        <p:attrNameLst>
                                          <p:attrName>style.visibility</p:attrName>
                                        </p:attrNameLst>
                                      </p:cBhvr>
                                      <p:to>
                                        <p:strVal val="visible"/>
                                      </p:to>
                                    </p:set>
                                    <p:animEffect transition="in" filter="wipe(left)">
                                      <p:cBhvr>
                                        <p:cTn id="72" dur="2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36" grpId="0"/>
      <p:bldP spid="37" grpId="0"/>
      <p:bldP spid="40" grpId="0"/>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44</a:t>
            </a:fld>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The Highlight of Wave Sheaf</a:t>
            </a:r>
          </a:p>
        </p:txBody>
      </p:sp>
      <p:sp>
        <p:nvSpPr>
          <p:cNvPr id="6" name="Rectangle 5"/>
          <p:cNvSpPr/>
          <p:nvPr/>
        </p:nvSpPr>
        <p:spPr>
          <a:xfrm>
            <a:off x="549276" y="5475982"/>
            <a:ext cx="8061324" cy="1077218"/>
          </a:xfrm>
          <a:prstGeom prst="rect">
            <a:avLst/>
          </a:prstGeom>
          <a:solidFill>
            <a:srgbClr val="006C31"/>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cap="none" spc="0" dirty="0" smtClean="0">
                <a:ln/>
                <a:solidFill>
                  <a:schemeClr val="accent3"/>
                </a:solidFill>
                <a:effectLst/>
              </a:rPr>
              <a:t>Does this information illustrate how/why the </a:t>
            </a:r>
            <a:br>
              <a:rPr lang="en-US" sz="3200" b="1" cap="none" spc="0" dirty="0" smtClean="0">
                <a:ln/>
                <a:solidFill>
                  <a:schemeClr val="accent3"/>
                </a:solidFill>
                <a:effectLst/>
              </a:rPr>
            </a:br>
            <a:r>
              <a:rPr lang="en-US" sz="3200" b="1" cap="none" spc="0" dirty="0" smtClean="0">
                <a:ln/>
                <a:solidFill>
                  <a:schemeClr val="accent3"/>
                </a:solidFill>
                <a:effectLst/>
              </a:rPr>
              <a:t>Wave Sheaf Festival is so important for us?</a:t>
            </a:r>
            <a:endParaRPr lang="en-US" sz="3200" b="1" cap="none" spc="0" dirty="0">
              <a:ln/>
              <a:solidFill>
                <a:schemeClr val="accent3"/>
              </a:solidFill>
              <a:effectLst/>
            </a:endParaRPr>
          </a:p>
        </p:txBody>
      </p:sp>
      <p:sp>
        <p:nvSpPr>
          <p:cNvPr id="7" name="Rectangle 6"/>
          <p:cNvSpPr/>
          <p:nvPr/>
        </p:nvSpPr>
        <p:spPr>
          <a:xfrm>
            <a:off x="244476" y="938907"/>
            <a:ext cx="8594724" cy="4308475"/>
          </a:xfrm>
          <a:prstGeom prst="rect">
            <a:avLst/>
          </a:prstGeom>
          <a:solidFill>
            <a:srgbClr val="E9F5DB"/>
          </a:solidFill>
          <a:ln w="57150">
            <a:solidFill>
              <a:srgbClr val="00B050"/>
            </a:solidFill>
            <a:prstDash val="dash"/>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274320" marR="0" indent="-274320" algn="ctr">
              <a:lnSpc>
                <a:spcPct val="115000"/>
              </a:lnSpc>
              <a:spcBef>
                <a:spcPts val="0"/>
              </a:spcBef>
              <a:spcAft>
                <a:spcPts val="0"/>
              </a:spcAft>
            </a:pPr>
            <a:r>
              <a:rPr lang="en-US" sz="2800" b="1" dirty="0" smtClean="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Every </a:t>
            </a:r>
            <a:r>
              <a:rPr lang="en-US" sz="2800" b="1" dirty="0" smtClean="0">
                <a:solidFill>
                  <a:srgbClr val="7030A0"/>
                </a:solidFill>
                <a:effectLst>
                  <a:outerShdw blurRad="69850" dist="43180" dir="5400000" sx="0" sy="0">
                    <a:srgbClr val="000000">
                      <a:alpha val="65000"/>
                    </a:srgbClr>
                  </a:outerShdw>
                </a:effectLst>
                <a:latin typeface="Kristen ITC" pitchFamily="66" charset="0"/>
                <a:ea typeface="Calibri"/>
                <a:cs typeface="Calibri"/>
              </a:rPr>
              <a:t>Wave Sheaf ceremony</a:t>
            </a:r>
            <a:r>
              <a:rPr lang="en-US" sz="2800" b="1" dirty="0" smtClean="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 </a:t>
            </a:r>
            <a:r>
              <a:rPr lang="en-US" sz="2800" b="1" dirty="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was a prophecy</a:t>
            </a:r>
            <a:r>
              <a:rPr lang="en-US" sz="2800" b="1" dirty="0" smtClean="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a:t>
            </a:r>
            <a:br>
              <a:rPr lang="en-US" sz="2800" b="1" dirty="0" smtClean="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br>
            <a:r>
              <a:rPr lang="en-US" sz="2800" b="1" dirty="0" smtClean="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This is what it meant for 1500+ years… </a:t>
            </a:r>
            <a:endParaRPr lang="en-US" sz="2000" dirty="0">
              <a:solidFill>
                <a:srgbClr val="7030A0"/>
              </a:solidFill>
              <a:effectLst/>
              <a:latin typeface="Kristen ITC" pitchFamily="66" charset="0"/>
              <a:ea typeface="Calibri"/>
              <a:cs typeface="Times New Roman"/>
            </a:endParaRPr>
          </a:p>
          <a:p>
            <a:pPr marL="274320" marR="0" indent="-274320" algn="ctr">
              <a:lnSpc>
                <a:spcPct val="115000"/>
              </a:lnSpc>
              <a:spcBef>
                <a:spcPts val="0"/>
              </a:spcBef>
              <a:spcAft>
                <a:spcPts val="0"/>
              </a:spcAft>
            </a:pPr>
            <a:r>
              <a:rPr lang="en-US" sz="800" b="1" dirty="0">
                <a:ln>
                  <a:noFill/>
                </a:ln>
                <a:solidFill>
                  <a:srgbClr val="006600"/>
                </a:solidFill>
                <a:effectLst>
                  <a:outerShdw blurRad="69850" dist="43180" dir="5400000" sx="0" sy="0">
                    <a:srgbClr val="000000">
                      <a:alpha val="65000"/>
                    </a:srgbClr>
                  </a:outerShdw>
                </a:effectLst>
                <a:ea typeface="Calibri"/>
                <a:cs typeface="Calibri"/>
              </a:rPr>
              <a:t>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The “moment </a:t>
            </a:r>
            <a:r>
              <a:rPr lang="en-US" sz="2400"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 </a:t>
            </a:r>
            <a:r>
              <a:rPr lang="en-US" sz="2400" b="1" i="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of</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 pre sun-rise light”  marks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Yahuah’s </a:t>
            </a:r>
            <a:r>
              <a:rPr lang="en-US" sz="2400" b="1" i="1" dirty="0">
                <a:solidFill>
                  <a:srgbClr val="D60093"/>
                </a:solidFill>
                <a:effectLst/>
                <a:latin typeface="Arial Rounded MT Bold"/>
                <a:ea typeface="Calibri"/>
                <a:cs typeface="Georgia"/>
              </a:rPr>
              <a:t/>
            </a:r>
            <a:br>
              <a:rPr lang="en-US" sz="2400" b="1" i="1" dirty="0">
                <a:solidFill>
                  <a:srgbClr val="D60093"/>
                </a:solidFill>
                <a:effectLst/>
                <a:latin typeface="Arial Rounded MT Bold"/>
                <a:ea typeface="Calibri"/>
                <a:cs typeface="Georgia"/>
              </a:rPr>
            </a:b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“skeletal bone structure” </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plan for every single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person. </a:t>
            </a:r>
            <a:b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br>
            <a:r>
              <a:rPr lang="en-US" sz="2400" b="1" i="1" dirty="0" smtClean="0">
                <a:solidFill>
                  <a:srgbClr val="D60093"/>
                </a:solidFill>
                <a:effectLst>
                  <a:outerShdw blurRad="69850" dist="43180" dir="5400000" sx="0" sy="0">
                    <a:srgbClr val="000000">
                      <a:alpha val="65000"/>
                    </a:srgbClr>
                  </a:outerShdw>
                </a:effectLst>
                <a:latin typeface="Arial Rounded MT Bold"/>
                <a:ea typeface="Calibri"/>
                <a:cs typeface="Georgia"/>
              </a:rPr>
              <a:t>THEN …</a:t>
            </a:r>
            <a:r>
              <a:rPr lang="en-US" sz="2400" b="1" i="1" dirty="0" smtClean="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a:ln>
                  <a:noFill/>
                </a:ln>
                <a:solidFill>
                  <a:srgbClr val="D60093"/>
                </a:solidFill>
                <a:effectLst>
                  <a:outerShdw blurRad="69850" dist="43180" dir="5400000" sx="0" sy="0">
                    <a:srgbClr val="000000">
                      <a:alpha val="65000"/>
                    </a:srgbClr>
                  </a:outerShdw>
                </a:effectLst>
                <a:latin typeface="Arial Rounded MT Bold"/>
                <a:ea typeface="Calibri"/>
                <a:cs typeface="Georgia"/>
              </a:rPr>
              <a:t>at</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a:ln>
                  <a:noFill/>
                </a:ln>
                <a:solidFill>
                  <a:srgbClr val="D60093"/>
                </a:solidFill>
                <a:effectLst>
                  <a:outerShdw blurRad="69850" dist="43180" dir="5400000" sx="0" sy="0">
                    <a:srgbClr val="000000">
                      <a:alpha val="65000"/>
                    </a:srgbClr>
                  </a:outerShdw>
                </a:effectLst>
                <a:latin typeface="Arial Rounded MT Bold"/>
                <a:ea typeface="Calibri"/>
                <a:cs typeface="Georgia"/>
              </a:rPr>
              <a:t>that</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a:ln>
                  <a:noFill/>
                </a:ln>
                <a:solidFill>
                  <a:srgbClr val="D60093"/>
                </a:solidFill>
                <a:effectLst>
                  <a:outerShdw blurRad="69850" dist="43180" dir="5400000" sx="0" sy="0">
                    <a:srgbClr val="000000">
                      <a:alpha val="65000"/>
                    </a:srgbClr>
                  </a:outerShdw>
                </a:effectLst>
                <a:latin typeface="Arial Rounded MT Bold"/>
                <a:ea typeface="Calibri"/>
                <a:cs typeface="Georgia"/>
              </a:rPr>
              <a:t>time</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Yahusha</a:t>
            </a: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 </a:t>
            </a:r>
            <a:r>
              <a:rPr lang="en-US"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a:t>
            </a:r>
            <a:r>
              <a:rPr lang="en-US" b="1" i="1" dirty="0" smtClean="0">
                <a:ln>
                  <a:noFill/>
                </a:ln>
                <a:solidFill>
                  <a:srgbClr val="D60093"/>
                </a:solidFill>
                <a:effectLst>
                  <a:outerShdw blurRad="69850" dist="43180" dir="5400000" sx="0" sy="0">
                    <a:srgbClr val="000000">
                      <a:alpha val="65000"/>
                    </a:srgbClr>
                  </a:outerShdw>
                </a:effectLst>
                <a:latin typeface="Arial Rounded MT Bold"/>
                <a:ea typeface="Calibri"/>
                <a:cs typeface="Georgia"/>
              </a:rPr>
              <a:t>as </a:t>
            </a:r>
            <a:r>
              <a:rPr lang="en-US"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the </a:t>
            </a:r>
            <a:r>
              <a:rPr lang="en-US"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Wave Sheaf </a:t>
            </a:r>
            <a:r>
              <a:rPr lang="en-US"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 </a:t>
            </a:r>
            <a:r>
              <a:rPr lang="en-US"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First-Fruit),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
            </a:r>
            <a:b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D60093"/>
                </a:solidFill>
                <a:effectLst>
                  <a:outerShdw blurRad="69850" dist="43180" dir="5400000" sx="0" sy="0">
                    <a:srgbClr val="000000">
                      <a:alpha val="65000"/>
                    </a:srgbClr>
                  </a:outerShdw>
                </a:effectLst>
                <a:latin typeface="Arial Rounded MT Bold"/>
                <a:ea typeface="Calibri"/>
                <a:cs typeface="Georgia"/>
              </a:rPr>
              <a:t>would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completely </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fulfill every requirement </a:t>
            </a:r>
            <a:b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b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for the whole plan of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salvation </a:t>
            </a:r>
            <a:r>
              <a:rPr lang="en-US" sz="2400" b="1" i="1" u="sng" dirty="0" smtClean="0">
                <a:solidFill>
                  <a:srgbClr val="D60093"/>
                </a:solidFill>
                <a:effectLst>
                  <a:outerShdw blurRad="69850" dist="43180" dir="5400000" sx="0" sy="0">
                    <a:srgbClr val="000000">
                      <a:alpha val="65000"/>
                    </a:srgbClr>
                  </a:outerShdw>
                </a:effectLst>
                <a:latin typeface="Arial Rounded MT Bold"/>
                <a:ea typeface="Calibri"/>
                <a:cs typeface="Georgia"/>
              </a:rPr>
              <a:t>on</a:t>
            </a:r>
            <a:r>
              <a:rPr lang="en-US" sz="2400" b="1" i="1" dirty="0" smtClean="0">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smtClean="0">
                <a:solidFill>
                  <a:srgbClr val="D60093"/>
                </a:solidFill>
                <a:effectLst>
                  <a:outerShdw blurRad="69850" dist="43180" dir="5400000" sx="0" sy="0">
                    <a:srgbClr val="000000">
                      <a:alpha val="65000"/>
                    </a:srgbClr>
                  </a:outerShdw>
                </a:effectLst>
                <a:latin typeface="Arial Rounded MT Bold"/>
                <a:ea typeface="Calibri"/>
                <a:cs typeface="Georgia"/>
              </a:rPr>
              <a:t>THAT</a:t>
            </a:r>
            <a:r>
              <a:rPr lang="en-US" sz="2400" b="1" i="1" dirty="0" smtClean="0">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smtClean="0">
                <a:solidFill>
                  <a:srgbClr val="D60093"/>
                </a:solidFill>
                <a:effectLst>
                  <a:outerShdw blurRad="69850" dist="43180" dir="5400000" sx="0" sy="0">
                    <a:srgbClr val="000000">
                      <a:alpha val="65000"/>
                    </a:srgbClr>
                  </a:outerShdw>
                </a:effectLst>
                <a:latin typeface="Arial Rounded MT Bold"/>
                <a:ea typeface="Calibri"/>
                <a:cs typeface="Georgia"/>
              </a:rPr>
              <a:t>day</a:t>
            </a:r>
            <a:r>
              <a:rPr lang="en-US" sz="2400" b="1" i="1" dirty="0" smtClean="0">
                <a:solidFill>
                  <a:srgbClr val="D60093"/>
                </a:solidFill>
                <a:effectLst>
                  <a:outerShdw blurRad="69850" dist="43180" dir="5400000" sx="0" sy="0">
                    <a:srgbClr val="000000">
                      <a:alpha val="65000"/>
                    </a:srgbClr>
                  </a:outerShdw>
                </a:effectLst>
                <a:latin typeface="Arial Rounded MT Bold"/>
                <a:ea typeface="Calibri"/>
                <a:cs typeface="Georgia"/>
              </a:rPr>
              <a:t>!</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    </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
            </a:r>
            <a:b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br>
            <a:r>
              <a:rPr lang="en-US" sz="2400" b="1" i="1" dirty="0" smtClean="0">
                <a:solidFill>
                  <a:srgbClr val="FF0000"/>
                </a:solidFill>
                <a:effectLst>
                  <a:outerShdw blurRad="69850" dist="43180" dir="5400000" sx="0" sy="0">
                    <a:srgbClr val="000000">
                      <a:alpha val="65000"/>
                    </a:srgbClr>
                  </a:outerShdw>
                </a:effectLst>
                <a:latin typeface="Arial Rounded MT Bold"/>
                <a:ea typeface="Calibri"/>
                <a:cs typeface="Georgia"/>
              </a:rPr>
              <a:t>That is when o</a:t>
            </a: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ur </a:t>
            </a:r>
            <a:r>
              <a:rPr lang="en-US" sz="2400" b="1" i="1" dirty="0">
                <a:ln>
                  <a:noFill/>
                </a:ln>
                <a:solidFill>
                  <a:srgbClr val="FF0000"/>
                </a:solidFill>
                <a:effectLst>
                  <a:outerShdw blurRad="69850" dist="43180" dir="5400000" sx="0" sy="0">
                    <a:srgbClr val="000000">
                      <a:alpha val="65000"/>
                    </a:srgbClr>
                  </a:outerShdw>
                </a:effectLst>
                <a:latin typeface="Arial Rounded MT Bold"/>
                <a:ea typeface="Calibri"/>
                <a:cs typeface="Georgia"/>
              </a:rPr>
              <a:t>death penalty </a:t>
            </a: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was fully satisfied</a:t>
            </a:r>
            <a:b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 </a:t>
            </a:r>
            <a:r>
              <a:rPr lang="en-US" sz="2400" b="1" i="1" dirty="0">
                <a:ln>
                  <a:noFill/>
                </a:ln>
                <a:solidFill>
                  <a:srgbClr val="FF0000"/>
                </a:solidFill>
                <a:effectLst>
                  <a:outerShdw blurRad="69850" dist="43180" dir="5400000" sx="0" sy="0">
                    <a:srgbClr val="000000">
                      <a:alpha val="65000"/>
                    </a:srgbClr>
                  </a:outerShdw>
                </a:effectLst>
                <a:latin typeface="Arial Rounded MT Bold"/>
                <a:ea typeface="Calibri"/>
                <a:cs typeface="Georgia"/>
              </a:rPr>
              <a:t>and </a:t>
            </a: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recognized through </a:t>
            </a: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Yahusha</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 </a:t>
            </a: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
            </a:r>
            <a:b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the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Highest Priest of the Melchizedek Order</a:t>
            </a: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a:t>
            </a:r>
            <a:endParaRPr lang="en-US" dirty="0">
              <a:solidFill>
                <a:srgbClr val="000000"/>
              </a:solidFill>
              <a:effectLst/>
              <a:ea typeface="Calibri"/>
              <a:cs typeface="Times New Roman"/>
            </a:endParaRPr>
          </a:p>
        </p:txBody>
      </p:sp>
    </p:spTree>
    <p:extLst>
      <p:ext uri="{BB962C8B-B14F-4D97-AF65-F5344CB8AC3E}">
        <p14:creationId xmlns:p14="http://schemas.microsoft.com/office/powerpoint/2010/main" val="1317287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45</a:t>
            </a:fld>
            <a:endParaRPr lang="en-US" dirty="0"/>
          </a:p>
        </p:txBody>
      </p:sp>
      <p:pic>
        <p:nvPicPr>
          <p:cNvPr id="5" name="Picture 3" descr="C:\Users\Rae\Desktop\error sta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33700"/>
            <a:ext cx="4394201" cy="40767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pc="50" dirty="0" smtClean="0">
                <a:ln w="11430"/>
                <a:solidFill>
                  <a:schemeClr val="accent2">
                    <a:lumMod val="75000"/>
                  </a:schemeClr>
                </a:solidFill>
                <a:effectLst>
                  <a:outerShdw blurRad="76200" dist="50800" dir="5400000" algn="tl" rotWithShape="0">
                    <a:srgbClr val="000000">
                      <a:alpha val="65000"/>
                    </a:srgbClr>
                  </a:outerShdw>
                </a:effectLst>
              </a:rPr>
              <a:t>Beware of </a:t>
            </a:r>
            <a:r>
              <a:rPr lang="en-US" sz="3600" spc="50" dirty="0" smtClean="0">
                <a:ln w="11430"/>
                <a:solidFill>
                  <a:srgbClr val="FF0000"/>
                </a:solidFill>
                <a:effectLst>
                  <a:outerShdw blurRad="76200" dist="50800" dir="5400000" algn="tl" rotWithShape="0">
                    <a:srgbClr val="000000">
                      <a:alpha val="65000"/>
                    </a:srgbClr>
                  </a:outerShdw>
                </a:effectLst>
              </a:rPr>
              <a:t>Error</a:t>
            </a:r>
            <a:r>
              <a:rPr lang="en-US" sz="3600" spc="50" dirty="0" smtClean="0">
                <a:ln w="11430"/>
                <a:solidFill>
                  <a:schemeClr val="accent2">
                    <a:lumMod val="75000"/>
                  </a:schemeClr>
                </a:solidFill>
                <a:effectLst>
                  <a:outerShdw blurRad="76200" dist="50800" dir="5400000" algn="tl" rotWithShape="0">
                    <a:srgbClr val="000000">
                      <a:alpha val="65000"/>
                    </a:srgbClr>
                  </a:outerShdw>
                </a:effectLst>
              </a:rPr>
              <a:t> Giving Honour to </a:t>
            </a:r>
            <a:r>
              <a:rPr lang="en-US" sz="3600" spc="50" dirty="0" smtClean="0">
                <a:ln w="11430"/>
                <a:solidFill>
                  <a:srgbClr val="FF0000"/>
                </a:solidFill>
                <a:effectLst>
                  <a:outerShdw blurRad="76200" dist="50800" dir="5400000" algn="tl" rotWithShape="0">
                    <a:srgbClr val="000000">
                      <a:alpha val="65000"/>
                    </a:srgbClr>
                  </a:outerShdw>
                </a:effectLst>
              </a:rPr>
              <a:t>Abib 16</a:t>
            </a:r>
          </a:p>
        </p:txBody>
      </p:sp>
      <p:sp>
        <p:nvSpPr>
          <p:cNvPr id="8" name="TextBox 7"/>
          <p:cNvSpPr txBox="1"/>
          <p:nvPr/>
        </p:nvSpPr>
        <p:spPr>
          <a:xfrm>
            <a:off x="533400" y="685800"/>
            <a:ext cx="8153400" cy="5755422"/>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Beware: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dirty="0" smtClean="0">
                <a:solidFill>
                  <a:srgbClr val="C00000"/>
                </a:solidFill>
              </a:rPr>
              <a:t>A Wave Sheaf </a:t>
            </a:r>
            <a:r>
              <a:rPr lang="en-US" b="1" dirty="0">
                <a:solidFill>
                  <a:srgbClr val="C00000"/>
                </a:solidFill>
              </a:rPr>
              <a:t>festival that is </a:t>
            </a:r>
            <a:r>
              <a:rPr lang="en-US" b="1" dirty="0" smtClean="0">
                <a:solidFill>
                  <a:srgbClr val="C00000"/>
                </a:solidFill>
              </a:rPr>
              <a:t>married </a:t>
            </a:r>
            <a:r>
              <a:rPr lang="en-US" b="1" dirty="0">
                <a:solidFill>
                  <a:srgbClr val="C00000"/>
                </a:solidFill>
              </a:rPr>
              <a:t>to Abib 16 has no Scriptural foundation</a:t>
            </a:r>
            <a:r>
              <a:rPr lang="en-US" b="1" dirty="0" smtClean="0">
                <a:solidFill>
                  <a:srgbClr val="C00000"/>
                </a:solidFill>
              </a:rPr>
              <a:t>.</a:t>
            </a:r>
            <a:r>
              <a:rPr lang="en-US" b="1" dirty="0" smtClean="0">
                <a:solidFill>
                  <a:schemeClr val="tx2">
                    <a:lumMod val="75000"/>
                  </a:schemeClr>
                </a:solidFill>
              </a:rPr>
              <a:t>  </a:t>
            </a:r>
          </a:p>
          <a:p>
            <a:endParaRPr lang="en-US" b="1" dirty="0"/>
          </a:p>
          <a:p>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Also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beware of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any suggestions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that say: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u="sng" dirty="0" smtClean="0">
                <a:solidFill>
                  <a:srgbClr val="C00000"/>
                </a:solidFill>
              </a:rPr>
              <a:t>Permission</a:t>
            </a:r>
            <a:r>
              <a:rPr lang="en-US" b="1" dirty="0" smtClean="0">
                <a:solidFill>
                  <a:srgbClr val="C00000"/>
                </a:solidFill>
              </a:rPr>
              <a:t> </a:t>
            </a:r>
            <a:r>
              <a:rPr lang="en-US" b="1" dirty="0">
                <a:solidFill>
                  <a:srgbClr val="C00000"/>
                </a:solidFill>
              </a:rPr>
              <a:t>to eat the grain was not in effect until </a:t>
            </a:r>
            <a:r>
              <a:rPr lang="en-US" b="1" dirty="0" smtClean="0">
                <a:solidFill>
                  <a:srgbClr val="C00000"/>
                </a:solidFill>
              </a:rPr>
              <a:t> </a:t>
            </a:r>
            <a:r>
              <a:rPr lang="en-US" b="1" dirty="0">
                <a:solidFill>
                  <a:srgbClr val="C00000"/>
                </a:solidFill>
              </a:rPr>
              <a:t>Abib </a:t>
            </a:r>
            <a:r>
              <a:rPr lang="en-US" b="1" dirty="0" smtClean="0">
                <a:solidFill>
                  <a:srgbClr val="C00000"/>
                </a:solidFill>
              </a:rPr>
              <a:t>16.  </a:t>
            </a:r>
            <a:br>
              <a:rPr lang="en-US" b="1" dirty="0" smtClean="0">
                <a:solidFill>
                  <a:srgbClr val="C00000"/>
                </a:solidFill>
              </a:rPr>
            </a:br>
            <a:r>
              <a:rPr lang="en-US" sz="1200" b="1" dirty="0" smtClean="0">
                <a:solidFill>
                  <a:schemeClr val="tx2">
                    <a:lumMod val="75000"/>
                  </a:schemeClr>
                </a:solidFill>
              </a:rPr>
              <a:t/>
            </a:r>
            <a:br>
              <a:rPr lang="en-US" sz="1200" b="1" dirty="0" smtClean="0">
                <a:solidFill>
                  <a:schemeClr val="tx2">
                    <a:lumMod val="75000"/>
                  </a:schemeClr>
                </a:solidFill>
              </a:rPr>
            </a:br>
            <a:r>
              <a:rPr lang="en-US" b="1" dirty="0" smtClean="0">
                <a:solidFill>
                  <a:schemeClr val="tx2">
                    <a:lumMod val="75000"/>
                  </a:schemeClr>
                </a:solidFill>
              </a:rPr>
              <a:t>If </a:t>
            </a:r>
            <a:r>
              <a:rPr lang="en-US" b="1" dirty="0">
                <a:solidFill>
                  <a:schemeClr val="tx2">
                    <a:lumMod val="75000"/>
                  </a:schemeClr>
                </a:solidFill>
              </a:rPr>
              <a:t>that were the case, this suggestion would eliminate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the word </a:t>
            </a:r>
            <a:r>
              <a:rPr lang="en-US" b="1" dirty="0">
                <a:solidFill>
                  <a:schemeClr val="tx2">
                    <a:lumMod val="75000"/>
                  </a:schemeClr>
                </a:solidFill>
              </a:rPr>
              <a:t>usage of </a:t>
            </a:r>
            <a:r>
              <a:rPr lang="en-US" sz="2400" b="1" dirty="0">
                <a:solidFill>
                  <a:srgbClr val="7030A0"/>
                </a:solidFill>
                <a:latin typeface="Kristen ITC" pitchFamily="66" charset="0"/>
              </a:rPr>
              <a:t>“</a:t>
            </a:r>
            <a:r>
              <a:rPr lang="en-US" sz="2400" b="1" u="sng" dirty="0">
                <a:solidFill>
                  <a:srgbClr val="7030A0"/>
                </a:solidFill>
                <a:latin typeface="Kristen ITC" pitchFamily="66" charset="0"/>
              </a:rPr>
              <a:t>the same day</a:t>
            </a:r>
            <a:r>
              <a:rPr lang="en-US" sz="2400" b="1" dirty="0">
                <a:solidFill>
                  <a:srgbClr val="7030A0"/>
                </a:solidFill>
                <a:latin typeface="Kristen ITC" pitchFamily="66" charset="0"/>
              </a:rPr>
              <a:t>.”   </a:t>
            </a:r>
            <a:r>
              <a:rPr lang="en-US" b="1" dirty="0">
                <a:solidFill>
                  <a:schemeClr val="tx2">
                    <a:lumMod val="75000"/>
                  </a:schemeClr>
                </a:solidFill>
              </a:rPr>
              <a:t>Why?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Because </a:t>
            </a:r>
            <a:r>
              <a:rPr lang="en-US" b="1" dirty="0">
                <a:solidFill>
                  <a:schemeClr val="tx2">
                    <a:lumMod val="75000"/>
                  </a:schemeClr>
                </a:solidFill>
              </a:rPr>
              <a:t>Israel </a:t>
            </a:r>
            <a:r>
              <a:rPr lang="en-US" b="1" dirty="0" smtClean="0">
                <a:solidFill>
                  <a:schemeClr val="tx2">
                    <a:lumMod val="75000"/>
                  </a:schemeClr>
                </a:solidFill>
              </a:rPr>
              <a:t>was </a:t>
            </a:r>
            <a:r>
              <a:rPr lang="en-US" b="1" dirty="0">
                <a:solidFill>
                  <a:schemeClr val="tx2">
                    <a:lumMod val="75000"/>
                  </a:schemeClr>
                </a:solidFill>
              </a:rPr>
              <a:t>given permission to eat the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grain </a:t>
            </a:r>
            <a:r>
              <a:rPr lang="en-US" b="1" dirty="0">
                <a:solidFill>
                  <a:schemeClr val="tx2">
                    <a:lumMod val="75000"/>
                  </a:schemeClr>
                </a:solidFill>
              </a:rPr>
              <a:t>of the land </a:t>
            </a:r>
            <a:r>
              <a:rPr lang="en-US" sz="2400" b="1" dirty="0" smtClean="0">
                <a:solidFill>
                  <a:srgbClr val="7030A0"/>
                </a:solidFill>
                <a:latin typeface="Kristen ITC" pitchFamily="66" charset="0"/>
              </a:rPr>
              <a:t>“</a:t>
            </a:r>
            <a:r>
              <a:rPr lang="en-US" sz="2400" b="1" u="sng" dirty="0" smtClean="0">
                <a:solidFill>
                  <a:srgbClr val="7030A0"/>
                </a:solidFill>
                <a:latin typeface="Kristen ITC" pitchFamily="66" charset="0"/>
              </a:rPr>
              <a:t>on the </a:t>
            </a:r>
            <a:r>
              <a:rPr lang="en-US" sz="2400" b="1" u="sng" dirty="0">
                <a:solidFill>
                  <a:srgbClr val="7030A0"/>
                </a:solidFill>
                <a:latin typeface="Kristen ITC" pitchFamily="66" charset="0"/>
              </a:rPr>
              <a:t>same </a:t>
            </a:r>
            <a:r>
              <a:rPr lang="en-US" sz="2400" b="1" u="sng" dirty="0" smtClean="0">
                <a:solidFill>
                  <a:srgbClr val="7030A0"/>
                </a:solidFill>
                <a:latin typeface="Kristen ITC" pitchFamily="66" charset="0"/>
              </a:rPr>
              <a:t>day</a:t>
            </a:r>
            <a:r>
              <a:rPr lang="en-US" sz="2400" b="1" dirty="0" smtClean="0">
                <a:solidFill>
                  <a:srgbClr val="7030A0"/>
                </a:solidFill>
                <a:latin typeface="Kristen ITC" pitchFamily="66" charset="0"/>
              </a:rPr>
              <a:t>” </a:t>
            </a:r>
            <a:br>
              <a:rPr lang="en-US" sz="2400" b="1" dirty="0" smtClean="0">
                <a:solidFill>
                  <a:srgbClr val="7030A0"/>
                </a:solidFill>
                <a:latin typeface="Kristen ITC" pitchFamily="66" charset="0"/>
              </a:rPr>
            </a:br>
            <a:r>
              <a:rPr lang="en-US" b="1" dirty="0" smtClean="0">
                <a:solidFill>
                  <a:schemeClr val="tx2">
                    <a:lumMod val="75000"/>
                  </a:schemeClr>
                </a:solidFill>
              </a:rPr>
              <a:t>the  grain was </a:t>
            </a:r>
            <a:r>
              <a:rPr lang="en-US" b="1" dirty="0">
                <a:solidFill>
                  <a:schemeClr val="tx2">
                    <a:lumMod val="75000"/>
                  </a:schemeClr>
                </a:solidFill>
              </a:rPr>
              <a:t>used for the </a:t>
            </a:r>
            <a:r>
              <a:rPr lang="en-US" b="1" dirty="0" smtClean="0">
                <a:solidFill>
                  <a:schemeClr val="tx2">
                    <a:lumMod val="75000"/>
                  </a:schemeClr>
                </a:solidFill>
              </a:rPr>
              <a:t>Wave Sheaf </a:t>
            </a:r>
            <a:r>
              <a:rPr lang="en-US" b="1" dirty="0">
                <a:solidFill>
                  <a:schemeClr val="tx2">
                    <a:lumMod val="75000"/>
                  </a:schemeClr>
                </a:solidFill>
              </a:rPr>
              <a:t>offering</a:t>
            </a:r>
            <a:r>
              <a:rPr lang="en-US" b="1" dirty="0" smtClean="0">
                <a:solidFill>
                  <a:schemeClr val="tx2">
                    <a:lumMod val="75000"/>
                  </a:schemeClr>
                </a:solidFill>
              </a:rPr>
              <a:t>.</a:t>
            </a:r>
          </a:p>
          <a:p>
            <a:r>
              <a:rPr lang="en-US" b="1" dirty="0" smtClean="0">
                <a:solidFill>
                  <a:schemeClr val="accent5">
                    <a:lumMod val="75000"/>
                  </a:schemeClr>
                </a:solidFill>
              </a:rPr>
              <a:t>(Yes, the grain was harvested, threshed, </a:t>
            </a:r>
            <a:br>
              <a:rPr lang="en-US" b="1" dirty="0" smtClean="0">
                <a:solidFill>
                  <a:schemeClr val="accent5">
                    <a:lumMod val="75000"/>
                  </a:schemeClr>
                </a:solidFill>
              </a:rPr>
            </a:br>
            <a:r>
              <a:rPr lang="en-US" b="1" dirty="0" smtClean="0">
                <a:solidFill>
                  <a:schemeClr val="accent5">
                    <a:lumMod val="75000"/>
                  </a:schemeClr>
                </a:solidFill>
              </a:rPr>
              <a:t>ground and baked for unleavened bread</a:t>
            </a:r>
            <a:br>
              <a:rPr lang="en-US" b="1" dirty="0" smtClean="0">
                <a:solidFill>
                  <a:schemeClr val="accent5">
                    <a:lumMod val="75000"/>
                  </a:schemeClr>
                </a:solidFill>
              </a:rPr>
            </a:br>
            <a:r>
              <a:rPr lang="en-US" b="1" u="sng" dirty="0" smtClean="0">
                <a:solidFill>
                  <a:schemeClr val="accent5">
                    <a:lumMod val="75000"/>
                  </a:schemeClr>
                </a:solidFill>
              </a:rPr>
              <a:t>that</a:t>
            </a:r>
            <a:r>
              <a:rPr lang="en-US" b="1" dirty="0" smtClean="0">
                <a:solidFill>
                  <a:schemeClr val="accent5">
                    <a:lumMod val="75000"/>
                  </a:schemeClr>
                </a:solidFill>
              </a:rPr>
              <a:t> </a:t>
            </a:r>
            <a:r>
              <a:rPr lang="en-US" b="1" u="sng" dirty="0" smtClean="0">
                <a:solidFill>
                  <a:schemeClr val="accent5">
                    <a:lumMod val="75000"/>
                  </a:schemeClr>
                </a:solidFill>
              </a:rPr>
              <a:t>day</a:t>
            </a:r>
            <a:r>
              <a:rPr lang="en-US" b="1" dirty="0">
                <a:solidFill>
                  <a:schemeClr val="accent5">
                    <a:lumMod val="75000"/>
                  </a:schemeClr>
                </a:solidFill>
              </a:rPr>
              <a:t> </a:t>
            </a:r>
            <a:r>
              <a:rPr lang="en-US" b="1" dirty="0" smtClean="0">
                <a:solidFill>
                  <a:schemeClr val="accent5">
                    <a:lumMod val="75000"/>
                  </a:schemeClr>
                </a:solidFill>
              </a:rPr>
              <a:t>– Abib 15! )</a:t>
            </a:r>
            <a:endParaRPr lang="en-US" b="1" dirty="0">
              <a:solidFill>
                <a:schemeClr val="accent5">
                  <a:lumMod val="75000"/>
                </a:schemeClr>
              </a:solidFill>
            </a:endParaRPr>
          </a:p>
          <a:p>
            <a:endParaRPr lang="en-US" sz="1200" b="1" dirty="0" smtClean="0">
              <a:solidFill>
                <a:schemeClr val="tx2">
                  <a:lumMod val="75000"/>
                </a:schemeClr>
              </a:solidFill>
            </a:endParaRPr>
          </a:p>
          <a:p>
            <a:r>
              <a:rPr lang="en-US" sz="2000" b="1" dirty="0" smtClean="0">
                <a:solidFill>
                  <a:srgbClr val="8C4C64"/>
                </a:solidFill>
              </a:rPr>
              <a:t>Understanding Wave Sheaf is </a:t>
            </a:r>
            <a:r>
              <a:rPr lang="en-US" sz="2000" b="1" dirty="0">
                <a:solidFill>
                  <a:srgbClr val="8C4C64"/>
                </a:solidFill>
              </a:rPr>
              <a:t>a</a:t>
            </a:r>
            <a:r>
              <a:rPr lang="en-US" sz="2000" b="1" dirty="0" smtClean="0">
                <a:solidFill>
                  <a:srgbClr val="8C4C64"/>
                </a:solidFill>
              </a:rPr>
              <a:t> most </a:t>
            </a:r>
            <a:br>
              <a:rPr lang="en-US" sz="2000" b="1" dirty="0" smtClean="0">
                <a:solidFill>
                  <a:srgbClr val="8C4C64"/>
                </a:solidFill>
              </a:rPr>
            </a:br>
            <a:r>
              <a:rPr lang="en-US" sz="2000" b="1" dirty="0" smtClean="0">
                <a:solidFill>
                  <a:srgbClr val="8C4C64"/>
                </a:solidFill>
              </a:rPr>
              <a:t>important </a:t>
            </a:r>
            <a:r>
              <a:rPr lang="en-US" sz="2000" b="1" dirty="0">
                <a:solidFill>
                  <a:srgbClr val="8C4C64"/>
                </a:solidFill>
              </a:rPr>
              <a:t>part </a:t>
            </a:r>
            <a:r>
              <a:rPr lang="en-US" sz="2000" b="1" dirty="0" smtClean="0">
                <a:solidFill>
                  <a:srgbClr val="8C4C64"/>
                </a:solidFill>
              </a:rPr>
              <a:t>of Joshua’s study and</a:t>
            </a:r>
            <a:br>
              <a:rPr lang="en-US" sz="2000" b="1" dirty="0" smtClean="0">
                <a:solidFill>
                  <a:srgbClr val="8C4C64"/>
                </a:solidFill>
              </a:rPr>
            </a:br>
            <a:r>
              <a:rPr lang="en-US" sz="2000" b="1" dirty="0" smtClean="0">
                <a:solidFill>
                  <a:srgbClr val="8C4C64"/>
                </a:solidFill>
              </a:rPr>
              <a:t>Torah Statutes to the end of time.  </a:t>
            </a:r>
          </a:p>
        </p:txBody>
      </p:sp>
    </p:spTree>
    <p:extLst>
      <p:ext uri="{BB962C8B-B14F-4D97-AF65-F5344CB8AC3E}">
        <p14:creationId xmlns:p14="http://schemas.microsoft.com/office/powerpoint/2010/main" val="974075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1000"/>
                                        <p:tgtEl>
                                          <p:spTgt spid="8">
                                            <p:txEl>
                                              <p:pRg st="5" end="5"/>
                                            </p:txEl>
                                          </p:spTgt>
                                        </p:tgtEl>
                                      </p:cBhvr>
                                    </p:animEffect>
                                    <p:anim calcmode="lin" valueType="num">
                                      <p:cBhvr>
                                        <p:cTn id="2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46</a:t>
            </a:fld>
            <a:endParaRPr lang="en-US"/>
          </a:p>
        </p:txBody>
      </p:sp>
      <p:sp>
        <p:nvSpPr>
          <p:cNvPr id="5" name="Title 1"/>
          <p:cNvSpPr txBox="1">
            <a:spLocks/>
          </p:cNvSpPr>
          <p:nvPr/>
        </p:nvSpPr>
        <p:spPr>
          <a:xfrm>
            <a:off x="-228600" y="0"/>
            <a:ext cx="929640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#11  Joshua Confirms:</a:t>
            </a: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Celebrating </a:t>
            </a:r>
            <a:r>
              <a:rPr lang="en-US" sz="4000" spc="50" dirty="0" smtClean="0">
                <a:ln w="11430"/>
                <a:solidFill>
                  <a:srgbClr val="00B050"/>
                </a:solidFill>
                <a:effectLst>
                  <a:outerShdw blurRad="76200" dist="50800" dir="5400000" algn="tl" rotWithShape="0">
                    <a:srgbClr val="000000">
                      <a:alpha val="65000"/>
                    </a:srgbClr>
                  </a:outerShdw>
                </a:effectLst>
              </a:rPr>
              <a:t>Wave Sheaf has priority </a:t>
            </a:r>
            <a:r>
              <a:rPr lang="en-US" sz="4000" spc="50" dirty="0" smtClean="0">
                <a:ln w="11430"/>
                <a:solidFill>
                  <a:srgbClr val="8C4C64"/>
                </a:solidFill>
                <a:effectLst>
                  <a:outerShdw blurRad="76200" dist="50800" dir="5400000" algn="tl" rotWithShape="0">
                    <a:srgbClr val="000000">
                      <a:alpha val="65000"/>
                    </a:srgbClr>
                  </a:outerShdw>
                </a:effectLst>
              </a:rPr>
              <a:t>before honouring the </a:t>
            </a:r>
            <a:br>
              <a:rPr lang="en-US" sz="4000" spc="50" dirty="0" smtClean="0">
                <a:ln w="11430"/>
                <a:solidFill>
                  <a:srgbClr val="8C4C64"/>
                </a:solidFill>
                <a:effectLst>
                  <a:outerShdw blurRad="76200" dist="50800" dir="5400000" algn="tl" rotWithShape="0">
                    <a:srgbClr val="000000">
                      <a:alpha val="65000"/>
                    </a:srgbClr>
                  </a:outerShdw>
                </a:effectLst>
              </a:rPr>
            </a:br>
            <a:r>
              <a:rPr lang="en-US" sz="4000" spc="50" dirty="0" smtClean="0">
                <a:ln w="11430"/>
                <a:solidFill>
                  <a:srgbClr val="8C4C64"/>
                </a:solidFill>
                <a:effectLst>
                  <a:outerShdw blurRad="76200" dist="50800" dir="5400000" algn="tl" rotWithShape="0">
                    <a:srgbClr val="000000">
                      <a:alpha val="65000"/>
                    </a:srgbClr>
                  </a:outerShdw>
                </a:effectLst>
              </a:rPr>
              <a:t>1</a:t>
            </a:r>
            <a:r>
              <a:rPr lang="en-US" sz="4000" spc="50" baseline="30000" dirty="0" smtClean="0">
                <a:ln w="11430"/>
                <a:solidFill>
                  <a:srgbClr val="8C4C64"/>
                </a:solidFill>
                <a:effectLst>
                  <a:outerShdw blurRad="76200" dist="50800" dir="5400000" algn="tl" rotWithShape="0">
                    <a:srgbClr val="000000">
                      <a:alpha val="65000"/>
                    </a:srgbClr>
                  </a:outerShdw>
                </a:effectLst>
              </a:rPr>
              <a:t>st</a:t>
            </a:r>
            <a:r>
              <a:rPr lang="en-US" sz="4000" spc="50" dirty="0" smtClean="0">
                <a:ln w="11430"/>
                <a:solidFill>
                  <a:srgbClr val="8C4C64"/>
                </a:solidFill>
                <a:effectLst>
                  <a:outerShdw blurRad="76200" dist="50800" dir="5400000" algn="tl" rotWithShape="0">
                    <a:srgbClr val="000000">
                      <a:alpha val="65000"/>
                    </a:srgbClr>
                  </a:outerShdw>
                </a:effectLst>
              </a:rPr>
              <a:t> Sabbath of Unleavened Bread.</a:t>
            </a:r>
          </a:p>
          <a:p>
            <a:pPr marL="571500" indent="-571500">
              <a:buFont typeface="Arial" pitchFamily="34" charset="0"/>
              <a:buChar char="•"/>
            </a:pPr>
            <a:r>
              <a:rPr lang="en-US" sz="3600" spc="50" dirty="0" smtClean="0">
                <a:ln w="11430"/>
                <a:solidFill>
                  <a:srgbClr val="8C4C64"/>
                </a:solidFill>
                <a:effectLst>
                  <a:outerShdw blurRad="76200" dist="50800" dir="5400000" algn="tl" rotWithShape="0">
                    <a:srgbClr val="000000">
                      <a:alpha val="65000"/>
                    </a:srgbClr>
                  </a:outerShdw>
                </a:effectLst>
              </a:rPr>
              <a:t>It is way more significant because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8C4C64"/>
                </a:solidFill>
                <a:effectLst>
                  <a:outerShdw blurRad="76200" dist="50800" dir="5400000" algn="tl" rotWithShape="0">
                    <a:srgbClr val="000000">
                      <a:alpha val="65000"/>
                    </a:srgbClr>
                  </a:outerShdw>
                </a:effectLst>
              </a:rPr>
              <a:t>Wave Sheaf is a prophecy given about 1500 years in advance of when </a:t>
            </a:r>
            <a:r>
              <a:rPr lang="en-US" sz="3600" spc="50" dirty="0" smtClean="0">
                <a:ln w="11430"/>
                <a:solidFill>
                  <a:srgbClr val="0070C0"/>
                </a:solidFill>
                <a:effectLst>
                  <a:outerShdw blurRad="76200" dist="50800" dir="5400000" algn="tl" rotWithShape="0">
                    <a:srgbClr val="000000">
                      <a:alpha val="65000"/>
                    </a:srgbClr>
                  </a:outerShdw>
                </a:effectLst>
              </a:rPr>
              <a:t>Yahusha</a:t>
            </a:r>
            <a:r>
              <a:rPr lang="en-US" sz="3600" spc="50" dirty="0" smtClean="0">
                <a:ln w="11430"/>
                <a:solidFill>
                  <a:srgbClr val="8C4C64"/>
                </a:solidFill>
                <a:effectLst>
                  <a:outerShdw blurRad="76200" dist="50800" dir="5400000" algn="tl" rotWithShape="0">
                    <a:srgbClr val="000000">
                      <a:alpha val="65000"/>
                    </a:srgbClr>
                  </a:outerShdw>
                </a:effectLst>
              </a:rPr>
              <a:t> would ascend heavenward.</a:t>
            </a:r>
          </a:p>
          <a:p>
            <a:pPr marL="571500" indent="-571500">
              <a:buFont typeface="Arial" pitchFamily="34" charset="0"/>
              <a:buChar char="•"/>
            </a:pPr>
            <a:r>
              <a:rPr lang="en-US" sz="3600" spc="50" dirty="0" smtClean="0">
                <a:ln w="11430"/>
                <a:solidFill>
                  <a:srgbClr val="8C4C64"/>
                </a:solidFill>
                <a:effectLst>
                  <a:outerShdw blurRad="76200" dist="50800" dir="5400000" algn="tl" rotWithShape="0">
                    <a:srgbClr val="000000">
                      <a:alpha val="65000"/>
                    </a:srgbClr>
                  </a:outerShdw>
                </a:effectLst>
              </a:rPr>
              <a:t>The celebration of Wave Sheaf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8C4C64"/>
                </a:solidFill>
                <a:effectLst>
                  <a:outerShdw blurRad="76200" dist="50800" dir="5400000" algn="tl" rotWithShape="0">
                    <a:srgbClr val="000000">
                      <a:alpha val="65000"/>
                    </a:srgbClr>
                  </a:outerShdw>
                </a:effectLst>
              </a:rPr>
              <a:t>should never be a forgotten festival!</a:t>
            </a:r>
            <a:endParaRPr lang="en-US" sz="1800" spc="50" dirty="0">
              <a:ln w="11430"/>
              <a:solidFill>
                <a:srgbClr val="8C4C64"/>
              </a:solidFill>
              <a:effectLst>
                <a:outerShdw blurRad="76200" dist="50800" dir="5400000" algn="tl" rotWithShape="0">
                  <a:srgbClr val="000000">
                    <a:alpha val="65000"/>
                  </a:srgbClr>
                </a:outerShdw>
              </a:effectLst>
            </a:endParaRPr>
          </a:p>
        </p:txBody>
      </p:sp>
      <p:sp>
        <p:nvSpPr>
          <p:cNvPr id="3" name="Rectangle 2"/>
          <p:cNvSpPr/>
          <p:nvPr/>
        </p:nvSpPr>
        <p:spPr>
          <a:xfrm>
            <a:off x="118579" y="5867400"/>
            <a:ext cx="9001068"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bg2">
                    <a:lumMod val="10000"/>
                  </a:schemeClr>
                </a:solidFill>
                <a:effectLst>
                  <a:outerShdw blurRad="50800" dist="39000" dir="5460000" algn="tl">
                    <a:srgbClr val="000000">
                      <a:alpha val="38000"/>
                    </a:srgbClr>
                  </a:outerShdw>
                </a:effectLst>
              </a:rPr>
              <a:t>Question:  When </a:t>
            </a:r>
            <a:r>
              <a:rPr lang="en-US" sz="2800" b="1" cap="none" spc="0" dirty="0" smtClean="0">
                <a:ln w="11430"/>
                <a:solidFill>
                  <a:schemeClr val="accent2">
                    <a:lumMod val="50000"/>
                  </a:schemeClr>
                </a:solidFill>
                <a:effectLst>
                  <a:outerShdw blurRad="50800" dist="39000" dir="5460000" algn="tl">
                    <a:srgbClr val="000000">
                      <a:alpha val="38000"/>
                    </a:srgbClr>
                  </a:outerShdw>
                </a:effectLst>
              </a:rPr>
              <a:t>Abib 15 </a:t>
            </a:r>
            <a:r>
              <a:rPr lang="en-US" sz="2800" b="1" cap="none" spc="0" dirty="0" smtClean="0">
                <a:ln w="11430"/>
                <a:solidFill>
                  <a:schemeClr val="bg2">
                    <a:lumMod val="10000"/>
                  </a:schemeClr>
                </a:solidFill>
                <a:effectLst>
                  <a:outerShdw blurRad="50800" dist="39000" dir="5460000" algn="tl">
                    <a:srgbClr val="000000">
                      <a:alpha val="38000"/>
                    </a:srgbClr>
                  </a:outerShdw>
                </a:effectLst>
              </a:rPr>
              <a:t>and the </a:t>
            </a:r>
            <a:r>
              <a:rPr lang="en-US" sz="2800" b="1" cap="none" spc="0" dirty="0" smtClean="0">
                <a:ln w="11430"/>
                <a:solidFill>
                  <a:srgbClr val="002060"/>
                </a:solidFill>
                <a:effectLst>
                  <a:outerShdw blurRad="50800" dist="39000" dir="5460000" algn="tl">
                    <a:srgbClr val="000000">
                      <a:alpha val="38000"/>
                    </a:srgbClr>
                  </a:outerShdw>
                </a:effectLst>
              </a:rPr>
              <a:t>H7676 Sabbath </a:t>
            </a:r>
            <a:r>
              <a:rPr lang="en-US" sz="2800" b="1" cap="none" spc="0" dirty="0" smtClean="0">
                <a:ln w="11430"/>
                <a:solidFill>
                  <a:schemeClr val="bg2">
                    <a:lumMod val="10000"/>
                  </a:schemeClr>
                </a:solidFill>
                <a:effectLst>
                  <a:outerShdw blurRad="50800" dist="39000" dir="5460000" algn="tl">
                    <a:srgbClr val="000000">
                      <a:alpha val="38000"/>
                    </a:srgbClr>
                  </a:outerShdw>
                </a:effectLst>
              </a:rPr>
              <a:t>share </a:t>
            </a:r>
            <a:br>
              <a:rPr lang="en-US" sz="2800" b="1" cap="none" spc="0" dirty="0" smtClean="0">
                <a:ln w="11430"/>
                <a:solidFill>
                  <a:schemeClr val="bg2">
                    <a:lumMod val="10000"/>
                  </a:schemeClr>
                </a:solidFill>
                <a:effectLst>
                  <a:outerShdw blurRad="50800" dist="39000" dir="5460000" algn="tl">
                    <a:srgbClr val="000000">
                      <a:alpha val="38000"/>
                    </a:srgbClr>
                  </a:outerShdw>
                </a:effectLst>
              </a:rPr>
            </a:br>
            <a:r>
              <a:rPr lang="en-US" sz="2800" b="1" cap="none" spc="0" dirty="0" smtClean="0">
                <a:ln w="11430"/>
                <a:solidFill>
                  <a:schemeClr val="bg2">
                    <a:lumMod val="10000"/>
                  </a:schemeClr>
                </a:solidFill>
                <a:effectLst>
                  <a:outerShdw blurRad="50800" dist="39000" dir="5460000" algn="tl">
                    <a:srgbClr val="000000">
                      <a:alpha val="38000"/>
                    </a:srgbClr>
                  </a:outerShdw>
                </a:effectLst>
              </a:rPr>
              <a:t>the same date, which </a:t>
            </a:r>
            <a:r>
              <a:rPr lang="en-US" sz="2800" b="1" cap="none" spc="0" dirty="0" smtClean="0">
                <a:ln w="11430"/>
                <a:solidFill>
                  <a:srgbClr val="0000FF"/>
                </a:solidFill>
                <a:effectLst>
                  <a:outerShdw blurRad="50800" dist="39000" dir="5460000" algn="tl">
                    <a:srgbClr val="000000">
                      <a:alpha val="38000"/>
                    </a:srgbClr>
                  </a:outerShdw>
                </a:effectLst>
              </a:rPr>
              <a:t>“Sabbath” </a:t>
            </a:r>
            <a:r>
              <a:rPr lang="en-US" sz="2800" b="1" cap="none" spc="0" dirty="0" smtClean="0">
                <a:ln w="11430"/>
                <a:solidFill>
                  <a:schemeClr val="bg2">
                    <a:lumMod val="10000"/>
                  </a:schemeClr>
                </a:solidFill>
                <a:effectLst>
                  <a:outerShdw blurRad="50800" dist="39000" dir="5460000" algn="tl">
                    <a:srgbClr val="000000">
                      <a:alpha val="38000"/>
                    </a:srgbClr>
                  </a:outerShdw>
                </a:effectLst>
              </a:rPr>
              <a:t>has priority?</a:t>
            </a:r>
            <a:endParaRPr lang="en-US" sz="4000" b="1" cap="none" spc="0" dirty="0">
              <a:ln w="11430"/>
              <a:solidFill>
                <a:schemeClr val="bg2">
                  <a:lumMod val="1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700348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47</a:t>
            </a:fld>
            <a:endParaRPr lang="en-US" dirty="0"/>
          </a:p>
        </p:txBody>
      </p:sp>
      <p:sp>
        <p:nvSpPr>
          <p:cNvPr id="3" name="TextBox 2"/>
          <p:cNvSpPr txBox="1"/>
          <p:nvPr/>
        </p:nvSpPr>
        <p:spPr>
          <a:xfrm>
            <a:off x="304800" y="228600"/>
            <a:ext cx="8839200" cy="3693319"/>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solidFill>
                  <a:srgbClr val="8C4C64"/>
                </a:solidFill>
              </a:rPr>
              <a:t>Many that honour the Feasts and Festivals understand the placement of </a:t>
            </a:r>
            <a:br>
              <a:rPr lang="en-US" b="1" dirty="0" smtClean="0">
                <a:solidFill>
                  <a:srgbClr val="8C4C64"/>
                </a:solidFill>
              </a:rPr>
            </a:br>
            <a:r>
              <a:rPr lang="en-US" b="1" dirty="0" smtClean="0">
                <a:solidFill>
                  <a:srgbClr val="8C4C64"/>
                </a:solidFill>
              </a:rPr>
              <a:t>Wave Sheaf is always and ONLY on Abib 16.  </a:t>
            </a:r>
            <a:br>
              <a:rPr lang="en-US" b="1" dirty="0" smtClean="0">
                <a:solidFill>
                  <a:srgbClr val="8C4C64"/>
                </a:solidFill>
              </a:rPr>
            </a:br>
            <a:endParaRPr lang="en-US" sz="1050" b="1" dirty="0" smtClean="0">
              <a:solidFill>
                <a:srgbClr val="8C4C64"/>
              </a:solidFill>
            </a:endParaRPr>
          </a:p>
          <a:p>
            <a:r>
              <a:rPr lang="en-US" b="1" dirty="0" smtClean="0">
                <a:solidFill>
                  <a:srgbClr val="8C4C64"/>
                </a:solidFill>
              </a:rPr>
              <a:t>In other words, </a:t>
            </a:r>
            <a:r>
              <a:rPr lang="en-US" b="1" dirty="0" smtClean="0">
                <a:solidFill>
                  <a:srgbClr val="FF0000"/>
                </a:solidFill>
              </a:rPr>
              <a:t>WHEN</a:t>
            </a:r>
            <a:r>
              <a:rPr lang="en-US" b="1" dirty="0" smtClean="0">
                <a:solidFill>
                  <a:srgbClr val="8C4C64"/>
                </a:solidFill>
              </a:rPr>
              <a:t> Wave Sheaf is married to Abib 16, </a:t>
            </a:r>
            <a:r>
              <a:rPr lang="en-US" b="1" dirty="0" smtClean="0">
                <a:solidFill>
                  <a:srgbClr val="FF0000"/>
                </a:solidFill>
              </a:rPr>
              <a:t>THEN</a:t>
            </a:r>
            <a:r>
              <a:rPr lang="en-US" b="1" dirty="0" smtClean="0">
                <a:solidFill>
                  <a:srgbClr val="8C4C64"/>
                </a:solidFill>
              </a:rPr>
              <a:t> it will float on </a:t>
            </a:r>
            <a:br>
              <a:rPr lang="en-US" b="1" dirty="0" smtClean="0">
                <a:solidFill>
                  <a:srgbClr val="8C4C64"/>
                </a:solidFill>
              </a:rPr>
            </a:br>
            <a:r>
              <a:rPr lang="en-US" b="1" dirty="0" smtClean="0">
                <a:solidFill>
                  <a:srgbClr val="8C4C64"/>
                </a:solidFill>
              </a:rPr>
              <a:t>any </a:t>
            </a:r>
            <a:r>
              <a:rPr lang="en-US" b="1" dirty="0" smtClean="0">
                <a:solidFill>
                  <a:srgbClr val="8C4C64"/>
                </a:solidFill>
                <a:effectLst>
                  <a:glow rad="127000">
                    <a:srgbClr val="99FFCC"/>
                  </a:glow>
                </a:effectLst>
              </a:rPr>
              <a:t>day</a:t>
            </a:r>
            <a:r>
              <a:rPr lang="en-US" b="1" dirty="0" smtClean="0">
                <a:solidFill>
                  <a:srgbClr val="8C4C64"/>
                </a:solidFill>
              </a:rPr>
              <a:t> of the week from year to year.  Why is this a problem?    </a:t>
            </a:r>
          </a:p>
          <a:p>
            <a:endParaRPr lang="en-US" sz="1050" b="1" dirty="0">
              <a:solidFill>
                <a:srgbClr val="8C4C64"/>
              </a:solidFill>
            </a:endParaRPr>
          </a:p>
          <a:p>
            <a:r>
              <a:rPr lang="en-US" b="1" dirty="0" smtClean="0">
                <a:solidFill>
                  <a:srgbClr val="8C4C64"/>
                </a:solidFill>
              </a:rPr>
              <a:t>Reviewing two of the reasons: </a:t>
            </a:r>
          </a:p>
          <a:p>
            <a:endParaRPr lang="en-US" sz="1200" b="1" dirty="0" smtClean="0">
              <a:solidFill>
                <a:srgbClr val="8C4C64"/>
              </a:solidFill>
            </a:endParaRPr>
          </a:p>
          <a:p>
            <a:pPr marL="342900" indent="-342900">
              <a:buAutoNum type="arabicPeriod"/>
            </a:pPr>
            <a:r>
              <a:rPr lang="en-US" b="1" dirty="0" smtClean="0">
                <a:solidFill>
                  <a:srgbClr val="8C4C64"/>
                </a:solidFill>
              </a:rPr>
              <a:t>By statute - Wave Sheaf must follow the weekly H767</a:t>
            </a:r>
            <a:r>
              <a:rPr lang="en-US" b="1" dirty="0" smtClean="0">
                <a:solidFill>
                  <a:srgbClr val="0070C0"/>
                </a:solidFill>
              </a:rPr>
              <a:t>6</a:t>
            </a:r>
            <a:r>
              <a:rPr lang="en-US" b="1" dirty="0" smtClean="0">
                <a:solidFill>
                  <a:srgbClr val="8C4C64"/>
                </a:solidFill>
              </a:rPr>
              <a:t> Sabbath every year.  </a:t>
            </a:r>
            <a:br>
              <a:rPr lang="en-US" b="1" dirty="0" smtClean="0">
                <a:solidFill>
                  <a:srgbClr val="8C4C64"/>
                </a:solidFill>
              </a:rPr>
            </a:br>
            <a:r>
              <a:rPr lang="en-US" b="1" dirty="0" smtClean="0">
                <a:solidFill>
                  <a:srgbClr val="FF0000"/>
                </a:solidFill>
              </a:rPr>
              <a:t>(It’s not possible for Abib 16 to follow the weekly Sabbath </a:t>
            </a:r>
            <a:r>
              <a:rPr lang="en-US" b="1" u="sng" dirty="0" smtClean="0">
                <a:solidFill>
                  <a:srgbClr val="FF0000"/>
                </a:solidFill>
              </a:rPr>
              <a:t>every</a:t>
            </a:r>
            <a:r>
              <a:rPr lang="en-US" b="1" dirty="0" smtClean="0">
                <a:solidFill>
                  <a:srgbClr val="FF0000"/>
                </a:solidFill>
              </a:rPr>
              <a:t> </a:t>
            </a:r>
            <a:r>
              <a:rPr lang="en-US" b="1" u="sng" dirty="0" smtClean="0">
                <a:solidFill>
                  <a:srgbClr val="FF0000"/>
                </a:solidFill>
              </a:rPr>
              <a:t>single</a:t>
            </a:r>
            <a:r>
              <a:rPr lang="en-US" b="1" dirty="0" smtClean="0">
                <a:solidFill>
                  <a:srgbClr val="FF0000"/>
                </a:solidFill>
              </a:rPr>
              <a:t> </a:t>
            </a:r>
            <a:r>
              <a:rPr lang="en-US" b="1" u="sng" dirty="0" smtClean="0">
                <a:solidFill>
                  <a:srgbClr val="FF0000"/>
                </a:solidFill>
              </a:rPr>
              <a:t>year</a:t>
            </a:r>
            <a:r>
              <a:rPr lang="en-US" b="1" dirty="0" smtClean="0">
                <a:solidFill>
                  <a:srgbClr val="FF0000"/>
                </a:solidFill>
              </a:rPr>
              <a:t>!)</a:t>
            </a:r>
            <a:br>
              <a:rPr lang="en-US" b="1" dirty="0" smtClean="0">
                <a:solidFill>
                  <a:srgbClr val="FF0000"/>
                </a:solidFill>
              </a:rPr>
            </a:br>
            <a:endParaRPr lang="en-US" sz="1200" b="1" dirty="0" smtClean="0">
              <a:solidFill>
                <a:srgbClr val="FF0000"/>
              </a:solidFill>
            </a:endParaRPr>
          </a:p>
          <a:p>
            <a:pPr marL="342900" indent="-342900">
              <a:buAutoNum type="arabicPeriod"/>
            </a:pPr>
            <a:r>
              <a:rPr lang="en-US" b="1" dirty="0">
                <a:ln>
                  <a:solidFill>
                    <a:srgbClr val="0070C0"/>
                  </a:solidFill>
                </a:ln>
                <a:solidFill>
                  <a:srgbClr val="8C4C64"/>
                </a:solidFill>
              </a:rPr>
              <a:t>The </a:t>
            </a:r>
            <a:r>
              <a:rPr lang="en-US" b="1" dirty="0" smtClean="0">
                <a:ln>
                  <a:solidFill>
                    <a:srgbClr val="0070C0"/>
                  </a:solidFill>
                </a:ln>
                <a:solidFill>
                  <a:srgbClr val="8C4C64"/>
                </a:solidFill>
              </a:rPr>
              <a:t>correct prophetic </a:t>
            </a:r>
            <a:r>
              <a:rPr lang="en-US" b="1" dirty="0">
                <a:ln>
                  <a:solidFill>
                    <a:srgbClr val="0070C0"/>
                  </a:solidFill>
                </a:ln>
                <a:solidFill>
                  <a:srgbClr val="8C4C64"/>
                </a:solidFill>
              </a:rPr>
              <a:t>“day of the week” as specified for the </a:t>
            </a:r>
            <a:r>
              <a:rPr lang="en-US" b="1" dirty="0" smtClean="0">
                <a:ln>
                  <a:solidFill>
                    <a:srgbClr val="0070C0"/>
                  </a:solidFill>
                </a:ln>
                <a:solidFill>
                  <a:srgbClr val="8C4C64"/>
                </a:solidFill>
              </a:rPr>
              <a:t>Wave Sheaf festival</a:t>
            </a:r>
            <a:br>
              <a:rPr lang="en-US" b="1" dirty="0" smtClean="0">
                <a:ln>
                  <a:solidFill>
                    <a:srgbClr val="0070C0"/>
                  </a:solidFill>
                </a:ln>
                <a:solidFill>
                  <a:srgbClr val="8C4C64"/>
                </a:solidFill>
              </a:rPr>
            </a:br>
            <a:r>
              <a:rPr lang="en-US" b="1" dirty="0">
                <a:ln>
                  <a:solidFill>
                    <a:srgbClr val="0070C0"/>
                  </a:solidFill>
                </a:ln>
                <a:solidFill>
                  <a:srgbClr val="8C4C64"/>
                </a:solidFill>
              </a:rPr>
              <a:t>of our </a:t>
            </a:r>
            <a:r>
              <a:rPr lang="en-US" b="1" dirty="0" smtClean="0">
                <a:ln>
                  <a:solidFill>
                    <a:srgbClr val="0070C0"/>
                  </a:solidFill>
                </a:ln>
                <a:solidFill>
                  <a:srgbClr val="8C4C64"/>
                </a:solidFill>
              </a:rPr>
              <a:t>Messiah’s </a:t>
            </a:r>
            <a:r>
              <a:rPr lang="en-US" b="1" dirty="0" smtClean="0">
                <a:ln>
                  <a:solidFill>
                    <a:srgbClr val="0070C0"/>
                  </a:solidFill>
                </a:ln>
                <a:solidFill>
                  <a:srgbClr val="8C4C64"/>
                </a:solidFill>
                <a:effectLst>
                  <a:glow rad="139700">
                    <a:schemeClr val="accent1">
                      <a:satMod val="175000"/>
                      <a:alpha val="40000"/>
                    </a:schemeClr>
                  </a:glow>
                </a:effectLst>
              </a:rPr>
              <a:t>“</a:t>
            </a:r>
            <a:r>
              <a:rPr lang="en-US" b="1" dirty="0" smtClean="0">
                <a:ln>
                  <a:solidFill>
                    <a:srgbClr val="0070C0"/>
                  </a:solidFill>
                </a:ln>
                <a:solidFill>
                  <a:srgbClr val="0070C0"/>
                </a:solidFill>
                <a:effectLst>
                  <a:glow rad="139700">
                    <a:schemeClr val="accent1">
                      <a:satMod val="175000"/>
                      <a:alpha val="40000"/>
                    </a:schemeClr>
                  </a:glow>
                </a:effectLst>
              </a:rPr>
              <a:t>1</a:t>
            </a:r>
            <a:r>
              <a:rPr lang="en-US" b="1" baseline="30000" dirty="0" smtClean="0">
                <a:ln>
                  <a:solidFill>
                    <a:srgbClr val="0070C0"/>
                  </a:solidFill>
                </a:ln>
                <a:solidFill>
                  <a:srgbClr val="0070C0"/>
                </a:solidFill>
                <a:effectLst>
                  <a:glow rad="139700">
                    <a:schemeClr val="accent1">
                      <a:satMod val="175000"/>
                      <a:alpha val="40000"/>
                    </a:schemeClr>
                  </a:glow>
                </a:effectLst>
              </a:rPr>
              <a:t>st</a:t>
            </a:r>
            <a:r>
              <a:rPr lang="en-US" b="1" dirty="0" smtClean="0">
                <a:ln>
                  <a:solidFill>
                    <a:srgbClr val="0070C0"/>
                  </a:solidFill>
                </a:ln>
                <a:solidFill>
                  <a:srgbClr val="8C4C64"/>
                </a:solidFill>
                <a:effectLst>
                  <a:glow rad="139700">
                    <a:schemeClr val="accent1">
                      <a:satMod val="175000"/>
                      <a:alpha val="40000"/>
                    </a:schemeClr>
                  </a:glow>
                </a:effectLst>
              </a:rPr>
              <a:t> Ascension” </a:t>
            </a:r>
            <a:r>
              <a:rPr lang="en-US" b="1" dirty="0" smtClean="0">
                <a:ln>
                  <a:solidFill>
                    <a:srgbClr val="FF0000"/>
                  </a:solidFill>
                </a:ln>
                <a:solidFill>
                  <a:srgbClr val="FF0000"/>
                </a:solidFill>
              </a:rPr>
              <a:t>is </a:t>
            </a:r>
            <a:r>
              <a:rPr lang="en-US" b="1" dirty="0">
                <a:ln>
                  <a:solidFill>
                    <a:srgbClr val="FF0000"/>
                  </a:solidFill>
                </a:ln>
                <a:solidFill>
                  <a:srgbClr val="FF0000"/>
                </a:solidFill>
              </a:rPr>
              <a:t>completely </a:t>
            </a:r>
            <a:r>
              <a:rPr lang="en-US" b="1" dirty="0" smtClean="0">
                <a:ln>
                  <a:solidFill>
                    <a:srgbClr val="FF0000"/>
                  </a:solidFill>
                </a:ln>
                <a:solidFill>
                  <a:srgbClr val="FF0000"/>
                </a:solidFill>
              </a:rPr>
              <a:t>obliterated </a:t>
            </a:r>
            <a:r>
              <a:rPr lang="en-US" b="1" dirty="0" smtClean="0">
                <a:ln>
                  <a:solidFill>
                    <a:srgbClr val="0070C0"/>
                  </a:solidFill>
                </a:ln>
                <a:solidFill>
                  <a:srgbClr val="8C4C64"/>
                </a:solidFill>
              </a:rPr>
              <a:t>when tied to Abib </a:t>
            </a:r>
            <a:r>
              <a:rPr lang="en-US" b="1" dirty="0">
                <a:ln>
                  <a:solidFill>
                    <a:srgbClr val="0070C0"/>
                  </a:solidFill>
                </a:ln>
                <a:solidFill>
                  <a:srgbClr val="8C4C64"/>
                </a:solidFill>
              </a:rPr>
              <a:t>16 </a:t>
            </a:r>
            <a:r>
              <a:rPr lang="en-US" b="1" dirty="0" smtClean="0">
                <a:ln>
                  <a:solidFill>
                    <a:srgbClr val="0070C0"/>
                  </a:solidFill>
                </a:ln>
                <a:solidFill>
                  <a:srgbClr val="8C4C64"/>
                </a:solidFill>
              </a:rPr>
              <a:t/>
            </a:r>
            <a:br>
              <a:rPr lang="en-US" b="1" dirty="0" smtClean="0">
                <a:ln>
                  <a:solidFill>
                    <a:srgbClr val="0070C0"/>
                  </a:solidFill>
                </a:ln>
                <a:solidFill>
                  <a:srgbClr val="8C4C64"/>
                </a:solidFill>
              </a:rPr>
            </a:br>
            <a:r>
              <a:rPr lang="en-US" b="1" dirty="0" smtClean="0">
                <a:ln>
                  <a:solidFill>
                    <a:srgbClr val="0070C0"/>
                  </a:solidFill>
                </a:ln>
                <a:solidFill>
                  <a:srgbClr val="8C4C64"/>
                </a:solidFill>
              </a:rPr>
              <a:t>for </a:t>
            </a:r>
            <a:r>
              <a:rPr lang="en-US" b="1" dirty="0">
                <a:ln>
                  <a:solidFill>
                    <a:srgbClr val="0070C0"/>
                  </a:solidFill>
                </a:ln>
                <a:solidFill>
                  <a:srgbClr val="8C4C64"/>
                </a:solidFill>
              </a:rPr>
              <a:t>all those years the </a:t>
            </a:r>
            <a:r>
              <a:rPr lang="en-US" b="1" dirty="0" smtClean="0">
                <a:ln>
                  <a:solidFill>
                    <a:srgbClr val="0070C0"/>
                  </a:solidFill>
                </a:ln>
                <a:solidFill>
                  <a:srgbClr val="8C4C64"/>
                </a:solidFill>
              </a:rPr>
              <a:t>Yisra'elites </a:t>
            </a:r>
            <a:r>
              <a:rPr lang="en-US" b="1" dirty="0">
                <a:ln>
                  <a:solidFill>
                    <a:srgbClr val="0070C0"/>
                  </a:solidFill>
                </a:ln>
                <a:solidFill>
                  <a:srgbClr val="8C4C64"/>
                </a:solidFill>
              </a:rPr>
              <a:t>would have been </a:t>
            </a:r>
            <a:r>
              <a:rPr lang="en-US" b="1" dirty="0" smtClean="0">
                <a:ln>
                  <a:solidFill>
                    <a:srgbClr val="0070C0"/>
                  </a:solidFill>
                </a:ln>
                <a:solidFill>
                  <a:srgbClr val="8C4C64"/>
                </a:solidFill>
              </a:rPr>
              <a:t>practicing </a:t>
            </a:r>
            <a:r>
              <a:rPr lang="en-US" b="1" dirty="0">
                <a:ln>
                  <a:solidFill>
                    <a:srgbClr val="0070C0"/>
                  </a:solidFill>
                </a:ln>
                <a:solidFill>
                  <a:srgbClr val="8C4C64"/>
                </a:solidFill>
              </a:rPr>
              <a:t>foolishness</a:t>
            </a:r>
            <a:r>
              <a:rPr lang="en-US" b="1" dirty="0" smtClean="0">
                <a:ln>
                  <a:solidFill>
                    <a:srgbClr val="0070C0"/>
                  </a:solidFill>
                </a:ln>
                <a:solidFill>
                  <a:srgbClr val="8C4C64"/>
                </a:solidFill>
              </a:rPr>
              <a:t>!</a:t>
            </a:r>
            <a:endParaRPr lang="en-US" sz="900" b="1" dirty="0" smtClean="0">
              <a:ln>
                <a:solidFill>
                  <a:srgbClr val="0070C0"/>
                </a:solidFill>
              </a:ln>
              <a:solidFill>
                <a:srgbClr val="8C4C64"/>
              </a:solidFill>
            </a:endParaRPr>
          </a:p>
        </p:txBody>
      </p:sp>
      <p:sp>
        <p:nvSpPr>
          <p:cNvPr id="6" name="TextBox 29"/>
          <p:cNvSpPr txBox="1"/>
          <p:nvPr/>
        </p:nvSpPr>
        <p:spPr>
          <a:xfrm>
            <a:off x="8188736" y="228600"/>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
        <p:nvSpPr>
          <p:cNvPr id="9" name="Title 1"/>
          <p:cNvSpPr txBox="1">
            <a:spLocks/>
          </p:cNvSpPr>
          <p:nvPr/>
        </p:nvSpPr>
        <p:spPr>
          <a:xfrm>
            <a:off x="0" y="3810000"/>
            <a:ext cx="9144000" cy="741743"/>
          </a:xfrm>
          <a:prstGeom prst="rect">
            <a:avLst/>
          </a:prstGeom>
          <a:solidFill>
            <a:schemeClr val="accent2">
              <a:lumMod val="60000"/>
              <a:lumOff val="40000"/>
            </a:schemeClr>
          </a:solidFill>
          <a:scene3d>
            <a:camera prst="orthographicFront"/>
            <a:lightRig rig="soft" dir="tl">
              <a:rot lat="0" lon="0" rev="0"/>
            </a:lightRig>
          </a:scene3d>
          <a:sp3d>
            <a:bevelT/>
          </a:sp3d>
        </p:spPr>
        <p:txBody>
          <a:bodyPr>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pc="50" dirty="0" smtClean="0">
                <a:ln w="11430"/>
                <a:solidFill>
                  <a:srgbClr val="00B050"/>
                </a:solidFill>
                <a:effectLst>
                  <a:outerShdw blurRad="76200" dist="50800" dir="5400000" algn="tl" rotWithShape="0">
                    <a:srgbClr val="000000">
                      <a:alpha val="65000"/>
                    </a:srgbClr>
                  </a:outerShdw>
                </a:effectLst>
              </a:rPr>
              <a:t>Another</a:t>
            </a:r>
            <a:r>
              <a:rPr lang="en-US" sz="3600" spc="50" dirty="0" smtClean="0">
                <a:ln w="11430"/>
                <a:solidFill>
                  <a:srgbClr val="FF0000"/>
                </a:solidFill>
                <a:effectLst>
                  <a:outerShdw blurRad="76200" dist="50800" dir="5400000" algn="tl" rotWithShape="0">
                    <a:srgbClr val="000000">
                      <a:alpha val="65000"/>
                    </a:srgbClr>
                  </a:outerShdw>
                </a:effectLst>
              </a:rPr>
              <a:t> </a:t>
            </a:r>
            <a:r>
              <a:rPr lang="en-US" sz="3600" spc="50" dirty="0" smtClean="0">
                <a:ln w="11430"/>
                <a:solidFill>
                  <a:srgbClr val="8C4C64"/>
                </a:solidFill>
                <a:effectLst>
                  <a:outerShdw blurRad="76200" dist="50800" dir="5400000" algn="tl" rotWithShape="0">
                    <a:srgbClr val="000000">
                      <a:alpha val="65000"/>
                    </a:srgbClr>
                  </a:outerShdw>
                </a:effectLst>
              </a:rPr>
              <a:t>Abib 16 Floating </a:t>
            </a:r>
            <a:r>
              <a:rPr lang="en-US" sz="3600" spc="50" dirty="0" smtClean="0">
                <a:ln w="11430"/>
                <a:solidFill>
                  <a:srgbClr val="00B050"/>
                </a:solidFill>
                <a:effectLst>
                  <a:outerShdw blurRad="76200" dist="50800" dir="5400000" algn="tl" rotWithShape="0">
                    <a:srgbClr val="000000">
                      <a:alpha val="65000"/>
                    </a:srgbClr>
                  </a:outerShdw>
                </a:effectLst>
              </a:rPr>
              <a:t>Wave Sheaf … </a:t>
            </a:r>
            <a:endParaRPr lang="en-US" sz="1000" spc="50" dirty="0">
              <a:ln w="11430"/>
              <a:solidFill>
                <a:srgbClr val="FF0000"/>
              </a:solidFill>
              <a:effectLst>
                <a:outerShdw blurRad="76200" dist="50800" dir="5400000" algn="tl" rotWithShape="0">
                  <a:srgbClr val="000000">
                    <a:alpha val="65000"/>
                  </a:srgbClr>
                </a:outerShdw>
              </a:effectLst>
            </a:endParaRPr>
          </a:p>
        </p:txBody>
      </p:sp>
      <p:sp>
        <p:nvSpPr>
          <p:cNvPr id="12" name="TextBox 11"/>
          <p:cNvSpPr txBox="1"/>
          <p:nvPr/>
        </p:nvSpPr>
        <p:spPr>
          <a:xfrm>
            <a:off x="179408" y="4572000"/>
            <a:ext cx="8839200" cy="2523768"/>
          </a:xfrm>
          <a:prstGeom prst="rect">
            <a:avLst/>
          </a:prstGeom>
          <a:noFill/>
        </p:spPr>
        <p:txBody>
          <a:bodyPr wrap="square" rtlCol="0">
            <a:spAutoFit/>
            <a:scene3d>
              <a:camera prst="orthographicFront"/>
              <a:lightRig rig="threePt" dir="t"/>
            </a:scene3d>
            <a:sp3d extrusionH="57150">
              <a:bevelT w="38100" h="38100"/>
            </a:sp3d>
          </a:bodyPr>
          <a:lstStyle/>
          <a:p>
            <a:r>
              <a:rPr lang="en-US" sz="2800" b="1" dirty="0" smtClean="0">
                <a:solidFill>
                  <a:srgbClr val="FF0000"/>
                </a:solidFill>
              </a:rPr>
              <a:t>      </a:t>
            </a:r>
            <a:r>
              <a:rPr lang="en-US" sz="2800" b="1" dirty="0" smtClean="0">
                <a:ln>
                  <a:solidFill>
                    <a:srgbClr val="002060"/>
                  </a:solidFill>
                </a:ln>
                <a:solidFill>
                  <a:srgbClr val="FF0000"/>
                </a:solidFill>
              </a:rPr>
              <a:t>… Problem </a:t>
            </a:r>
            <a:r>
              <a:rPr lang="en-US" sz="2800" b="1" dirty="0">
                <a:ln>
                  <a:solidFill>
                    <a:srgbClr val="002060"/>
                  </a:solidFill>
                </a:ln>
                <a:solidFill>
                  <a:srgbClr val="FF0000"/>
                </a:solidFill>
              </a:rPr>
              <a:t>N</a:t>
            </a:r>
            <a:r>
              <a:rPr lang="en-US" sz="2800" b="1" dirty="0" smtClean="0">
                <a:ln>
                  <a:solidFill>
                    <a:srgbClr val="002060"/>
                  </a:solidFill>
                </a:ln>
                <a:solidFill>
                  <a:srgbClr val="FF0000"/>
                </a:solidFill>
              </a:rPr>
              <a:t>eeds to be Addressed in </a:t>
            </a:r>
            <a:r>
              <a:rPr lang="en-US" sz="2800" spc="300" dirty="0">
                <a:ln w="11430"/>
                <a:solidFill>
                  <a:srgbClr val="00B0F0"/>
                </a:solidFill>
                <a:effectLst>
                  <a:glow rad="127000">
                    <a:srgbClr val="FFFF00"/>
                  </a:glow>
                  <a:outerShdw blurRad="38100" dist="38100" dir="2700000" algn="tl">
                    <a:srgbClr val="000000">
                      <a:alpha val="43137"/>
                    </a:srgbClr>
                  </a:outerShdw>
                </a:effectLst>
              </a:rPr>
              <a:t>Category</a:t>
            </a:r>
            <a:r>
              <a:rPr lang="en-US" sz="2800" spc="300" dirty="0">
                <a:ln w="11430"/>
                <a:solidFill>
                  <a:srgbClr val="00B0F0"/>
                </a:solidFill>
                <a:effectLst>
                  <a:glow rad="127000">
                    <a:srgbClr val="FFFF00"/>
                  </a:glow>
                  <a:outerShdw blurRad="76200" dist="50800" dir="5400000" algn="tl" rotWithShape="0">
                    <a:srgbClr val="000000">
                      <a:alpha val="65000"/>
                    </a:srgbClr>
                  </a:outerShdw>
                </a:effectLst>
              </a:rPr>
              <a:t> </a:t>
            </a:r>
            <a:r>
              <a:rPr lang="en-US" sz="2800" spc="300" dirty="0" smtClean="0">
                <a:ln w="11430"/>
                <a:solidFill>
                  <a:srgbClr val="00B0F0"/>
                </a:solidFill>
                <a:effectLst>
                  <a:glow rad="127000">
                    <a:srgbClr val="FFFF00"/>
                  </a:glow>
                  <a:outerShdw blurRad="76200" dist="50800" dir="5400000" algn="tl" rotWithShape="0">
                    <a:srgbClr val="000000">
                      <a:alpha val="65000"/>
                    </a:srgbClr>
                  </a:outerShdw>
                </a:effectLst>
              </a:rPr>
              <a:t>3:</a:t>
            </a:r>
            <a:r>
              <a:rPr lang="en-US" sz="3200" b="1" dirty="0" smtClean="0">
                <a:solidFill>
                  <a:srgbClr val="FF0000"/>
                </a:solidFill>
              </a:rPr>
              <a:t> </a:t>
            </a:r>
            <a:r>
              <a:rPr lang="en-US" sz="2800" b="1" dirty="0" smtClean="0">
                <a:solidFill>
                  <a:srgbClr val="FF0000"/>
                </a:solidFill>
              </a:rPr>
              <a:t/>
            </a:r>
            <a:br>
              <a:rPr lang="en-US" sz="2800" b="1" dirty="0" smtClean="0">
                <a:solidFill>
                  <a:srgbClr val="FF0000"/>
                </a:solidFill>
              </a:rPr>
            </a:br>
            <a:endParaRPr lang="en-US" sz="700" b="1" dirty="0" smtClean="0">
              <a:solidFill>
                <a:srgbClr val="FF0000"/>
              </a:solidFill>
            </a:endParaRPr>
          </a:p>
          <a:p>
            <a:pPr marL="457200" indent="-457200">
              <a:buFont typeface="+mj-lt"/>
              <a:buAutoNum type="arabicPeriod" startAt="3"/>
            </a:pPr>
            <a:r>
              <a:rPr lang="en-US" sz="2400" b="1" dirty="0" smtClean="0">
                <a:solidFill>
                  <a:srgbClr val="FF0000"/>
                </a:solidFill>
              </a:rPr>
              <a:t>WHEN</a:t>
            </a:r>
            <a:r>
              <a:rPr lang="en-US" sz="2400" b="1" dirty="0" smtClean="0">
                <a:solidFill>
                  <a:srgbClr val="8C4C64"/>
                </a:solidFill>
              </a:rPr>
              <a:t> the Wave Sheaf is placed on Abib 16 following the </a:t>
            </a:r>
            <a:br>
              <a:rPr lang="en-US" sz="2400" b="1" dirty="0" smtClean="0">
                <a:solidFill>
                  <a:srgbClr val="8C4C64"/>
                </a:solidFill>
              </a:rPr>
            </a:br>
            <a:r>
              <a:rPr lang="en-US" sz="2400" b="1" dirty="0" smtClean="0">
                <a:solidFill>
                  <a:srgbClr val="8C4C64"/>
                </a:solidFill>
              </a:rPr>
              <a:t>1</a:t>
            </a:r>
            <a:r>
              <a:rPr lang="en-US" sz="2400" b="1" baseline="30000" dirty="0" smtClean="0">
                <a:solidFill>
                  <a:srgbClr val="8C4C64"/>
                </a:solidFill>
              </a:rPr>
              <a:t>st</a:t>
            </a:r>
            <a:r>
              <a:rPr lang="en-US" sz="2400" b="1" dirty="0" smtClean="0">
                <a:solidFill>
                  <a:srgbClr val="8C4C64"/>
                </a:solidFill>
              </a:rPr>
              <a:t> annual Sabbath of Unleavened Bread …</a:t>
            </a:r>
            <a:r>
              <a:rPr lang="en-US" sz="2400" b="1" dirty="0" smtClean="0">
                <a:solidFill>
                  <a:srgbClr val="FF0000"/>
                </a:solidFill>
              </a:rPr>
              <a:t>THEN</a:t>
            </a:r>
            <a:r>
              <a:rPr lang="en-US" sz="2400" b="1" dirty="0" smtClean="0">
                <a:solidFill>
                  <a:srgbClr val="8C4C64"/>
                </a:solidFill>
              </a:rPr>
              <a:t> </a:t>
            </a:r>
            <a:r>
              <a:rPr lang="en-US" sz="2400" b="1" u="sng" dirty="0" smtClean="0">
                <a:solidFill>
                  <a:srgbClr val="FF0000"/>
                </a:solidFill>
              </a:rPr>
              <a:t>the</a:t>
            </a:r>
            <a:r>
              <a:rPr lang="en-US" sz="2400" b="1" dirty="0" smtClean="0">
                <a:solidFill>
                  <a:srgbClr val="8C4C64"/>
                </a:solidFill>
              </a:rPr>
              <a:t/>
            </a:r>
            <a:br>
              <a:rPr lang="en-US" sz="2400" b="1" dirty="0" smtClean="0">
                <a:solidFill>
                  <a:srgbClr val="8C4C64"/>
                </a:solidFill>
              </a:rPr>
            </a:br>
            <a:r>
              <a:rPr lang="en-US" sz="2400" b="1" dirty="0" smtClean="0">
                <a:solidFill>
                  <a:srgbClr val="00B050"/>
                </a:solidFill>
              </a:rPr>
              <a:t>Counting of the Omer </a:t>
            </a:r>
            <a:r>
              <a:rPr lang="en-US" sz="2400" b="1" dirty="0" smtClean="0">
                <a:solidFill>
                  <a:srgbClr val="FF0000"/>
                </a:solidFill>
              </a:rPr>
              <a:t>will not be accurate or correct.  </a:t>
            </a:r>
            <a:r>
              <a:rPr lang="en-US" sz="2400" dirty="0" smtClean="0"/>
              <a:t/>
            </a:r>
            <a:br>
              <a:rPr lang="en-US" sz="2400" dirty="0" smtClean="0"/>
            </a:br>
            <a:r>
              <a:rPr lang="en-US" sz="2400" b="1" dirty="0" smtClean="0">
                <a:solidFill>
                  <a:srgbClr val="8C4C64"/>
                </a:solidFill>
              </a:rPr>
              <a:t>As a result, the Pentecost festival will be seriously misplaced. </a:t>
            </a:r>
            <a:r>
              <a:rPr lang="en-US" sz="2400" dirty="0" smtClean="0"/>
              <a:t/>
            </a:r>
            <a:br>
              <a:rPr lang="en-US" sz="2400" dirty="0" smtClean="0"/>
            </a:br>
            <a:r>
              <a:rPr lang="en-US" dirty="0" smtClean="0"/>
              <a:t> </a:t>
            </a:r>
            <a:endParaRPr lang="en-US" dirty="0"/>
          </a:p>
        </p:txBody>
      </p:sp>
    </p:spTree>
    <p:extLst>
      <p:ext uri="{BB962C8B-B14F-4D97-AF65-F5344CB8AC3E}">
        <p14:creationId xmlns:p14="http://schemas.microsoft.com/office/powerpoint/2010/main" val="2518162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175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175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1750"/>
                                        <p:tgtEl>
                                          <p:spTgt spid="9">
                                            <p:txEl>
                                              <p:pRg st="0" end="0"/>
                                            </p:txEl>
                                          </p:spTgt>
                                        </p:tgtEl>
                                      </p:cBhvr>
                                    </p:animEffect>
                                  </p:childTnLst>
                                </p:cTn>
                              </p:par>
                            </p:childTnLst>
                          </p:cTn>
                        </p:par>
                        <p:par>
                          <p:cTn id="23" fill="hold">
                            <p:stCondLst>
                              <p:cond delay="1750"/>
                            </p:stCondLst>
                            <p:childTnLst>
                              <p:par>
                                <p:cTn id="24" presetID="22" presetClass="entr" presetSubtype="8" fill="hold"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1750"/>
                                        <p:tgtEl>
                                          <p:spTgt spid="12">
                                            <p:txEl>
                                              <p:pRg st="0" end="0"/>
                                            </p:txEl>
                                          </p:spTgt>
                                        </p:tgtEl>
                                      </p:cBhvr>
                                    </p:animEffect>
                                  </p:childTnLst>
                                </p:cTn>
                              </p:par>
                            </p:childTnLst>
                          </p:cTn>
                        </p:par>
                        <p:par>
                          <p:cTn id="27" fill="hold">
                            <p:stCondLst>
                              <p:cond delay="3500"/>
                            </p:stCondLst>
                            <p:childTnLst>
                              <p:par>
                                <p:cTn id="28" presetID="22" presetClass="entr" presetSubtype="8" fill="hold" nodeType="afterEffect">
                                  <p:stCondLst>
                                    <p:cond delay="150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225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7162800" y="6334613"/>
            <a:ext cx="1828800" cy="365125"/>
          </a:xfrm>
        </p:spPr>
        <p:txBody>
          <a:bodyPr/>
          <a:lstStyle/>
          <a:p>
            <a:fld id="{5C014052-953B-4273-8F47-BF25327D5B24}" type="slidenum">
              <a:rPr lang="en-US" smtClean="0"/>
              <a:t>48</a:t>
            </a:fld>
            <a:endParaRPr lang="en-US" dirty="0"/>
          </a:p>
        </p:txBody>
      </p:sp>
      <p:sp>
        <p:nvSpPr>
          <p:cNvPr id="7"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Instructions for Counting the Omer</a:t>
            </a:r>
          </a:p>
        </p:txBody>
      </p:sp>
      <p:sp>
        <p:nvSpPr>
          <p:cNvPr id="8" name="TextBox 7"/>
          <p:cNvSpPr txBox="1"/>
          <p:nvPr/>
        </p:nvSpPr>
        <p:spPr>
          <a:xfrm>
            <a:off x="609599" y="820838"/>
            <a:ext cx="7924799" cy="5601533"/>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accent5">
                    <a:lumMod val="75000"/>
                  </a:schemeClr>
                </a:solidFill>
              </a:rPr>
              <a:t>Lev 23:15-16   </a:t>
            </a:r>
            <a:r>
              <a:rPr lang="en-US" b="1" dirty="0">
                <a:solidFill>
                  <a:srgbClr val="8C4C64"/>
                </a:solidFill>
              </a:rPr>
              <a:t>And</a:t>
            </a:r>
            <a:r>
              <a:rPr lang="en-US" dirty="0">
                <a:solidFill>
                  <a:srgbClr val="8C4C64"/>
                </a:solidFill>
              </a:rPr>
              <a:t> </a:t>
            </a:r>
            <a:r>
              <a:rPr lang="en-US" b="1" dirty="0" smtClean="0">
                <a:solidFill>
                  <a:srgbClr val="0070C0"/>
                </a:solidFill>
              </a:rPr>
              <a:t>you shall count </a:t>
            </a:r>
            <a:r>
              <a:rPr lang="en-US" b="1" dirty="0" smtClean="0">
                <a:solidFill>
                  <a:srgbClr val="8C4C64"/>
                </a:solidFill>
              </a:rPr>
              <a:t>for yourselves </a:t>
            </a:r>
            <a:r>
              <a:rPr lang="en-US" b="1" dirty="0" smtClean="0">
                <a:solidFill>
                  <a:srgbClr val="0070C0"/>
                </a:solidFill>
              </a:rPr>
              <a:t>from the day after the Sabbath</a:t>
            </a:r>
            <a:r>
              <a:rPr lang="en-US" baseline="30000" dirty="0"/>
              <a:t> [H767</a:t>
            </a:r>
            <a:r>
              <a:rPr lang="en-US" b="1" baseline="30000" dirty="0">
                <a:solidFill>
                  <a:srgbClr val="0070C0"/>
                </a:solidFill>
              </a:rPr>
              <a:t>6</a:t>
            </a:r>
            <a:r>
              <a:rPr lang="en-US" baseline="30000" dirty="0"/>
              <a:t>]</a:t>
            </a:r>
            <a:r>
              <a:rPr lang="en-US" dirty="0" smtClean="0">
                <a:solidFill>
                  <a:srgbClr val="0070C0"/>
                </a:solidFill>
              </a:rPr>
              <a:t>,</a:t>
            </a:r>
            <a:r>
              <a:rPr lang="en-US" b="1" dirty="0" smtClean="0">
                <a:solidFill>
                  <a:srgbClr val="8C4C64"/>
                </a:solidFill>
              </a:rPr>
              <a:t> from the day that you brought the sheaf of the wave offering:  </a:t>
            </a:r>
            <a:r>
              <a:rPr lang="en-US" b="1" dirty="0" smtClean="0">
                <a:solidFill>
                  <a:srgbClr val="0070C0"/>
                </a:solidFill>
              </a:rPr>
              <a:t>seven Sabbaths shall be completed.  </a:t>
            </a:r>
            <a:br>
              <a:rPr lang="en-US" b="1" dirty="0" smtClean="0">
                <a:solidFill>
                  <a:srgbClr val="0070C0"/>
                </a:solidFill>
              </a:rPr>
            </a:br>
            <a:r>
              <a:rPr lang="en-US" b="1" dirty="0" smtClean="0">
                <a:solidFill>
                  <a:srgbClr val="8C4C64"/>
                </a:solidFill>
              </a:rPr>
              <a:t>16  </a:t>
            </a:r>
            <a:r>
              <a:rPr lang="en-US" b="1" dirty="0" smtClean="0">
                <a:solidFill>
                  <a:srgbClr val="0070C0"/>
                </a:solidFill>
              </a:rPr>
              <a:t>Count fifty days to the day after the seventh Sabbath</a:t>
            </a:r>
            <a:r>
              <a:rPr lang="en-US" baseline="30000" dirty="0"/>
              <a:t> [H767</a:t>
            </a:r>
            <a:r>
              <a:rPr lang="en-US" b="1" baseline="30000" dirty="0">
                <a:solidFill>
                  <a:srgbClr val="0070C0"/>
                </a:solidFill>
              </a:rPr>
              <a:t>6</a:t>
            </a:r>
            <a:r>
              <a:rPr lang="en-US" baseline="30000" dirty="0"/>
              <a:t>]</a:t>
            </a:r>
            <a:r>
              <a:rPr lang="en-US" dirty="0" smtClean="0">
                <a:solidFill>
                  <a:srgbClr val="0070C0"/>
                </a:solidFill>
              </a:rPr>
              <a:t>;</a:t>
            </a:r>
            <a:r>
              <a:rPr lang="en-US" b="1" dirty="0" smtClean="0">
                <a:solidFill>
                  <a:srgbClr val="0070C0"/>
                </a:solidFill>
              </a:rPr>
              <a:t> </a:t>
            </a:r>
            <a:r>
              <a:rPr lang="en-US" b="1" dirty="0" smtClean="0">
                <a:solidFill>
                  <a:srgbClr val="8C4C64"/>
                </a:solidFill>
              </a:rPr>
              <a:t>then you shall offer a new grain offering to [</a:t>
            </a:r>
            <a:r>
              <a:rPr lang="en-US" b="1" dirty="0" smtClean="0">
                <a:solidFill>
                  <a:srgbClr val="0000FF"/>
                </a:solidFill>
              </a:rPr>
              <a:t>Yahuah</a:t>
            </a:r>
            <a:r>
              <a:rPr lang="en-US" b="1" dirty="0" smtClean="0">
                <a:solidFill>
                  <a:srgbClr val="8C4C64"/>
                </a:solidFill>
              </a:rPr>
              <a:t>]. </a:t>
            </a:r>
            <a:r>
              <a:rPr lang="en-US" dirty="0" smtClean="0">
                <a:solidFill>
                  <a:schemeClr val="accent2">
                    <a:lumMod val="75000"/>
                  </a:schemeClr>
                </a:solidFill>
              </a:rPr>
              <a:t>                       </a:t>
            </a:r>
            <a:r>
              <a:rPr lang="en-US" sz="1400" i="1" dirty="0" smtClean="0"/>
              <a:t>NKJV</a:t>
            </a:r>
          </a:p>
          <a:p>
            <a:endParaRPr lang="en-US" sz="1400" i="1" dirty="0"/>
          </a:p>
          <a:p>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Pentecost can only follow a </a:t>
            </a:r>
            <a:r>
              <a:rPr lang="en-US"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7</a:t>
            </a:r>
            <a:r>
              <a:rPr lang="en-US" sz="2400" b="1" cap="all" baseline="3000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th</a:t>
            </a:r>
            <a:r>
              <a:rPr lang="en-US"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Day Sabbath</a:t>
            </a:r>
            <a:r>
              <a:rPr lang="en-US" sz="2400" baseline="30000" dirty="0">
                <a:solidFill>
                  <a:srgbClr val="00B0F0"/>
                </a:solidFill>
              </a:rPr>
              <a:t> </a:t>
            </a:r>
            <a:r>
              <a:rPr lang="en-US" baseline="30000" dirty="0"/>
              <a:t>[</a:t>
            </a:r>
            <a:r>
              <a:rPr lang="en-US" baseline="30000" dirty="0" smtClean="0"/>
              <a:t>H767</a:t>
            </a:r>
            <a:r>
              <a:rPr lang="en-US" b="1" baseline="30000" dirty="0" smtClean="0">
                <a:solidFill>
                  <a:srgbClr val="0070C0"/>
                </a:solidFill>
              </a:rPr>
              <a:t>6</a:t>
            </a:r>
            <a:r>
              <a:rPr lang="en-US" baseline="30000" dirty="0" smtClean="0"/>
              <a:t>]</a:t>
            </a:r>
            <a:br>
              <a:rPr lang="en-US" baseline="30000" dirty="0" smtClean="0"/>
            </a:br>
            <a:r>
              <a:rPr lang="en-US" baseline="30000" dirty="0" smtClean="0"/>
              <a:t> </a:t>
            </a:r>
            <a:r>
              <a:rPr lang="en-US" dirty="0" smtClean="0"/>
              <a:t>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because </a:t>
            </a:r>
            <a: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there are no other annual</a:t>
            </a:r>
            <a:b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Sabbaths, or holy convocations, </a:t>
            </a:r>
            <a:b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U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close to this point in time </a:t>
            </a:r>
            <a:r>
              <a:rPr lang="en-US" sz="28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for the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50</a:t>
            </a:r>
            <a:r>
              <a:rPr lang="en-US" sz="2800" b="1" cap="all" baseline="30000"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th</a:t>
            </a:r>
            <a:r>
              <a:rPr lang="en-US" sz="28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 cycle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follow “</a:t>
            </a:r>
            <a: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after</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sz="2800" b="1" dirty="0" smtClean="0">
                <a:ln w="1905"/>
                <a:solidFill>
                  <a:srgbClr val="8C4C64"/>
                </a:solidFill>
                <a:effectLst>
                  <a:innerShdw blurRad="69850" dist="43180" dir="5400000">
                    <a:srgbClr val="000000">
                      <a:alpha val="65000"/>
                    </a:srgbClr>
                  </a:innerShdw>
                </a:effectLst>
              </a:rPr>
              <a:t>The next set of charts will illustrate the problem, </a:t>
            </a:r>
            <a:r>
              <a:rPr lang="en-US" sz="2800" b="1" u="sng" dirty="0" smtClean="0">
                <a:ln w="1905"/>
                <a:solidFill>
                  <a:srgbClr val="8C4C64"/>
                </a:solidFill>
                <a:effectLst>
                  <a:innerShdw blurRad="69850" dist="43180" dir="5400000">
                    <a:srgbClr val="000000">
                      <a:alpha val="65000"/>
                    </a:srgbClr>
                  </a:innerShdw>
                </a:effectLst>
              </a:rPr>
              <a:t>and</a:t>
            </a:r>
            <a:r>
              <a:rPr lang="en-US" sz="2800" b="1" dirty="0" smtClean="0">
                <a:ln w="1905"/>
                <a:solidFill>
                  <a:srgbClr val="8C4C64"/>
                </a:solidFill>
                <a:effectLst>
                  <a:innerShdw blurRad="69850" dist="43180" dir="5400000">
                    <a:srgbClr val="000000">
                      <a:alpha val="65000"/>
                    </a:srgbClr>
                  </a:innerShdw>
                </a:effectLst>
              </a:rPr>
              <a:t> the solution.  Abib 14</a:t>
            </a:r>
            <a:r>
              <a:rPr lang="en-US" sz="2800" b="1" baseline="30000" dirty="0" smtClean="0">
                <a:ln w="1905"/>
                <a:solidFill>
                  <a:srgbClr val="8C4C64"/>
                </a:solidFill>
                <a:effectLst>
                  <a:innerShdw blurRad="69850" dist="43180" dir="5400000">
                    <a:srgbClr val="000000">
                      <a:alpha val="65000"/>
                    </a:srgbClr>
                  </a:innerShdw>
                </a:effectLst>
              </a:rPr>
              <a:t>th</a:t>
            </a:r>
            <a:r>
              <a:rPr lang="en-US" sz="2800" b="1" dirty="0" smtClean="0">
                <a:ln w="1905"/>
                <a:solidFill>
                  <a:srgbClr val="8C4C64"/>
                </a:solidFill>
                <a:effectLst>
                  <a:innerShdw blurRad="69850" dist="43180" dir="5400000">
                    <a:srgbClr val="000000">
                      <a:alpha val="65000"/>
                    </a:srgbClr>
                  </a:innerShdw>
                </a:effectLst>
              </a:rPr>
              <a:t> Passover is placed on the 7</a:t>
            </a:r>
            <a:r>
              <a:rPr lang="en-US" sz="2800" b="1" baseline="30000" dirty="0" smtClean="0">
                <a:ln w="1905"/>
                <a:solidFill>
                  <a:srgbClr val="8C4C64"/>
                </a:solidFill>
                <a:effectLst>
                  <a:innerShdw blurRad="69850" dist="43180" dir="5400000">
                    <a:srgbClr val="000000">
                      <a:alpha val="65000"/>
                    </a:srgbClr>
                  </a:innerShdw>
                </a:effectLst>
              </a:rPr>
              <a:t>th</a:t>
            </a:r>
            <a:r>
              <a:rPr lang="en-US" sz="2800" b="1" dirty="0" smtClean="0">
                <a:ln w="1905"/>
                <a:solidFill>
                  <a:srgbClr val="8C4C64"/>
                </a:solidFill>
                <a:effectLst>
                  <a:innerShdw blurRad="69850" dist="43180" dir="5400000">
                    <a:srgbClr val="000000">
                      <a:alpha val="65000"/>
                    </a:srgbClr>
                  </a:innerShdw>
                </a:effectLst>
              </a:rPr>
              <a:t> Day Sabbath as seen in the book of Joshua.</a:t>
            </a:r>
            <a:endParaRPr lang="en-US" sz="2800" dirty="0">
              <a:solidFill>
                <a:srgbClr val="8C4C64"/>
              </a:solidFill>
            </a:endParaRP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10400" y="2640957"/>
            <a:ext cx="2383663" cy="233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075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circle(in)">
                                      <p:cBhvr>
                                        <p:cTn id="7" dur="2000"/>
                                        <p:tgtEl>
                                          <p:spTgt spid="8">
                                            <p:txEl>
                                              <p:pRg st="2" end="2"/>
                                            </p:txEl>
                                          </p:spTgt>
                                        </p:tgtEl>
                                      </p:cBhvr>
                                    </p:animEffect>
                                  </p:childTnLst>
                                </p:cTn>
                              </p:par>
                            </p:childTnLst>
                          </p:cTn>
                        </p:par>
                        <p:par>
                          <p:cTn id="8" fill="hold">
                            <p:stCondLst>
                              <p:cond delay="20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up)">
                                      <p:cBhvr>
                                        <p:cTn id="19" dur="17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49</a:t>
            </a:fld>
            <a:endParaRPr lang="en-US" dirty="0"/>
          </a:p>
        </p:txBody>
      </p:sp>
      <p:sp>
        <p:nvSpPr>
          <p:cNvPr id="9" name="Rectangle 8"/>
          <p:cNvSpPr/>
          <p:nvPr/>
        </p:nvSpPr>
        <p:spPr>
          <a:xfrm>
            <a:off x="594360" y="5486400"/>
            <a:ext cx="8016240" cy="1200329"/>
          </a:xfrm>
          <a:prstGeom prst="rect">
            <a:avLst/>
          </a:prstGeom>
          <a:solidFill>
            <a:schemeClr val="accent2">
              <a:lumMod val="75000"/>
            </a:schemeClr>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smtClean="0">
                <a:ln/>
                <a:solidFill>
                  <a:schemeClr val="accent5">
                    <a:lumMod val="60000"/>
                    <a:lumOff val="40000"/>
                  </a:schemeClr>
                </a:solidFill>
                <a:effectLst/>
              </a:rPr>
              <a:t>The Problem of a Floating Wave Sheaf on Abib 16 &amp; the Omer Count</a:t>
            </a:r>
            <a:endParaRPr lang="en-US" sz="3600" b="1" cap="none" spc="0" dirty="0">
              <a:ln/>
              <a:solidFill>
                <a:schemeClr val="accent5">
                  <a:lumMod val="60000"/>
                  <a:lumOff val="40000"/>
                </a:schemeClr>
              </a:solidFill>
              <a:effectLst/>
            </a:endParaRPr>
          </a:p>
        </p:txBody>
      </p:sp>
      <p:sp>
        <p:nvSpPr>
          <p:cNvPr id="4" name="Rectangle 3"/>
          <p:cNvSpPr/>
          <p:nvPr/>
        </p:nvSpPr>
        <p:spPr>
          <a:xfrm>
            <a:off x="152400" y="152400"/>
            <a:ext cx="1981200" cy="646331"/>
          </a:xfrm>
          <a:prstGeom prst="rect">
            <a:avLst/>
          </a:prstGeom>
          <a:solidFill>
            <a:schemeClr val="accent2">
              <a:lumMod val="75000"/>
            </a:schemeClr>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5">
                    <a:lumMod val="60000"/>
                    <a:lumOff val="40000"/>
                  </a:schemeClr>
                </a:solidFill>
              </a:rPr>
              <a:t>Chart #1</a:t>
            </a:r>
            <a:endParaRPr lang="en-US" sz="3600" b="1" cap="none" spc="0" dirty="0">
              <a:ln/>
              <a:solidFill>
                <a:schemeClr val="accent5">
                  <a:lumMod val="60000"/>
                  <a:lumOff val="40000"/>
                </a:schemeClr>
              </a:solidFill>
              <a:effectLst/>
            </a:endParaRPr>
          </a:p>
        </p:txBody>
      </p:sp>
    </p:spTree>
    <p:extLst>
      <p:ext uri="{BB962C8B-B14F-4D97-AF65-F5344CB8AC3E}">
        <p14:creationId xmlns:p14="http://schemas.microsoft.com/office/powerpoint/2010/main" val="1175925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16675"/>
            <a:ext cx="1828800" cy="365125"/>
          </a:xfrm>
        </p:spPr>
        <p:txBody>
          <a:bodyPr/>
          <a:lstStyle/>
          <a:p>
            <a:fld id="{5C014052-953B-4273-8F47-BF25327D5B24}" type="slidenum">
              <a:rPr lang="en-US" smtClean="0">
                <a:solidFill>
                  <a:schemeClr val="bg1"/>
                </a:solidFill>
              </a:rPr>
              <a:t>5</a:t>
            </a:fld>
            <a:endParaRPr lang="en-US" dirty="0">
              <a:solidFill>
                <a:schemeClr val="bg1"/>
              </a:solidFill>
            </a:endParaRPr>
          </a:p>
        </p:txBody>
      </p:sp>
      <p:sp>
        <p:nvSpPr>
          <p:cNvPr id="5" name="Text Placeholder 2"/>
          <p:cNvSpPr txBox="1">
            <a:spLocks/>
          </p:cNvSpPr>
          <p:nvPr/>
        </p:nvSpPr>
        <p:spPr>
          <a:xfrm>
            <a:off x="457200" y="1288934"/>
            <a:ext cx="6248400" cy="4661416"/>
          </a:xfrm>
          <a:prstGeom prst="rect">
            <a:avLst/>
          </a:prstGeom>
          <a:noFill/>
          <a:ln>
            <a:noFill/>
          </a:ln>
          <a:effectLst/>
        </p:spPr>
        <p:txBody>
          <a:bodyPr anchor="ctr">
            <a:normAutofit fontScale="70000" lnSpcReduction="20000"/>
            <a:scene3d>
              <a:camera prst="orthographicFront"/>
              <a:lightRig rig="threePt" dir="t"/>
            </a:scene3d>
            <a:sp3d extrusionH="57150">
              <a:bevelT w="82550" h="38100" prst="coolSlant"/>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4350" indent="-514350">
              <a:lnSpc>
                <a:spcPct val="150000"/>
              </a:lnSpc>
              <a:buSzPct val="110000"/>
              <a:buFont typeface="+mj-lt"/>
              <a:buAutoNum type="arabicParenR"/>
            </a:pPr>
            <a:r>
              <a:rPr lang="en-CA" sz="3300" b="1" dirty="0" smtClean="0">
                <a:solidFill>
                  <a:srgbClr val="008080"/>
                </a:solidFill>
                <a:effectLst>
                  <a:glow rad="127000">
                    <a:schemeClr val="bg1"/>
                  </a:glow>
                </a:effectLst>
                <a:latin typeface="Comic Sans MS" pitchFamily="66" charset="0"/>
              </a:rPr>
              <a:t>With</a:t>
            </a:r>
            <a:r>
              <a:rPr lang="en-CA" sz="3300" b="1" dirty="0" smtClean="0">
                <a:solidFill>
                  <a:srgbClr val="00B0F0"/>
                </a:solidFill>
                <a:effectLst>
                  <a:glow rad="127000">
                    <a:schemeClr val="bg1"/>
                  </a:glow>
                </a:effectLst>
                <a:latin typeface="Comic Sans MS" pitchFamily="66" charset="0"/>
              </a:rPr>
              <a:t> </a:t>
            </a:r>
            <a:r>
              <a:rPr lang="en-CA" sz="3300" b="1" dirty="0" smtClean="0">
                <a:solidFill>
                  <a:srgbClr val="008080"/>
                </a:solidFill>
                <a:effectLst>
                  <a:glow rad="127000">
                    <a:schemeClr val="bg1"/>
                  </a:glow>
                </a:effectLst>
                <a:latin typeface="Comic Sans MS" pitchFamily="66" charset="0"/>
              </a:rPr>
              <a:t>Wave Sheaf </a:t>
            </a:r>
            <a:r>
              <a:rPr lang="en-CA" sz="3300" b="1" dirty="0">
                <a:solidFill>
                  <a:srgbClr val="008080"/>
                </a:solidFill>
                <a:effectLst>
                  <a:glow rad="127000">
                    <a:schemeClr val="bg1"/>
                  </a:glow>
                </a:effectLst>
                <a:latin typeface="Comic Sans MS" pitchFamily="66" charset="0"/>
              </a:rPr>
              <a:t>&amp; 1</a:t>
            </a:r>
            <a:r>
              <a:rPr lang="en-CA" sz="3300" b="1" baseline="30000" dirty="0">
                <a:solidFill>
                  <a:srgbClr val="008080"/>
                </a:solidFill>
                <a:effectLst>
                  <a:glow rad="127000">
                    <a:schemeClr val="bg1"/>
                  </a:glow>
                </a:effectLst>
                <a:latin typeface="Comic Sans MS" pitchFamily="66" charset="0"/>
              </a:rPr>
              <a:t>st</a:t>
            </a:r>
            <a:r>
              <a:rPr lang="en-CA" sz="3300" b="1" dirty="0">
                <a:solidFill>
                  <a:srgbClr val="008080"/>
                </a:solidFill>
                <a:effectLst>
                  <a:glow rad="127000">
                    <a:schemeClr val="bg1"/>
                  </a:glow>
                </a:effectLst>
                <a:latin typeface="Comic Sans MS" pitchFamily="66" charset="0"/>
              </a:rPr>
              <a:t> Sabbath of Unleavened Bread both on Abib 15, which one will take priority?</a:t>
            </a:r>
          </a:p>
          <a:p>
            <a:pPr marL="514350" indent="-514350">
              <a:lnSpc>
                <a:spcPct val="150000"/>
              </a:lnSpc>
              <a:buSzPct val="110000"/>
              <a:buFont typeface="+mj-lt"/>
              <a:buAutoNum type="arabicParenR"/>
            </a:pPr>
            <a:r>
              <a:rPr lang="en-CA" sz="3300" b="1" dirty="0">
                <a:solidFill>
                  <a:srgbClr val="0070C0"/>
                </a:solidFill>
                <a:effectLst>
                  <a:glow rad="127000">
                    <a:schemeClr val="bg1"/>
                  </a:glow>
                </a:effectLst>
                <a:latin typeface="Comic Sans MS" pitchFamily="66" charset="0"/>
              </a:rPr>
              <a:t>Which Feast will be the “backbone” </a:t>
            </a:r>
            <a:r>
              <a:rPr lang="en-CA" sz="3300" b="1" dirty="0" smtClean="0">
                <a:solidFill>
                  <a:srgbClr val="0070C0"/>
                </a:solidFill>
                <a:effectLst>
                  <a:glow rad="127000">
                    <a:schemeClr val="bg1"/>
                  </a:glow>
                </a:effectLst>
                <a:latin typeface="Comic Sans MS" pitchFamily="66" charset="0"/>
              </a:rPr>
              <a:t/>
            </a:r>
            <a:br>
              <a:rPr lang="en-CA" sz="3300" b="1" dirty="0" smtClean="0">
                <a:solidFill>
                  <a:srgbClr val="0070C0"/>
                </a:solidFill>
                <a:effectLst>
                  <a:glow rad="127000">
                    <a:schemeClr val="bg1"/>
                  </a:glow>
                </a:effectLst>
                <a:latin typeface="Comic Sans MS" pitchFamily="66" charset="0"/>
              </a:rPr>
            </a:br>
            <a:r>
              <a:rPr lang="en-CA" sz="3300" b="1" dirty="0" smtClean="0">
                <a:solidFill>
                  <a:srgbClr val="0070C0"/>
                </a:solidFill>
                <a:effectLst>
                  <a:glow rad="127000">
                    <a:schemeClr val="bg1"/>
                  </a:glow>
                </a:effectLst>
                <a:latin typeface="Comic Sans MS" pitchFamily="66" charset="0"/>
              </a:rPr>
              <a:t>of </a:t>
            </a:r>
            <a:r>
              <a:rPr lang="en-CA" sz="3300" b="1" dirty="0">
                <a:solidFill>
                  <a:srgbClr val="0070C0"/>
                </a:solidFill>
                <a:effectLst>
                  <a:glow rad="127000">
                    <a:schemeClr val="bg1"/>
                  </a:glow>
                </a:effectLst>
                <a:latin typeface="Comic Sans MS" pitchFamily="66" charset="0"/>
              </a:rPr>
              <a:t>our salvation</a:t>
            </a:r>
            <a:r>
              <a:rPr lang="en-CA" sz="3300" b="1" dirty="0" smtClean="0">
                <a:solidFill>
                  <a:srgbClr val="0070C0"/>
                </a:solidFill>
                <a:effectLst>
                  <a:glow rad="127000">
                    <a:schemeClr val="bg1"/>
                  </a:glow>
                </a:effectLst>
                <a:latin typeface="Comic Sans MS" pitchFamily="66" charset="0"/>
              </a:rPr>
              <a:t>?</a:t>
            </a:r>
          </a:p>
          <a:p>
            <a:pPr marL="514350" indent="-514350">
              <a:lnSpc>
                <a:spcPct val="150000"/>
              </a:lnSpc>
              <a:buSzPct val="110000"/>
              <a:buFont typeface="+mj-lt"/>
              <a:buAutoNum type="arabicParenR"/>
            </a:pPr>
            <a:r>
              <a:rPr lang="en-CA" sz="3300" b="1" dirty="0" smtClean="0">
                <a:solidFill>
                  <a:srgbClr val="FF0000"/>
                </a:solidFill>
                <a:effectLst>
                  <a:glow rad="127000">
                    <a:schemeClr val="bg1"/>
                  </a:glow>
                </a:effectLst>
                <a:latin typeface="Comic Sans MS" pitchFamily="66" charset="0"/>
              </a:rPr>
              <a:t>How shall the correct method for Counting the Omer be determined?</a:t>
            </a:r>
          </a:p>
          <a:p>
            <a:pPr marL="514350" indent="-514350">
              <a:lnSpc>
                <a:spcPct val="150000"/>
              </a:lnSpc>
              <a:buSzPct val="110000"/>
              <a:buFont typeface="+mj-lt"/>
              <a:buAutoNum type="arabicParenR"/>
            </a:pPr>
            <a:r>
              <a:rPr lang="en-CA" sz="3300" b="1" dirty="0" smtClean="0">
                <a:solidFill>
                  <a:srgbClr val="993300"/>
                </a:solidFill>
                <a:effectLst>
                  <a:glow rad="127000">
                    <a:schemeClr val="bg1"/>
                  </a:glow>
                </a:effectLst>
                <a:latin typeface="Comic Sans MS" pitchFamily="66" charset="0"/>
              </a:rPr>
              <a:t>What is the tradition of how Wave Sheaf became married to Abib 16.</a:t>
            </a:r>
          </a:p>
        </p:txBody>
      </p:sp>
      <p:pic>
        <p:nvPicPr>
          <p:cNvPr id="6" name="Picture 12" descr="C:\Users\Rae\Desktop\Art on Desktop\white man clip art\3d white people\3d what next.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6934200" y="165567"/>
            <a:ext cx="1310272" cy="1310272"/>
          </a:xfrm>
          <a:prstGeom prst="rect">
            <a:avLst/>
          </a:prstGeom>
          <a:noFill/>
          <a:effectLst>
            <a:glow rad="101600">
              <a:schemeClr val="accent5">
                <a:satMod val="175000"/>
                <a:alpha val="40000"/>
              </a:schemeClr>
            </a:glow>
            <a:softEdge rad="1143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152400"/>
            <a:ext cx="56388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2060"/>
                  </a:solidFill>
                </a:ln>
                <a:solidFill>
                  <a:srgbClr val="008080"/>
                </a:solidFill>
                <a:effectLst>
                  <a:outerShdw blurRad="50800" dist="39000" dir="5460000" algn="tl">
                    <a:srgbClr val="000000">
                      <a:alpha val="38000"/>
                    </a:srgbClr>
                  </a:outerShdw>
                </a:effectLst>
                <a:latin typeface="Segoe Print" pitchFamily="2" charset="0"/>
              </a:rPr>
              <a:t>Joshua’s Wave Sheaf</a:t>
            </a:r>
            <a:br>
              <a:rPr lang="en-US" sz="4000" b="1" cap="none" spc="0" dirty="0" smtClean="0">
                <a:ln w="11430">
                  <a:solidFill>
                    <a:srgbClr val="002060"/>
                  </a:solidFill>
                </a:ln>
                <a:solidFill>
                  <a:srgbClr val="008080"/>
                </a:solidFill>
                <a:effectLst>
                  <a:outerShdw blurRad="50800" dist="39000" dir="5460000" algn="tl">
                    <a:srgbClr val="000000">
                      <a:alpha val="38000"/>
                    </a:srgbClr>
                  </a:outerShdw>
                </a:effectLst>
                <a:latin typeface="Segoe Print" pitchFamily="2" charset="0"/>
              </a:rPr>
            </a:br>
            <a:r>
              <a:rPr lang="en-US" sz="4000" b="1" cap="none" spc="0" dirty="0" smtClean="0">
                <a:ln w="11430">
                  <a:solidFill>
                    <a:srgbClr val="002060"/>
                  </a:solidFill>
                </a:ln>
                <a:solidFill>
                  <a:srgbClr val="008080"/>
                </a:solidFill>
                <a:effectLst>
                  <a:outerShdw blurRad="50800" dist="39000" dir="5460000" algn="tl">
                    <a:srgbClr val="000000">
                      <a:alpha val="38000"/>
                    </a:srgbClr>
                  </a:outerShdw>
                </a:effectLst>
                <a:latin typeface="Segoe Print" pitchFamily="2" charset="0"/>
              </a:rPr>
              <a:t>Part 2</a:t>
            </a:r>
            <a:endParaRPr lang="en-US" sz="4000" b="1" cap="none" spc="0" dirty="0">
              <a:ln w="11430">
                <a:solidFill>
                  <a:srgbClr val="002060"/>
                </a:solidFill>
              </a:ln>
              <a:solidFill>
                <a:srgbClr val="008080"/>
              </a:solidFill>
              <a:effectLst>
                <a:outerShdw blurRad="50800" dist="39000" dir="5460000" algn="tl">
                  <a:srgbClr val="000000">
                    <a:alpha val="38000"/>
                  </a:srgbClr>
                </a:outerShdw>
              </a:effectLst>
              <a:latin typeface="Segoe Print" pitchFamily="2" charset="0"/>
            </a:endParaRPr>
          </a:p>
        </p:txBody>
      </p:sp>
      <p:sp>
        <p:nvSpPr>
          <p:cNvPr id="8" name="Pentagon 7"/>
          <p:cNvSpPr/>
          <p:nvPr/>
        </p:nvSpPr>
        <p:spPr>
          <a:xfrm>
            <a:off x="1008483" y="5960472"/>
            <a:ext cx="4706517" cy="684478"/>
          </a:xfrm>
          <a:prstGeom prst="homePlate">
            <a:avLst/>
          </a:prstGeom>
          <a:solidFill>
            <a:srgbClr val="FFFF99">
              <a:alpha val="30000"/>
            </a:srgbClr>
          </a:solidFill>
          <a:ln>
            <a:solidFill>
              <a:srgbClr val="85437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4800" b="1" dirty="0" smtClean="0">
                <a:solidFill>
                  <a:srgbClr val="854372"/>
                </a:solidFill>
                <a:effectLst>
                  <a:glow rad="127000">
                    <a:srgbClr val="FFFFCC"/>
                  </a:glow>
                </a:effectLst>
                <a:latin typeface="Matura MT Script Capitals" pitchFamily="66" charset="0"/>
              </a:rPr>
              <a:t>We Shall See!</a:t>
            </a:r>
            <a:endParaRPr lang="en-CA" sz="4800" b="1" dirty="0">
              <a:solidFill>
                <a:srgbClr val="854372"/>
              </a:solidFill>
              <a:latin typeface="Matura MT Script Capitals" pitchFamily="66" charset="0"/>
            </a:endParaRPr>
          </a:p>
        </p:txBody>
      </p:sp>
    </p:spTree>
    <p:extLst>
      <p:ext uri="{BB962C8B-B14F-4D97-AF65-F5344CB8AC3E}">
        <p14:creationId xmlns:p14="http://schemas.microsoft.com/office/powerpoint/2010/main" val="204164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bg/>
                                          </p:spTgt>
                                        </p:tgtEl>
                                        <p:attrNameLst>
                                          <p:attrName>style.visibility</p:attrName>
                                        </p:attrNameLst>
                                      </p:cBhvr>
                                      <p:to>
                                        <p:strVal val="visible"/>
                                      </p:to>
                                    </p:set>
                                    <p:anim calcmode="lin" valueType="num">
                                      <p:cBhvr>
                                        <p:cTn id="35" dur="1000" fill="hold"/>
                                        <p:tgtEl>
                                          <p:spTgt spid="8">
                                            <p:bg/>
                                          </p:spTgt>
                                        </p:tgtEl>
                                        <p:attrNameLst>
                                          <p:attrName>ppt_w</p:attrName>
                                        </p:attrNameLst>
                                      </p:cBhvr>
                                      <p:tavLst>
                                        <p:tav tm="0">
                                          <p:val>
                                            <p:fltVal val="0"/>
                                          </p:val>
                                        </p:tav>
                                        <p:tav tm="100000">
                                          <p:val>
                                            <p:strVal val="#ppt_w"/>
                                          </p:val>
                                        </p:tav>
                                      </p:tavLst>
                                    </p:anim>
                                    <p:anim calcmode="lin" valueType="num">
                                      <p:cBhvr>
                                        <p:cTn id="36" dur="1000" fill="hold"/>
                                        <p:tgtEl>
                                          <p:spTgt spid="8">
                                            <p:bg/>
                                          </p:spTgt>
                                        </p:tgtEl>
                                        <p:attrNameLst>
                                          <p:attrName>ppt_h</p:attrName>
                                        </p:attrNameLst>
                                      </p:cBhvr>
                                      <p:tavLst>
                                        <p:tav tm="0">
                                          <p:val>
                                            <p:fltVal val="0"/>
                                          </p:val>
                                        </p:tav>
                                        <p:tav tm="100000">
                                          <p:val>
                                            <p:strVal val="#ppt_h"/>
                                          </p:val>
                                        </p:tav>
                                      </p:tavLst>
                                    </p:anim>
                                    <p:animEffect transition="in" filter="fade">
                                      <p:cBhvr>
                                        <p:cTn id="37" dur="1000"/>
                                        <p:tgtEl>
                                          <p:spTgt spid="8">
                                            <p:bg/>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 calcmode="lin" valueType="num">
                                      <p:cBhvr>
                                        <p:cTn id="4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1"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p:cNvSpPr>
            <a:spLocks noGrp="1"/>
          </p:cNvSpPr>
          <p:nvPr>
            <p:ph type="sldNum" sz="quarter" idx="12"/>
          </p:nvPr>
        </p:nvSpPr>
        <p:spPr>
          <a:xfrm>
            <a:off x="7247281" y="6433066"/>
            <a:ext cx="1828800" cy="365125"/>
          </a:xfrm>
        </p:spPr>
        <p:txBody>
          <a:bodyPr/>
          <a:lstStyle/>
          <a:p>
            <a:fld id="{5C014052-953B-4273-8F47-BF25327D5B24}" type="slidenum">
              <a:rPr lang="en-US" smtClean="0"/>
              <a:t>50</a:t>
            </a:fld>
            <a:endParaRPr lang="en-US" dirty="0"/>
          </a:p>
        </p:txBody>
      </p:sp>
      <p:sp>
        <p:nvSpPr>
          <p:cNvPr id="12" name="Title 1"/>
          <p:cNvSpPr txBox="1">
            <a:spLocks/>
          </p:cNvSpPr>
          <p:nvPr/>
        </p:nvSpPr>
        <p:spPr>
          <a:xfrm>
            <a:off x="-122500" y="0"/>
            <a:ext cx="844857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8C4C64"/>
                </a:solidFill>
                <a:effectLst>
                  <a:outerShdw blurRad="76200" dist="50800" dir="5400000" algn="tl" rotWithShape="0">
                    <a:srgbClr val="000000">
                      <a:alpha val="65000"/>
                    </a:srgbClr>
                  </a:outerShdw>
                </a:effectLst>
              </a:rPr>
              <a:t>Counting the Omer from </a:t>
            </a:r>
            <a:r>
              <a:rPr lang="en-US" sz="4200" spc="50" dirty="0" smtClean="0">
                <a:ln w="11430"/>
                <a:solidFill>
                  <a:srgbClr val="006600"/>
                </a:solidFill>
                <a:effectLst>
                  <a:outerShdw blurRad="76200" dist="50800" dir="5400000" algn="tl" rotWithShape="0">
                    <a:srgbClr val="000000">
                      <a:alpha val="65000"/>
                    </a:srgbClr>
                  </a:outerShdw>
                </a:effectLst>
              </a:rPr>
              <a:t/>
            </a:r>
            <a:br>
              <a:rPr lang="en-US" sz="4200" spc="50" dirty="0" smtClean="0">
                <a:ln w="11430"/>
                <a:solidFill>
                  <a:srgbClr val="006600"/>
                </a:solidFill>
                <a:effectLst>
                  <a:outerShdw blurRad="76200" dist="50800" dir="5400000" algn="tl" rotWithShape="0">
                    <a:srgbClr val="000000">
                      <a:alpha val="65000"/>
                    </a:srgbClr>
                  </a:outerShdw>
                </a:effectLst>
              </a:rPr>
            </a:br>
            <a:r>
              <a:rPr lang="en-US" sz="4200" spc="50" dirty="0" smtClean="0">
                <a:ln w="11430"/>
                <a:solidFill>
                  <a:srgbClr val="006600"/>
                </a:solidFill>
                <a:effectLst>
                  <a:outerShdw blurRad="76200" dist="50800" dir="5400000" algn="tl" rotWithShape="0">
                    <a:srgbClr val="000000">
                      <a:alpha val="65000"/>
                    </a:srgbClr>
                  </a:outerShdw>
                </a:effectLst>
              </a:rPr>
              <a:t>Abib 16 Wave Sheaf</a:t>
            </a:r>
          </a:p>
        </p:txBody>
      </p:sp>
      <p:pic>
        <p:nvPicPr>
          <p:cNvPr id="14" name="Picture 3" descr="C:\Users\Rae\Desktop\do man x 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100" y="203200"/>
            <a:ext cx="2032000" cy="203200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graphicFrame>
        <p:nvGraphicFramePr>
          <p:cNvPr id="16" name="Table 15"/>
          <p:cNvGraphicFramePr>
            <a:graphicFrameLocks noGrp="1"/>
          </p:cNvGraphicFramePr>
          <p:nvPr>
            <p:extLst>
              <p:ext uri="{D42A27DB-BD31-4B8C-83A1-F6EECF244321}">
                <p14:modId xmlns:p14="http://schemas.microsoft.com/office/powerpoint/2010/main" val="608398509"/>
              </p:ext>
            </p:extLst>
          </p:nvPr>
        </p:nvGraphicFramePr>
        <p:xfrm>
          <a:off x="416512" y="1447799"/>
          <a:ext cx="8229599" cy="3992880"/>
        </p:xfrm>
        <a:graphic>
          <a:graphicData uri="http://schemas.openxmlformats.org/drawingml/2006/table">
            <a:tbl>
              <a:tblPr firstRow="1" bandRow="1">
                <a:tableStyleId>{8A107856-5554-42FB-B03E-39F5DBC370BA}</a:tableStyleId>
              </a:tblPr>
              <a:tblGrid>
                <a:gridCol w="1175657"/>
                <a:gridCol w="1175657"/>
                <a:gridCol w="1175657"/>
                <a:gridCol w="1175657"/>
                <a:gridCol w="1175657"/>
                <a:gridCol w="1175657"/>
                <a:gridCol w="1175657"/>
              </a:tblGrid>
              <a:tr h="462280">
                <a:tc>
                  <a:txBody>
                    <a:bodyPr/>
                    <a:lstStyle/>
                    <a:p>
                      <a:pPr algn="ctr"/>
                      <a:r>
                        <a:rPr lang="en-US" b="1" dirty="0" smtClean="0">
                          <a:solidFill>
                            <a:schemeClr val="bg1"/>
                          </a:solidFill>
                        </a:rPr>
                        <a:t>1</a:t>
                      </a:r>
                      <a:r>
                        <a:rPr lang="en-US" b="1" baseline="30000" dirty="0" smtClean="0">
                          <a:solidFill>
                            <a:schemeClr val="bg1"/>
                          </a:solidFill>
                        </a:rPr>
                        <a:t>st</a:t>
                      </a:r>
                      <a:r>
                        <a:rPr lang="en-US" b="1" baseline="0" dirty="0" smtClean="0">
                          <a:solidFill>
                            <a:schemeClr val="bg1"/>
                          </a:solidFill>
                        </a:rPr>
                        <a:t> Cycle</a:t>
                      </a:r>
                    </a:p>
                    <a:p>
                      <a:pPr algn="ctr"/>
                      <a:r>
                        <a:rPr lang="en-US" sz="1400" b="1" baseline="0" dirty="0" smtClean="0">
                          <a:solidFill>
                            <a:schemeClr val="bg1"/>
                          </a:solidFill>
                        </a:rPr>
                        <a:t>[Sun]</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2</a:t>
                      </a:r>
                      <a:r>
                        <a:rPr lang="en-US" b="1" baseline="30000" dirty="0" smtClean="0">
                          <a:solidFill>
                            <a:schemeClr val="bg1"/>
                          </a:solidFill>
                        </a:rPr>
                        <a:t>nd</a:t>
                      </a:r>
                      <a:r>
                        <a:rPr lang="en-US" b="1" dirty="0" smtClean="0">
                          <a:solidFill>
                            <a:schemeClr val="bg1"/>
                          </a:solidFill>
                        </a:rPr>
                        <a:t> Cycle</a:t>
                      </a:r>
                    </a:p>
                    <a:p>
                      <a:pPr algn="ctr"/>
                      <a:r>
                        <a:rPr lang="en-US" sz="1400" b="1" dirty="0" smtClean="0">
                          <a:solidFill>
                            <a:schemeClr val="bg1"/>
                          </a:solidFill>
                        </a:rPr>
                        <a:t>[Mon]</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3</a:t>
                      </a:r>
                      <a:r>
                        <a:rPr lang="en-US" b="1" baseline="30000" dirty="0" smtClean="0">
                          <a:solidFill>
                            <a:schemeClr val="bg1"/>
                          </a:solidFill>
                        </a:rPr>
                        <a:t>rd</a:t>
                      </a:r>
                      <a:r>
                        <a:rPr lang="en-US" b="1" dirty="0" smtClean="0">
                          <a:solidFill>
                            <a:schemeClr val="bg1"/>
                          </a:solidFill>
                        </a:rPr>
                        <a:t> Cycle</a:t>
                      </a:r>
                    </a:p>
                    <a:p>
                      <a:pPr algn="ctr"/>
                      <a:r>
                        <a:rPr lang="en-US" sz="1400" b="1" dirty="0" smtClean="0">
                          <a:solidFill>
                            <a:schemeClr val="bg1"/>
                          </a:solidFill>
                        </a:rPr>
                        <a:t>[Tues]</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4</a:t>
                      </a:r>
                      <a:r>
                        <a:rPr lang="en-US" b="1" baseline="30000" dirty="0" smtClean="0">
                          <a:solidFill>
                            <a:schemeClr val="bg1"/>
                          </a:solidFill>
                        </a:rPr>
                        <a:t>th</a:t>
                      </a:r>
                      <a:r>
                        <a:rPr lang="en-US" b="1" dirty="0" smtClean="0">
                          <a:solidFill>
                            <a:schemeClr val="bg1"/>
                          </a:solidFill>
                        </a:rPr>
                        <a:t> Cycle</a:t>
                      </a:r>
                    </a:p>
                    <a:p>
                      <a:pPr algn="ctr"/>
                      <a:r>
                        <a:rPr lang="en-US" sz="1400" b="1" dirty="0" smtClean="0">
                          <a:solidFill>
                            <a:schemeClr val="bg1"/>
                          </a:solidFill>
                        </a:rPr>
                        <a:t>[Wed]</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5</a:t>
                      </a:r>
                      <a:r>
                        <a:rPr lang="en-US" b="1" baseline="30000" dirty="0" smtClean="0">
                          <a:solidFill>
                            <a:schemeClr val="bg1"/>
                          </a:solidFill>
                        </a:rPr>
                        <a:t>th</a:t>
                      </a:r>
                      <a:r>
                        <a:rPr lang="en-US" b="1" dirty="0" smtClean="0">
                          <a:solidFill>
                            <a:schemeClr val="bg1"/>
                          </a:solidFill>
                        </a:rPr>
                        <a:t> Cycle</a:t>
                      </a:r>
                    </a:p>
                    <a:p>
                      <a:pPr algn="ctr"/>
                      <a:r>
                        <a:rPr lang="en-US" sz="1400" b="1" dirty="0" smtClean="0">
                          <a:solidFill>
                            <a:schemeClr val="bg1"/>
                          </a:solidFill>
                        </a:rPr>
                        <a:t>[</a:t>
                      </a:r>
                      <a:r>
                        <a:rPr lang="en-US" sz="1400" b="1" dirty="0" err="1" smtClean="0">
                          <a:solidFill>
                            <a:schemeClr val="bg1"/>
                          </a:solidFill>
                        </a:rPr>
                        <a:t>Thur</a:t>
                      </a:r>
                      <a:r>
                        <a:rPr lang="en-US" sz="1400" b="1" dirty="0" smtClean="0">
                          <a:solidFill>
                            <a:schemeClr val="bg1"/>
                          </a:solidFill>
                        </a:rPr>
                        <a:t>]</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Prep</a:t>
                      </a:r>
                      <a:r>
                        <a:rPr lang="en-US" b="1" baseline="0" dirty="0" smtClean="0">
                          <a:solidFill>
                            <a:schemeClr val="bg1"/>
                          </a:solidFill>
                        </a:rPr>
                        <a:t> Day</a:t>
                      </a:r>
                    </a:p>
                    <a:p>
                      <a:pPr algn="ctr"/>
                      <a:r>
                        <a:rPr lang="en-US" sz="1400" b="1" baseline="0" dirty="0" smtClean="0">
                          <a:solidFill>
                            <a:schemeClr val="bg1"/>
                          </a:solidFill>
                        </a:rPr>
                        <a:t>[Fri]</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Sabbath</a:t>
                      </a:r>
                    </a:p>
                    <a:p>
                      <a:pPr algn="ctr"/>
                      <a:r>
                        <a:rPr lang="en-US" sz="1400" b="1" dirty="0" smtClean="0">
                          <a:solidFill>
                            <a:schemeClr val="bg1"/>
                          </a:solidFill>
                        </a:rPr>
                        <a:t>[Sat]</a:t>
                      </a:r>
                      <a:endParaRPr lang="en-US" sz="1400" b="1" dirty="0">
                        <a:solidFill>
                          <a:schemeClr val="bg1"/>
                        </a:solidFill>
                      </a:endParaRPr>
                    </a:p>
                  </a:txBody>
                  <a:tcPr>
                    <a:cell3D prstMaterial="dkEdge">
                      <a:bevel/>
                      <a:lightRig rig="flood" dir="t"/>
                    </a:cell3D>
                    <a:solidFill>
                      <a:srgbClr val="8C4C64"/>
                    </a:solidFill>
                  </a:tcPr>
                </a:tc>
              </a:tr>
              <a:tr h="370840">
                <a:tc>
                  <a:txBody>
                    <a:bodyPr/>
                    <a:lstStyle/>
                    <a:p>
                      <a:pPr algn="ctr"/>
                      <a:r>
                        <a:rPr lang="en-US" b="1" dirty="0" smtClean="0"/>
                        <a:t>Day 1</a:t>
                      </a:r>
                    </a:p>
                    <a:p>
                      <a:pPr algn="ctr"/>
                      <a:r>
                        <a:rPr lang="en-US" b="1" dirty="0" smtClean="0"/>
                        <a:t>Month 1</a:t>
                      </a:r>
                      <a:endParaRPr lang="en-US" b="1" dirty="0"/>
                    </a:p>
                  </a:txBody>
                  <a:tcPr>
                    <a:cell3D prstMaterial="dkEdge">
                      <a:bevel/>
                      <a:lightRig rig="flood" dir="t"/>
                    </a:cell3D>
                    <a:solidFill>
                      <a:srgbClr val="99FFCC"/>
                    </a:solidFill>
                  </a:tcPr>
                </a:tc>
                <a:tc>
                  <a:txBody>
                    <a:bodyPr/>
                    <a:lstStyle/>
                    <a:p>
                      <a:pPr algn="ctr"/>
                      <a:r>
                        <a:rPr lang="en-US" b="1" dirty="0" smtClean="0"/>
                        <a:t>2</a:t>
                      </a:r>
                      <a:endParaRPr lang="en-US" b="1" dirty="0"/>
                    </a:p>
                  </a:txBody>
                  <a:tcPr>
                    <a:cell3D prstMaterial="dkEdge">
                      <a:bevel/>
                      <a:lightRig rig="flood" dir="t"/>
                    </a:cell3D>
                  </a:tcPr>
                </a:tc>
                <a:tc>
                  <a:txBody>
                    <a:bodyPr/>
                    <a:lstStyle/>
                    <a:p>
                      <a:pPr algn="ctr"/>
                      <a:r>
                        <a:rPr lang="en-US" b="1" dirty="0" smtClean="0"/>
                        <a:t>3</a:t>
                      </a:r>
                      <a:endParaRPr lang="en-US" b="1" dirty="0"/>
                    </a:p>
                  </a:txBody>
                  <a:tcPr>
                    <a:cell3D prstMaterial="dkEdge">
                      <a:bevel/>
                      <a:lightRig rig="flood" dir="t"/>
                    </a:cell3D>
                  </a:tcPr>
                </a:tc>
                <a:tc>
                  <a:txBody>
                    <a:bodyPr/>
                    <a:lstStyle/>
                    <a:p>
                      <a:pPr algn="ctr"/>
                      <a:r>
                        <a:rPr lang="en-US" b="1" dirty="0" smtClean="0"/>
                        <a:t>4</a:t>
                      </a:r>
                      <a:endParaRPr lang="en-US" b="1" dirty="0"/>
                    </a:p>
                  </a:txBody>
                  <a:tcPr>
                    <a:cell3D prstMaterial="dkEdge">
                      <a:bevel/>
                      <a:lightRig rig="flood" dir="t"/>
                    </a:cell3D>
                  </a:tcPr>
                </a:tc>
                <a:tc>
                  <a:txBody>
                    <a:bodyPr/>
                    <a:lstStyle/>
                    <a:p>
                      <a:pPr algn="ctr"/>
                      <a:r>
                        <a:rPr lang="en-US" b="1" dirty="0" smtClean="0"/>
                        <a:t>5</a:t>
                      </a:r>
                      <a:endParaRPr lang="en-US" b="1" dirty="0"/>
                    </a:p>
                  </a:txBody>
                  <a:tcPr>
                    <a:cell3D prstMaterial="dkEdge">
                      <a:bevel/>
                      <a:lightRig rig="flood" dir="t"/>
                    </a:cell3D>
                  </a:tcPr>
                </a:tc>
                <a:tc>
                  <a:txBody>
                    <a:bodyPr/>
                    <a:lstStyle/>
                    <a:p>
                      <a:pPr algn="ctr"/>
                      <a:r>
                        <a:rPr lang="en-US" b="1" dirty="0" smtClean="0"/>
                        <a:t>6</a:t>
                      </a:r>
                      <a:endParaRPr lang="en-US" b="1" dirty="0"/>
                    </a:p>
                  </a:txBody>
                  <a:tcPr>
                    <a:cell3D prstMaterial="dkEdge">
                      <a:bevel/>
                      <a:lightRig rig="flood" dir="t"/>
                    </a:cell3D>
                  </a:tcPr>
                </a:tc>
                <a:tc>
                  <a:txBody>
                    <a:bodyPr/>
                    <a:lstStyle/>
                    <a:p>
                      <a:pPr algn="ctr"/>
                      <a:r>
                        <a:rPr lang="en-US" b="1" dirty="0" smtClean="0"/>
                        <a:t>7</a:t>
                      </a:r>
                      <a:endParaRPr lang="en-US" b="1" dirty="0"/>
                    </a:p>
                  </a:txBody>
                  <a:tcPr>
                    <a:cell3D prstMaterial="dkEdge">
                      <a:bevel/>
                      <a:lightRig rig="flood" dir="t"/>
                    </a:cell3D>
                    <a:solidFill>
                      <a:srgbClr val="66CCFF"/>
                    </a:solidFill>
                  </a:tcPr>
                </a:tc>
              </a:tr>
              <a:tr h="370840">
                <a:tc>
                  <a:txBody>
                    <a:bodyPr/>
                    <a:lstStyle/>
                    <a:p>
                      <a:pPr algn="ctr"/>
                      <a:r>
                        <a:rPr lang="en-US" b="1" dirty="0" smtClean="0"/>
                        <a:t>8</a:t>
                      </a:r>
                    </a:p>
                    <a:p>
                      <a:pPr algn="ctr"/>
                      <a:endParaRPr lang="en-US" b="1" dirty="0"/>
                    </a:p>
                  </a:txBody>
                  <a:tcPr>
                    <a:cell3D prstMaterial="dkEdge">
                      <a:bevel/>
                      <a:lightRig rig="flood" dir="t"/>
                    </a:cell3D>
                  </a:tcPr>
                </a:tc>
                <a:tc>
                  <a:txBody>
                    <a:bodyPr/>
                    <a:lstStyle/>
                    <a:p>
                      <a:pPr algn="ctr"/>
                      <a:r>
                        <a:rPr lang="en-US" b="1" dirty="0" smtClean="0"/>
                        <a:t>9</a:t>
                      </a:r>
                      <a:endParaRPr lang="en-US" b="1" dirty="0"/>
                    </a:p>
                  </a:txBody>
                  <a:tcPr>
                    <a:cell3D prstMaterial="dkEdge">
                      <a:bevel/>
                      <a:lightRig rig="flood" dir="t"/>
                    </a:cell3D>
                  </a:tcPr>
                </a:tc>
                <a:tc>
                  <a:txBody>
                    <a:bodyPr/>
                    <a:lstStyle/>
                    <a:p>
                      <a:pPr algn="ctr"/>
                      <a:r>
                        <a:rPr lang="en-US" b="1" dirty="0" smtClean="0"/>
                        <a:t>10</a:t>
                      </a:r>
                      <a:endParaRPr lang="en-US" b="1" dirty="0"/>
                    </a:p>
                  </a:txBody>
                  <a:tcPr>
                    <a:cell3D prstMaterial="dkEdge">
                      <a:bevel/>
                      <a:lightRig rig="flood" dir="t"/>
                    </a:cell3D>
                  </a:tcPr>
                </a:tc>
                <a:tc>
                  <a:txBody>
                    <a:bodyPr/>
                    <a:lstStyle/>
                    <a:p>
                      <a:pPr algn="ctr"/>
                      <a:r>
                        <a:rPr lang="en-US" b="1" dirty="0" smtClean="0"/>
                        <a:t>11</a:t>
                      </a:r>
                      <a:endParaRPr lang="en-US" b="1" dirty="0"/>
                    </a:p>
                  </a:txBody>
                  <a:tcPr>
                    <a:cell3D prstMaterial="dkEdge">
                      <a:bevel/>
                      <a:lightRig rig="flood" dir="t"/>
                    </a:cell3D>
                  </a:tcPr>
                </a:tc>
                <a:tc>
                  <a:txBody>
                    <a:bodyPr/>
                    <a:lstStyle/>
                    <a:p>
                      <a:pPr algn="ctr"/>
                      <a:r>
                        <a:rPr lang="en-US" b="1" dirty="0" smtClean="0"/>
                        <a:t>12</a:t>
                      </a:r>
                      <a:endParaRPr lang="en-US" b="1" dirty="0"/>
                    </a:p>
                  </a:txBody>
                  <a:tcPr>
                    <a:cell3D prstMaterial="dkEdge">
                      <a:bevel/>
                      <a:lightRig rig="flood" dir="t"/>
                    </a:cell3D>
                  </a:tcPr>
                </a:tc>
                <a:tc>
                  <a:txBody>
                    <a:bodyPr/>
                    <a:lstStyle/>
                    <a:p>
                      <a:pPr algn="ctr"/>
                      <a:r>
                        <a:rPr lang="en-US" b="1" dirty="0" smtClean="0"/>
                        <a:t>13</a:t>
                      </a:r>
                      <a:endParaRPr lang="en-US" b="1" dirty="0"/>
                    </a:p>
                  </a:txBody>
                  <a:tcPr>
                    <a:cell3D prstMaterial="dkEdge">
                      <a:bevel/>
                      <a:lightRig rig="flood" dir="t"/>
                    </a:cell3D>
                  </a:tcPr>
                </a:tc>
                <a:tc>
                  <a:txBody>
                    <a:bodyPr/>
                    <a:lstStyle/>
                    <a:p>
                      <a:pPr algn="ctr"/>
                      <a:r>
                        <a:rPr lang="en-US" b="1" dirty="0" smtClean="0">
                          <a:solidFill>
                            <a:schemeClr val="bg1"/>
                          </a:solidFill>
                        </a:rPr>
                        <a:t>14</a:t>
                      </a:r>
                    </a:p>
                    <a:p>
                      <a:pPr algn="ctr"/>
                      <a:r>
                        <a:rPr lang="en-US" b="1" dirty="0" smtClean="0">
                          <a:solidFill>
                            <a:schemeClr val="bg1"/>
                          </a:solidFill>
                        </a:rPr>
                        <a:t>Passover</a:t>
                      </a:r>
                      <a:endParaRPr lang="en-US" b="1" dirty="0">
                        <a:solidFill>
                          <a:schemeClr val="bg1"/>
                        </a:solidFill>
                      </a:endParaRPr>
                    </a:p>
                  </a:txBody>
                  <a:tcPr>
                    <a:cell3D prstMaterial="dkEdge">
                      <a:bevel/>
                      <a:lightRig rig="flood" dir="t"/>
                    </a:cell3D>
                    <a:solidFill>
                      <a:srgbClr val="FF0000"/>
                    </a:solidFill>
                  </a:tcPr>
                </a:tc>
              </a:tr>
              <a:tr h="370840">
                <a:tc>
                  <a:txBody>
                    <a:bodyPr/>
                    <a:lstStyle/>
                    <a:p>
                      <a:pPr algn="ctr"/>
                      <a:r>
                        <a:rPr lang="en-US" b="1" dirty="0" smtClean="0"/>
                        <a:t>15</a:t>
                      </a:r>
                    </a:p>
                    <a:p>
                      <a:pPr algn="ctr"/>
                      <a:endParaRPr lang="en-US" b="1" dirty="0"/>
                    </a:p>
                  </a:txBody>
                  <a:tcPr>
                    <a:cell3D prstMaterial="dkEdge">
                      <a:bevel/>
                      <a:lightRig rig="flood" dir="t"/>
                    </a:cell3D>
                  </a:tcPr>
                </a:tc>
                <a:tc>
                  <a:txBody>
                    <a:bodyPr/>
                    <a:lstStyle/>
                    <a:p>
                      <a:pPr algn="ctr"/>
                      <a:r>
                        <a:rPr lang="en-US" b="1" dirty="0" smtClean="0"/>
                        <a:t>16</a:t>
                      </a:r>
                    </a:p>
                    <a:p>
                      <a:pPr algn="ctr"/>
                      <a:r>
                        <a:rPr lang="en-US" sz="1400" b="1" dirty="0" smtClean="0">
                          <a:solidFill>
                            <a:schemeClr val="bg1"/>
                          </a:solidFill>
                        </a:rPr>
                        <a:t>Wave Sheaf </a:t>
                      </a:r>
                      <a:r>
                        <a:rPr lang="en-US" sz="1800" b="1" dirty="0" smtClean="0">
                          <a:solidFill>
                            <a:schemeClr val="bg1"/>
                          </a:solidFill>
                        </a:rPr>
                        <a:t>#1</a:t>
                      </a:r>
                      <a:endParaRPr lang="en-US" sz="1400" b="1" dirty="0">
                        <a:solidFill>
                          <a:schemeClr val="bg1"/>
                        </a:solidFill>
                      </a:endParaRPr>
                    </a:p>
                  </a:txBody>
                  <a:tcPr>
                    <a:cell3D prstMaterial="dkEdge">
                      <a:bevel/>
                      <a:lightRig rig="flood" dir="t"/>
                    </a:cell3D>
                    <a:solidFill>
                      <a:srgbClr val="92D050"/>
                    </a:solidFill>
                  </a:tcPr>
                </a:tc>
                <a:tc>
                  <a:txBody>
                    <a:bodyPr/>
                    <a:lstStyle/>
                    <a:p>
                      <a:pPr algn="ctr"/>
                      <a:r>
                        <a:rPr lang="en-US" b="1" dirty="0" smtClean="0"/>
                        <a:t>17</a:t>
                      </a:r>
                    </a:p>
                    <a:p>
                      <a:pPr algn="ctr"/>
                      <a:r>
                        <a:rPr lang="en-US" sz="1800" b="1" dirty="0" smtClean="0">
                          <a:solidFill>
                            <a:srgbClr val="006600"/>
                          </a:solidFill>
                        </a:rPr>
                        <a:t>#2</a:t>
                      </a:r>
                      <a:endParaRPr lang="en-US" b="1" dirty="0"/>
                    </a:p>
                  </a:txBody>
                  <a:tcPr>
                    <a:cell3D prstMaterial="dkEdge">
                      <a:bevel/>
                      <a:lightRig rig="flood" dir="t"/>
                    </a:cell3D>
                  </a:tcPr>
                </a:tc>
                <a:tc>
                  <a:txBody>
                    <a:bodyPr/>
                    <a:lstStyle/>
                    <a:p>
                      <a:pPr algn="ctr"/>
                      <a:r>
                        <a:rPr lang="en-US" b="1" dirty="0" smtClean="0"/>
                        <a:t>18</a:t>
                      </a:r>
                    </a:p>
                    <a:p>
                      <a:pPr algn="ctr"/>
                      <a:r>
                        <a:rPr lang="en-US" sz="1800" b="1" dirty="0" smtClean="0">
                          <a:solidFill>
                            <a:srgbClr val="006600"/>
                          </a:solidFill>
                        </a:rPr>
                        <a:t>#3</a:t>
                      </a:r>
                      <a:endParaRPr lang="en-US" b="1" dirty="0"/>
                    </a:p>
                  </a:txBody>
                  <a:tcPr>
                    <a:cell3D prstMaterial="dkEdge">
                      <a:bevel/>
                      <a:lightRig rig="flood" dir="t"/>
                    </a:cell3D>
                  </a:tcPr>
                </a:tc>
                <a:tc>
                  <a:txBody>
                    <a:bodyPr/>
                    <a:lstStyle/>
                    <a:p>
                      <a:pPr algn="ctr"/>
                      <a:r>
                        <a:rPr lang="en-US" b="1" dirty="0" smtClean="0"/>
                        <a:t>19</a:t>
                      </a:r>
                    </a:p>
                    <a:p>
                      <a:pPr algn="ctr"/>
                      <a:r>
                        <a:rPr lang="en-US" sz="1800" b="1" dirty="0" smtClean="0">
                          <a:solidFill>
                            <a:srgbClr val="006600"/>
                          </a:solidFill>
                        </a:rPr>
                        <a:t>#4</a:t>
                      </a:r>
                      <a:endParaRPr lang="en-US" b="1" dirty="0"/>
                    </a:p>
                  </a:txBody>
                  <a:tcPr>
                    <a:cell3D prstMaterial="dkEdge">
                      <a:bevel/>
                      <a:lightRig rig="flood" dir="t"/>
                    </a:cell3D>
                  </a:tcPr>
                </a:tc>
                <a:tc>
                  <a:txBody>
                    <a:bodyPr/>
                    <a:lstStyle/>
                    <a:p>
                      <a:pPr algn="ctr"/>
                      <a:r>
                        <a:rPr lang="en-US" b="1" dirty="0" smtClean="0"/>
                        <a:t>20</a:t>
                      </a:r>
                    </a:p>
                    <a:p>
                      <a:pPr algn="ctr"/>
                      <a:r>
                        <a:rPr lang="en-US" sz="1800" b="1" dirty="0" smtClean="0">
                          <a:solidFill>
                            <a:srgbClr val="006600"/>
                          </a:solidFill>
                        </a:rPr>
                        <a:t>#5</a:t>
                      </a:r>
                      <a:endParaRPr lang="en-US" b="1" dirty="0"/>
                    </a:p>
                  </a:txBody>
                  <a:tcPr>
                    <a:cell3D prstMaterial="dkEdge">
                      <a:bevel/>
                      <a:lightRig rig="flood" dir="t"/>
                    </a:cell3D>
                  </a:tcPr>
                </a:tc>
                <a:tc>
                  <a:txBody>
                    <a:bodyPr/>
                    <a:lstStyle/>
                    <a:p>
                      <a:pPr algn="ctr"/>
                      <a:r>
                        <a:rPr lang="en-US" b="1" dirty="0" smtClean="0"/>
                        <a:t>21</a:t>
                      </a:r>
                    </a:p>
                    <a:p>
                      <a:pPr algn="ctr"/>
                      <a:r>
                        <a:rPr lang="en-US" sz="1800" b="1" dirty="0" smtClean="0">
                          <a:solidFill>
                            <a:srgbClr val="006600"/>
                          </a:solidFill>
                        </a:rPr>
                        <a:t>#6</a:t>
                      </a:r>
                      <a:endParaRPr lang="en-US" b="1" dirty="0"/>
                    </a:p>
                  </a:txBody>
                  <a:tcPr>
                    <a:cell3D prstMaterial="dkEdge">
                      <a:bevel/>
                      <a:lightRig rig="flood" dir="t"/>
                    </a:cell3D>
                    <a:solidFill>
                      <a:srgbClr val="66CCFF"/>
                    </a:solidFill>
                  </a:tcPr>
                </a:tc>
              </a:tr>
              <a:tr h="370840">
                <a:tc>
                  <a:txBody>
                    <a:bodyPr/>
                    <a:lstStyle/>
                    <a:p>
                      <a:pPr algn="ctr"/>
                      <a:r>
                        <a:rPr lang="en-US" b="1" dirty="0" smtClean="0"/>
                        <a:t>22</a:t>
                      </a:r>
                    </a:p>
                    <a:p>
                      <a:pPr algn="ctr"/>
                      <a:r>
                        <a:rPr lang="en-US" sz="1800" b="1" dirty="0" smtClean="0">
                          <a:solidFill>
                            <a:srgbClr val="006600"/>
                          </a:solidFill>
                        </a:rPr>
                        <a:t>#7</a:t>
                      </a:r>
                      <a:endParaRPr lang="en-US" b="1" dirty="0"/>
                    </a:p>
                  </a:txBody>
                  <a:tcPr>
                    <a:cell3D prstMaterial="dkEdge">
                      <a:bevel/>
                      <a:lightRig rig="flood" dir="t"/>
                    </a:cell3D>
                  </a:tcPr>
                </a:tc>
                <a:tc>
                  <a:txBody>
                    <a:bodyPr/>
                    <a:lstStyle/>
                    <a:p>
                      <a:pPr algn="ctr"/>
                      <a:r>
                        <a:rPr lang="en-US" b="1" dirty="0" smtClean="0"/>
                        <a:t>23</a:t>
                      </a:r>
                    </a:p>
                    <a:p>
                      <a:pPr algn="ctr"/>
                      <a:r>
                        <a:rPr lang="en-US" sz="1800" b="1" dirty="0" smtClean="0">
                          <a:solidFill>
                            <a:srgbClr val="006600"/>
                          </a:solidFill>
                        </a:rPr>
                        <a:t>#8</a:t>
                      </a:r>
                      <a:endParaRPr lang="en-US" b="1" dirty="0"/>
                    </a:p>
                  </a:txBody>
                  <a:tcPr>
                    <a:cell3D prstMaterial="dkEdge">
                      <a:bevel/>
                      <a:lightRig rig="flood" dir="t"/>
                    </a:cell3D>
                  </a:tcPr>
                </a:tc>
                <a:tc>
                  <a:txBody>
                    <a:bodyPr/>
                    <a:lstStyle/>
                    <a:p>
                      <a:pPr algn="ctr"/>
                      <a:r>
                        <a:rPr lang="en-US" b="1" dirty="0" smtClean="0"/>
                        <a:t>24</a:t>
                      </a:r>
                    </a:p>
                    <a:p>
                      <a:pPr algn="ctr"/>
                      <a:r>
                        <a:rPr lang="en-US" sz="1800" b="1" dirty="0" smtClean="0">
                          <a:solidFill>
                            <a:srgbClr val="006600"/>
                          </a:solidFill>
                        </a:rPr>
                        <a:t>#9</a:t>
                      </a:r>
                      <a:endParaRPr lang="en-US" b="1" dirty="0"/>
                    </a:p>
                  </a:txBody>
                  <a:tcPr>
                    <a:cell3D prstMaterial="dkEdge">
                      <a:bevel/>
                      <a:lightRig rig="flood" dir="t"/>
                    </a:cell3D>
                  </a:tcPr>
                </a:tc>
                <a:tc>
                  <a:txBody>
                    <a:bodyPr/>
                    <a:lstStyle/>
                    <a:p>
                      <a:pPr algn="ctr"/>
                      <a:r>
                        <a:rPr lang="en-US" b="1" dirty="0" smtClean="0"/>
                        <a:t>25</a:t>
                      </a:r>
                    </a:p>
                    <a:p>
                      <a:pPr algn="ctr"/>
                      <a:r>
                        <a:rPr lang="en-US" sz="1800" b="1" dirty="0" smtClean="0">
                          <a:solidFill>
                            <a:srgbClr val="006600"/>
                          </a:solidFill>
                        </a:rPr>
                        <a:t>#10</a:t>
                      </a:r>
                      <a:endParaRPr lang="en-US" b="1" dirty="0"/>
                    </a:p>
                  </a:txBody>
                  <a:tcPr>
                    <a:cell3D prstMaterial="dkEdge">
                      <a:bevel/>
                      <a:lightRig rig="flood" dir="t"/>
                    </a:cell3D>
                  </a:tcPr>
                </a:tc>
                <a:tc>
                  <a:txBody>
                    <a:bodyPr/>
                    <a:lstStyle/>
                    <a:p>
                      <a:pPr algn="ctr"/>
                      <a:r>
                        <a:rPr lang="en-US" b="1" dirty="0" smtClean="0"/>
                        <a:t>26</a:t>
                      </a:r>
                    </a:p>
                    <a:p>
                      <a:pPr algn="ctr"/>
                      <a:r>
                        <a:rPr lang="en-US" sz="1800" b="1" dirty="0" smtClean="0">
                          <a:solidFill>
                            <a:srgbClr val="006600"/>
                          </a:solidFill>
                        </a:rPr>
                        <a:t>#11</a:t>
                      </a:r>
                      <a:endParaRPr lang="en-US" b="1" dirty="0"/>
                    </a:p>
                  </a:txBody>
                  <a:tcPr>
                    <a:cell3D prstMaterial="dkEdge">
                      <a:bevel/>
                      <a:lightRig rig="flood" dir="t"/>
                    </a:cell3D>
                  </a:tcPr>
                </a:tc>
                <a:tc>
                  <a:txBody>
                    <a:bodyPr/>
                    <a:lstStyle/>
                    <a:p>
                      <a:pPr algn="ctr"/>
                      <a:r>
                        <a:rPr lang="en-US" b="1" dirty="0" smtClean="0"/>
                        <a:t>27</a:t>
                      </a:r>
                    </a:p>
                    <a:p>
                      <a:pPr algn="ctr"/>
                      <a:r>
                        <a:rPr lang="en-US" sz="1800" b="1" dirty="0" smtClean="0">
                          <a:solidFill>
                            <a:srgbClr val="006600"/>
                          </a:solidFill>
                        </a:rPr>
                        <a:t>#12</a:t>
                      </a:r>
                      <a:endParaRPr lang="en-US" b="1" dirty="0"/>
                    </a:p>
                  </a:txBody>
                  <a:tcPr>
                    <a:cell3D prstMaterial="dkEdge">
                      <a:bevel/>
                      <a:lightRig rig="flood" dir="t"/>
                    </a:cell3D>
                  </a:tcPr>
                </a:tc>
                <a:tc>
                  <a:txBody>
                    <a:bodyPr/>
                    <a:lstStyle/>
                    <a:p>
                      <a:pPr algn="ctr"/>
                      <a:r>
                        <a:rPr lang="en-US" b="1" dirty="0" smtClean="0"/>
                        <a:t>28</a:t>
                      </a:r>
                    </a:p>
                    <a:p>
                      <a:pPr algn="ctr"/>
                      <a:r>
                        <a:rPr lang="en-US" sz="1800" b="1" dirty="0" smtClean="0">
                          <a:solidFill>
                            <a:srgbClr val="006600"/>
                          </a:solidFill>
                        </a:rPr>
                        <a:t>#13</a:t>
                      </a:r>
                      <a:endParaRPr lang="en-US" b="1" dirty="0"/>
                    </a:p>
                  </a:txBody>
                  <a:tcPr>
                    <a:cell3D prstMaterial="dkEdge">
                      <a:bevel/>
                      <a:lightRig rig="flood" dir="t"/>
                    </a:cell3D>
                    <a:solidFill>
                      <a:srgbClr val="66CCFF"/>
                    </a:solidFill>
                  </a:tcPr>
                </a:tc>
              </a:tr>
              <a:tr h="370840">
                <a:tc>
                  <a:txBody>
                    <a:bodyPr/>
                    <a:lstStyle/>
                    <a:p>
                      <a:pPr algn="ctr"/>
                      <a:r>
                        <a:rPr lang="en-US" b="1" dirty="0" smtClean="0"/>
                        <a:t>29</a:t>
                      </a:r>
                    </a:p>
                    <a:p>
                      <a:pPr algn="ctr"/>
                      <a:r>
                        <a:rPr lang="en-US" sz="1800" b="1" dirty="0" smtClean="0">
                          <a:solidFill>
                            <a:srgbClr val="006600"/>
                          </a:solidFill>
                        </a:rPr>
                        <a:t>#14</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solidFill>
                            <a:srgbClr val="006600"/>
                          </a:solidFill>
                        </a:rPr>
                        <a:t>#15</a:t>
                      </a: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r>
            </a:tbl>
          </a:graphicData>
        </a:graphic>
      </p:graphicFrame>
      <p:cxnSp>
        <p:nvCxnSpPr>
          <p:cNvPr id="17" name="Straight Arrow Connector 16"/>
          <p:cNvCxnSpPr/>
          <p:nvPr/>
        </p:nvCxnSpPr>
        <p:spPr>
          <a:xfrm>
            <a:off x="487100" y="4800600"/>
            <a:ext cx="7239000" cy="0"/>
          </a:xfrm>
          <a:prstGeom prst="straightConnector1">
            <a:avLst/>
          </a:prstGeom>
          <a:ln w="57150">
            <a:solidFill>
              <a:srgbClr val="0066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7100" y="5634335"/>
            <a:ext cx="8127890" cy="461665"/>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rPr>
              <a:t>Only 1 Completed Omer Week in the Month of Abib.</a:t>
            </a:r>
            <a:endParaRPr lang="en-US" sz="2400" b="1" spc="150" dirty="0">
              <a:ln w="11430"/>
              <a:solidFill>
                <a:srgbClr val="F8F8F8"/>
              </a:solidFill>
              <a:effectLst>
                <a:outerShdw blurRad="25400" algn="tl" rotWithShape="0">
                  <a:srgbClr val="000000">
                    <a:alpha val="43000"/>
                  </a:srgbClr>
                </a:outerShdw>
              </a:effectLst>
            </a:endParaRPr>
          </a:p>
        </p:txBody>
      </p:sp>
      <p:sp>
        <p:nvSpPr>
          <p:cNvPr id="19" name="TextBox 18"/>
          <p:cNvSpPr txBox="1"/>
          <p:nvPr/>
        </p:nvSpPr>
        <p:spPr>
          <a:xfrm>
            <a:off x="268130" y="6248400"/>
            <a:ext cx="8588980" cy="353943"/>
          </a:xfrm>
          <a:prstGeom prst="rect">
            <a:avLst/>
          </a:prstGeom>
          <a:noFill/>
        </p:spPr>
        <p:txBody>
          <a:bodyPr wrap="square" rtlCol="0">
            <a:spAutoFit/>
          </a:bodyPr>
          <a:lstStyle/>
          <a:p>
            <a:pPr algn="ctr"/>
            <a:r>
              <a:rPr lang="en-US" sz="1700" b="1" dirty="0" smtClean="0">
                <a:solidFill>
                  <a:srgbClr val="006600"/>
                </a:solidFill>
                <a:latin typeface="Comic Sans MS" pitchFamily="66" charset="0"/>
              </a:rPr>
              <a:t>There needs to be six additional completed Sabbath weeks to the 50</a:t>
            </a:r>
            <a:r>
              <a:rPr lang="en-US" sz="1700" b="1" baseline="30000" dirty="0" smtClean="0">
                <a:solidFill>
                  <a:srgbClr val="006600"/>
                </a:solidFill>
                <a:latin typeface="Comic Sans MS" pitchFamily="66" charset="0"/>
              </a:rPr>
              <a:t>th</a:t>
            </a:r>
            <a:r>
              <a:rPr lang="en-US" sz="1700" b="1" dirty="0" smtClean="0">
                <a:solidFill>
                  <a:srgbClr val="006600"/>
                </a:solidFill>
                <a:latin typeface="Comic Sans MS" pitchFamily="66" charset="0"/>
              </a:rPr>
              <a:t> day.</a:t>
            </a:r>
            <a:endParaRPr lang="en-US" sz="1700" b="1" dirty="0">
              <a:solidFill>
                <a:srgbClr val="006600"/>
              </a:solidFill>
              <a:latin typeface="Comic Sans MS" pitchFamily="66" charset="0"/>
            </a:endParaRPr>
          </a:p>
        </p:txBody>
      </p:sp>
      <p:sp>
        <p:nvSpPr>
          <p:cNvPr id="20" name="Rectangle 19"/>
          <p:cNvSpPr/>
          <p:nvPr/>
        </p:nvSpPr>
        <p:spPr>
          <a:xfrm>
            <a:off x="8382000" y="4222284"/>
            <a:ext cx="635110"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1</a:t>
            </a:r>
            <a:r>
              <a:rPr lang="en-US" sz="2800" b="1" cap="all" spc="0" baseline="30000" dirty="0" smtClean="0">
                <a:ln w="0"/>
                <a:solidFill>
                  <a:srgbClr val="FF0000"/>
                </a:solidFill>
                <a:effectLst>
                  <a:glow rad="127000">
                    <a:schemeClr val="bg1"/>
                  </a:glow>
                </a:effectLst>
              </a:rPr>
              <a:t>st</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21" name="Rectangle 20"/>
          <p:cNvSpPr/>
          <p:nvPr/>
        </p:nvSpPr>
        <p:spPr>
          <a:xfrm>
            <a:off x="8405150" y="3551419"/>
            <a:ext cx="43794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endParaRPr>
          </a:p>
        </p:txBody>
      </p:sp>
      <p:cxnSp>
        <p:nvCxnSpPr>
          <p:cNvPr id="22" name="Straight Arrow Connector 21"/>
          <p:cNvCxnSpPr/>
          <p:nvPr/>
        </p:nvCxnSpPr>
        <p:spPr>
          <a:xfrm>
            <a:off x="1600200" y="4191000"/>
            <a:ext cx="6127375" cy="0"/>
          </a:xfrm>
          <a:prstGeom prst="straightConnector1">
            <a:avLst/>
          </a:prstGeom>
          <a:ln w="76200">
            <a:solidFill>
              <a:srgbClr val="FF00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88025" y="3863249"/>
            <a:ext cx="4648200"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ln>
                  <a:solidFill>
                    <a:srgbClr val="C00000"/>
                  </a:solidFill>
                </a:ln>
                <a:solidFill>
                  <a:srgbClr val="FF0000"/>
                </a:solidFill>
                <a:latin typeface="Comic Sans MS" pitchFamily="66" charset="0"/>
              </a:rPr>
              <a:t>Does not count as a complete week!</a:t>
            </a:r>
            <a:endParaRPr lang="en-US" b="1" dirty="0">
              <a:ln>
                <a:solidFill>
                  <a:srgbClr val="C00000"/>
                </a:solidFill>
              </a:ln>
              <a:solidFill>
                <a:srgbClr val="FF0000"/>
              </a:solidFill>
              <a:latin typeface="Comic Sans MS" pitchFamily="66" charset="0"/>
            </a:endParaRPr>
          </a:p>
        </p:txBody>
      </p:sp>
    </p:spTree>
    <p:extLst>
      <p:ext uri="{BB962C8B-B14F-4D97-AF65-F5344CB8AC3E}">
        <p14:creationId xmlns:p14="http://schemas.microsoft.com/office/powerpoint/2010/main" val="2922803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75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500"/>
                                        <p:tgtEl>
                                          <p:spTgt spid="2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250"/>
                                        <p:tgtEl>
                                          <p:spTgt spid="21"/>
                                        </p:tgtEl>
                                      </p:cBhvr>
                                    </p:animEffect>
                                    <p:anim calcmode="lin" valueType="num">
                                      <p:cBhvr>
                                        <p:cTn id="14" dur="1250" fill="hold"/>
                                        <p:tgtEl>
                                          <p:spTgt spid="21"/>
                                        </p:tgtEl>
                                        <p:attrNameLst>
                                          <p:attrName>ppt_x</p:attrName>
                                        </p:attrNameLst>
                                      </p:cBhvr>
                                      <p:tavLst>
                                        <p:tav tm="0">
                                          <p:val>
                                            <p:strVal val="#ppt_x"/>
                                          </p:val>
                                        </p:tav>
                                        <p:tav tm="100000">
                                          <p:val>
                                            <p:strVal val="#ppt_x"/>
                                          </p:val>
                                        </p:tav>
                                      </p:tavLst>
                                    </p:anim>
                                    <p:anim calcmode="lin" valueType="num">
                                      <p:cBhvr>
                                        <p:cTn id="15" dur="125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750"/>
                                        <p:tgtEl>
                                          <p:spTgt spid="1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250"/>
                                        <p:tgtEl>
                                          <p:spTgt spid="20"/>
                                        </p:tgtEl>
                                      </p:cBhvr>
                                    </p:animEffect>
                                    <p:anim calcmode="lin" valueType="num">
                                      <p:cBhvr>
                                        <p:cTn id="23" dur="1250" fill="hold"/>
                                        <p:tgtEl>
                                          <p:spTgt spid="20"/>
                                        </p:tgtEl>
                                        <p:attrNameLst>
                                          <p:attrName>ppt_x</p:attrName>
                                        </p:attrNameLst>
                                      </p:cBhvr>
                                      <p:tavLst>
                                        <p:tav tm="0">
                                          <p:val>
                                            <p:strVal val="#ppt_x"/>
                                          </p:val>
                                        </p:tav>
                                        <p:tav tm="100000">
                                          <p:val>
                                            <p:strVal val="#ppt_x"/>
                                          </p:val>
                                        </p:tav>
                                      </p:tavLst>
                                    </p:anim>
                                    <p:anim calcmode="lin" valueType="num">
                                      <p:cBhvr>
                                        <p:cTn id="24" dur="125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2" presetClass="entr" presetSubtype="8" fill="hold" nodeType="after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left)">
                                      <p:cBhvr>
                                        <p:cTn id="28" dur="2000"/>
                                        <p:tgtEl>
                                          <p:spTgt spid="18">
                                            <p:txEl>
                                              <p:pRg st="0" end="0"/>
                                            </p:txEl>
                                          </p:spTgt>
                                        </p:tgtEl>
                                      </p:cBhvr>
                                    </p:animEffect>
                                  </p:childTnLst>
                                </p:cTn>
                              </p:par>
                            </p:childTnLst>
                          </p:cTn>
                        </p:par>
                        <p:par>
                          <p:cTn id="29" fill="hold">
                            <p:stCondLst>
                              <p:cond delay="5500"/>
                            </p:stCondLst>
                            <p:childTnLst>
                              <p:par>
                                <p:cTn id="30" presetID="16" presetClass="entr" presetSubtype="21"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16675"/>
            <a:ext cx="1828800" cy="365125"/>
          </a:xfrm>
        </p:spPr>
        <p:txBody>
          <a:bodyPr/>
          <a:lstStyle/>
          <a:p>
            <a:fld id="{5C014052-953B-4273-8F47-BF25327D5B24}" type="slidenum">
              <a:rPr lang="en-US" smtClean="0"/>
              <a:t>51</a:t>
            </a:fld>
            <a:endParaRPr lang="en-US" dirty="0"/>
          </a:p>
        </p:txBody>
      </p:sp>
      <p:sp>
        <p:nvSpPr>
          <p:cNvPr id="5" name="Title 1"/>
          <p:cNvSpPr txBox="1">
            <a:spLocks/>
          </p:cNvSpPr>
          <p:nvPr/>
        </p:nvSpPr>
        <p:spPr>
          <a:xfrm>
            <a:off x="0" y="-76200"/>
            <a:ext cx="830568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50" dirty="0" smtClean="0">
                <a:ln w="11430"/>
                <a:solidFill>
                  <a:srgbClr val="8C4C64"/>
                </a:solidFill>
                <a:effectLst>
                  <a:outerShdw blurRad="76200" dist="50800" dir="5400000" algn="tl" rotWithShape="0">
                    <a:srgbClr val="000000">
                      <a:alpha val="65000"/>
                    </a:srgbClr>
                  </a:outerShdw>
                </a:effectLst>
              </a:rPr>
              <a:t>[</a:t>
            </a:r>
            <a:r>
              <a:rPr lang="en-US" sz="2800" spc="50" dirty="0" err="1" smtClean="0">
                <a:ln w="11430"/>
                <a:solidFill>
                  <a:srgbClr val="8C4C64"/>
                </a:solidFill>
                <a:effectLst>
                  <a:outerShdw blurRad="76200" dist="50800" dir="5400000" algn="tl" rotWithShape="0">
                    <a:srgbClr val="000000">
                      <a:alpha val="65000"/>
                    </a:srgbClr>
                  </a:outerShdw>
                </a:effectLst>
              </a:rPr>
              <a:t>Con’t</a:t>
            </a:r>
            <a:r>
              <a:rPr lang="en-US" sz="2800" spc="50" dirty="0" smtClean="0">
                <a:ln w="11430"/>
                <a:solidFill>
                  <a:srgbClr val="8C4C64"/>
                </a:solidFill>
                <a:effectLst>
                  <a:outerShdw blurRad="76200" dist="50800" dir="5400000" algn="tl" rotWithShape="0">
                    <a:srgbClr val="000000">
                      <a:alpha val="65000"/>
                    </a:srgbClr>
                  </a:outerShdw>
                </a:effectLst>
              </a:rPr>
              <a:t>]</a:t>
            </a:r>
            <a:r>
              <a:rPr lang="en-US" sz="3600" spc="50" dirty="0" smtClean="0">
                <a:ln w="11430"/>
                <a:solidFill>
                  <a:srgbClr val="8C4C64"/>
                </a:solidFill>
                <a:effectLst>
                  <a:outerShdw blurRad="76200" dist="50800" dir="5400000" algn="tl" rotWithShape="0">
                    <a:srgbClr val="000000">
                      <a:alpha val="65000"/>
                    </a:srgbClr>
                  </a:outerShdw>
                </a:effectLst>
              </a:rPr>
              <a:t> </a:t>
            </a:r>
            <a:r>
              <a:rPr lang="en-US" sz="4200" spc="50" dirty="0" smtClean="0">
                <a:ln w="11430"/>
                <a:solidFill>
                  <a:srgbClr val="8C4C64"/>
                </a:solidFill>
                <a:effectLst>
                  <a:outerShdw blurRad="76200" dist="50800" dir="5400000" algn="tl" rotWithShape="0">
                    <a:srgbClr val="000000">
                      <a:alpha val="65000"/>
                    </a:srgbClr>
                  </a:outerShdw>
                </a:effectLst>
              </a:rPr>
              <a:t>Counting</a:t>
            </a:r>
            <a:r>
              <a:rPr lang="en-US" sz="4200" spc="50" dirty="0" smtClean="0">
                <a:ln w="11430"/>
                <a:solidFill>
                  <a:srgbClr val="FF0000"/>
                </a:solidFill>
                <a:effectLst>
                  <a:outerShdw blurRad="76200" dist="50800" dir="5400000" algn="tl" rotWithShape="0">
                    <a:srgbClr val="000000">
                      <a:alpha val="65000"/>
                    </a:srgbClr>
                  </a:outerShdw>
                </a:effectLst>
              </a:rPr>
              <a:t> </a:t>
            </a:r>
            <a:r>
              <a:rPr lang="en-US" sz="4200" spc="50" dirty="0" smtClean="0">
                <a:ln w="11430"/>
                <a:solidFill>
                  <a:srgbClr val="8C4C64"/>
                </a:solidFill>
                <a:effectLst>
                  <a:outerShdw blurRad="76200" dist="50800" dir="5400000" algn="tl" rotWithShape="0">
                    <a:srgbClr val="000000">
                      <a:alpha val="65000"/>
                    </a:srgbClr>
                  </a:outerShdw>
                </a:effectLst>
              </a:rPr>
              <a:t>the Omer from </a:t>
            </a:r>
            <a:r>
              <a:rPr lang="en-US" sz="4200" spc="50" dirty="0" smtClean="0">
                <a:ln w="11430"/>
                <a:solidFill>
                  <a:srgbClr val="FF0000"/>
                </a:solidFill>
                <a:effectLst>
                  <a:outerShdw blurRad="76200" dist="50800" dir="5400000" algn="tl" rotWithShape="0">
                    <a:srgbClr val="000000">
                      <a:alpha val="65000"/>
                    </a:srgbClr>
                  </a:outerShdw>
                </a:effectLst>
              </a:rPr>
              <a:t/>
            </a:r>
            <a:br>
              <a:rPr lang="en-US" sz="4200" spc="50" dirty="0" smtClean="0">
                <a:ln w="11430"/>
                <a:solidFill>
                  <a:srgbClr val="FF0000"/>
                </a:solidFill>
                <a:effectLst>
                  <a:outerShdw blurRad="76200" dist="50800" dir="5400000" algn="tl" rotWithShape="0">
                    <a:srgbClr val="000000">
                      <a:alpha val="65000"/>
                    </a:srgbClr>
                  </a:outerShdw>
                </a:effectLst>
              </a:rPr>
            </a:br>
            <a:r>
              <a:rPr lang="en-US" sz="4200" spc="50" dirty="0" smtClean="0">
                <a:ln w="11430"/>
                <a:solidFill>
                  <a:srgbClr val="006600"/>
                </a:solidFill>
                <a:effectLst>
                  <a:outerShdw blurRad="76200" dist="50800" dir="5400000" algn="tl" rotWithShape="0">
                    <a:srgbClr val="000000">
                      <a:alpha val="65000"/>
                    </a:srgbClr>
                  </a:outerShdw>
                </a:effectLst>
              </a:rPr>
              <a:t>Abib 16 Wave Sheaf</a:t>
            </a:r>
          </a:p>
        </p:txBody>
      </p:sp>
      <p:pic>
        <p:nvPicPr>
          <p:cNvPr id="7" name="Picture 2" descr="C:\Users\Rae\Desktop\do girl with x m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34382"/>
            <a:ext cx="1858382" cy="18583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3116221043"/>
              </p:ext>
            </p:extLst>
          </p:nvPr>
        </p:nvGraphicFramePr>
        <p:xfrm>
          <a:off x="416512" y="1356117"/>
          <a:ext cx="8229599" cy="4419600"/>
        </p:xfrm>
        <a:graphic>
          <a:graphicData uri="http://schemas.openxmlformats.org/drawingml/2006/table">
            <a:tbl>
              <a:tblPr firstRow="1" bandRow="1">
                <a:tableStyleId>{8A107856-5554-42FB-B03E-39F5DBC370BA}</a:tableStyleId>
              </a:tblPr>
              <a:tblGrid>
                <a:gridCol w="1175657"/>
                <a:gridCol w="1175657"/>
                <a:gridCol w="1175657"/>
                <a:gridCol w="1175657"/>
                <a:gridCol w="1175657"/>
                <a:gridCol w="1175657"/>
                <a:gridCol w="1175657"/>
              </a:tblGrid>
              <a:tr h="462280">
                <a:tc>
                  <a:txBody>
                    <a:bodyPr/>
                    <a:lstStyle/>
                    <a:p>
                      <a:pPr algn="ctr"/>
                      <a:r>
                        <a:rPr lang="en-US" b="1" dirty="0" smtClean="0">
                          <a:solidFill>
                            <a:schemeClr val="bg1"/>
                          </a:solidFill>
                        </a:rPr>
                        <a:t>1</a:t>
                      </a:r>
                      <a:r>
                        <a:rPr lang="en-US" b="1" baseline="30000" dirty="0" smtClean="0">
                          <a:solidFill>
                            <a:schemeClr val="bg1"/>
                          </a:solidFill>
                        </a:rPr>
                        <a:t>st</a:t>
                      </a:r>
                      <a:r>
                        <a:rPr lang="en-US" b="1" baseline="0" dirty="0" smtClean="0">
                          <a:solidFill>
                            <a:schemeClr val="bg1"/>
                          </a:solidFill>
                        </a:rPr>
                        <a:t> Cycle</a:t>
                      </a:r>
                    </a:p>
                    <a:p>
                      <a:pPr algn="ctr"/>
                      <a:r>
                        <a:rPr lang="en-US" sz="1400" b="1" baseline="0" dirty="0" smtClean="0">
                          <a:solidFill>
                            <a:schemeClr val="bg1"/>
                          </a:solidFill>
                        </a:rPr>
                        <a:t>[Sun]</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2</a:t>
                      </a:r>
                      <a:r>
                        <a:rPr lang="en-US" b="1" baseline="30000" dirty="0" smtClean="0">
                          <a:solidFill>
                            <a:schemeClr val="bg1"/>
                          </a:solidFill>
                        </a:rPr>
                        <a:t>nd</a:t>
                      </a:r>
                      <a:r>
                        <a:rPr lang="en-US" b="1" dirty="0" smtClean="0">
                          <a:solidFill>
                            <a:schemeClr val="bg1"/>
                          </a:solidFill>
                        </a:rPr>
                        <a:t> Cycle</a:t>
                      </a:r>
                    </a:p>
                    <a:p>
                      <a:pPr algn="ctr"/>
                      <a:r>
                        <a:rPr lang="en-US" sz="1400" b="1" dirty="0" smtClean="0">
                          <a:solidFill>
                            <a:schemeClr val="bg1"/>
                          </a:solidFill>
                        </a:rPr>
                        <a:t>[Mon]</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3</a:t>
                      </a:r>
                      <a:r>
                        <a:rPr lang="en-US" b="1" baseline="30000" dirty="0" smtClean="0">
                          <a:solidFill>
                            <a:schemeClr val="bg1"/>
                          </a:solidFill>
                        </a:rPr>
                        <a:t>rd</a:t>
                      </a:r>
                      <a:r>
                        <a:rPr lang="en-US" b="1" dirty="0" smtClean="0">
                          <a:solidFill>
                            <a:schemeClr val="bg1"/>
                          </a:solidFill>
                        </a:rPr>
                        <a:t> Cycle</a:t>
                      </a:r>
                    </a:p>
                    <a:p>
                      <a:pPr algn="ctr"/>
                      <a:r>
                        <a:rPr lang="en-US" sz="1400" b="1" dirty="0" smtClean="0">
                          <a:solidFill>
                            <a:schemeClr val="bg1"/>
                          </a:solidFill>
                        </a:rPr>
                        <a:t>[Tues]</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4</a:t>
                      </a:r>
                      <a:r>
                        <a:rPr lang="en-US" b="1" baseline="30000" dirty="0" smtClean="0">
                          <a:solidFill>
                            <a:schemeClr val="bg1"/>
                          </a:solidFill>
                        </a:rPr>
                        <a:t>th</a:t>
                      </a:r>
                      <a:r>
                        <a:rPr lang="en-US" b="1" dirty="0" smtClean="0">
                          <a:solidFill>
                            <a:schemeClr val="bg1"/>
                          </a:solidFill>
                        </a:rPr>
                        <a:t> Cycle</a:t>
                      </a:r>
                    </a:p>
                    <a:p>
                      <a:pPr algn="ctr"/>
                      <a:r>
                        <a:rPr lang="en-US" sz="1400" b="1" dirty="0" smtClean="0">
                          <a:solidFill>
                            <a:schemeClr val="bg1"/>
                          </a:solidFill>
                        </a:rPr>
                        <a:t>[Wed]</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5</a:t>
                      </a:r>
                      <a:r>
                        <a:rPr lang="en-US" b="1" baseline="30000" dirty="0" smtClean="0">
                          <a:solidFill>
                            <a:schemeClr val="bg1"/>
                          </a:solidFill>
                        </a:rPr>
                        <a:t>th</a:t>
                      </a:r>
                      <a:r>
                        <a:rPr lang="en-US" b="1" dirty="0" smtClean="0">
                          <a:solidFill>
                            <a:schemeClr val="bg1"/>
                          </a:solidFill>
                        </a:rPr>
                        <a:t> Cycle</a:t>
                      </a:r>
                    </a:p>
                    <a:p>
                      <a:pPr algn="ctr"/>
                      <a:r>
                        <a:rPr lang="en-US" sz="1400" b="1" dirty="0" smtClean="0">
                          <a:solidFill>
                            <a:schemeClr val="bg1"/>
                          </a:solidFill>
                        </a:rPr>
                        <a:t>[</a:t>
                      </a:r>
                      <a:r>
                        <a:rPr lang="en-US" sz="1400" b="1" dirty="0" err="1" smtClean="0">
                          <a:solidFill>
                            <a:schemeClr val="bg1"/>
                          </a:solidFill>
                        </a:rPr>
                        <a:t>Thur</a:t>
                      </a:r>
                      <a:r>
                        <a:rPr lang="en-US" sz="1400" b="1" dirty="0" smtClean="0">
                          <a:solidFill>
                            <a:schemeClr val="bg1"/>
                          </a:solidFill>
                        </a:rPr>
                        <a:t>]</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Prep</a:t>
                      </a:r>
                      <a:r>
                        <a:rPr lang="en-US" b="1" baseline="0" dirty="0" smtClean="0">
                          <a:solidFill>
                            <a:schemeClr val="bg1"/>
                          </a:solidFill>
                        </a:rPr>
                        <a:t> Day</a:t>
                      </a:r>
                    </a:p>
                    <a:p>
                      <a:pPr algn="ctr"/>
                      <a:r>
                        <a:rPr lang="en-US" sz="1400" b="1" baseline="0" dirty="0" smtClean="0">
                          <a:solidFill>
                            <a:schemeClr val="bg1"/>
                          </a:solidFill>
                        </a:rPr>
                        <a:t>[Fri]</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Sabbath</a:t>
                      </a:r>
                    </a:p>
                    <a:p>
                      <a:pPr algn="ctr"/>
                      <a:r>
                        <a:rPr lang="en-US" sz="1400" b="1" dirty="0" smtClean="0">
                          <a:solidFill>
                            <a:schemeClr val="bg1"/>
                          </a:solidFill>
                        </a:rPr>
                        <a:t>[Sat]</a:t>
                      </a:r>
                      <a:endParaRPr lang="en-US" sz="1400" b="1" dirty="0">
                        <a:solidFill>
                          <a:schemeClr val="bg1"/>
                        </a:solidFill>
                      </a:endParaRPr>
                    </a:p>
                  </a:txBody>
                  <a:tcPr>
                    <a:cell3D prstMaterial="dkEdge">
                      <a:bevel/>
                      <a:lightRig rig="flood" dir="t"/>
                    </a:cell3D>
                    <a:solidFill>
                      <a:srgbClr val="8C4C64"/>
                    </a:solidFill>
                  </a:tcPr>
                </a:tc>
              </a:tr>
              <a:tr h="370840">
                <a:tc>
                  <a:txBody>
                    <a:bodyPr/>
                    <a:lstStyle/>
                    <a:p>
                      <a:pPr algn="ctr"/>
                      <a:r>
                        <a:rPr lang="en-US" b="1" dirty="0" smtClean="0"/>
                        <a:t>29</a:t>
                      </a:r>
                    </a:p>
                    <a:p>
                      <a:pPr algn="ctr"/>
                      <a:r>
                        <a:rPr lang="en-US" sz="1800" b="1" dirty="0" smtClean="0">
                          <a:solidFill>
                            <a:srgbClr val="006600"/>
                          </a:solidFill>
                        </a:rPr>
                        <a:t>#14</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solidFill>
                            <a:srgbClr val="006600"/>
                          </a:solidFill>
                        </a:rPr>
                        <a:t>#15</a:t>
                      </a:r>
                      <a:endParaRPr lang="en-US" b="1" dirty="0"/>
                    </a:p>
                  </a:txBody>
                  <a:tcPr>
                    <a:cell3D prstMaterial="dkEdge">
                      <a:bevel/>
                      <a:lightRig rig="flood" dir="t"/>
                    </a:cell3D>
                  </a:tcPr>
                </a:tc>
                <a:tc>
                  <a:txBody>
                    <a:bodyPr/>
                    <a:lstStyle/>
                    <a:p>
                      <a:pPr algn="ctr"/>
                      <a:r>
                        <a:rPr lang="en-US" b="1" dirty="0" smtClean="0"/>
                        <a:t>Day 1 </a:t>
                      </a:r>
                      <a:r>
                        <a:rPr lang="en-US" sz="1400" b="1" dirty="0" smtClean="0"/>
                        <a:t>[M2]</a:t>
                      </a:r>
                    </a:p>
                    <a:p>
                      <a:pPr algn="ctr"/>
                      <a:r>
                        <a:rPr lang="en-US" sz="1800" b="1" dirty="0" smtClean="0">
                          <a:solidFill>
                            <a:srgbClr val="006600"/>
                          </a:solidFill>
                        </a:rPr>
                        <a:t>#16</a:t>
                      </a:r>
                      <a:endParaRPr lang="en-US" b="1" dirty="0" smtClean="0"/>
                    </a:p>
                  </a:txBody>
                  <a:tcPr>
                    <a:cell3D prstMaterial="dkEdge">
                      <a:bevel/>
                      <a:lightRig rig="flood" dir="t"/>
                    </a:cell3D>
                    <a:solidFill>
                      <a:srgbClr val="99FFCC"/>
                    </a:solidFill>
                  </a:tcPr>
                </a:tc>
                <a:tc>
                  <a:txBody>
                    <a:bodyPr/>
                    <a:lstStyle/>
                    <a:p>
                      <a:pPr algn="ctr"/>
                      <a:r>
                        <a:rPr lang="en-US" b="1" dirty="0" smtClean="0"/>
                        <a:t>2</a:t>
                      </a:r>
                    </a:p>
                    <a:p>
                      <a:pPr algn="ctr"/>
                      <a:r>
                        <a:rPr lang="en-US" sz="1800" b="1" dirty="0" smtClean="0">
                          <a:solidFill>
                            <a:srgbClr val="006600"/>
                          </a:solidFill>
                        </a:rPr>
                        <a:t>#17</a:t>
                      </a:r>
                      <a:endParaRPr lang="en-US" b="1" dirty="0"/>
                    </a:p>
                  </a:txBody>
                  <a:tcPr>
                    <a:cell3D prstMaterial="dkEdge">
                      <a:bevel/>
                      <a:lightRig rig="flood" dir="t"/>
                    </a:cell3D>
                  </a:tcPr>
                </a:tc>
                <a:tc>
                  <a:txBody>
                    <a:bodyPr/>
                    <a:lstStyle/>
                    <a:p>
                      <a:pPr algn="ctr"/>
                      <a:r>
                        <a:rPr lang="en-US" b="1" dirty="0" smtClean="0"/>
                        <a:t>3</a:t>
                      </a:r>
                    </a:p>
                    <a:p>
                      <a:pPr algn="ctr"/>
                      <a:r>
                        <a:rPr lang="en-US" sz="1800" b="1" dirty="0" smtClean="0">
                          <a:solidFill>
                            <a:srgbClr val="006600"/>
                          </a:solidFill>
                        </a:rPr>
                        <a:t>#18</a:t>
                      </a:r>
                      <a:endParaRPr lang="en-US" b="1" dirty="0"/>
                    </a:p>
                  </a:txBody>
                  <a:tcPr>
                    <a:cell3D prstMaterial="dkEdge">
                      <a:bevel/>
                      <a:lightRig rig="flood" dir="t"/>
                    </a:cell3D>
                  </a:tcPr>
                </a:tc>
                <a:tc>
                  <a:txBody>
                    <a:bodyPr/>
                    <a:lstStyle/>
                    <a:p>
                      <a:pPr algn="ctr"/>
                      <a:r>
                        <a:rPr lang="en-US" b="1" dirty="0" smtClean="0"/>
                        <a:t>4</a:t>
                      </a:r>
                    </a:p>
                    <a:p>
                      <a:pPr algn="ctr"/>
                      <a:r>
                        <a:rPr lang="en-US" sz="1800" b="1" dirty="0" smtClean="0">
                          <a:solidFill>
                            <a:srgbClr val="006600"/>
                          </a:solidFill>
                        </a:rPr>
                        <a:t>#19</a:t>
                      </a:r>
                      <a:endParaRPr lang="en-US" b="1" dirty="0"/>
                    </a:p>
                  </a:txBody>
                  <a:tcPr>
                    <a:cell3D prstMaterial="dkEdge">
                      <a:bevel/>
                      <a:lightRig rig="flood" dir="t"/>
                    </a:cell3D>
                  </a:tcPr>
                </a:tc>
                <a:tc>
                  <a:txBody>
                    <a:bodyPr/>
                    <a:lstStyle/>
                    <a:p>
                      <a:pPr algn="ctr"/>
                      <a:r>
                        <a:rPr lang="en-US" b="1" dirty="0" smtClean="0"/>
                        <a:t>5</a:t>
                      </a:r>
                    </a:p>
                    <a:p>
                      <a:pPr algn="ctr"/>
                      <a:r>
                        <a:rPr lang="en-US" sz="1800" b="1" dirty="0" smtClean="0">
                          <a:solidFill>
                            <a:srgbClr val="006600"/>
                          </a:solidFill>
                        </a:rPr>
                        <a:t>#20</a:t>
                      </a:r>
                      <a:endParaRPr lang="en-US" b="1" dirty="0"/>
                    </a:p>
                  </a:txBody>
                  <a:tcPr>
                    <a:cell3D prstMaterial="dkEdge">
                      <a:bevel/>
                      <a:lightRig rig="flood" dir="t"/>
                    </a:cell3D>
                    <a:solidFill>
                      <a:srgbClr val="66CCFF"/>
                    </a:solidFill>
                  </a:tcPr>
                </a:tc>
              </a:tr>
              <a:tr h="370840">
                <a:tc>
                  <a:txBody>
                    <a:bodyPr/>
                    <a:lstStyle/>
                    <a:p>
                      <a:pPr algn="ctr"/>
                      <a:r>
                        <a:rPr lang="en-US" b="1" dirty="0" smtClean="0"/>
                        <a:t>6</a:t>
                      </a:r>
                    </a:p>
                    <a:p>
                      <a:pPr algn="ctr"/>
                      <a:r>
                        <a:rPr lang="en-US" sz="1800" b="1" dirty="0" smtClean="0">
                          <a:solidFill>
                            <a:srgbClr val="006600"/>
                          </a:solidFill>
                        </a:rPr>
                        <a:t>#21</a:t>
                      </a:r>
                      <a:endParaRPr lang="en-US" b="1" dirty="0" smtClean="0"/>
                    </a:p>
                  </a:txBody>
                  <a:tcPr>
                    <a:cell3D prstMaterial="dkEdge">
                      <a:bevel/>
                      <a:lightRig rig="flood" dir="t"/>
                    </a:cell3D>
                  </a:tcPr>
                </a:tc>
                <a:tc>
                  <a:txBody>
                    <a:bodyPr/>
                    <a:lstStyle/>
                    <a:p>
                      <a:pPr algn="ctr"/>
                      <a:r>
                        <a:rPr lang="en-US" b="1" dirty="0" smtClean="0"/>
                        <a:t>7</a:t>
                      </a:r>
                    </a:p>
                    <a:p>
                      <a:pPr algn="ctr"/>
                      <a:r>
                        <a:rPr lang="en-US" sz="1800" b="1" dirty="0" smtClean="0">
                          <a:solidFill>
                            <a:srgbClr val="006600"/>
                          </a:solidFill>
                        </a:rPr>
                        <a:t>#22</a:t>
                      </a:r>
                      <a:endParaRPr lang="en-US" b="1" dirty="0"/>
                    </a:p>
                  </a:txBody>
                  <a:tcPr>
                    <a:cell3D prstMaterial="dkEdge">
                      <a:bevel/>
                      <a:lightRig rig="flood" dir="t"/>
                    </a:cell3D>
                  </a:tcPr>
                </a:tc>
                <a:tc>
                  <a:txBody>
                    <a:bodyPr/>
                    <a:lstStyle/>
                    <a:p>
                      <a:pPr algn="ctr"/>
                      <a:r>
                        <a:rPr lang="en-US" b="1" dirty="0" smtClean="0"/>
                        <a:t>8</a:t>
                      </a:r>
                    </a:p>
                    <a:p>
                      <a:pPr algn="ctr"/>
                      <a:r>
                        <a:rPr lang="en-US" sz="1800" b="1" dirty="0" smtClean="0">
                          <a:solidFill>
                            <a:srgbClr val="006600"/>
                          </a:solidFill>
                        </a:rPr>
                        <a:t>#23</a:t>
                      </a:r>
                      <a:endParaRPr lang="en-US" b="1" dirty="0" smtClean="0"/>
                    </a:p>
                  </a:txBody>
                  <a:tcPr>
                    <a:cell3D prstMaterial="dkEdge">
                      <a:bevel/>
                      <a:lightRig rig="flood" dir="t"/>
                    </a:cell3D>
                  </a:tcPr>
                </a:tc>
                <a:tc>
                  <a:txBody>
                    <a:bodyPr/>
                    <a:lstStyle/>
                    <a:p>
                      <a:pPr algn="ctr"/>
                      <a:r>
                        <a:rPr lang="en-US" b="1" dirty="0" smtClean="0"/>
                        <a:t>9</a:t>
                      </a:r>
                    </a:p>
                    <a:p>
                      <a:pPr algn="ctr"/>
                      <a:r>
                        <a:rPr lang="en-US" sz="1800" b="1" dirty="0" smtClean="0">
                          <a:solidFill>
                            <a:srgbClr val="006600"/>
                          </a:solidFill>
                        </a:rPr>
                        <a:t>#24</a:t>
                      </a:r>
                      <a:endParaRPr lang="en-US" b="1" dirty="0"/>
                    </a:p>
                  </a:txBody>
                  <a:tcPr>
                    <a:cell3D prstMaterial="dkEdge">
                      <a:bevel/>
                      <a:lightRig rig="flood" dir="t"/>
                    </a:cell3D>
                  </a:tcPr>
                </a:tc>
                <a:tc>
                  <a:txBody>
                    <a:bodyPr/>
                    <a:lstStyle/>
                    <a:p>
                      <a:pPr algn="ctr"/>
                      <a:r>
                        <a:rPr lang="en-US" b="1" dirty="0" smtClean="0"/>
                        <a:t>10</a:t>
                      </a:r>
                    </a:p>
                    <a:p>
                      <a:pPr algn="ctr"/>
                      <a:r>
                        <a:rPr lang="en-US" sz="1800" b="1" dirty="0" smtClean="0">
                          <a:solidFill>
                            <a:srgbClr val="006600"/>
                          </a:solidFill>
                        </a:rPr>
                        <a:t>#25</a:t>
                      </a:r>
                      <a:endParaRPr lang="en-US" b="1" dirty="0" smtClean="0"/>
                    </a:p>
                  </a:txBody>
                  <a:tcPr>
                    <a:cell3D prstMaterial="dkEdge">
                      <a:bevel/>
                      <a:lightRig rig="flood" dir="t"/>
                    </a:cell3D>
                  </a:tcPr>
                </a:tc>
                <a:tc>
                  <a:txBody>
                    <a:bodyPr/>
                    <a:lstStyle/>
                    <a:p>
                      <a:pPr algn="ctr"/>
                      <a:r>
                        <a:rPr lang="en-US" b="1" dirty="0" smtClean="0"/>
                        <a:t>11</a:t>
                      </a:r>
                    </a:p>
                    <a:p>
                      <a:pPr algn="ctr"/>
                      <a:r>
                        <a:rPr lang="en-US" sz="1800" b="1" dirty="0" smtClean="0">
                          <a:solidFill>
                            <a:srgbClr val="006600"/>
                          </a:solidFill>
                        </a:rPr>
                        <a:t>#26</a:t>
                      </a:r>
                      <a:endParaRPr lang="en-US" b="1" dirty="0"/>
                    </a:p>
                  </a:txBody>
                  <a:tcPr>
                    <a:cell3D prstMaterial="dkEdge">
                      <a:bevel/>
                      <a:lightRig rig="flood" dir="t"/>
                    </a:cell3D>
                    <a:solidFill>
                      <a:srgbClr val="F9EDE9"/>
                    </a:solidFill>
                  </a:tcPr>
                </a:tc>
                <a:tc>
                  <a:txBody>
                    <a:bodyPr/>
                    <a:lstStyle/>
                    <a:p>
                      <a:pPr algn="ctr"/>
                      <a:r>
                        <a:rPr lang="en-US" b="1" dirty="0" smtClean="0"/>
                        <a:t>12</a:t>
                      </a:r>
                    </a:p>
                    <a:p>
                      <a:pPr algn="ctr"/>
                      <a:r>
                        <a:rPr lang="en-US" sz="1800" b="1" dirty="0" smtClean="0">
                          <a:solidFill>
                            <a:srgbClr val="006600"/>
                          </a:solidFill>
                        </a:rPr>
                        <a:t>#27</a:t>
                      </a:r>
                      <a:endParaRPr lang="en-US" b="1" dirty="0"/>
                    </a:p>
                  </a:txBody>
                  <a:tcPr>
                    <a:cell3D prstMaterial="dkEdge">
                      <a:bevel/>
                      <a:lightRig rig="flood" dir="t"/>
                    </a:cell3D>
                    <a:solidFill>
                      <a:srgbClr val="66CCFF"/>
                    </a:solidFill>
                  </a:tcPr>
                </a:tc>
              </a:tr>
              <a:tr h="370840">
                <a:tc>
                  <a:txBody>
                    <a:bodyPr/>
                    <a:lstStyle/>
                    <a:p>
                      <a:pPr algn="ctr"/>
                      <a:r>
                        <a:rPr lang="en-US" b="1" dirty="0" smtClean="0"/>
                        <a:t>13</a:t>
                      </a:r>
                    </a:p>
                    <a:p>
                      <a:pPr algn="ctr"/>
                      <a:r>
                        <a:rPr lang="en-US" sz="1800" b="1" dirty="0" smtClean="0">
                          <a:solidFill>
                            <a:srgbClr val="006600"/>
                          </a:solidFill>
                        </a:rPr>
                        <a:t>#28</a:t>
                      </a:r>
                      <a:endParaRPr lang="en-US" b="1" dirty="0"/>
                    </a:p>
                  </a:txBody>
                  <a:tcPr>
                    <a:cell3D prstMaterial="dkEdge">
                      <a:bevel/>
                      <a:lightRig rig="flood" dir="t"/>
                    </a:cell3D>
                    <a:solidFill>
                      <a:srgbClr val="F2D8CF"/>
                    </a:solidFill>
                  </a:tcPr>
                </a:tc>
                <a:tc>
                  <a:txBody>
                    <a:bodyPr/>
                    <a:lstStyle/>
                    <a:p>
                      <a:pPr algn="ctr"/>
                      <a:r>
                        <a:rPr lang="en-US" b="1" dirty="0" smtClean="0"/>
                        <a:t>14</a:t>
                      </a:r>
                    </a:p>
                    <a:p>
                      <a:pPr algn="ctr"/>
                      <a:r>
                        <a:rPr lang="en-US" sz="1800" b="1" dirty="0" smtClean="0">
                          <a:solidFill>
                            <a:srgbClr val="006600"/>
                          </a:solidFill>
                        </a:rPr>
                        <a:t>#29</a:t>
                      </a:r>
                      <a:endParaRPr lang="en-US" sz="1800" b="1" dirty="0" smtClean="0">
                        <a:solidFill>
                          <a:schemeClr val="bg1"/>
                        </a:solidFill>
                      </a:endParaRPr>
                    </a:p>
                  </a:txBody>
                  <a:tcPr>
                    <a:cell3D prstMaterial="dkEdge">
                      <a:bevel/>
                      <a:lightRig rig="flood" dir="t"/>
                    </a:cell3D>
                    <a:solidFill>
                      <a:srgbClr val="F2D8CF"/>
                    </a:solidFill>
                  </a:tcPr>
                </a:tc>
                <a:tc>
                  <a:txBody>
                    <a:bodyPr/>
                    <a:lstStyle/>
                    <a:p>
                      <a:pPr algn="ctr"/>
                      <a:r>
                        <a:rPr lang="en-US" b="1" dirty="0" smtClean="0"/>
                        <a:t>15</a:t>
                      </a:r>
                    </a:p>
                    <a:p>
                      <a:pPr algn="ctr"/>
                      <a:r>
                        <a:rPr lang="en-US" sz="1800" b="1" dirty="0" smtClean="0">
                          <a:solidFill>
                            <a:srgbClr val="006600"/>
                          </a:solidFill>
                        </a:rPr>
                        <a:t>#30</a:t>
                      </a:r>
                      <a:endParaRPr lang="en-US" b="1" dirty="0"/>
                    </a:p>
                  </a:txBody>
                  <a:tcPr>
                    <a:cell3D prstMaterial="dkEdge">
                      <a:bevel/>
                      <a:lightRig rig="flood" dir="t"/>
                    </a:cell3D>
                  </a:tcPr>
                </a:tc>
                <a:tc>
                  <a:txBody>
                    <a:bodyPr/>
                    <a:lstStyle/>
                    <a:p>
                      <a:pPr algn="ctr"/>
                      <a:r>
                        <a:rPr lang="en-US" b="1" dirty="0" smtClean="0"/>
                        <a:t>16</a:t>
                      </a:r>
                    </a:p>
                    <a:p>
                      <a:pPr algn="ctr"/>
                      <a:r>
                        <a:rPr lang="en-US" sz="1800" b="1" dirty="0" smtClean="0">
                          <a:solidFill>
                            <a:srgbClr val="006600"/>
                          </a:solidFill>
                        </a:rPr>
                        <a:t>#31</a:t>
                      </a:r>
                      <a:endParaRPr lang="en-US" b="1" dirty="0"/>
                    </a:p>
                  </a:txBody>
                  <a:tcPr>
                    <a:cell3D prstMaterial="dkEdge">
                      <a:bevel/>
                      <a:lightRig rig="flood" dir="t"/>
                    </a:cell3D>
                  </a:tcPr>
                </a:tc>
                <a:tc>
                  <a:txBody>
                    <a:bodyPr/>
                    <a:lstStyle/>
                    <a:p>
                      <a:pPr algn="ctr"/>
                      <a:r>
                        <a:rPr lang="en-US" b="1" dirty="0" smtClean="0"/>
                        <a:t>17</a:t>
                      </a:r>
                    </a:p>
                    <a:p>
                      <a:pPr algn="ctr"/>
                      <a:r>
                        <a:rPr lang="en-US" sz="1800" b="1" dirty="0" smtClean="0">
                          <a:solidFill>
                            <a:srgbClr val="006600"/>
                          </a:solidFill>
                        </a:rPr>
                        <a:t>#32</a:t>
                      </a:r>
                      <a:endParaRPr lang="en-US" b="1" dirty="0"/>
                    </a:p>
                  </a:txBody>
                  <a:tcPr>
                    <a:cell3D prstMaterial="dkEdge">
                      <a:bevel/>
                      <a:lightRig rig="flood" dir="t"/>
                    </a:cell3D>
                  </a:tcPr>
                </a:tc>
                <a:tc>
                  <a:txBody>
                    <a:bodyPr/>
                    <a:lstStyle/>
                    <a:p>
                      <a:pPr algn="ctr"/>
                      <a:r>
                        <a:rPr lang="en-US" b="1" dirty="0" smtClean="0">
                          <a:solidFill>
                            <a:srgbClr val="FFFF00"/>
                          </a:solidFill>
                        </a:rPr>
                        <a:t>18</a:t>
                      </a:r>
                    </a:p>
                    <a:p>
                      <a:pPr algn="ctr"/>
                      <a:r>
                        <a:rPr lang="en-US" sz="1800" b="1" dirty="0" smtClean="0">
                          <a:solidFill>
                            <a:srgbClr val="FFFF00"/>
                          </a:solidFill>
                        </a:rPr>
                        <a:t>#33 Day</a:t>
                      </a:r>
                      <a:endParaRPr lang="en-US" b="1" dirty="0">
                        <a:solidFill>
                          <a:srgbClr val="FFFF00"/>
                        </a:solidFill>
                      </a:endParaRPr>
                    </a:p>
                  </a:txBody>
                  <a:tcPr>
                    <a:cell3D prstMaterial="dkEdge">
                      <a:bevel/>
                      <a:lightRig rig="flood" dir="t"/>
                    </a:cell3D>
                    <a:solidFill>
                      <a:schemeClr val="bg1">
                        <a:lumMod val="50000"/>
                      </a:schemeClr>
                    </a:solidFill>
                  </a:tcPr>
                </a:tc>
                <a:tc>
                  <a:txBody>
                    <a:bodyPr/>
                    <a:lstStyle/>
                    <a:p>
                      <a:pPr algn="ctr"/>
                      <a:r>
                        <a:rPr lang="en-US" b="1" dirty="0" smtClean="0"/>
                        <a:t>19</a:t>
                      </a:r>
                    </a:p>
                    <a:p>
                      <a:pPr algn="ctr"/>
                      <a:r>
                        <a:rPr lang="en-US" sz="1800" b="1" dirty="0" smtClean="0">
                          <a:solidFill>
                            <a:srgbClr val="006600"/>
                          </a:solidFill>
                        </a:rPr>
                        <a:t>#34</a:t>
                      </a:r>
                      <a:endParaRPr lang="en-US" b="1" dirty="0"/>
                    </a:p>
                  </a:txBody>
                  <a:tcPr>
                    <a:cell3D prstMaterial="dkEdge">
                      <a:bevel/>
                      <a:lightRig rig="flood" dir="t"/>
                    </a:cell3D>
                    <a:solidFill>
                      <a:srgbClr val="66CCFF"/>
                    </a:solidFill>
                  </a:tcPr>
                </a:tc>
              </a:tr>
              <a:tr h="370840">
                <a:tc>
                  <a:txBody>
                    <a:bodyPr/>
                    <a:lstStyle/>
                    <a:p>
                      <a:pPr algn="ctr"/>
                      <a:r>
                        <a:rPr lang="en-US" b="1" dirty="0" smtClean="0"/>
                        <a:t>20</a:t>
                      </a:r>
                    </a:p>
                    <a:p>
                      <a:pPr algn="ctr"/>
                      <a:r>
                        <a:rPr lang="en-US" sz="1800" b="1" dirty="0" smtClean="0">
                          <a:solidFill>
                            <a:srgbClr val="006600"/>
                          </a:solidFill>
                        </a:rPr>
                        <a:t>#35</a:t>
                      </a:r>
                      <a:endParaRPr lang="en-US" b="1" dirty="0"/>
                    </a:p>
                  </a:txBody>
                  <a:tcPr>
                    <a:cell3D prstMaterial="dkEdge">
                      <a:bevel/>
                      <a:lightRig rig="flood" dir="t"/>
                    </a:cell3D>
                  </a:tcPr>
                </a:tc>
                <a:tc>
                  <a:txBody>
                    <a:bodyPr/>
                    <a:lstStyle/>
                    <a:p>
                      <a:pPr algn="ctr"/>
                      <a:r>
                        <a:rPr lang="en-US" b="1" dirty="0" smtClean="0"/>
                        <a:t>21</a:t>
                      </a:r>
                    </a:p>
                    <a:p>
                      <a:pPr algn="ctr"/>
                      <a:r>
                        <a:rPr lang="en-US" sz="1800" b="1" dirty="0" smtClean="0">
                          <a:solidFill>
                            <a:srgbClr val="006600"/>
                          </a:solidFill>
                        </a:rPr>
                        <a:t>#36</a:t>
                      </a:r>
                      <a:endParaRPr lang="en-US" b="1" dirty="0"/>
                    </a:p>
                  </a:txBody>
                  <a:tcPr>
                    <a:cell3D prstMaterial="dkEdge">
                      <a:bevel/>
                      <a:lightRig rig="flood" dir="t"/>
                    </a:cell3D>
                  </a:tcPr>
                </a:tc>
                <a:tc>
                  <a:txBody>
                    <a:bodyPr/>
                    <a:lstStyle/>
                    <a:p>
                      <a:pPr algn="ctr"/>
                      <a:r>
                        <a:rPr lang="en-US" b="1" dirty="0" smtClean="0"/>
                        <a:t>22</a:t>
                      </a:r>
                    </a:p>
                    <a:p>
                      <a:pPr algn="ctr"/>
                      <a:r>
                        <a:rPr lang="en-US" sz="1800" b="1" dirty="0" smtClean="0">
                          <a:solidFill>
                            <a:srgbClr val="006600"/>
                          </a:solidFill>
                        </a:rPr>
                        <a:t>#37</a:t>
                      </a:r>
                      <a:endParaRPr lang="en-US" b="1" dirty="0"/>
                    </a:p>
                  </a:txBody>
                  <a:tcPr>
                    <a:cell3D prstMaterial="dkEdge">
                      <a:bevel/>
                      <a:lightRig rig="flood" dir="t"/>
                    </a:cell3D>
                  </a:tcPr>
                </a:tc>
                <a:tc>
                  <a:txBody>
                    <a:bodyPr/>
                    <a:lstStyle/>
                    <a:p>
                      <a:pPr algn="ctr"/>
                      <a:r>
                        <a:rPr lang="en-US" b="1" dirty="0" smtClean="0"/>
                        <a:t>23</a:t>
                      </a:r>
                    </a:p>
                    <a:p>
                      <a:pPr algn="ctr"/>
                      <a:r>
                        <a:rPr lang="en-US" sz="1800" b="1" dirty="0" smtClean="0">
                          <a:solidFill>
                            <a:srgbClr val="006600"/>
                          </a:solidFill>
                        </a:rPr>
                        <a:t>#38</a:t>
                      </a:r>
                      <a:endParaRPr lang="en-US" b="1" dirty="0"/>
                    </a:p>
                  </a:txBody>
                  <a:tcPr>
                    <a:cell3D prstMaterial="dkEdge">
                      <a:bevel/>
                      <a:lightRig rig="flood" dir="t"/>
                    </a:cell3D>
                  </a:tcPr>
                </a:tc>
                <a:tc>
                  <a:txBody>
                    <a:bodyPr/>
                    <a:lstStyle/>
                    <a:p>
                      <a:pPr algn="ctr"/>
                      <a:r>
                        <a:rPr lang="en-US" b="1" dirty="0" smtClean="0"/>
                        <a:t>24</a:t>
                      </a:r>
                    </a:p>
                    <a:p>
                      <a:pPr algn="ctr"/>
                      <a:r>
                        <a:rPr lang="en-US" sz="1800" b="1" dirty="0" smtClean="0">
                          <a:solidFill>
                            <a:srgbClr val="006600"/>
                          </a:solidFill>
                        </a:rPr>
                        <a:t>#39</a:t>
                      </a:r>
                      <a:endParaRPr lang="en-US" b="1" dirty="0"/>
                    </a:p>
                  </a:txBody>
                  <a:tcPr>
                    <a:cell3D prstMaterial="dkEdge">
                      <a:bevel/>
                      <a:lightRig rig="flood" dir="t"/>
                    </a:cell3D>
                  </a:tcPr>
                </a:tc>
                <a:tc>
                  <a:txBody>
                    <a:bodyPr/>
                    <a:lstStyle/>
                    <a:p>
                      <a:pPr algn="ctr"/>
                      <a:r>
                        <a:rPr lang="en-US" b="1" dirty="0" smtClean="0"/>
                        <a:t>25</a:t>
                      </a:r>
                    </a:p>
                    <a:p>
                      <a:pPr algn="ctr"/>
                      <a:r>
                        <a:rPr lang="en-US" sz="1800" b="1" dirty="0" smtClean="0">
                          <a:solidFill>
                            <a:srgbClr val="006600"/>
                          </a:solidFill>
                        </a:rPr>
                        <a:t>#40</a:t>
                      </a:r>
                      <a:endParaRPr lang="en-US" b="1" dirty="0"/>
                    </a:p>
                  </a:txBody>
                  <a:tcPr>
                    <a:cell3D prstMaterial="dkEdge">
                      <a:bevel/>
                      <a:lightRig rig="flood" dir="t"/>
                    </a:cell3D>
                  </a:tcPr>
                </a:tc>
                <a:tc>
                  <a:txBody>
                    <a:bodyPr/>
                    <a:lstStyle/>
                    <a:p>
                      <a:pPr algn="ctr"/>
                      <a:r>
                        <a:rPr lang="en-US" b="1" dirty="0" smtClean="0"/>
                        <a:t>26</a:t>
                      </a:r>
                    </a:p>
                    <a:p>
                      <a:pPr algn="ctr"/>
                      <a:r>
                        <a:rPr lang="en-US" sz="1800" b="1" dirty="0" smtClean="0">
                          <a:solidFill>
                            <a:srgbClr val="006600"/>
                          </a:solidFill>
                        </a:rPr>
                        <a:t>#41</a:t>
                      </a:r>
                      <a:endParaRPr lang="en-US" b="1" dirty="0"/>
                    </a:p>
                  </a:txBody>
                  <a:tcPr>
                    <a:cell3D prstMaterial="dkEdge">
                      <a:bevel/>
                      <a:lightRig rig="flood" dir="t"/>
                    </a:cell3D>
                    <a:solidFill>
                      <a:srgbClr val="66CCFF"/>
                    </a:solidFill>
                  </a:tcPr>
                </a:tc>
              </a:tr>
              <a:tr h="370840">
                <a:tc>
                  <a:txBody>
                    <a:bodyPr/>
                    <a:lstStyle/>
                    <a:p>
                      <a:pPr algn="ctr"/>
                      <a:r>
                        <a:rPr lang="en-US" b="1" dirty="0" smtClean="0"/>
                        <a:t>27</a:t>
                      </a:r>
                    </a:p>
                    <a:p>
                      <a:pPr algn="ctr"/>
                      <a:r>
                        <a:rPr lang="en-US" sz="1800" b="1" dirty="0" smtClean="0">
                          <a:solidFill>
                            <a:srgbClr val="006600"/>
                          </a:solidFill>
                        </a:rPr>
                        <a:t>#42</a:t>
                      </a:r>
                      <a:endParaRPr lang="en-US" b="1" dirty="0"/>
                    </a:p>
                  </a:txBody>
                  <a:tcPr>
                    <a:cell3D prstMaterial="dkEdge">
                      <a:bevel/>
                      <a:lightRig rig="flood" dir="t"/>
                    </a:cell3D>
                  </a:tcPr>
                </a:tc>
                <a:tc>
                  <a:txBody>
                    <a:bodyPr/>
                    <a:lstStyle/>
                    <a:p>
                      <a:pPr algn="ctr"/>
                      <a:r>
                        <a:rPr lang="en-US" b="1" dirty="0" smtClean="0"/>
                        <a:t>28</a:t>
                      </a:r>
                    </a:p>
                    <a:p>
                      <a:pPr algn="ctr"/>
                      <a:r>
                        <a:rPr lang="en-US" sz="1800" b="1" dirty="0" smtClean="0">
                          <a:solidFill>
                            <a:srgbClr val="006600"/>
                          </a:solidFill>
                        </a:rPr>
                        <a:t>#43</a:t>
                      </a:r>
                      <a:endParaRPr lang="en-US" b="1" dirty="0"/>
                    </a:p>
                  </a:txBody>
                  <a:tcPr>
                    <a:cell3D prstMaterial="dkEdge">
                      <a:bevel/>
                      <a:lightRig rig="flood" dir="t"/>
                    </a:cell3D>
                  </a:tcPr>
                </a:tc>
                <a:tc>
                  <a:txBody>
                    <a:bodyPr/>
                    <a:lstStyle/>
                    <a:p>
                      <a:pPr algn="ctr"/>
                      <a:r>
                        <a:rPr lang="en-US" b="1" dirty="0" smtClean="0"/>
                        <a:t>29</a:t>
                      </a:r>
                    </a:p>
                    <a:p>
                      <a:pPr algn="ctr"/>
                      <a:r>
                        <a:rPr lang="en-US" sz="1800" b="1" dirty="0" smtClean="0">
                          <a:solidFill>
                            <a:srgbClr val="006600"/>
                          </a:solidFill>
                        </a:rPr>
                        <a:t>#44</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solidFill>
                            <a:srgbClr val="006600"/>
                          </a:solidFill>
                        </a:rPr>
                        <a:t>#45</a:t>
                      </a:r>
                      <a:endParaRPr lang="en-US" b="1" dirty="0"/>
                    </a:p>
                  </a:txBody>
                  <a:tcPr>
                    <a:cell3D prstMaterial="dkEdge">
                      <a:bevel/>
                      <a:lightRig rig="flood" dir="t"/>
                    </a:cell3D>
                  </a:tcPr>
                </a:tc>
                <a:tc>
                  <a:txBody>
                    <a:bodyPr/>
                    <a:lstStyle/>
                    <a:p>
                      <a:pPr algn="ctr"/>
                      <a:r>
                        <a:rPr lang="en-US" b="1" dirty="0" smtClean="0"/>
                        <a:t>Day 1 </a:t>
                      </a:r>
                      <a:r>
                        <a:rPr lang="en-US" sz="1400" b="1" dirty="0" smtClean="0"/>
                        <a:t>[M3]</a:t>
                      </a:r>
                      <a:endParaRPr lang="en-US" b="1" dirty="0" smtClean="0"/>
                    </a:p>
                    <a:p>
                      <a:pPr algn="ctr"/>
                      <a:r>
                        <a:rPr lang="en-US" sz="1800" b="1" dirty="0" smtClean="0">
                          <a:solidFill>
                            <a:srgbClr val="006600"/>
                          </a:solidFill>
                        </a:rPr>
                        <a:t>#46</a:t>
                      </a:r>
                      <a:endParaRPr lang="en-US" b="1" dirty="0" smtClean="0"/>
                    </a:p>
                  </a:txBody>
                  <a:tcPr>
                    <a:cell3D prstMaterial="dkEdge">
                      <a:bevel/>
                      <a:lightRig rig="flood" dir="t"/>
                    </a:cell3D>
                    <a:solidFill>
                      <a:srgbClr val="99FFCC"/>
                    </a:solidFill>
                  </a:tcPr>
                </a:tc>
                <a:tc>
                  <a:txBody>
                    <a:bodyPr/>
                    <a:lstStyle/>
                    <a:p>
                      <a:pPr algn="ctr"/>
                      <a:r>
                        <a:rPr lang="en-US" b="1" dirty="0" smtClean="0"/>
                        <a:t>2</a:t>
                      </a:r>
                    </a:p>
                    <a:p>
                      <a:pPr algn="ctr"/>
                      <a:r>
                        <a:rPr lang="en-US" sz="1800" b="1" dirty="0" smtClean="0">
                          <a:solidFill>
                            <a:srgbClr val="006600"/>
                          </a:solidFill>
                        </a:rPr>
                        <a:t>#47</a:t>
                      </a:r>
                      <a:endParaRPr lang="en-US" b="1" dirty="0"/>
                    </a:p>
                  </a:txBody>
                  <a:tcPr>
                    <a:cell3D prstMaterial="dkEdge">
                      <a:bevel/>
                      <a:lightRig rig="flood" dir="t"/>
                    </a:cell3D>
                  </a:tcPr>
                </a:tc>
                <a:tc>
                  <a:txBody>
                    <a:bodyPr/>
                    <a:lstStyle/>
                    <a:p>
                      <a:pPr algn="ctr"/>
                      <a:r>
                        <a:rPr lang="en-US" b="1" dirty="0" smtClean="0"/>
                        <a:t>3</a:t>
                      </a:r>
                    </a:p>
                    <a:p>
                      <a:pPr algn="ctr"/>
                      <a:r>
                        <a:rPr lang="en-US" sz="1800" b="1" dirty="0" smtClean="0">
                          <a:solidFill>
                            <a:srgbClr val="006600"/>
                          </a:solidFill>
                        </a:rPr>
                        <a:t>#48</a:t>
                      </a:r>
                      <a:endParaRPr lang="en-US" b="1" dirty="0"/>
                    </a:p>
                  </a:txBody>
                  <a:tcPr>
                    <a:cell3D prstMaterial="dkEdge">
                      <a:bevel/>
                      <a:lightRig rig="flood" dir="t"/>
                    </a:cell3D>
                    <a:solidFill>
                      <a:srgbClr val="66CCFF"/>
                    </a:solidFill>
                  </a:tcPr>
                </a:tc>
              </a:tr>
              <a:tr h="370840">
                <a:tc>
                  <a:txBody>
                    <a:bodyPr/>
                    <a:lstStyle/>
                    <a:p>
                      <a:pPr algn="ctr"/>
                      <a:r>
                        <a:rPr lang="en-US" b="1" dirty="0" smtClean="0"/>
                        <a:t>4</a:t>
                      </a:r>
                    </a:p>
                    <a:p>
                      <a:pPr algn="ctr"/>
                      <a:r>
                        <a:rPr lang="en-US" sz="1800" b="1" dirty="0" smtClean="0">
                          <a:solidFill>
                            <a:srgbClr val="006600"/>
                          </a:solidFill>
                        </a:rPr>
                        <a:t>#49</a:t>
                      </a:r>
                      <a:endParaRPr lang="en-US" b="1" dirty="0"/>
                    </a:p>
                  </a:txBody>
                  <a:tcPr>
                    <a:cell3D prstMaterial="dkEdge">
                      <a:bevel/>
                      <a:lightRig rig="flood" dir="t"/>
                    </a:cell3D>
                  </a:tcPr>
                </a:tc>
                <a:tc>
                  <a:txBody>
                    <a:bodyPr/>
                    <a:lstStyle/>
                    <a:p>
                      <a:pPr algn="ctr"/>
                      <a:r>
                        <a:rPr lang="en-US" b="1" dirty="0" smtClean="0">
                          <a:effectLst>
                            <a:glow rad="127000">
                              <a:schemeClr val="bg1"/>
                            </a:glow>
                          </a:effectLst>
                        </a:rPr>
                        <a:t>5</a:t>
                      </a:r>
                    </a:p>
                    <a:p>
                      <a:pPr algn="ctr"/>
                      <a:r>
                        <a:rPr lang="en-US" sz="1800" b="1" dirty="0" smtClean="0">
                          <a:solidFill>
                            <a:srgbClr val="006600"/>
                          </a:solidFill>
                          <a:effectLst>
                            <a:glow rad="127000">
                              <a:schemeClr val="bg1"/>
                            </a:glow>
                          </a:effectLst>
                        </a:rPr>
                        <a:t>#50</a:t>
                      </a:r>
                      <a:endParaRPr lang="en-US" b="1" dirty="0">
                        <a:effectLst>
                          <a:glow rad="127000">
                            <a:schemeClr val="bg1"/>
                          </a:glow>
                        </a:effectLst>
                      </a:endParaRPr>
                    </a:p>
                  </a:txBody>
                  <a:tcPr>
                    <a:cell3D prstMaterial="dkEdge">
                      <a:bevel/>
                      <a:lightRig rig="flood" dir="t"/>
                    </a:cell3D>
                    <a:solidFill>
                      <a:schemeClr val="accent4">
                        <a:lumMod val="75000"/>
                      </a:schemeClr>
                    </a:solidFill>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r>
            </a:tbl>
          </a:graphicData>
        </a:graphic>
      </p:graphicFrame>
      <p:sp>
        <p:nvSpPr>
          <p:cNvPr id="8" name="Rectangle 7"/>
          <p:cNvSpPr/>
          <p:nvPr/>
        </p:nvSpPr>
        <p:spPr>
          <a:xfrm>
            <a:off x="457200" y="5956845"/>
            <a:ext cx="8213602" cy="707886"/>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spc="150" dirty="0" smtClean="0">
                <a:ln w="11430"/>
                <a:solidFill>
                  <a:srgbClr val="F8F8F8"/>
                </a:solidFill>
                <a:effectLst>
                  <a:outerShdw blurRad="25400" algn="tl" rotWithShape="0">
                    <a:srgbClr val="000000">
                      <a:alpha val="43000"/>
                    </a:srgbClr>
                  </a:outerShdw>
                </a:effectLst>
              </a:rPr>
              <a:t>Problems!  Only 6 Completed Omer Weeks.  This method does not fulfill Lev 23:15-16.  The Omer Count is Incorrect!</a:t>
            </a:r>
            <a:endParaRPr lang="en-US" sz="2000" b="1" spc="150" dirty="0">
              <a:ln w="11430"/>
              <a:solidFill>
                <a:srgbClr val="F8F8F8"/>
              </a:solidFill>
              <a:effectLst>
                <a:outerShdw blurRad="25400" algn="tl" rotWithShape="0">
                  <a:srgbClr val="000000">
                    <a:alpha val="43000"/>
                  </a:srgbClr>
                </a:outerShdw>
              </a:effectLst>
            </a:endParaRPr>
          </a:p>
        </p:txBody>
      </p:sp>
      <p:sp>
        <p:nvSpPr>
          <p:cNvPr id="9" name="Rectangle 8"/>
          <p:cNvSpPr/>
          <p:nvPr/>
        </p:nvSpPr>
        <p:spPr>
          <a:xfrm>
            <a:off x="8329735" y="2636838"/>
            <a:ext cx="72808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3</a:t>
            </a:r>
            <a:r>
              <a:rPr lang="en-US" sz="2800" b="1" cap="all" spc="0" baseline="30000" dirty="0" smtClean="0">
                <a:ln w="0"/>
                <a:solidFill>
                  <a:srgbClr val="FF0000"/>
                </a:solidFill>
                <a:effectLst>
                  <a:glow rad="127000">
                    <a:schemeClr val="bg1"/>
                  </a:glow>
                </a:effectLst>
              </a:rPr>
              <a:t>rd</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0" name="Rectangle 9"/>
          <p:cNvSpPr/>
          <p:nvPr/>
        </p:nvSpPr>
        <p:spPr>
          <a:xfrm>
            <a:off x="8324125" y="3246438"/>
            <a:ext cx="739305"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4</a:t>
            </a:r>
            <a:r>
              <a:rPr lang="en-US" sz="2800" b="1" cap="all" spc="0" baseline="30000" dirty="0" smtClean="0">
                <a:ln w="0"/>
                <a:solidFill>
                  <a:srgbClr val="FF000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1" name="Rectangle 10"/>
          <p:cNvSpPr/>
          <p:nvPr/>
        </p:nvSpPr>
        <p:spPr>
          <a:xfrm>
            <a:off x="8356617" y="3866921"/>
            <a:ext cx="71686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5</a:t>
            </a:r>
            <a:r>
              <a:rPr lang="en-US" sz="2800" b="1" cap="all" spc="0" baseline="30000" dirty="0" smtClean="0">
                <a:ln w="0"/>
                <a:solidFill>
                  <a:srgbClr val="FF000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2" name="Rectangle 11"/>
          <p:cNvSpPr/>
          <p:nvPr/>
        </p:nvSpPr>
        <p:spPr>
          <a:xfrm>
            <a:off x="8346999" y="4466049"/>
            <a:ext cx="73609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6</a:t>
            </a:r>
            <a:r>
              <a:rPr lang="en-US" sz="2800" b="1" cap="all" spc="0" baseline="30000" dirty="0" smtClean="0">
                <a:ln w="0"/>
                <a:solidFill>
                  <a:srgbClr val="FF000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3" name="Rectangle 12"/>
          <p:cNvSpPr/>
          <p:nvPr/>
        </p:nvSpPr>
        <p:spPr>
          <a:xfrm>
            <a:off x="8411900" y="5171218"/>
            <a:ext cx="51648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4" name="Rectangle 13"/>
          <p:cNvSpPr/>
          <p:nvPr/>
        </p:nvSpPr>
        <p:spPr>
          <a:xfrm>
            <a:off x="8336416" y="1965718"/>
            <a:ext cx="66877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glow rad="127000">
                    <a:schemeClr val="bg1"/>
                  </a:glow>
                </a:effectLst>
              </a:rPr>
              <a:t>2</a:t>
            </a:r>
            <a:r>
              <a:rPr lang="en-US" sz="2800" b="1" cap="all" spc="0" baseline="30000" dirty="0" smtClean="0">
                <a:ln w="0"/>
                <a:solidFill>
                  <a:srgbClr val="FF0000"/>
                </a:solidFill>
                <a:effectLst>
                  <a:glow rad="127000">
                    <a:schemeClr val="bg1"/>
                  </a:glow>
                </a:effectLst>
              </a:rPr>
              <a:t>nd</a:t>
            </a:r>
            <a:endParaRPr lang="en-US" sz="2800" b="1" cap="all" spc="0" dirty="0">
              <a:ln w="0"/>
              <a:solidFill>
                <a:srgbClr val="FF0000"/>
              </a:solidFill>
              <a:effectLst>
                <a:glow rad="127000">
                  <a:schemeClr val="bg1"/>
                </a:glow>
              </a:effectLst>
            </a:endParaRPr>
          </a:p>
        </p:txBody>
      </p:sp>
      <p:cxnSp>
        <p:nvCxnSpPr>
          <p:cNvPr id="16" name="Straight Arrow Connector 15"/>
          <p:cNvCxnSpPr/>
          <p:nvPr/>
        </p:nvCxnSpPr>
        <p:spPr>
          <a:xfrm>
            <a:off x="475525" y="2575318"/>
            <a:ext cx="7239000" cy="0"/>
          </a:xfrm>
          <a:prstGeom prst="straightConnector1">
            <a:avLst/>
          </a:prstGeom>
          <a:ln w="57150">
            <a:solidFill>
              <a:srgbClr val="0066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75525" y="3201318"/>
            <a:ext cx="7239000" cy="0"/>
          </a:xfrm>
          <a:prstGeom prst="straightConnector1">
            <a:avLst/>
          </a:prstGeom>
          <a:ln w="57150">
            <a:solidFill>
              <a:srgbClr val="0066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8775" y="3852393"/>
            <a:ext cx="7239000" cy="0"/>
          </a:xfrm>
          <a:prstGeom prst="straightConnector1">
            <a:avLst/>
          </a:prstGeom>
          <a:ln w="57150">
            <a:solidFill>
              <a:srgbClr val="0066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 y="4480318"/>
            <a:ext cx="7239000" cy="0"/>
          </a:xfrm>
          <a:prstGeom prst="straightConnector1">
            <a:avLst/>
          </a:prstGeom>
          <a:ln w="57150">
            <a:solidFill>
              <a:srgbClr val="0066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57200" y="5124643"/>
            <a:ext cx="7239000" cy="0"/>
          </a:xfrm>
          <a:prstGeom prst="straightConnector1">
            <a:avLst/>
          </a:prstGeom>
          <a:ln w="57150">
            <a:solidFill>
              <a:srgbClr val="00660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377650" y="3198528"/>
            <a:ext cx="990600" cy="706863"/>
          </a:xfrm>
          <a:prstGeom prst="rect">
            <a:avLst/>
          </a:prstGeom>
          <a:noFill/>
          <a:ln w="57150">
            <a:solidFill>
              <a:srgbClr val="FF0000"/>
            </a:solidFill>
          </a:ln>
          <a:effectLst>
            <a:glow rad="127000">
              <a:srgbClr val="00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18750" y="5157080"/>
            <a:ext cx="4472650" cy="646331"/>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rgbClr val="F8F8F8"/>
                </a:solidFill>
                <a:effectLst>
                  <a:outerShdw blurRad="25400" algn="tl" rotWithShape="0">
                    <a:srgbClr val="000000">
                      <a:alpha val="43000"/>
                    </a:srgbClr>
                  </a:outerShdw>
                </a:effectLst>
              </a:rPr>
              <a:t>This 50</a:t>
            </a:r>
            <a:r>
              <a:rPr lang="en-US" b="1" spc="150" baseline="30000" dirty="0" smtClean="0">
                <a:ln w="11430"/>
                <a:solidFill>
                  <a:srgbClr val="F8F8F8"/>
                </a:solidFill>
                <a:effectLst>
                  <a:outerShdw blurRad="25400" algn="tl" rotWithShape="0">
                    <a:srgbClr val="000000">
                      <a:alpha val="43000"/>
                    </a:srgbClr>
                  </a:outerShdw>
                </a:effectLst>
              </a:rPr>
              <a:t>th</a:t>
            </a:r>
            <a:r>
              <a:rPr lang="en-US" b="1" spc="150" dirty="0" smtClean="0">
                <a:ln w="11430"/>
                <a:solidFill>
                  <a:srgbClr val="F8F8F8"/>
                </a:solidFill>
                <a:effectLst>
                  <a:outerShdw blurRad="25400" algn="tl" rotWithShape="0">
                    <a:srgbClr val="000000">
                      <a:alpha val="43000"/>
                    </a:srgbClr>
                  </a:outerShdw>
                </a:effectLst>
              </a:rPr>
              <a:t> day does not follow a </a:t>
            </a:r>
            <a:br>
              <a:rPr lang="en-US" b="1" spc="150" dirty="0" smtClean="0">
                <a:ln w="11430"/>
                <a:solidFill>
                  <a:srgbClr val="F8F8F8"/>
                </a:solidFill>
                <a:effectLst>
                  <a:outerShdw blurRad="25400" algn="tl" rotWithShape="0">
                    <a:srgbClr val="000000">
                      <a:alpha val="43000"/>
                    </a:srgbClr>
                  </a:outerShdw>
                </a:effectLst>
              </a:rPr>
            </a:br>
            <a:r>
              <a:rPr lang="en-US" b="1" spc="150" dirty="0" smtClean="0">
                <a:ln w="11430"/>
                <a:solidFill>
                  <a:srgbClr val="F8F8F8"/>
                </a:solidFill>
                <a:effectLst>
                  <a:outerShdw blurRad="25400" algn="tl" rotWithShape="0">
                    <a:srgbClr val="000000">
                      <a:alpha val="43000"/>
                    </a:srgbClr>
                  </a:outerShdw>
                </a:effectLst>
              </a:rPr>
              <a:t>H7676 weekly Sabbath (Lev 23:16).</a:t>
            </a:r>
            <a:endParaRPr lang="en-US"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935787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par>
                          <p:cTn id="18" fill="hold">
                            <p:stCondLst>
                              <p:cond delay="5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2000"/>
                                        <p:tgtEl>
                                          <p:spTgt spid="19"/>
                                        </p:tgtEl>
                                      </p:cBhvr>
                                    </p:animEffect>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000"/>
                                        <p:tgtEl>
                                          <p:spTgt spid="20"/>
                                        </p:tgtEl>
                                      </p:cBhvr>
                                    </p:animEffect>
                                  </p:childTnLst>
                                </p:cTn>
                              </p:par>
                            </p:childTnLst>
                          </p:cTn>
                        </p:par>
                        <p:par>
                          <p:cTn id="38" fill="hold">
                            <p:stCondLst>
                              <p:cond delay="11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120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par>
                          <p:cTn id="48" fill="hold">
                            <p:stCondLst>
                              <p:cond delay="14000"/>
                            </p:stCondLst>
                            <p:childTnLst>
                              <p:par>
                                <p:cTn id="49" presetID="42"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par>
                          <p:cTn id="54" fill="hold">
                            <p:stCondLst>
                              <p:cond delay="15000"/>
                            </p:stCondLst>
                            <p:childTnLst>
                              <p:par>
                                <p:cTn id="55" presetID="42" presetClass="entr" presetSubtype="0"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par>
                          <p:cTn id="60" fill="hold">
                            <p:stCondLst>
                              <p:cond delay="16000"/>
                            </p:stCondLst>
                            <p:childTnLst>
                              <p:par>
                                <p:cTn id="61" presetID="22" presetClass="entr" presetSubtype="8" fill="hold" nodeType="after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wipe(left)">
                                      <p:cBhvr>
                                        <p:cTn id="63" dur="1750"/>
                                        <p:tgtEl>
                                          <p:spTgt spid="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wipe(left)">
                                      <p:cBhvr>
                                        <p:cTn id="68" dur="1750"/>
                                        <p:tgtEl>
                                          <p:spTgt spid="2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heel(1)">
                                      <p:cBhvr>
                                        <p:cTn id="73" dur="2000"/>
                                        <p:tgtEl>
                                          <p:spTgt spid="3"/>
                                        </p:tgtEl>
                                      </p:cBhvr>
                                    </p:animEffect>
                                  </p:childTnLst>
                                </p:cTn>
                              </p:par>
                            </p:childTnLst>
                          </p:cTn>
                        </p:par>
                        <p:par>
                          <p:cTn id="74" fill="hold">
                            <p:stCondLst>
                              <p:cond delay="2000"/>
                            </p:stCondLst>
                            <p:childTnLst>
                              <p:par>
                                <p:cTn id="75" presetID="8" presetClass="emph" presetSubtype="0" fill="hold" grpId="1" nodeType="afterEffect">
                                  <p:stCondLst>
                                    <p:cond delay="0"/>
                                  </p:stCondLst>
                                  <p:childTnLst>
                                    <p:animRot by="21600000">
                                      <p:cBhvr>
                                        <p:cTn id="7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3" grpId="0" animBg="1"/>
      <p:bldP spid="3"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52</a:t>
            </a:fld>
            <a:endParaRPr lang="en-US" dirty="0"/>
          </a:p>
        </p:txBody>
      </p:sp>
      <p:sp>
        <p:nvSpPr>
          <p:cNvPr id="4" name="Rectangle 3"/>
          <p:cNvSpPr/>
          <p:nvPr/>
        </p:nvSpPr>
        <p:spPr>
          <a:xfrm>
            <a:off x="1096180" y="5410200"/>
            <a:ext cx="6904820" cy="1200329"/>
          </a:xfrm>
          <a:prstGeom prst="rect">
            <a:avLst/>
          </a:prstGeom>
          <a:solidFill>
            <a:srgbClr val="E9F5DB"/>
          </a:solidFill>
          <a:ln w="76200">
            <a:solidFill>
              <a:schemeClr val="accent2">
                <a:lumMod val="75000"/>
              </a:schemeClr>
            </a:solidFill>
          </a:ln>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2">
                    <a:lumMod val="50000"/>
                  </a:schemeClr>
                </a:solidFill>
              </a:rPr>
              <a:t>Proper Placement of Wave Sheaf Solves the Omer Count</a:t>
            </a:r>
            <a:endParaRPr lang="en-US" sz="3600" b="1" cap="none" spc="0" dirty="0">
              <a:ln/>
              <a:solidFill>
                <a:schemeClr val="accent2">
                  <a:lumMod val="50000"/>
                </a:schemeClr>
              </a:solidFill>
              <a:effectLst/>
            </a:endParaRPr>
          </a:p>
        </p:txBody>
      </p:sp>
      <p:sp>
        <p:nvSpPr>
          <p:cNvPr id="5" name="Rectangle 4"/>
          <p:cNvSpPr/>
          <p:nvPr/>
        </p:nvSpPr>
        <p:spPr>
          <a:xfrm>
            <a:off x="228600" y="152400"/>
            <a:ext cx="1981200" cy="646331"/>
          </a:xfrm>
          <a:prstGeom prst="rect">
            <a:avLst/>
          </a:prstGeom>
          <a:solidFill>
            <a:srgbClr val="E9F5DB"/>
          </a:solidFill>
          <a:ln w="76200">
            <a:solidFill>
              <a:schemeClr val="accent2">
                <a:lumMod val="75000"/>
              </a:schemeClr>
            </a:solidFill>
          </a:ln>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2">
                    <a:lumMod val="50000"/>
                  </a:schemeClr>
                </a:solidFill>
              </a:rPr>
              <a:t>Chart #2</a:t>
            </a:r>
            <a:endParaRPr lang="en-US" sz="3600" b="1" cap="none" spc="0" dirty="0">
              <a:ln/>
              <a:solidFill>
                <a:schemeClr val="accent2">
                  <a:lumMod val="50000"/>
                </a:schemeClr>
              </a:solidFill>
              <a:effectLst/>
            </a:endParaRPr>
          </a:p>
        </p:txBody>
      </p:sp>
    </p:spTree>
    <p:extLst>
      <p:ext uri="{BB962C8B-B14F-4D97-AF65-F5344CB8AC3E}">
        <p14:creationId xmlns:p14="http://schemas.microsoft.com/office/powerpoint/2010/main" val="267740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47281" y="6433066"/>
            <a:ext cx="1828800" cy="365125"/>
          </a:xfrm>
        </p:spPr>
        <p:txBody>
          <a:bodyPr/>
          <a:lstStyle/>
          <a:p>
            <a:fld id="{5C014052-953B-4273-8F47-BF25327D5B24}" type="slidenum">
              <a:rPr lang="en-US" smtClean="0"/>
              <a:t>53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982298267"/>
              </p:ext>
            </p:extLst>
          </p:nvPr>
        </p:nvGraphicFramePr>
        <p:xfrm>
          <a:off x="416512" y="1722120"/>
          <a:ext cx="8229599" cy="3992880"/>
        </p:xfrm>
        <a:graphic>
          <a:graphicData uri="http://schemas.openxmlformats.org/drawingml/2006/table">
            <a:tbl>
              <a:tblPr firstRow="1" bandRow="1">
                <a:tableStyleId>{22838BEF-8BB2-4498-84A7-C5851F593DF1}</a:tableStyleId>
              </a:tblPr>
              <a:tblGrid>
                <a:gridCol w="1175657"/>
                <a:gridCol w="1175657"/>
                <a:gridCol w="1175657"/>
                <a:gridCol w="1175657"/>
                <a:gridCol w="1175657"/>
                <a:gridCol w="1175657"/>
                <a:gridCol w="1175657"/>
              </a:tblGrid>
              <a:tr h="462280">
                <a:tc>
                  <a:txBody>
                    <a:bodyPr/>
                    <a:lstStyle/>
                    <a:p>
                      <a:pPr algn="ctr"/>
                      <a:r>
                        <a:rPr lang="en-US" dirty="0" smtClean="0">
                          <a:solidFill>
                            <a:schemeClr val="bg1"/>
                          </a:solidFill>
                        </a:rPr>
                        <a:t>1</a:t>
                      </a:r>
                      <a:r>
                        <a:rPr lang="en-US" baseline="30000" dirty="0" smtClean="0">
                          <a:solidFill>
                            <a:schemeClr val="bg1"/>
                          </a:solidFill>
                        </a:rPr>
                        <a:t>st</a:t>
                      </a:r>
                      <a:r>
                        <a:rPr lang="en-US" baseline="0" dirty="0" smtClean="0">
                          <a:solidFill>
                            <a:schemeClr val="bg1"/>
                          </a:solidFill>
                        </a:rPr>
                        <a:t> Cycle</a:t>
                      </a:r>
                    </a:p>
                    <a:p>
                      <a:pPr algn="ctr"/>
                      <a:r>
                        <a:rPr lang="en-US" sz="1400" baseline="0" dirty="0" smtClean="0">
                          <a:solidFill>
                            <a:schemeClr val="bg1"/>
                          </a:solidFill>
                        </a:rPr>
                        <a:t>[Sun]</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2</a:t>
                      </a:r>
                      <a:r>
                        <a:rPr lang="en-US" baseline="30000" dirty="0" smtClean="0">
                          <a:solidFill>
                            <a:schemeClr val="bg1"/>
                          </a:solidFill>
                        </a:rPr>
                        <a:t>nd</a:t>
                      </a:r>
                      <a:r>
                        <a:rPr lang="en-US" dirty="0" smtClean="0">
                          <a:solidFill>
                            <a:schemeClr val="bg1"/>
                          </a:solidFill>
                        </a:rPr>
                        <a:t> Cycle</a:t>
                      </a:r>
                    </a:p>
                    <a:p>
                      <a:pPr algn="ctr"/>
                      <a:r>
                        <a:rPr lang="en-US" sz="1400" dirty="0" smtClean="0">
                          <a:solidFill>
                            <a:schemeClr val="bg1"/>
                          </a:solidFill>
                        </a:rPr>
                        <a:t>[Mon]</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3</a:t>
                      </a:r>
                      <a:r>
                        <a:rPr lang="en-US" baseline="30000" dirty="0" smtClean="0">
                          <a:solidFill>
                            <a:schemeClr val="bg1"/>
                          </a:solidFill>
                        </a:rPr>
                        <a:t>rd</a:t>
                      </a:r>
                      <a:r>
                        <a:rPr lang="en-US" dirty="0" smtClean="0">
                          <a:solidFill>
                            <a:schemeClr val="bg1"/>
                          </a:solidFill>
                        </a:rPr>
                        <a:t> Cycle</a:t>
                      </a:r>
                    </a:p>
                    <a:p>
                      <a:pPr algn="ctr"/>
                      <a:r>
                        <a:rPr lang="en-US" sz="1400" dirty="0" smtClean="0">
                          <a:solidFill>
                            <a:schemeClr val="bg1"/>
                          </a:solidFill>
                        </a:rPr>
                        <a:t>[Tues]</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4</a:t>
                      </a:r>
                      <a:r>
                        <a:rPr lang="en-US" baseline="30000" dirty="0" smtClean="0">
                          <a:solidFill>
                            <a:schemeClr val="bg1"/>
                          </a:solidFill>
                        </a:rPr>
                        <a:t>th</a:t>
                      </a:r>
                      <a:r>
                        <a:rPr lang="en-US" dirty="0" smtClean="0">
                          <a:solidFill>
                            <a:schemeClr val="bg1"/>
                          </a:solidFill>
                        </a:rPr>
                        <a:t> Cycle</a:t>
                      </a:r>
                    </a:p>
                    <a:p>
                      <a:pPr algn="ctr"/>
                      <a:r>
                        <a:rPr lang="en-US" sz="1400" dirty="0" smtClean="0">
                          <a:solidFill>
                            <a:schemeClr val="bg1"/>
                          </a:solidFill>
                        </a:rPr>
                        <a:t>[Wed]</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5</a:t>
                      </a:r>
                      <a:r>
                        <a:rPr lang="en-US" baseline="30000" dirty="0" smtClean="0">
                          <a:solidFill>
                            <a:schemeClr val="bg1"/>
                          </a:solidFill>
                        </a:rPr>
                        <a:t>th</a:t>
                      </a:r>
                      <a:r>
                        <a:rPr lang="en-US" dirty="0" smtClean="0">
                          <a:solidFill>
                            <a:schemeClr val="bg1"/>
                          </a:solidFill>
                        </a:rPr>
                        <a:t> Cycle</a:t>
                      </a:r>
                    </a:p>
                    <a:p>
                      <a:pPr algn="ctr"/>
                      <a:r>
                        <a:rPr lang="en-US" sz="1400" dirty="0" smtClean="0">
                          <a:solidFill>
                            <a:schemeClr val="bg1"/>
                          </a:solidFill>
                        </a:rPr>
                        <a:t>[</a:t>
                      </a:r>
                      <a:r>
                        <a:rPr lang="en-US" sz="1400" dirty="0" err="1" smtClean="0">
                          <a:solidFill>
                            <a:schemeClr val="bg1"/>
                          </a:solidFill>
                        </a:rPr>
                        <a:t>Thur</a:t>
                      </a:r>
                      <a:r>
                        <a:rPr lang="en-US" sz="1400" dirty="0" smtClean="0">
                          <a:solidFill>
                            <a:schemeClr val="bg1"/>
                          </a:solidFill>
                        </a:rPr>
                        <a:t>]</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Prep</a:t>
                      </a:r>
                      <a:r>
                        <a:rPr lang="en-US" baseline="0" dirty="0" smtClean="0">
                          <a:solidFill>
                            <a:schemeClr val="bg1"/>
                          </a:solidFill>
                        </a:rPr>
                        <a:t> Day</a:t>
                      </a:r>
                    </a:p>
                    <a:p>
                      <a:pPr algn="ctr"/>
                      <a:r>
                        <a:rPr lang="en-US" sz="1400" baseline="0" dirty="0" smtClean="0">
                          <a:solidFill>
                            <a:schemeClr val="bg1"/>
                          </a:solidFill>
                        </a:rPr>
                        <a:t>[Fri]</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Sabbath</a:t>
                      </a:r>
                    </a:p>
                    <a:p>
                      <a:pPr algn="ctr"/>
                      <a:r>
                        <a:rPr lang="en-US" sz="1400" dirty="0" smtClean="0">
                          <a:solidFill>
                            <a:schemeClr val="bg1"/>
                          </a:solidFill>
                        </a:rPr>
                        <a:t>[Sat]</a:t>
                      </a:r>
                      <a:endParaRPr lang="en-US" sz="1400" b="1" dirty="0">
                        <a:solidFill>
                          <a:schemeClr val="bg1"/>
                        </a:solidFill>
                      </a:endParaRPr>
                    </a:p>
                  </a:txBody>
                  <a:tcPr>
                    <a:cell3D prstMaterial="dkEdge">
                      <a:bevel/>
                      <a:lightRig rig="flood" dir="t"/>
                    </a:cell3D>
                    <a:solidFill>
                      <a:schemeClr val="accent5">
                        <a:lumMod val="50000"/>
                      </a:schemeClr>
                    </a:solidFill>
                  </a:tcPr>
                </a:tc>
              </a:tr>
              <a:tr h="370840">
                <a:tc>
                  <a:txBody>
                    <a:bodyPr/>
                    <a:lstStyle/>
                    <a:p>
                      <a:pPr algn="ctr"/>
                      <a:r>
                        <a:rPr lang="en-US" b="1" dirty="0" smtClean="0"/>
                        <a:t>Day 1</a:t>
                      </a:r>
                    </a:p>
                    <a:p>
                      <a:pPr algn="ctr"/>
                      <a:r>
                        <a:rPr lang="en-US" b="1" dirty="0" smtClean="0"/>
                        <a:t>Month 1</a:t>
                      </a:r>
                      <a:endParaRPr lang="en-US" b="1" dirty="0"/>
                    </a:p>
                  </a:txBody>
                  <a:tcPr>
                    <a:cell3D prstMaterial="dkEdge">
                      <a:bevel/>
                      <a:lightRig rig="flood" dir="t"/>
                    </a:cell3D>
                    <a:solidFill>
                      <a:schemeClr val="accent2">
                        <a:lumMod val="20000"/>
                        <a:lumOff val="80000"/>
                      </a:schemeClr>
                    </a:solidFill>
                  </a:tcPr>
                </a:tc>
                <a:tc>
                  <a:txBody>
                    <a:bodyPr/>
                    <a:lstStyle/>
                    <a:p>
                      <a:pPr algn="ctr"/>
                      <a:r>
                        <a:rPr lang="en-US" b="1" dirty="0" smtClean="0"/>
                        <a:t>2</a:t>
                      </a:r>
                      <a:endParaRPr lang="en-US" b="1" dirty="0"/>
                    </a:p>
                  </a:txBody>
                  <a:tcPr>
                    <a:cell3D prstMaterial="dkEdge">
                      <a:bevel/>
                      <a:lightRig rig="flood" dir="t"/>
                    </a:cell3D>
                    <a:solidFill>
                      <a:srgbClr val="D7E1DF"/>
                    </a:solidFill>
                  </a:tcPr>
                </a:tc>
                <a:tc>
                  <a:txBody>
                    <a:bodyPr/>
                    <a:lstStyle/>
                    <a:p>
                      <a:pPr algn="ctr"/>
                      <a:r>
                        <a:rPr lang="en-US" b="1" dirty="0" smtClean="0"/>
                        <a:t>3</a:t>
                      </a:r>
                      <a:endParaRPr lang="en-US" b="1" dirty="0"/>
                    </a:p>
                  </a:txBody>
                  <a:tcPr>
                    <a:cell3D prstMaterial="dkEdge">
                      <a:bevel/>
                      <a:lightRig rig="flood" dir="t"/>
                    </a:cell3D>
                  </a:tcPr>
                </a:tc>
                <a:tc>
                  <a:txBody>
                    <a:bodyPr/>
                    <a:lstStyle/>
                    <a:p>
                      <a:pPr algn="ctr"/>
                      <a:r>
                        <a:rPr lang="en-US" b="1" dirty="0" smtClean="0"/>
                        <a:t>4</a:t>
                      </a:r>
                      <a:endParaRPr lang="en-US" b="1" dirty="0"/>
                    </a:p>
                  </a:txBody>
                  <a:tcPr>
                    <a:cell3D prstMaterial="dkEdge">
                      <a:bevel/>
                      <a:lightRig rig="flood" dir="t"/>
                    </a:cell3D>
                  </a:tcPr>
                </a:tc>
                <a:tc>
                  <a:txBody>
                    <a:bodyPr/>
                    <a:lstStyle/>
                    <a:p>
                      <a:pPr algn="ctr"/>
                      <a:r>
                        <a:rPr lang="en-US" b="1" dirty="0" smtClean="0"/>
                        <a:t>5</a:t>
                      </a:r>
                      <a:endParaRPr lang="en-US" b="1" dirty="0"/>
                    </a:p>
                  </a:txBody>
                  <a:tcPr>
                    <a:cell3D prstMaterial="dkEdge">
                      <a:bevel/>
                      <a:lightRig rig="flood" dir="t"/>
                    </a:cell3D>
                  </a:tcPr>
                </a:tc>
                <a:tc>
                  <a:txBody>
                    <a:bodyPr/>
                    <a:lstStyle/>
                    <a:p>
                      <a:pPr algn="ctr"/>
                      <a:r>
                        <a:rPr lang="en-US" b="1" dirty="0" smtClean="0"/>
                        <a:t>6</a:t>
                      </a:r>
                      <a:endParaRPr lang="en-US" b="1" dirty="0"/>
                    </a:p>
                  </a:txBody>
                  <a:tcPr>
                    <a:cell3D prstMaterial="dkEdge">
                      <a:bevel/>
                      <a:lightRig rig="flood" dir="t"/>
                    </a:cell3D>
                  </a:tcPr>
                </a:tc>
                <a:tc>
                  <a:txBody>
                    <a:bodyPr/>
                    <a:lstStyle/>
                    <a:p>
                      <a:pPr algn="ctr"/>
                      <a:r>
                        <a:rPr lang="en-US" b="1" dirty="0" smtClean="0">
                          <a:solidFill>
                            <a:schemeClr val="bg1"/>
                          </a:solidFill>
                        </a:rPr>
                        <a:t>7</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8</a:t>
                      </a:r>
                    </a:p>
                    <a:p>
                      <a:pPr algn="ctr"/>
                      <a:endParaRPr lang="en-US" b="1" dirty="0"/>
                    </a:p>
                  </a:txBody>
                  <a:tcPr>
                    <a:cell3D prstMaterial="dkEdge">
                      <a:bevel/>
                      <a:lightRig rig="flood" dir="t"/>
                    </a:cell3D>
                  </a:tcPr>
                </a:tc>
                <a:tc>
                  <a:txBody>
                    <a:bodyPr/>
                    <a:lstStyle/>
                    <a:p>
                      <a:pPr algn="ctr"/>
                      <a:r>
                        <a:rPr lang="en-US" b="1" dirty="0" smtClean="0"/>
                        <a:t>9</a:t>
                      </a:r>
                      <a:endParaRPr lang="en-US" b="1" dirty="0"/>
                    </a:p>
                  </a:txBody>
                  <a:tcPr>
                    <a:cell3D prstMaterial="dkEdge">
                      <a:bevel/>
                      <a:lightRig rig="flood" dir="t"/>
                    </a:cell3D>
                  </a:tcPr>
                </a:tc>
                <a:tc>
                  <a:txBody>
                    <a:bodyPr/>
                    <a:lstStyle/>
                    <a:p>
                      <a:pPr algn="ctr"/>
                      <a:r>
                        <a:rPr lang="en-US" b="1" dirty="0" smtClean="0"/>
                        <a:t>10</a:t>
                      </a:r>
                      <a:endParaRPr lang="en-US" b="1" dirty="0"/>
                    </a:p>
                  </a:txBody>
                  <a:tcPr>
                    <a:cell3D prstMaterial="dkEdge">
                      <a:bevel/>
                      <a:lightRig rig="flood" dir="t"/>
                    </a:cell3D>
                  </a:tcPr>
                </a:tc>
                <a:tc>
                  <a:txBody>
                    <a:bodyPr/>
                    <a:lstStyle/>
                    <a:p>
                      <a:pPr algn="ctr"/>
                      <a:r>
                        <a:rPr lang="en-US" b="1" dirty="0" smtClean="0"/>
                        <a:t>11</a:t>
                      </a:r>
                      <a:endParaRPr lang="en-US" b="1" dirty="0"/>
                    </a:p>
                  </a:txBody>
                  <a:tcPr>
                    <a:cell3D prstMaterial="dkEdge">
                      <a:bevel/>
                      <a:lightRig rig="flood" dir="t"/>
                    </a:cell3D>
                  </a:tcPr>
                </a:tc>
                <a:tc>
                  <a:txBody>
                    <a:bodyPr/>
                    <a:lstStyle/>
                    <a:p>
                      <a:pPr algn="ctr"/>
                      <a:r>
                        <a:rPr lang="en-US" b="1" dirty="0" smtClean="0"/>
                        <a:t>12</a:t>
                      </a:r>
                      <a:endParaRPr lang="en-US" b="1" dirty="0"/>
                    </a:p>
                  </a:txBody>
                  <a:tcPr>
                    <a:cell3D prstMaterial="dkEdge">
                      <a:bevel/>
                      <a:lightRig rig="flood" dir="t"/>
                    </a:cell3D>
                  </a:tcPr>
                </a:tc>
                <a:tc>
                  <a:txBody>
                    <a:bodyPr/>
                    <a:lstStyle/>
                    <a:p>
                      <a:pPr algn="ctr"/>
                      <a:r>
                        <a:rPr lang="en-US" b="1" dirty="0" smtClean="0"/>
                        <a:t>13</a:t>
                      </a:r>
                      <a:endParaRPr lang="en-US" b="1" dirty="0"/>
                    </a:p>
                  </a:txBody>
                  <a:tcPr>
                    <a:cell3D prstMaterial="dkEdge">
                      <a:bevel/>
                      <a:lightRig rig="flood" dir="t"/>
                    </a:cell3D>
                  </a:tcPr>
                </a:tc>
                <a:tc>
                  <a:txBody>
                    <a:bodyPr/>
                    <a:lstStyle/>
                    <a:p>
                      <a:pPr algn="ctr"/>
                      <a:r>
                        <a:rPr lang="en-US" b="1" dirty="0" smtClean="0">
                          <a:solidFill>
                            <a:schemeClr val="bg1"/>
                          </a:solidFill>
                        </a:rPr>
                        <a:t>14</a:t>
                      </a:r>
                    </a:p>
                    <a:p>
                      <a:pPr algn="ctr"/>
                      <a:r>
                        <a:rPr lang="en-US" b="1" dirty="0" smtClean="0">
                          <a:solidFill>
                            <a:schemeClr val="bg1"/>
                          </a:solidFill>
                        </a:rPr>
                        <a:t>Passover</a:t>
                      </a:r>
                      <a:endParaRPr lang="en-US" b="1" dirty="0">
                        <a:solidFill>
                          <a:schemeClr val="bg1"/>
                        </a:solidFill>
                      </a:endParaRPr>
                    </a:p>
                  </a:txBody>
                  <a:tcPr>
                    <a:cell3D prstMaterial="dkEdge">
                      <a:bevel/>
                      <a:lightRig rig="flood" dir="t"/>
                    </a:cell3D>
                    <a:solidFill>
                      <a:srgbClr val="FF0000"/>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15</a:t>
                      </a:r>
                      <a:br>
                        <a:rPr lang="en-US" b="1" dirty="0" smtClean="0">
                          <a:solidFill>
                            <a:schemeClr val="bg1"/>
                          </a:solidFill>
                        </a:rPr>
                      </a:br>
                      <a:r>
                        <a:rPr lang="en-US" sz="1400" b="1" dirty="0" smtClean="0">
                          <a:solidFill>
                            <a:schemeClr val="bg1"/>
                          </a:solidFill>
                        </a:rPr>
                        <a:t>Wave Sheaf </a:t>
                      </a:r>
                      <a:r>
                        <a:rPr lang="en-US" sz="1800" b="1" dirty="0" smtClean="0">
                          <a:solidFill>
                            <a:schemeClr val="bg1"/>
                          </a:solidFill>
                        </a:rPr>
                        <a:t>#1</a:t>
                      </a:r>
                      <a:endParaRPr lang="en-US" sz="1400" b="1" dirty="0">
                        <a:solidFill>
                          <a:schemeClr val="bg1"/>
                        </a:solidFill>
                      </a:endParaRPr>
                    </a:p>
                  </a:txBody>
                  <a:tcPr>
                    <a:cell3D prstMaterial="dkEdge">
                      <a:bevel/>
                      <a:lightRig rig="flood" dir="t"/>
                    </a:cell3D>
                    <a:solidFill>
                      <a:srgbClr val="00B050"/>
                    </a:solidFill>
                  </a:tcPr>
                </a:tc>
                <a:tc>
                  <a:txBody>
                    <a:bodyPr/>
                    <a:lstStyle/>
                    <a:p>
                      <a:pPr algn="ctr"/>
                      <a:r>
                        <a:rPr lang="en-US" b="1" dirty="0" smtClean="0"/>
                        <a:t>16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#2</a:t>
                      </a:r>
                      <a:endParaRPr lang="en-US" b="1" dirty="0" smtClean="0"/>
                    </a:p>
                  </a:txBody>
                  <a:tcPr>
                    <a:cell3D prstMaterial="dkEdge">
                      <a:bevel/>
                      <a:lightRig rig="flood" dir="t"/>
                    </a:cell3D>
                  </a:tcPr>
                </a:tc>
                <a:tc>
                  <a:txBody>
                    <a:bodyPr/>
                    <a:lstStyle/>
                    <a:p>
                      <a:pPr algn="ctr"/>
                      <a:r>
                        <a:rPr lang="en-US" b="1" dirty="0" smtClean="0"/>
                        <a:t>17</a:t>
                      </a:r>
                    </a:p>
                    <a:p>
                      <a:pPr algn="ctr"/>
                      <a:r>
                        <a:rPr lang="en-US" sz="1800" b="1" dirty="0" smtClean="0"/>
                        <a:t>#3</a:t>
                      </a:r>
                      <a:endParaRPr lang="en-US" b="1" dirty="0"/>
                    </a:p>
                  </a:txBody>
                  <a:tcPr>
                    <a:cell3D prstMaterial="dkEdge">
                      <a:bevel/>
                      <a:lightRig rig="flood" dir="t"/>
                    </a:cell3D>
                  </a:tcPr>
                </a:tc>
                <a:tc>
                  <a:txBody>
                    <a:bodyPr/>
                    <a:lstStyle/>
                    <a:p>
                      <a:pPr algn="ctr"/>
                      <a:r>
                        <a:rPr lang="en-US" b="1" dirty="0" smtClean="0"/>
                        <a:t>18</a:t>
                      </a:r>
                    </a:p>
                    <a:p>
                      <a:pPr algn="ctr"/>
                      <a:r>
                        <a:rPr lang="en-US" sz="1800" b="1" dirty="0" smtClean="0"/>
                        <a:t>#4</a:t>
                      </a:r>
                      <a:endParaRPr lang="en-US" b="1" dirty="0"/>
                    </a:p>
                  </a:txBody>
                  <a:tcPr>
                    <a:cell3D prstMaterial="dkEdge">
                      <a:bevel/>
                      <a:lightRig rig="flood" dir="t"/>
                    </a:cell3D>
                  </a:tcPr>
                </a:tc>
                <a:tc>
                  <a:txBody>
                    <a:bodyPr/>
                    <a:lstStyle/>
                    <a:p>
                      <a:pPr algn="ctr"/>
                      <a:r>
                        <a:rPr lang="en-US" b="1" dirty="0" smtClean="0"/>
                        <a:t>19</a:t>
                      </a:r>
                    </a:p>
                    <a:p>
                      <a:pPr algn="ctr"/>
                      <a:r>
                        <a:rPr lang="en-US" sz="1800" b="1" dirty="0" smtClean="0"/>
                        <a:t>#5</a:t>
                      </a:r>
                      <a:endParaRPr lang="en-US" b="1" dirty="0"/>
                    </a:p>
                  </a:txBody>
                  <a:tcPr>
                    <a:cell3D prstMaterial="dkEdge">
                      <a:bevel/>
                      <a:lightRig rig="flood" dir="t"/>
                    </a:cell3D>
                  </a:tcPr>
                </a:tc>
                <a:tc>
                  <a:txBody>
                    <a:bodyPr/>
                    <a:lstStyle/>
                    <a:p>
                      <a:pPr algn="ctr"/>
                      <a:r>
                        <a:rPr lang="en-US" b="1" dirty="0" smtClean="0"/>
                        <a:t>20</a:t>
                      </a:r>
                    </a:p>
                    <a:p>
                      <a:pPr algn="ctr"/>
                      <a:r>
                        <a:rPr lang="en-US" sz="1800" b="1" dirty="0" smtClean="0"/>
                        <a:t>#6</a:t>
                      </a:r>
                      <a:endParaRPr lang="en-US" b="1" dirty="0"/>
                    </a:p>
                  </a:txBody>
                  <a:tcPr>
                    <a:cell3D prstMaterial="dkEdge">
                      <a:bevel/>
                      <a:lightRig rig="flood" dir="t"/>
                    </a:cell3D>
                  </a:tcPr>
                </a:tc>
                <a:tc>
                  <a:txBody>
                    <a:bodyPr/>
                    <a:lstStyle/>
                    <a:p>
                      <a:pPr algn="ctr"/>
                      <a:r>
                        <a:rPr lang="en-US" b="1" dirty="0" smtClean="0">
                          <a:solidFill>
                            <a:schemeClr val="bg1"/>
                          </a:solidFill>
                        </a:rPr>
                        <a:t>21</a:t>
                      </a:r>
                    </a:p>
                    <a:p>
                      <a:pPr algn="ctr"/>
                      <a:r>
                        <a:rPr lang="en-US" sz="1800" b="1" dirty="0" smtClean="0">
                          <a:solidFill>
                            <a:schemeClr val="bg1"/>
                          </a:solidFill>
                        </a:rPr>
                        <a:t>#7</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22</a:t>
                      </a:r>
                    </a:p>
                    <a:p>
                      <a:pPr algn="ctr"/>
                      <a:r>
                        <a:rPr lang="en-US" sz="1800" b="1" dirty="0" smtClean="0"/>
                        <a:t>#8</a:t>
                      </a:r>
                      <a:endParaRPr lang="en-US" b="1" dirty="0"/>
                    </a:p>
                  </a:txBody>
                  <a:tcPr>
                    <a:cell3D prstMaterial="dkEdge">
                      <a:bevel/>
                      <a:lightRig rig="flood" dir="t"/>
                    </a:cell3D>
                  </a:tcPr>
                </a:tc>
                <a:tc>
                  <a:txBody>
                    <a:bodyPr/>
                    <a:lstStyle/>
                    <a:p>
                      <a:pPr algn="ctr"/>
                      <a:r>
                        <a:rPr lang="en-US" b="1" dirty="0" smtClean="0"/>
                        <a:t>23</a:t>
                      </a:r>
                    </a:p>
                    <a:p>
                      <a:pPr algn="ctr"/>
                      <a:r>
                        <a:rPr lang="en-US" sz="1800" b="1" dirty="0" smtClean="0"/>
                        <a:t>#9</a:t>
                      </a:r>
                      <a:endParaRPr lang="en-US" b="1" dirty="0"/>
                    </a:p>
                  </a:txBody>
                  <a:tcPr>
                    <a:cell3D prstMaterial="dkEdge">
                      <a:bevel/>
                      <a:lightRig rig="flood" dir="t"/>
                    </a:cell3D>
                  </a:tcPr>
                </a:tc>
                <a:tc>
                  <a:txBody>
                    <a:bodyPr/>
                    <a:lstStyle/>
                    <a:p>
                      <a:pPr algn="ctr"/>
                      <a:r>
                        <a:rPr lang="en-US" b="1" dirty="0" smtClean="0"/>
                        <a:t>24</a:t>
                      </a:r>
                    </a:p>
                    <a:p>
                      <a:pPr algn="ctr"/>
                      <a:r>
                        <a:rPr lang="en-US" sz="1800" b="1" dirty="0" smtClean="0"/>
                        <a:t>#10</a:t>
                      </a:r>
                      <a:endParaRPr lang="en-US" b="1" dirty="0"/>
                    </a:p>
                  </a:txBody>
                  <a:tcPr>
                    <a:cell3D prstMaterial="dkEdge">
                      <a:bevel/>
                      <a:lightRig rig="flood" dir="t"/>
                    </a:cell3D>
                  </a:tcPr>
                </a:tc>
                <a:tc>
                  <a:txBody>
                    <a:bodyPr/>
                    <a:lstStyle/>
                    <a:p>
                      <a:pPr algn="ctr"/>
                      <a:r>
                        <a:rPr lang="en-US" b="1" dirty="0" smtClean="0"/>
                        <a:t>25</a:t>
                      </a:r>
                    </a:p>
                    <a:p>
                      <a:pPr algn="ctr"/>
                      <a:r>
                        <a:rPr lang="en-US" sz="1800" b="1" dirty="0" smtClean="0"/>
                        <a:t>#11</a:t>
                      </a:r>
                      <a:endParaRPr lang="en-US" b="1" dirty="0"/>
                    </a:p>
                  </a:txBody>
                  <a:tcPr>
                    <a:cell3D prstMaterial="dkEdge">
                      <a:bevel/>
                      <a:lightRig rig="flood" dir="t"/>
                    </a:cell3D>
                  </a:tcPr>
                </a:tc>
                <a:tc>
                  <a:txBody>
                    <a:bodyPr/>
                    <a:lstStyle/>
                    <a:p>
                      <a:pPr algn="ctr"/>
                      <a:r>
                        <a:rPr lang="en-US" b="1" dirty="0" smtClean="0"/>
                        <a:t>26</a:t>
                      </a:r>
                    </a:p>
                    <a:p>
                      <a:pPr algn="ctr"/>
                      <a:r>
                        <a:rPr lang="en-US" sz="1800" b="1" dirty="0" smtClean="0"/>
                        <a:t>#12</a:t>
                      </a:r>
                      <a:endParaRPr lang="en-US" b="1" dirty="0"/>
                    </a:p>
                  </a:txBody>
                  <a:tcPr>
                    <a:cell3D prstMaterial="dkEdge">
                      <a:bevel/>
                      <a:lightRig rig="flood" dir="t"/>
                    </a:cell3D>
                  </a:tcPr>
                </a:tc>
                <a:tc>
                  <a:txBody>
                    <a:bodyPr/>
                    <a:lstStyle/>
                    <a:p>
                      <a:pPr algn="ctr"/>
                      <a:r>
                        <a:rPr lang="en-US" b="1" dirty="0" smtClean="0"/>
                        <a:t>27</a:t>
                      </a:r>
                    </a:p>
                    <a:p>
                      <a:pPr algn="ctr"/>
                      <a:r>
                        <a:rPr lang="en-US" sz="1800" b="1" dirty="0" smtClean="0"/>
                        <a:t>#13</a:t>
                      </a:r>
                      <a:endParaRPr lang="en-US" b="1" dirty="0"/>
                    </a:p>
                  </a:txBody>
                  <a:tcPr>
                    <a:cell3D prstMaterial="dkEdge">
                      <a:bevel/>
                      <a:lightRig rig="flood" dir="t"/>
                    </a:cell3D>
                  </a:tcPr>
                </a:tc>
                <a:tc>
                  <a:txBody>
                    <a:bodyPr/>
                    <a:lstStyle/>
                    <a:p>
                      <a:pPr algn="ctr"/>
                      <a:r>
                        <a:rPr lang="en-US" b="1" dirty="0" smtClean="0">
                          <a:solidFill>
                            <a:schemeClr val="bg1"/>
                          </a:solidFill>
                        </a:rPr>
                        <a:t>28</a:t>
                      </a:r>
                    </a:p>
                    <a:p>
                      <a:pPr algn="ctr"/>
                      <a:r>
                        <a:rPr lang="en-US" sz="1800" b="1" dirty="0" smtClean="0">
                          <a:solidFill>
                            <a:schemeClr val="bg1"/>
                          </a:solidFill>
                        </a:rPr>
                        <a:t>#14</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29</a:t>
                      </a:r>
                    </a:p>
                    <a:p>
                      <a:pPr algn="ctr"/>
                      <a:r>
                        <a:rPr lang="en-US" sz="1800" b="1" dirty="0" smtClean="0"/>
                        <a:t>#15</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t>#16</a:t>
                      </a: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r>
            </a:tbl>
          </a:graphicData>
        </a:graphic>
      </p:graphicFrame>
      <p:cxnSp>
        <p:nvCxnSpPr>
          <p:cNvPr id="4" name="Straight Arrow Connector 3"/>
          <p:cNvCxnSpPr/>
          <p:nvPr/>
        </p:nvCxnSpPr>
        <p:spPr>
          <a:xfrm>
            <a:off x="487100" y="4460496"/>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325896" y="4496605"/>
            <a:ext cx="74731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2</a:t>
            </a:r>
            <a:r>
              <a:rPr lang="en-US" sz="2800" b="1" cap="all" spc="0" baseline="30000" dirty="0" smtClean="0">
                <a:ln w="0"/>
                <a:solidFill>
                  <a:srgbClr val="0070C0"/>
                </a:solidFill>
                <a:effectLst>
                  <a:glow rad="127000">
                    <a:schemeClr val="bg1"/>
                  </a:glow>
                </a:effectLst>
              </a:rPr>
              <a:t>nd</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5" name="Rectangle 14"/>
          <p:cNvSpPr/>
          <p:nvPr/>
        </p:nvSpPr>
        <p:spPr>
          <a:xfrm>
            <a:off x="8345839" y="3825740"/>
            <a:ext cx="55656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2800" b="1" cap="all" dirty="0">
                <a:ln w="0"/>
                <a:solidFill>
                  <a:srgbClr val="0070C0"/>
                </a:solidFill>
                <a:effectLst>
                  <a:glow rad="127000">
                    <a:schemeClr val="bg1"/>
                  </a:glow>
                </a:effectLst>
              </a:rPr>
              <a:t>1</a:t>
            </a:r>
            <a:r>
              <a:rPr lang="en-US" sz="2800" b="1" cap="all" baseline="30000" dirty="0">
                <a:ln w="0"/>
                <a:solidFill>
                  <a:srgbClr val="0070C0"/>
                </a:solidFill>
                <a:effectLst>
                  <a:glow rad="127000">
                    <a:schemeClr val="bg1"/>
                  </a:glow>
                </a:effectLst>
              </a:rPr>
              <a:t>st</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endParaRPr>
          </a:p>
        </p:txBody>
      </p:sp>
      <p:cxnSp>
        <p:nvCxnSpPr>
          <p:cNvPr id="14" name="Straight Arrow Connector 13"/>
          <p:cNvCxnSpPr/>
          <p:nvPr/>
        </p:nvCxnSpPr>
        <p:spPr>
          <a:xfrm>
            <a:off x="487100" y="5045021"/>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76199" y="121921"/>
            <a:ext cx="8997015"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6666"/>
                </a:solidFill>
                <a:effectLst>
                  <a:outerShdw blurRad="76200" dist="50800" dir="5400000" algn="tl" rotWithShape="0">
                    <a:srgbClr val="000000">
                      <a:alpha val="65000"/>
                    </a:srgbClr>
                  </a:outerShdw>
                </a:effectLst>
              </a:rPr>
              <a:t>Counting the Omer from </a:t>
            </a:r>
            <a:br>
              <a:rPr lang="en-US" sz="4200" spc="50" dirty="0" smtClean="0">
                <a:ln w="11430"/>
                <a:solidFill>
                  <a:srgbClr val="006666"/>
                </a:solidFill>
                <a:effectLst>
                  <a:outerShdw blurRad="76200" dist="50800" dir="5400000" algn="tl" rotWithShape="0">
                    <a:srgbClr val="000000">
                      <a:alpha val="65000"/>
                    </a:srgbClr>
                  </a:outerShdw>
                </a:effectLst>
              </a:rPr>
            </a:br>
            <a:r>
              <a:rPr lang="en-US" sz="4200" spc="50" dirty="0" smtClean="0">
                <a:ln w="11430"/>
                <a:solidFill>
                  <a:srgbClr val="00B050"/>
                </a:solidFill>
                <a:effectLst>
                  <a:outerShdw blurRad="76200" dist="50800" dir="5400000" algn="tl" rotWithShape="0">
                    <a:srgbClr val="000000">
                      <a:alpha val="65000"/>
                    </a:srgbClr>
                  </a:outerShdw>
                </a:effectLst>
              </a:rPr>
              <a:t>Wave Sheaf Following </a:t>
            </a:r>
            <a:r>
              <a:rPr lang="en-US" sz="4200" spc="50" dirty="0" smtClean="0">
                <a:ln w="11430"/>
                <a:solidFill>
                  <a:srgbClr val="0070C0"/>
                </a:solidFill>
                <a:effectLst>
                  <a:outerShdw blurRad="38100" dist="38100" dir="2700000" algn="tl">
                    <a:srgbClr val="000000">
                      <a:alpha val="43137"/>
                    </a:srgbClr>
                  </a:outerShdw>
                </a:effectLst>
              </a:rPr>
              <a:t>the</a:t>
            </a:r>
            <a:r>
              <a:rPr lang="en-US" sz="4200" spc="50" dirty="0" smtClean="0">
                <a:ln w="11430"/>
                <a:solidFill>
                  <a:srgbClr val="00B050"/>
                </a:solidFill>
                <a:effectLst>
                  <a:outerShdw blurRad="76200" dist="50800" dir="5400000" algn="tl" rotWithShape="0">
                    <a:srgbClr val="000000">
                      <a:alpha val="65000"/>
                    </a:srgbClr>
                  </a:outerShdw>
                </a:effectLst>
              </a:rPr>
              <a:t> </a:t>
            </a:r>
            <a:r>
              <a:rPr lang="en-US" sz="4200" spc="50" dirty="0" smtClean="0">
                <a:ln w="11430"/>
                <a:solidFill>
                  <a:srgbClr val="0070C0"/>
                </a:solidFill>
                <a:effectLst>
                  <a:outerShdw blurRad="76200" dist="50800" dir="5400000" algn="tl" rotWithShape="0">
                    <a:srgbClr val="000000">
                      <a:alpha val="65000"/>
                    </a:srgbClr>
                  </a:outerShdw>
                </a:effectLst>
              </a:rPr>
              <a:t>Sabbath</a:t>
            </a:r>
            <a:r>
              <a:rPr lang="en-US" sz="4200" spc="50" dirty="0" smtClean="0">
                <a:ln w="11430"/>
                <a:solidFill>
                  <a:srgbClr val="00B050"/>
                </a:solidFill>
                <a:effectLst>
                  <a:outerShdw blurRad="76200" dist="50800" dir="5400000" algn="tl" rotWithShape="0">
                    <a:srgbClr val="000000">
                      <a:alpha val="65000"/>
                    </a:srgbClr>
                  </a:outerShdw>
                </a:effectLst>
              </a:rPr>
              <a:t> </a:t>
            </a:r>
          </a:p>
        </p:txBody>
      </p:sp>
      <p:pic>
        <p:nvPicPr>
          <p:cNvPr id="17" name="Picture 2" descr="C:\Users\Rae\Desktop\Art New Grammar 101\white man clip art\doe boy check m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1996" y="56261"/>
            <a:ext cx="1447800" cy="950722"/>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487100" y="5849075"/>
            <a:ext cx="8137020" cy="523220"/>
          </a:xfrm>
          <a:prstGeom prst="rect">
            <a:avLst/>
          </a:prstGeom>
          <a:solidFill>
            <a:srgbClr val="006666"/>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smtClean="0">
                <a:ln w="11430"/>
                <a:solidFill>
                  <a:srgbClr val="F8F8F8"/>
                </a:solidFill>
                <a:effectLst>
                  <a:outerShdw blurRad="25400" algn="tl" rotWithShape="0">
                    <a:srgbClr val="000000">
                      <a:alpha val="43000"/>
                    </a:srgbClr>
                  </a:outerShdw>
                </a:effectLst>
              </a:rPr>
              <a:t>2 Completed Omer Weeks in Abib</a:t>
            </a:r>
            <a:endParaRPr lang="en-US" sz="28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749876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50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22" presetClass="entr" presetSubtype="8" fill="hold" nodeType="afterEffect">
                                  <p:stCondLst>
                                    <p:cond delay="150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16675"/>
            <a:ext cx="1828800" cy="365125"/>
          </a:xfrm>
        </p:spPr>
        <p:txBody>
          <a:bodyPr/>
          <a:lstStyle/>
          <a:p>
            <a:fld id="{5C014052-953B-4273-8F47-BF25327D5B24}" type="slidenum">
              <a:rPr lang="en-US" smtClean="0"/>
              <a:t>54</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442088402"/>
              </p:ext>
            </p:extLst>
          </p:nvPr>
        </p:nvGraphicFramePr>
        <p:xfrm>
          <a:off x="416512" y="1648477"/>
          <a:ext cx="8229599" cy="4511040"/>
        </p:xfrm>
        <a:graphic>
          <a:graphicData uri="http://schemas.openxmlformats.org/drawingml/2006/table">
            <a:tbl>
              <a:tblPr firstRow="1" bandRow="1">
                <a:tableStyleId>{22838BEF-8BB2-4498-84A7-C5851F593DF1}</a:tableStyleId>
              </a:tblPr>
              <a:tblGrid>
                <a:gridCol w="1175657"/>
                <a:gridCol w="1175657"/>
                <a:gridCol w="1175657"/>
                <a:gridCol w="1175657"/>
                <a:gridCol w="1175657"/>
                <a:gridCol w="1175657"/>
                <a:gridCol w="1175657"/>
              </a:tblGrid>
              <a:tr h="462280">
                <a:tc>
                  <a:txBody>
                    <a:bodyPr/>
                    <a:lstStyle/>
                    <a:p>
                      <a:pPr algn="ctr"/>
                      <a:r>
                        <a:rPr lang="en-US" dirty="0" smtClean="0">
                          <a:solidFill>
                            <a:schemeClr val="bg1"/>
                          </a:solidFill>
                        </a:rPr>
                        <a:t>1</a:t>
                      </a:r>
                      <a:r>
                        <a:rPr lang="en-US" baseline="30000" dirty="0" smtClean="0">
                          <a:solidFill>
                            <a:schemeClr val="bg1"/>
                          </a:solidFill>
                        </a:rPr>
                        <a:t>st</a:t>
                      </a:r>
                      <a:r>
                        <a:rPr lang="en-US" baseline="0" dirty="0" smtClean="0">
                          <a:solidFill>
                            <a:schemeClr val="bg1"/>
                          </a:solidFill>
                        </a:rPr>
                        <a:t> Cycle</a:t>
                      </a:r>
                    </a:p>
                    <a:p>
                      <a:pPr algn="ctr"/>
                      <a:r>
                        <a:rPr lang="en-US" sz="1400" baseline="0" dirty="0" smtClean="0">
                          <a:solidFill>
                            <a:schemeClr val="bg1"/>
                          </a:solidFill>
                        </a:rPr>
                        <a:t>[Sun]</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2</a:t>
                      </a:r>
                      <a:r>
                        <a:rPr lang="en-US" baseline="30000" dirty="0" smtClean="0">
                          <a:solidFill>
                            <a:schemeClr val="bg1"/>
                          </a:solidFill>
                        </a:rPr>
                        <a:t>nd</a:t>
                      </a:r>
                      <a:r>
                        <a:rPr lang="en-US" dirty="0" smtClean="0">
                          <a:solidFill>
                            <a:schemeClr val="bg1"/>
                          </a:solidFill>
                        </a:rPr>
                        <a:t> Cycle</a:t>
                      </a:r>
                    </a:p>
                    <a:p>
                      <a:pPr algn="ctr"/>
                      <a:r>
                        <a:rPr lang="en-US" sz="1400" dirty="0" smtClean="0">
                          <a:solidFill>
                            <a:schemeClr val="bg1"/>
                          </a:solidFill>
                        </a:rPr>
                        <a:t>[Mon]</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3</a:t>
                      </a:r>
                      <a:r>
                        <a:rPr lang="en-US" baseline="30000" dirty="0" smtClean="0">
                          <a:solidFill>
                            <a:schemeClr val="bg1"/>
                          </a:solidFill>
                        </a:rPr>
                        <a:t>rd</a:t>
                      </a:r>
                      <a:r>
                        <a:rPr lang="en-US" dirty="0" smtClean="0">
                          <a:solidFill>
                            <a:schemeClr val="bg1"/>
                          </a:solidFill>
                        </a:rPr>
                        <a:t> Cycle</a:t>
                      </a:r>
                    </a:p>
                    <a:p>
                      <a:pPr algn="ctr"/>
                      <a:r>
                        <a:rPr lang="en-US" sz="1400" dirty="0" smtClean="0">
                          <a:solidFill>
                            <a:schemeClr val="bg1"/>
                          </a:solidFill>
                        </a:rPr>
                        <a:t>[Tues]</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4</a:t>
                      </a:r>
                      <a:r>
                        <a:rPr lang="en-US" baseline="30000" dirty="0" smtClean="0">
                          <a:solidFill>
                            <a:schemeClr val="bg1"/>
                          </a:solidFill>
                        </a:rPr>
                        <a:t>th</a:t>
                      </a:r>
                      <a:r>
                        <a:rPr lang="en-US" dirty="0" smtClean="0">
                          <a:solidFill>
                            <a:schemeClr val="bg1"/>
                          </a:solidFill>
                        </a:rPr>
                        <a:t> Cycle</a:t>
                      </a:r>
                    </a:p>
                    <a:p>
                      <a:pPr algn="ctr"/>
                      <a:r>
                        <a:rPr lang="en-US" sz="1400" dirty="0" smtClean="0">
                          <a:solidFill>
                            <a:schemeClr val="bg1"/>
                          </a:solidFill>
                        </a:rPr>
                        <a:t>[Wed]</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5</a:t>
                      </a:r>
                      <a:r>
                        <a:rPr lang="en-US" baseline="30000" dirty="0" smtClean="0">
                          <a:solidFill>
                            <a:schemeClr val="bg1"/>
                          </a:solidFill>
                        </a:rPr>
                        <a:t>th</a:t>
                      </a:r>
                      <a:r>
                        <a:rPr lang="en-US" dirty="0" smtClean="0">
                          <a:solidFill>
                            <a:schemeClr val="bg1"/>
                          </a:solidFill>
                        </a:rPr>
                        <a:t> Cycle</a:t>
                      </a:r>
                    </a:p>
                    <a:p>
                      <a:pPr algn="ctr"/>
                      <a:r>
                        <a:rPr lang="en-US" sz="1400" dirty="0" smtClean="0">
                          <a:solidFill>
                            <a:schemeClr val="bg1"/>
                          </a:solidFill>
                        </a:rPr>
                        <a:t>[</a:t>
                      </a:r>
                      <a:r>
                        <a:rPr lang="en-US" sz="1400" dirty="0" err="1" smtClean="0">
                          <a:solidFill>
                            <a:schemeClr val="bg1"/>
                          </a:solidFill>
                        </a:rPr>
                        <a:t>Thur</a:t>
                      </a:r>
                      <a:r>
                        <a:rPr lang="en-US" sz="1400" dirty="0" smtClean="0">
                          <a:solidFill>
                            <a:schemeClr val="bg1"/>
                          </a:solidFill>
                        </a:rPr>
                        <a:t>]</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Prep</a:t>
                      </a:r>
                      <a:r>
                        <a:rPr lang="en-US" baseline="0" dirty="0" smtClean="0">
                          <a:solidFill>
                            <a:schemeClr val="bg1"/>
                          </a:solidFill>
                        </a:rPr>
                        <a:t> Day</a:t>
                      </a:r>
                    </a:p>
                    <a:p>
                      <a:pPr algn="ctr"/>
                      <a:r>
                        <a:rPr lang="en-US" sz="1400" baseline="0" dirty="0" smtClean="0">
                          <a:solidFill>
                            <a:schemeClr val="bg1"/>
                          </a:solidFill>
                        </a:rPr>
                        <a:t>[Fri]</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Sabbath</a:t>
                      </a:r>
                    </a:p>
                    <a:p>
                      <a:pPr algn="ctr"/>
                      <a:r>
                        <a:rPr lang="en-US" sz="1400" dirty="0" smtClean="0">
                          <a:solidFill>
                            <a:schemeClr val="bg1"/>
                          </a:solidFill>
                        </a:rPr>
                        <a:t>[Sat]</a:t>
                      </a:r>
                      <a:endParaRPr lang="en-US" sz="1400" b="1" dirty="0">
                        <a:solidFill>
                          <a:schemeClr val="bg1"/>
                        </a:solidFill>
                      </a:endParaRPr>
                    </a:p>
                  </a:txBody>
                  <a:tcPr>
                    <a:cell3D prstMaterial="dkEdge">
                      <a:bevel/>
                      <a:lightRig rig="flood" dir="t"/>
                    </a:cell3D>
                    <a:solidFill>
                      <a:schemeClr val="accent5">
                        <a:lumMod val="50000"/>
                      </a:schemeClr>
                    </a:solidFill>
                  </a:tcPr>
                </a:tc>
              </a:tr>
              <a:tr h="370840">
                <a:tc>
                  <a:txBody>
                    <a:bodyPr/>
                    <a:lstStyle/>
                    <a:p>
                      <a:pPr algn="ctr"/>
                      <a:r>
                        <a:rPr lang="en-US" b="1" dirty="0" smtClean="0"/>
                        <a:t>29</a:t>
                      </a:r>
                    </a:p>
                    <a:p>
                      <a:pPr algn="ctr"/>
                      <a:r>
                        <a:rPr lang="en-US" sz="1800" b="1" dirty="0" smtClean="0"/>
                        <a:t>#15</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t>#16</a:t>
                      </a:r>
                      <a:endParaRPr lang="en-US" b="1" dirty="0"/>
                    </a:p>
                  </a:txBody>
                  <a:tcPr>
                    <a:cell3D prstMaterial="dkEdge">
                      <a:bevel/>
                      <a:lightRig rig="flood" dir="t"/>
                    </a:cell3D>
                  </a:tcPr>
                </a:tc>
                <a:tc>
                  <a:txBody>
                    <a:bodyPr/>
                    <a:lstStyle/>
                    <a:p>
                      <a:pPr algn="ctr"/>
                      <a:r>
                        <a:rPr lang="en-US" b="1" dirty="0" smtClean="0"/>
                        <a:t>Day 1 </a:t>
                      </a:r>
                      <a:r>
                        <a:rPr lang="en-US" sz="1400" b="1" dirty="0" smtClean="0"/>
                        <a:t>[M2]</a:t>
                      </a:r>
                    </a:p>
                    <a:p>
                      <a:pPr algn="ctr"/>
                      <a:r>
                        <a:rPr lang="en-US" sz="1800" b="1" dirty="0" smtClean="0"/>
                        <a:t>#17</a:t>
                      </a:r>
                      <a:endParaRPr lang="en-US" b="1" dirty="0" smtClean="0"/>
                    </a:p>
                  </a:txBody>
                  <a:tcPr>
                    <a:cell3D prstMaterial="dkEdge">
                      <a:bevel/>
                      <a:lightRig rig="flood" dir="t"/>
                    </a:cell3D>
                    <a:solidFill>
                      <a:schemeClr val="accent2">
                        <a:lumMod val="20000"/>
                        <a:lumOff val="80000"/>
                      </a:schemeClr>
                    </a:solidFill>
                  </a:tcPr>
                </a:tc>
                <a:tc>
                  <a:txBody>
                    <a:bodyPr/>
                    <a:lstStyle/>
                    <a:p>
                      <a:pPr algn="ctr"/>
                      <a:r>
                        <a:rPr lang="en-US" b="1" dirty="0" smtClean="0"/>
                        <a:t>2</a:t>
                      </a:r>
                    </a:p>
                    <a:p>
                      <a:pPr algn="ctr"/>
                      <a:r>
                        <a:rPr lang="en-US" sz="1800" b="1" dirty="0" smtClean="0"/>
                        <a:t>#18</a:t>
                      </a:r>
                      <a:endParaRPr lang="en-US" b="1" dirty="0"/>
                    </a:p>
                  </a:txBody>
                  <a:tcPr>
                    <a:cell3D prstMaterial="dkEdge">
                      <a:bevel/>
                      <a:lightRig rig="flood" dir="t"/>
                    </a:cell3D>
                  </a:tcPr>
                </a:tc>
                <a:tc>
                  <a:txBody>
                    <a:bodyPr/>
                    <a:lstStyle/>
                    <a:p>
                      <a:pPr algn="ctr"/>
                      <a:r>
                        <a:rPr lang="en-US" b="1" dirty="0" smtClean="0"/>
                        <a:t>3</a:t>
                      </a:r>
                    </a:p>
                    <a:p>
                      <a:pPr algn="ctr"/>
                      <a:r>
                        <a:rPr lang="en-US" sz="1800" b="1" dirty="0" smtClean="0"/>
                        <a:t>#19</a:t>
                      </a:r>
                      <a:endParaRPr lang="en-US" b="1" dirty="0"/>
                    </a:p>
                  </a:txBody>
                  <a:tcPr>
                    <a:cell3D prstMaterial="dkEdge">
                      <a:bevel/>
                      <a:lightRig rig="flood" dir="t"/>
                    </a:cell3D>
                  </a:tcPr>
                </a:tc>
                <a:tc>
                  <a:txBody>
                    <a:bodyPr/>
                    <a:lstStyle/>
                    <a:p>
                      <a:pPr algn="ctr"/>
                      <a:r>
                        <a:rPr lang="en-US" b="1" dirty="0" smtClean="0"/>
                        <a:t>4</a:t>
                      </a:r>
                    </a:p>
                    <a:p>
                      <a:pPr algn="ctr"/>
                      <a:r>
                        <a:rPr lang="en-US" sz="1800" b="1" dirty="0" smtClean="0"/>
                        <a:t>#20</a:t>
                      </a:r>
                      <a:endParaRPr lang="en-US" b="1" dirty="0"/>
                    </a:p>
                  </a:txBody>
                  <a:tcPr>
                    <a:cell3D prstMaterial="dkEdge">
                      <a:bevel/>
                      <a:lightRig rig="flood" dir="t"/>
                    </a:cell3D>
                  </a:tcPr>
                </a:tc>
                <a:tc>
                  <a:txBody>
                    <a:bodyPr/>
                    <a:lstStyle/>
                    <a:p>
                      <a:pPr algn="ctr"/>
                      <a:r>
                        <a:rPr lang="en-US" b="1" dirty="0" smtClean="0">
                          <a:solidFill>
                            <a:schemeClr val="bg1"/>
                          </a:solidFill>
                        </a:rPr>
                        <a:t>5</a:t>
                      </a:r>
                    </a:p>
                    <a:p>
                      <a:pPr algn="ctr"/>
                      <a:r>
                        <a:rPr lang="en-US" sz="1800" b="1" dirty="0" smtClean="0">
                          <a:solidFill>
                            <a:schemeClr val="bg1"/>
                          </a:solidFill>
                        </a:rPr>
                        <a:t>#21</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6</a:t>
                      </a:r>
                    </a:p>
                    <a:p>
                      <a:pPr algn="ctr"/>
                      <a:r>
                        <a:rPr lang="en-US" sz="1800" b="1" dirty="0" smtClean="0"/>
                        <a:t>#22</a:t>
                      </a:r>
                      <a:endParaRPr lang="en-US" b="1" dirty="0" smtClean="0"/>
                    </a:p>
                  </a:txBody>
                  <a:tcPr>
                    <a:cell3D prstMaterial="dkEdge">
                      <a:bevel/>
                      <a:lightRig rig="flood" dir="t"/>
                    </a:cell3D>
                    <a:solidFill>
                      <a:srgbClr val="ECF1F0"/>
                    </a:solidFill>
                  </a:tcPr>
                </a:tc>
                <a:tc>
                  <a:txBody>
                    <a:bodyPr/>
                    <a:lstStyle/>
                    <a:p>
                      <a:pPr algn="ctr"/>
                      <a:r>
                        <a:rPr lang="en-US" b="1" dirty="0" smtClean="0"/>
                        <a:t>7</a:t>
                      </a:r>
                    </a:p>
                    <a:p>
                      <a:pPr algn="ctr"/>
                      <a:r>
                        <a:rPr lang="en-US" sz="1800" b="1" dirty="0" smtClean="0"/>
                        <a:t>#23</a:t>
                      </a:r>
                      <a:endParaRPr lang="en-US" b="1" dirty="0"/>
                    </a:p>
                  </a:txBody>
                  <a:tcPr>
                    <a:cell3D prstMaterial="dkEdge">
                      <a:bevel/>
                      <a:lightRig rig="flood" dir="t"/>
                    </a:cell3D>
                  </a:tcPr>
                </a:tc>
                <a:tc>
                  <a:txBody>
                    <a:bodyPr/>
                    <a:lstStyle/>
                    <a:p>
                      <a:pPr algn="ctr"/>
                      <a:r>
                        <a:rPr lang="en-US" b="1" dirty="0" smtClean="0"/>
                        <a:t>8</a:t>
                      </a:r>
                    </a:p>
                    <a:p>
                      <a:pPr algn="ctr"/>
                      <a:r>
                        <a:rPr lang="en-US" sz="1800" b="1" dirty="0" smtClean="0"/>
                        <a:t>#24</a:t>
                      </a:r>
                      <a:endParaRPr lang="en-US" b="1" dirty="0" smtClean="0"/>
                    </a:p>
                  </a:txBody>
                  <a:tcPr>
                    <a:cell3D prstMaterial="dkEdge">
                      <a:bevel/>
                      <a:lightRig rig="flood" dir="t"/>
                    </a:cell3D>
                  </a:tcPr>
                </a:tc>
                <a:tc>
                  <a:txBody>
                    <a:bodyPr/>
                    <a:lstStyle/>
                    <a:p>
                      <a:pPr algn="ctr"/>
                      <a:r>
                        <a:rPr lang="en-US" b="1" dirty="0" smtClean="0"/>
                        <a:t>9</a:t>
                      </a:r>
                    </a:p>
                    <a:p>
                      <a:pPr algn="ctr"/>
                      <a:r>
                        <a:rPr lang="en-US" sz="1800" b="1" dirty="0" smtClean="0"/>
                        <a:t>#25</a:t>
                      </a:r>
                      <a:endParaRPr lang="en-US" b="1" dirty="0"/>
                    </a:p>
                  </a:txBody>
                  <a:tcPr>
                    <a:cell3D prstMaterial="dkEdge">
                      <a:bevel/>
                      <a:lightRig rig="flood" dir="t"/>
                    </a:cell3D>
                  </a:tcPr>
                </a:tc>
                <a:tc>
                  <a:txBody>
                    <a:bodyPr/>
                    <a:lstStyle/>
                    <a:p>
                      <a:pPr algn="ctr"/>
                      <a:r>
                        <a:rPr lang="en-US" b="1" dirty="0" smtClean="0"/>
                        <a:t>10</a:t>
                      </a:r>
                    </a:p>
                    <a:p>
                      <a:pPr algn="ctr"/>
                      <a:r>
                        <a:rPr lang="en-US" sz="1800" b="1" dirty="0" smtClean="0"/>
                        <a:t>#26</a:t>
                      </a:r>
                      <a:endParaRPr lang="en-US" b="1" dirty="0" smtClean="0"/>
                    </a:p>
                  </a:txBody>
                  <a:tcPr>
                    <a:cell3D prstMaterial="dkEdge">
                      <a:bevel/>
                      <a:lightRig rig="flood" dir="t"/>
                    </a:cell3D>
                  </a:tcPr>
                </a:tc>
                <a:tc>
                  <a:txBody>
                    <a:bodyPr/>
                    <a:lstStyle/>
                    <a:p>
                      <a:pPr algn="ctr"/>
                      <a:r>
                        <a:rPr lang="en-US" b="1" dirty="0" smtClean="0"/>
                        <a:t>11</a:t>
                      </a:r>
                    </a:p>
                    <a:p>
                      <a:pPr algn="ctr"/>
                      <a:r>
                        <a:rPr lang="en-US" sz="1800" b="1" dirty="0" smtClean="0"/>
                        <a:t>#27</a:t>
                      </a:r>
                      <a:endParaRPr lang="en-US" b="1" dirty="0"/>
                    </a:p>
                  </a:txBody>
                  <a:tcPr>
                    <a:cell3D prstMaterial="dkEdge">
                      <a:bevel/>
                      <a:lightRig rig="flood" dir="t"/>
                    </a:cell3D>
                  </a:tcPr>
                </a:tc>
                <a:tc>
                  <a:txBody>
                    <a:bodyPr/>
                    <a:lstStyle/>
                    <a:p>
                      <a:pPr algn="ctr"/>
                      <a:r>
                        <a:rPr lang="en-US" b="1" dirty="0" smtClean="0">
                          <a:solidFill>
                            <a:schemeClr val="bg1"/>
                          </a:solidFill>
                        </a:rPr>
                        <a:t>12</a:t>
                      </a:r>
                    </a:p>
                    <a:p>
                      <a:pPr algn="ctr"/>
                      <a:r>
                        <a:rPr lang="en-US" sz="1800" b="1" dirty="0" smtClean="0">
                          <a:solidFill>
                            <a:schemeClr val="bg1"/>
                          </a:solidFill>
                        </a:rPr>
                        <a:t>#28</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13</a:t>
                      </a:r>
                    </a:p>
                    <a:p>
                      <a:pPr algn="ctr"/>
                      <a:r>
                        <a:rPr lang="en-US" sz="1800" b="1" dirty="0" smtClean="0"/>
                        <a:t>#29</a:t>
                      </a:r>
                      <a:endParaRPr lang="en-US" b="1" dirty="0"/>
                    </a:p>
                  </a:txBody>
                  <a:tcPr>
                    <a:cell3D prstMaterial="dkEdge">
                      <a:bevel/>
                      <a:lightRig rig="flood" dir="t"/>
                    </a:cell3D>
                  </a:tcPr>
                </a:tc>
                <a:tc>
                  <a:txBody>
                    <a:bodyPr/>
                    <a:lstStyle/>
                    <a:p>
                      <a:pPr algn="ctr"/>
                      <a:r>
                        <a:rPr lang="en-US" b="1" dirty="0" smtClean="0"/>
                        <a:t>14</a:t>
                      </a:r>
                    </a:p>
                    <a:p>
                      <a:pPr algn="ctr"/>
                      <a:r>
                        <a:rPr lang="en-US" sz="1800" b="1" dirty="0" smtClean="0"/>
                        <a:t>#30</a:t>
                      </a:r>
                      <a:endParaRPr lang="en-US" sz="1800" b="1" dirty="0" smtClean="0">
                        <a:solidFill>
                          <a:schemeClr val="bg1"/>
                        </a:solidFill>
                      </a:endParaRPr>
                    </a:p>
                  </a:txBody>
                  <a:tcPr>
                    <a:cell3D prstMaterial="dkEdge">
                      <a:bevel/>
                      <a:lightRig rig="flood" dir="t"/>
                    </a:cell3D>
                  </a:tcPr>
                </a:tc>
                <a:tc>
                  <a:txBody>
                    <a:bodyPr/>
                    <a:lstStyle/>
                    <a:p>
                      <a:pPr algn="ctr"/>
                      <a:r>
                        <a:rPr lang="en-US" b="1" dirty="0" smtClean="0"/>
                        <a:t>15</a:t>
                      </a:r>
                    </a:p>
                    <a:p>
                      <a:pPr algn="ctr"/>
                      <a:r>
                        <a:rPr lang="en-US" sz="1800" b="1" dirty="0" smtClean="0"/>
                        <a:t>#31</a:t>
                      </a:r>
                      <a:endParaRPr lang="en-US" b="1" dirty="0"/>
                    </a:p>
                  </a:txBody>
                  <a:tcPr>
                    <a:cell3D prstMaterial="dkEdge">
                      <a:bevel/>
                      <a:lightRig rig="flood" dir="t"/>
                    </a:cell3D>
                  </a:tcPr>
                </a:tc>
                <a:tc>
                  <a:txBody>
                    <a:bodyPr/>
                    <a:lstStyle/>
                    <a:p>
                      <a:pPr algn="ctr"/>
                      <a:r>
                        <a:rPr lang="en-US" b="1" dirty="0" smtClean="0"/>
                        <a:t>16</a:t>
                      </a:r>
                    </a:p>
                    <a:p>
                      <a:pPr algn="ctr"/>
                      <a:r>
                        <a:rPr lang="en-US" sz="1800" b="1" dirty="0" smtClean="0"/>
                        <a:t>#32</a:t>
                      </a:r>
                      <a:endParaRPr lang="en-US" b="1" dirty="0"/>
                    </a:p>
                  </a:txBody>
                  <a:tcPr>
                    <a:cell3D prstMaterial="dkEdge">
                      <a:bevel/>
                      <a:lightRig rig="flood" dir="t"/>
                    </a:cell3D>
                  </a:tcPr>
                </a:tc>
                <a:tc>
                  <a:txBody>
                    <a:bodyPr/>
                    <a:lstStyle/>
                    <a:p>
                      <a:pPr algn="ctr"/>
                      <a:r>
                        <a:rPr lang="en-US" b="1" dirty="0" smtClean="0"/>
                        <a:t>17</a:t>
                      </a:r>
                    </a:p>
                    <a:p>
                      <a:pPr algn="ctr"/>
                      <a:r>
                        <a:rPr lang="en-US" sz="1800" b="1" dirty="0" smtClean="0"/>
                        <a:t>#33</a:t>
                      </a:r>
                      <a:endParaRPr lang="en-US" b="1" dirty="0"/>
                    </a:p>
                  </a:txBody>
                  <a:tcPr>
                    <a:cell3D prstMaterial="dkEdge">
                      <a:bevel/>
                      <a:lightRig rig="flood" dir="t"/>
                    </a:cell3D>
                    <a:solidFill>
                      <a:srgbClr val="D7E1DF"/>
                    </a:solidFill>
                  </a:tcPr>
                </a:tc>
                <a:tc>
                  <a:txBody>
                    <a:bodyPr/>
                    <a:lstStyle/>
                    <a:p>
                      <a:pPr algn="ctr"/>
                      <a:r>
                        <a:rPr lang="en-US" b="1" dirty="0" smtClean="0">
                          <a:solidFill>
                            <a:schemeClr val="tx1"/>
                          </a:solidFill>
                        </a:rPr>
                        <a:t>18</a:t>
                      </a:r>
                    </a:p>
                    <a:p>
                      <a:pPr algn="ctr"/>
                      <a:r>
                        <a:rPr lang="en-US" sz="1800" b="1" dirty="0" smtClean="0">
                          <a:solidFill>
                            <a:schemeClr val="tx1"/>
                          </a:solidFill>
                        </a:rPr>
                        <a:t>#34</a:t>
                      </a:r>
                      <a:endParaRPr lang="en-US" b="1" dirty="0">
                        <a:solidFill>
                          <a:schemeClr val="tx1"/>
                        </a:solidFill>
                      </a:endParaRPr>
                    </a:p>
                  </a:txBody>
                  <a:tcPr>
                    <a:cell3D prstMaterial="dkEdge">
                      <a:bevel/>
                      <a:lightRig rig="flood" dir="t"/>
                    </a:cell3D>
                    <a:solidFill>
                      <a:srgbClr val="D7E1DF"/>
                    </a:solidFill>
                  </a:tcPr>
                </a:tc>
                <a:tc>
                  <a:txBody>
                    <a:bodyPr/>
                    <a:lstStyle/>
                    <a:p>
                      <a:pPr algn="ctr"/>
                      <a:r>
                        <a:rPr lang="en-US" b="1" dirty="0" smtClean="0">
                          <a:solidFill>
                            <a:schemeClr val="bg1"/>
                          </a:solidFill>
                        </a:rPr>
                        <a:t>19</a:t>
                      </a:r>
                    </a:p>
                    <a:p>
                      <a:pPr algn="ctr"/>
                      <a:r>
                        <a:rPr lang="en-US" sz="1800" b="1" dirty="0" smtClean="0">
                          <a:solidFill>
                            <a:schemeClr val="bg1"/>
                          </a:solidFill>
                        </a:rPr>
                        <a:t>#35</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20</a:t>
                      </a:r>
                    </a:p>
                    <a:p>
                      <a:pPr algn="ctr"/>
                      <a:r>
                        <a:rPr lang="en-US" sz="1800" b="1" dirty="0" smtClean="0"/>
                        <a:t>#36</a:t>
                      </a:r>
                      <a:endParaRPr lang="en-US" b="1" dirty="0"/>
                    </a:p>
                  </a:txBody>
                  <a:tcPr>
                    <a:cell3D prstMaterial="dkEdge">
                      <a:bevel/>
                      <a:lightRig rig="flood" dir="t"/>
                    </a:cell3D>
                  </a:tcPr>
                </a:tc>
                <a:tc>
                  <a:txBody>
                    <a:bodyPr/>
                    <a:lstStyle/>
                    <a:p>
                      <a:pPr algn="ctr"/>
                      <a:r>
                        <a:rPr lang="en-US" b="1" dirty="0" smtClean="0"/>
                        <a:t>21</a:t>
                      </a:r>
                    </a:p>
                    <a:p>
                      <a:pPr algn="ctr"/>
                      <a:r>
                        <a:rPr lang="en-US" sz="1800" b="1" dirty="0" smtClean="0"/>
                        <a:t>#37</a:t>
                      </a:r>
                      <a:endParaRPr lang="en-US" b="1" dirty="0"/>
                    </a:p>
                  </a:txBody>
                  <a:tcPr>
                    <a:cell3D prstMaterial="dkEdge">
                      <a:bevel/>
                      <a:lightRig rig="flood" dir="t"/>
                    </a:cell3D>
                  </a:tcPr>
                </a:tc>
                <a:tc>
                  <a:txBody>
                    <a:bodyPr/>
                    <a:lstStyle/>
                    <a:p>
                      <a:pPr algn="ctr"/>
                      <a:r>
                        <a:rPr lang="en-US" b="1" dirty="0" smtClean="0"/>
                        <a:t>22</a:t>
                      </a:r>
                    </a:p>
                    <a:p>
                      <a:pPr algn="ctr"/>
                      <a:r>
                        <a:rPr lang="en-US" sz="1800" b="1" dirty="0" smtClean="0"/>
                        <a:t>#38</a:t>
                      </a:r>
                      <a:endParaRPr lang="en-US" b="1" dirty="0"/>
                    </a:p>
                  </a:txBody>
                  <a:tcPr>
                    <a:cell3D prstMaterial="dkEdge">
                      <a:bevel/>
                      <a:lightRig rig="flood" dir="t"/>
                    </a:cell3D>
                  </a:tcPr>
                </a:tc>
                <a:tc>
                  <a:txBody>
                    <a:bodyPr/>
                    <a:lstStyle/>
                    <a:p>
                      <a:pPr algn="ctr"/>
                      <a:r>
                        <a:rPr lang="en-US" b="1" dirty="0" smtClean="0"/>
                        <a:t>23</a:t>
                      </a:r>
                    </a:p>
                    <a:p>
                      <a:pPr algn="ctr"/>
                      <a:r>
                        <a:rPr lang="en-US" sz="1800" b="1" dirty="0" smtClean="0"/>
                        <a:t>#39</a:t>
                      </a:r>
                      <a:endParaRPr lang="en-US" b="1" dirty="0"/>
                    </a:p>
                  </a:txBody>
                  <a:tcPr>
                    <a:cell3D prstMaterial="dkEdge">
                      <a:bevel/>
                      <a:lightRig rig="flood" dir="t"/>
                    </a:cell3D>
                  </a:tcPr>
                </a:tc>
                <a:tc>
                  <a:txBody>
                    <a:bodyPr/>
                    <a:lstStyle/>
                    <a:p>
                      <a:pPr algn="ctr"/>
                      <a:r>
                        <a:rPr lang="en-US" b="1" dirty="0" smtClean="0"/>
                        <a:t>24</a:t>
                      </a:r>
                    </a:p>
                    <a:p>
                      <a:pPr algn="ctr"/>
                      <a:r>
                        <a:rPr lang="en-US" sz="1800" b="1" dirty="0" smtClean="0"/>
                        <a:t>#40</a:t>
                      </a:r>
                      <a:endParaRPr lang="en-US" b="1" dirty="0"/>
                    </a:p>
                  </a:txBody>
                  <a:tcPr>
                    <a:cell3D prstMaterial="dkEdge">
                      <a:bevel/>
                      <a:lightRig rig="flood" dir="t"/>
                    </a:cell3D>
                  </a:tcPr>
                </a:tc>
                <a:tc>
                  <a:txBody>
                    <a:bodyPr/>
                    <a:lstStyle/>
                    <a:p>
                      <a:pPr algn="ctr"/>
                      <a:r>
                        <a:rPr lang="en-US" b="1" dirty="0" smtClean="0"/>
                        <a:t>25</a:t>
                      </a:r>
                    </a:p>
                    <a:p>
                      <a:pPr algn="ctr"/>
                      <a:r>
                        <a:rPr lang="en-US" sz="1800" b="1" dirty="0" smtClean="0"/>
                        <a:t>#41</a:t>
                      </a:r>
                      <a:endParaRPr lang="en-US" b="1" dirty="0"/>
                    </a:p>
                  </a:txBody>
                  <a:tcPr>
                    <a:cell3D prstMaterial="dkEdge">
                      <a:bevel/>
                      <a:lightRig rig="flood" dir="t"/>
                    </a:cell3D>
                  </a:tcPr>
                </a:tc>
                <a:tc>
                  <a:txBody>
                    <a:bodyPr/>
                    <a:lstStyle/>
                    <a:p>
                      <a:pPr algn="ctr"/>
                      <a:r>
                        <a:rPr lang="en-US" b="1" dirty="0" smtClean="0">
                          <a:solidFill>
                            <a:schemeClr val="bg1"/>
                          </a:solidFill>
                        </a:rPr>
                        <a:t>26</a:t>
                      </a:r>
                    </a:p>
                    <a:p>
                      <a:pPr algn="ctr"/>
                      <a:r>
                        <a:rPr lang="en-US" sz="1800" b="1" dirty="0" smtClean="0">
                          <a:solidFill>
                            <a:schemeClr val="bg1"/>
                          </a:solidFill>
                        </a:rPr>
                        <a:t>#42</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27</a:t>
                      </a:r>
                    </a:p>
                    <a:p>
                      <a:pPr algn="ctr"/>
                      <a:r>
                        <a:rPr lang="en-US" sz="1800" b="1" dirty="0" smtClean="0"/>
                        <a:t>#43</a:t>
                      </a:r>
                      <a:endParaRPr lang="en-US" b="1" dirty="0"/>
                    </a:p>
                  </a:txBody>
                  <a:tcPr>
                    <a:cell3D prstMaterial="dkEdge">
                      <a:bevel/>
                      <a:lightRig rig="flood" dir="t"/>
                    </a:cell3D>
                  </a:tcPr>
                </a:tc>
                <a:tc>
                  <a:txBody>
                    <a:bodyPr/>
                    <a:lstStyle/>
                    <a:p>
                      <a:pPr algn="ctr"/>
                      <a:r>
                        <a:rPr lang="en-US" b="1" dirty="0" smtClean="0"/>
                        <a:t>28</a:t>
                      </a:r>
                    </a:p>
                    <a:p>
                      <a:pPr algn="ctr"/>
                      <a:r>
                        <a:rPr lang="en-US" sz="1800" b="1" dirty="0" smtClean="0"/>
                        <a:t>#44</a:t>
                      </a:r>
                      <a:endParaRPr lang="en-US" b="1" dirty="0"/>
                    </a:p>
                  </a:txBody>
                  <a:tcPr>
                    <a:cell3D prstMaterial="dkEdge">
                      <a:bevel/>
                      <a:lightRig rig="flood" dir="t"/>
                    </a:cell3D>
                  </a:tcPr>
                </a:tc>
                <a:tc>
                  <a:txBody>
                    <a:bodyPr/>
                    <a:lstStyle/>
                    <a:p>
                      <a:pPr algn="ctr"/>
                      <a:r>
                        <a:rPr lang="en-US" b="1" dirty="0" smtClean="0"/>
                        <a:t>29</a:t>
                      </a:r>
                    </a:p>
                    <a:p>
                      <a:pPr algn="ctr"/>
                      <a:r>
                        <a:rPr lang="en-US" sz="1800" b="1" dirty="0" smtClean="0"/>
                        <a:t>#45</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t>#46</a:t>
                      </a:r>
                      <a:endParaRPr lang="en-US" b="1" dirty="0"/>
                    </a:p>
                  </a:txBody>
                  <a:tcPr>
                    <a:cell3D prstMaterial="dkEdge">
                      <a:bevel/>
                      <a:lightRig rig="flood" dir="t"/>
                    </a:cell3D>
                  </a:tcPr>
                </a:tc>
                <a:tc>
                  <a:txBody>
                    <a:bodyPr/>
                    <a:lstStyle/>
                    <a:p>
                      <a:pPr algn="ctr"/>
                      <a:r>
                        <a:rPr lang="en-US" b="1" dirty="0" smtClean="0"/>
                        <a:t>Day 1 </a:t>
                      </a:r>
                      <a:r>
                        <a:rPr lang="en-US" sz="1400" b="1" dirty="0" smtClean="0"/>
                        <a:t>[M3]</a:t>
                      </a:r>
                      <a:endParaRPr lang="en-US" b="1" dirty="0" smtClean="0"/>
                    </a:p>
                    <a:p>
                      <a:pPr algn="ctr"/>
                      <a:r>
                        <a:rPr lang="en-US" sz="1800" b="1" dirty="0" smtClean="0"/>
                        <a:t>#47</a:t>
                      </a:r>
                      <a:endParaRPr lang="en-US" b="1" dirty="0" smtClean="0"/>
                    </a:p>
                  </a:txBody>
                  <a:tcPr>
                    <a:cell3D prstMaterial="dkEdge">
                      <a:bevel/>
                      <a:lightRig rig="flood" dir="t"/>
                    </a:cell3D>
                    <a:solidFill>
                      <a:schemeClr val="accent2">
                        <a:lumMod val="20000"/>
                        <a:lumOff val="80000"/>
                      </a:schemeClr>
                    </a:solidFill>
                  </a:tcPr>
                </a:tc>
                <a:tc>
                  <a:txBody>
                    <a:bodyPr/>
                    <a:lstStyle/>
                    <a:p>
                      <a:pPr algn="ctr"/>
                      <a:r>
                        <a:rPr lang="en-US" b="1" dirty="0" smtClean="0"/>
                        <a:t>2</a:t>
                      </a:r>
                    </a:p>
                    <a:p>
                      <a:pPr algn="ctr"/>
                      <a:r>
                        <a:rPr lang="en-US" sz="1800" b="1" dirty="0" smtClean="0"/>
                        <a:t>#48</a:t>
                      </a:r>
                      <a:endParaRPr lang="en-US" b="1" dirty="0"/>
                    </a:p>
                  </a:txBody>
                  <a:tcPr>
                    <a:cell3D prstMaterial="dkEdge">
                      <a:bevel/>
                      <a:lightRig rig="flood" dir="t"/>
                    </a:cell3D>
                  </a:tcPr>
                </a:tc>
                <a:tc>
                  <a:txBody>
                    <a:bodyPr/>
                    <a:lstStyle/>
                    <a:p>
                      <a:pPr algn="ctr"/>
                      <a:r>
                        <a:rPr lang="en-US" b="1" dirty="0" smtClean="0">
                          <a:solidFill>
                            <a:schemeClr val="bg1"/>
                          </a:solidFill>
                        </a:rPr>
                        <a:t>3</a:t>
                      </a:r>
                    </a:p>
                    <a:p>
                      <a:pPr algn="ctr"/>
                      <a:r>
                        <a:rPr lang="en-US" sz="1800" b="1" dirty="0" smtClean="0">
                          <a:solidFill>
                            <a:schemeClr val="bg1"/>
                          </a:solidFill>
                        </a:rPr>
                        <a:t>#49</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effectLst>
                            <a:glow rad="127000">
                              <a:schemeClr val="bg1"/>
                            </a:glow>
                          </a:effectLst>
                        </a:rPr>
                        <a:t>4</a:t>
                      </a:r>
                    </a:p>
                    <a:p>
                      <a:pPr algn="ctr"/>
                      <a:r>
                        <a:rPr lang="en-US" sz="2400" b="1" dirty="0" smtClean="0">
                          <a:solidFill>
                            <a:schemeClr val="accent5">
                              <a:lumMod val="50000"/>
                            </a:schemeClr>
                          </a:solidFill>
                          <a:effectLst>
                            <a:glow rad="127000">
                              <a:srgbClr val="FFFF00"/>
                            </a:glow>
                          </a:effectLst>
                        </a:rPr>
                        <a:t>#50</a:t>
                      </a:r>
                      <a:endParaRPr lang="en-US" sz="2400" b="1" dirty="0">
                        <a:solidFill>
                          <a:schemeClr val="accent5">
                            <a:lumMod val="50000"/>
                          </a:schemeClr>
                        </a:solidFill>
                        <a:effectLst>
                          <a:glow rad="127000">
                            <a:srgbClr val="FFFF00"/>
                          </a:glow>
                        </a:effectLst>
                      </a:endParaRPr>
                    </a:p>
                  </a:txBody>
                  <a:tcPr>
                    <a:cell3D prstMaterial="dkEdge">
                      <a:bevel/>
                      <a:lightRig rig="flood" dir="t"/>
                    </a:cell3D>
                  </a:tcPr>
                </a:tc>
                <a:tc>
                  <a:txBody>
                    <a:bodyPr/>
                    <a:lstStyle/>
                    <a:p>
                      <a:pPr algn="ctr"/>
                      <a:r>
                        <a:rPr lang="en-US" b="1" dirty="0" smtClean="0">
                          <a:effectLst/>
                        </a:rPr>
                        <a:t>5</a:t>
                      </a:r>
                    </a:p>
                    <a:p>
                      <a:pPr algn="ctr"/>
                      <a:endParaRPr lang="en-US" b="1" dirty="0">
                        <a:effectLst>
                          <a:glow rad="127000">
                            <a:schemeClr val="bg1"/>
                          </a:glow>
                        </a:effectLst>
                      </a:endParaRPr>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r>
            </a:tbl>
          </a:graphicData>
        </a:graphic>
      </p:graphicFrame>
      <p:sp>
        <p:nvSpPr>
          <p:cNvPr id="9" name="Rectangle 8"/>
          <p:cNvSpPr/>
          <p:nvPr/>
        </p:nvSpPr>
        <p:spPr>
          <a:xfrm>
            <a:off x="8284851" y="2929198"/>
            <a:ext cx="81785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4</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0" name="Rectangle 9"/>
          <p:cNvSpPr/>
          <p:nvPr/>
        </p:nvSpPr>
        <p:spPr>
          <a:xfrm>
            <a:off x="8335346" y="3538798"/>
            <a:ext cx="71686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5</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1" name="Rectangle 10"/>
          <p:cNvSpPr/>
          <p:nvPr/>
        </p:nvSpPr>
        <p:spPr>
          <a:xfrm>
            <a:off x="8346999" y="4159281"/>
            <a:ext cx="73609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6</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2" name="Rectangle 11"/>
          <p:cNvSpPr/>
          <p:nvPr/>
        </p:nvSpPr>
        <p:spPr>
          <a:xfrm>
            <a:off x="8358220" y="4758409"/>
            <a:ext cx="71365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7</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4" name="Rectangle 13"/>
          <p:cNvSpPr/>
          <p:nvPr/>
        </p:nvSpPr>
        <p:spPr>
          <a:xfrm>
            <a:off x="8306760" y="2258078"/>
            <a:ext cx="72808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3</a:t>
            </a:r>
            <a:r>
              <a:rPr lang="en-US" sz="2800" b="1" cap="all" spc="0" baseline="30000" dirty="0" smtClean="0">
                <a:ln w="0"/>
                <a:solidFill>
                  <a:srgbClr val="0070C0"/>
                </a:solidFill>
                <a:effectLst>
                  <a:glow rad="127000">
                    <a:schemeClr val="bg1"/>
                  </a:glow>
                </a:effectLst>
              </a:rPr>
              <a:t>rd</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cxnSp>
        <p:nvCxnSpPr>
          <p:cNvPr id="16" name="Straight Arrow Connector 15"/>
          <p:cNvCxnSpPr/>
          <p:nvPr/>
        </p:nvCxnSpPr>
        <p:spPr>
          <a:xfrm>
            <a:off x="475525" y="2867678"/>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75525" y="3493678"/>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8775" y="4144753"/>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 y="4772678"/>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92685" y="5486728"/>
            <a:ext cx="1066800" cy="696182"/>
          </a:xfrm>
          <a:prstGeom prst="rect">
            <a:avLst/>
          </a:prstGeom>
          <a:noFill/>
          <a:ln w="57150">
            <a:solidFill>
              <a:srgbClr val="00FF00"/>
            </a:solidFill>
          </a:ln>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457200" y="5417003"/>
            <a:ext cx="7239000" cy="0"/>
          </a:xfrm>
          <a:prstGeom prst="straightConnector1">
            <a:avLst/>
          </a:prstGeom>
          <a:ln w="57150">
            <a:solidFill>
              <a:srgbClr val="0070C0"/>
            </a:solidFill>
            <a:headEnd type="oval" w="med" len="med"/>
            <a:tailEnd type="triangle" w="med" len="med"/>
          </a:ln>
          <a:effectLst>
            <a:glow rad="139700">
              <a:srgbClr val="FFFF00">
                <a:alpha val="40000"/>
              </a:srgbClr>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919390" y="5573209"/>
            <a:ext cx="6415956" cy="523220"/>
          </a:xfrm>
          <a:prstGeom prst="rect">
            <a:avLst/>
          </a:prstGeom>
          <a:solidFill>
            <a:srgbClr val="006666"/>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smtClean="0">
                <a:ln w="11430"/>
                <a:solidFill>
                  <a:srgbClr val="F8F8F8"/>
                </a:solidFill>
                <a:effectLst>
                  <a:outerShdw blurRad="25400" algn="tl" rotWithShape="0">
                    <a:srgbClr val="000000">
                      <a:alpha val="43000"/>
                    </a:srgbClr>
                  </a:outerShdw>
                </a:effectLst>
              </a:rPr>
              <a:t>7 Perfect </a:t>
            </a:r>
            <a:r>
              <a:rPr lang="en-US" sz="2800" b="1" spc="150" dirty="0" smtClean="0">
                <a:ln w="11430"/>
                <a:solidFill>
                  <a:srgbClr val="99FFCC"/>
                </a:solidFill>
                <a:effectLst>
                  <a:outerShdw blurRad="25400" algn="tl" rotWithShape="0">
                    <a:srgbClr val="000000">
                      <a:alpha val="43000"/>
                    </a:srgbClr>
                  </a:outerShdw>
                </a:effectLst>
                <a:latin typeface="Comic Sans MS" panose="030F0702030302020204" pitchFamily="66" charset="0"/>
              </a:rPr>
              <a:t>Completed</a:t>
            </a:r>
            <a:r>
              <a:rPr lang="en-US" sz="2800" b="1" spc="150" dirty="0" smtClean="0">
                <a:ln w="11430"/>
                <a:solidFill>
                  <a:srgbClr val="F8F8F8"/>
                </a:solidFill>
                <a:effectLst>
                  <a:outerShdw blurRad="25400" algn="tl" rotWithShape="0">
                    <a:srgbClr val="000000">
                      <a:alpha val="43000"/>
                    </a:srgbClr>
                  </a:outerShdw>
                </a:effectLst>
              </a:rPr>
              <a:t> Omer Weeks</a:t>
            </a:r>
            <a:endParaRPr lang="en-US" sz="2800" b="1" spc="150" dirty="0">
              <a:ln w="11430"/>
              <a:solidFill>
                <a:srgbClr val="F8F8F8"/>
              </a:solidFill>
              <a:effectLst>
                <a:outerShdw blurRad="25400" algn="tl" rotWithShape="0">
                  <a:srgbClr val="000000">
                    <a:alpha val="43000"/>
                  </a:srgbClr>
                </a:outerShdw>
              </a:effectLst>
            </a:endParaRPr>
          </a:p>
        </p:txBody>
      </p:sp>
      <p:pic>
        <p:nvPicPr>
          <p:cNvPr id="25" name="Picture 2" descr="C:\Users\Rae\Desktop\Art New Grammar 101\white man clip art\white man check mar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88" y="91616"/>
            <a:ext cx="1544756" cy="1508409"/>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26" name="Title 1"/>
          <p:cNvSpPr txBox="1">
            <a:spLocks/>
          </p:cNvSpPr>
          <p:nvPr/>
        </p:nvSpPr>
        <p:spPr>
          <a:xfrm>
            <a:off x="76199" y="121921"/>
            <a:ext cx="7772401"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50" dirty="0" smtClean="0">
                <a:ln w="11430"/>
                <a:solidFill>
                  <a:srgbClr val="006666"/>
                </a:solidFill>
                <a:effectLst>
                  <a:outerShdw blurRad="76200" dist="50800" dir="5400000" algn="tl" rotWithShape="0">
                    <a:srgbClr val="000000">
                      <a:alpha val="65000"/>
                    </a:srgbClr>
                  </a:outerShdw>
                </a:effectLst>
              </a:rPr>
              <a:t>[</a:t>
            </a:r>
            <a:r>
              <a:rPr lang="en-US" sz="2800" spc="50" dirty="0" err="1" smtClean="0">
                <a:ln w="11430"/>
                <a:solidFill>
                  <a:srgbClr val="006666"/>
                </a:solidFill>
                <a:effectLst>
                  <a:outerShdw blurRad="76200" dist="50800" dir="5400000" algn="tl" rotWithShape="0">
                    <a:srgbClr val="000000">
                      <a:alpha val="65000"/>
                    </a:srgbClr>
                  </a:outerShdw>
                </a:effectLst>
              </a:rPr>
              <a:t>Con’t</a:t>
            </a:r>
            <a:r>
              <a:rPr lang="en-US" sz="2800" spc="50" dirty="0" smtClean="0">
                <a:ln w="11430"/>
                <a:solidFill>
                  <a:srgbClr val="006666"/>
                </a:solidFill>
                <a:effectLst>
                  <a:outerShdw blurRad="76200" dist="50800" dir="5400000" algn="tl" rotWithShape="0">
                    <a:srgbClr val="000000">
                      <a:alpha val="65000"/>
                    </a:srgbClr>
                  </a:outerShdw>
                </a:effectLst>
              </a:rPr>
              <a:t>] </a:t>
            </a:r>
            <a:r>
              <a:rPr lang="en-US" sz="3600" spc="50" dirty="0" smtClean="0">
                <a:ln w="11430"/>
                <a:solidFill>
                  <a:srgbClr val="006666"/>
                </a:solidFill>
                <a:effectLst>
                  <a:outerShdw blurRad="76200" dist="50800" dir="5400000" algn="tl" rotWithShape="0">
                    <a:srgbClr val="000000">
                      <a:alpha val="65000"/>
                    </a:srgbClr>
                  </a:outerShdw>
                </a:effectLst>
              </a:rPr>
              <a:t> Counting the Omer from </a:t>
            </a:r>
            <a:br>
              <a:rPr lang="en-US" sz="3600" spc="50" dirty="0" smtClean="0">
                <a:ln w="11430"/>
                <a:solidFill>
                  <a:srgbClr val="006666"/>
                </a:solidFill>
                <a:effectLst>
                  <a:outerShdw blurRad="76200" dist="50800" dir="5400000" algn="tl" rotWithShape="0">
                    <a:srgbClr val="000000">
                      <a:alpha val="65000"/>
                    </a:srgbClr>
                  </a:outerShdw>
                </a:effectLst>
              </a:rPr>
            </a:br>
            <a:r>
              <a:rPr lang="en-US" sz="3600" spc="50" dirty="0" smtClean="0">
                <a:ln w="11430"/>
                <a:solidFill>
                  <a:srgbClr val="00B050"/>
                </a:solidFill>
                <a:effectLst>
                  <a:outerShdw blurRad="76200" dist="50800" dir="5400000" algn="tl" rotWithShape="0">
                    <a:srgbClr val="000000">
                      <a:alpha val="65000"/>
                    </a:srgbClr>
                  </a:outerShdw>
                </a:effectLst>
              </a:rPr>
              <a:t>Wave Sheaf Following </a:t>
            </a:r>
            <a:r>
              <a:rPr lang="en-US" sz="3600" spc="50" dirty="0" smtClean="0">
                <a:ln w="11430"/>
                <a:solidFill>
                  <a:srgbClr val="0070C0"/>
                </a:solidFill>
                <a:effectLst>
                  <a:outerShdw blurRad="38100" dist="38100" dir="2700000" algn="tl">
                    <a:srgbClr val="000000">
                      <a:alpha val="43137"/>
                    </a:srgbClr>
                  </a:outerShdw>
                </a:effectLst>
              </a:rPr>
              <a:t>the</a:t>
            </a:r>
            <a:r>
              <a:rPr lang="en-US" sz="3600" spc="50" dirty="0" smtClean="0">
                <a:ln w="11430"/>
                <a:solidFill>
                  <a:srgbClr val="00B050"/>
                </a:solidFill>
                <a:effectLst>
                  <a:outerShdw blurRad="76200" dist="50800" dir="5400000" algn="tl" rotWithShape="0">
                    <a:srgbClr val="000000">
                      <a:alpha val="65000"/>
                    </a:srgbClr>
                  </a:outerShdw>
                </a:effectLst>
              </a:rPr>
              <a:t> </a:t>
            </a:r>
            <a:r>
              <a:rPr lang="en-US" sz="3600" spc="50" dirty="0" smtClean="0">
                <a:ln w="11430"/>
                <a:solidFill>
                  <a:srgbClr val="0070C0"/>
                </a:solidFill>
                <a:effectLst>
                  <a:outerShdw blurRad="76200" dist="50800" dir="5400000" algn="tl" rotWithShape="0">
                    <a:srgbClr val="000000">
                      <a:alpha val="65000"/>
                    </a:srgbClr>
                  </a:outerShdw>
                </a:effectLst>
              </a:rPr>
              <a:t>Sabbath</a:t>
            </a:r>
            <a:r>
              <a:rPr lang="en-US" sz="3600" spc="50" dirty="0" smtClean="0">
                <a:ln w="11430"/>
                <a:solidFill>
                  <a:srgbClr val="00B050"/>
                </a:solidFill>
                <a:effectLst>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1472723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par>
                          <p:cTn id="18" fill="hold">
                            <p:stCondLst>
                              <p:cond delay="5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2000"/>
                                        <p:tgtEl>
                                          <p:spTgt spid="19"/>
                                        </p:tgtEl>
                                      </p:cBhvr>
                                    </p:animEffect>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000"/>
                                        <p:tgtEl>
                                          <p:spTgt spid="20"/>
                                        </p:tgtEl>
                                      </p:cBhvr>
                                    </p:animEffect>
                                  </p:childTnLst>
                                </p:cTn>
                              </p:par>
                            </p:childTnLst>
                          </p:cTn>
                        </p:par>
                        <p:par>
                          <p:cTn id="38" fill="hold">
                            <p:stCondLst>
                              <p:cond delay="11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120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par>
                          <p:cTn id="48" fill="hold">
                            <p:stCondLst>
                              <p:cond delay="14000"/>
                            </p:stCondLst>
                            <p:childTnLst>
                              <p:par>
                                <p:cTn id="49" presetID="42"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par>
                          <p:cTn id="54" fill="hold">
                            <p:stCondLst>
                              <p:cond delay="15000"/>
                            </p:stCondLst>
                            <p:childTnLst>
                              <p:par>
                                <p:cTn id="55" presetID="21" presetClass="entr" presetSubtype="1"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animEffect transition="in" filter="wheel(1)">
                                      <p:cBhvr>
                                        <p:cTn id="57" dur="2000"/>
                                        <p:tgtEl>
                                          <p:spTgt spid="22"/>
                                        </p:tgtEl>
                                      </p:cBhvr>
                                    </p:animEffect>
                                  </p:childTnLst>
                                </p:cTn>
                              </p:par>
                            </p:childTnLst>
                          </p:cTn>
                        </p:par>
                        <p:par>
                          <p:cTn id="58" fill="hold">
                            <p:stCondLst>
                              <p:cond delay="18000"/>
                            </p:stCondLst>
                            <p:childTnLst>
                              <p:par>
                                <p:cTn id="59" presetID="8" presetClass="emph" presetSubtype="0" fill="hold" grpId="1" nodeType="afterEffect">
                                  <p:stCondLst>
                                    <p:cond delay="0"/>
                                  </p:stCondLst>
                                  <p:childTnLst>
                                    <p:animRot by="21600000">
                                      <p:cBhvr>
                                        <p:cTn id="60" dur="2000" fill="hold"/>
                                        <p:tgtEl>
                                          <p:spTgt spid="22"/>
                                        </p:tgtEl>
                                        <p:attrNameLst>
                                          <p:attrName>r</p:attrName>
                                        </p:attrNameLst>
                                      </p:cBhvr>
                                    </p:animRot>
                                  </p:childTnLst>
                                </p:cTn>
                              </p:par>
                            </p:childTnLst>
                          </p:cTn>
                        </p:par>
                        <p:par>
                          <p:cTn id="61" fill="hold">
                            <p:stCondLst>
                              <p:cond delay="20000"/>
                            </p:stCondLst>
                            <p:childTnLst>
                              <p:par>
                                <p:cTn id="62" presetID="22" presetClass="entr" presetSubtype="8" fill="hold" nodeType="afterEffect">
                                  <p:stCondLst>
                                    <p:cond delay="0"/>
                                  </p:stCondLst>
                                  <p:childTnLst>
                                    <p:set>
                                      <p:cBhvr>
                                        <p:cTn id="63" dur="1" fill="hold">
                                          <p:stCondLst>
                                            <p:cond delay="0"/>
                                          </p:stCondLst>
                                        </p:cTn>
                                        <p:tgtEl>
                                          <p:spTgt spid="23">
                                            <p:txEl>
                                              <p:pRg st="0" end="0"/>
                                            </p:txEl>
                                          </p:spTgt>
                                        </p:tgtEl>
                                        <p:attrNameLst>
                                          <p:attrName>style.visibility</p:attrName>
                                        </p:attrNameLst>
                                      </p:cBhvr>
                                      <p:to>
                                        <p:strVal val="visible"/>
                                      </p:to>
                                    </p:set>
                                    <p:animEffect transition="in" filter="wipe(left)">
                                      <p:cBhvr>
                                        <p:cTn id="64" dur="22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22" grpId="0" animBg="1"/>
      <p:bldP spid="22"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55</a:t>
            </a:fld>
            <a:endParaRPr lang="en-US"/>
          </a:p>
        </p:txBody>
      </p:sp>
      <p:sp>
        <p:nvSpPr>
          <p:cNvPr id="5" name="Title 1"/>
          <p:cNvSpPr txBox="1">
            <a:spLocks/>
          </p:cNvSpPr>
          <p:nvPr/>
        </p:nvSpPr>
        <p:spPr>
          <a:xfrm>
            <a:off x="0" y="304800"/>
            <a:ext cx="7924800" cy="5299276"/>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#12  Joshua Confirms:</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When </a:t>
            </a:r>
            <a:r>
              <a:rPr lang="en-US" sz="4400" spc="50" dirty="0" smtClean="0">
                <a:ln w="11430"/>
                <a:solidFill>
                  <a:srgbClr val="00B050"/>
                </a:solidFill>
                <a:effectLst>
                  <a:outerShdw blurRad="76200" dist="50800" dir="5400000" algn="tl" rotWithShape="0">
                    <a:srgbClr val="000000">
                      <a:alpha val="65000"/>
                    </a:srgbClr>
                  </a:outerShdw>
                </a:effectLst>
              </a:rPr>
              <a:t>Wave Sheaf </a:t>
            </a:r>
            <a:r>
              <a:rPr lang="en-US" sz="4400" spc="50" dirty="0" smtClean="0">
                <a:ln w="11430"/>
                <a:solidFill>
                  <a:srgbClr val="8C4C64"/>
                </a:solidFill>
                <a:effectLst>
                  <a:outerShdw blurRad="76200" dist="50800" dir="5400000" algn="tl" rotWithShape="0">
                    <a:srgbClr val="000000">
                      <a:alpha val="65000"/>
                    </a:srgbClr>
                  </a:outerShdw>
                </a:effectLst>
              </a:rPr>
              <a:t>follows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 H767</a:t>
            </a:r>
            <a:r>
              <a:rPr lang="en-US" sz="4400" spc="50" dirty="0" smtClean="0">
                <a:ln w="11430"/>
                <a:solidFill>
                  <a:srgbClr val="00B0F0"/>
                </a:solidFill>
                <a:effectLst>
                  <a:outerShdw blurRad="76200" dist="50800" dir="5400000" algn="tl" rotWithShape="0">
                    <a:srgbClr val="000000">
                      <a:alpha val="65000"/>
                    </a:srgbClr>
                  </a:outerShdw>
                </a:effectLst>
              </a:rPr>
              <a:t>6</a:t>
            </a:r>
            <a:r>
              <a:rPr lang="en-US" sz="4400" spc="50" dirty="0" smtClean="0">
                <a:ln w="11430"/>
                <a:solidFill>
                  <a:srgbClr val="8C4C64"/>
                </a:solidFill>
                <a:effectLst>
                  <a:outerShdw blurRad="76200" dist="50800" dir="5400000" algn="tl" rotWithShape="0">
                    <a:srgbClr val="000000">
                      <a:alpha val="65000"/>
                    </a:srgbClr>
                  </a:outerShdw>
                </a:effectLst>
              </a:rPr>
              <a:t> Weekly </a:t>
            </a:r>
            <a:r>
              <a:rPr lang="en-US" sz="4400" spc="50" dirty="0" smtClean="0">
                <a:ln w="11430"/>
                <a:solidFill>
                  <a:srgbClr val="00B0F0"/>
                </a:solidFill>
                <a:effectLst>
                  <a:outerShdw blurRad="76200" dist="50800" dir="5400000" algn="tl" rotWithShape="0">
                    <a:srgbClr val="000000">
                      <a:alpha val="65000"/>
                    </a:srgbClr>
                  </a:outerShdw>
                </a:effectLst>
              </a:rPr>
              <a:t>Sabbath, </a:t>
            </a:r>
            <a:br>
              <a:rPr lang="en-US" sz="4400" spc="50" dirty="0" smtClean="0">
                <a:ln w="11430"/>
                <a:solidFill>
                  <a:srgbClr val="00B0F0"/>
                </a:solidFill>
                <a:effectLst>
                  <a:outerShdw blurRad="76200" dist="50800" dir="5400000" algn="tl" rotWithShape="0">
                    <a:srgbClr val="000000">
                      <a:alpha val="65000"/>
                    </a:srgbClr>
                  </a:outerShdw>
                </a:effectLst>
              </a:rPr>
            </a:br>
            <a:r>
              <a:rPr lang="en-US" sz="3600" spc="50" dirty="0" smtClean="0">
                <a:ln w="11430"/>
                <a:solidFill>
                  <a:srgbClr val="8C4C64"/>
                </a:solidFill>
                <a:effectLst>
                  <a:outerShdw blurRad="76200" dist="50800" dir="5400000" algn="tl" rotWithShape="0">
                    <a:srgbClr val="000000">
                      <a:alpha val="65000"/>
                    </a:srgbClr>
                  </a:outerShdw>
                </a:effectLst>
              </a:rPr>
              <a:t>(beginning Omer Count #1), </a:t>
            </a:r>
            <a:r>
              <a:rPr lang="en-US" sz="4400" spc="50" dirty="0" smtClean="0">
                <a:ln w="11430"/>
                <a:solidFill>
                  <a:srgbClr val="8C4C64"/>
                </a:solidFill>
                <a:effectLst>
                  <a:outerShdw blurRad="76200" dist="50800" dir="5400000" algn="tl" rotWithShape="0">
                    <a:srgbClr val="000000">
                      <a:alpha val="65000"/>
                    </a:srgbClr>
                  </a:outerShdw>
                </a:effectLst>
              </a:rPr>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there will be 7 perfect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u="sng" spc="50" dirty="0" smtClean="0">
                <a:ln w="11430"/>
                <a:solidFill>
                  <a:srgbClr val="8C4C64"/>
                </a:solidFill>
                <a:effectLst>
                  <a:outerShdw blurRad="76200" dist="50800" dir="5400000" algn="tl" rotWithShape="0">
                    <a:srgbClr val="000000">
                      <a:alpha val="65000"/>
                    </a:srgbClr>
                  </a:outerShdw>
                </a:effectLst>
              </a:rPr>
              <a:t>completed</a:t>
            </a:r>
            <a:r>
              <a:rPr lang="en-US" sz="4400" spc="50" dirty="0" smtClean="0">
                <a:ln w="11430"/>
                <a:solidFill>
                  <a:srgbClr val="8C4C64"/>
                </a:solidFill>
                <a:effectLst>
                  <a:outerShdw blurRad="76200" dist="50800" dir="5400000" algn="tl" rotWithShape="0">
                    <a:srgbClr val="000000">
                      <a:alpha val="65000"/>
                    </a:srgbClr>
                  </a:outerShdw>
                </a:effectLst>
              </a:rPr>
              <a:t> weeks to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 50</a:t>
            </a:r>
            <a:r>
              <a:rPr lang="en-US" sz="4400" spc="50" baseline="30000" dirty="0" smtClean="0">
                <a:ln w="11430"/>
                <a:solidFill>
                  <a:srgbClr val="8C4C64"/>
                </a:solidFill>
                <a:effectLst>
                  <a:outerShdw blurRad="76200" dist="50800" dir="5400000" algn="tl" rotWithShape="0">
                    <a:srgbClr val="000000">
                      <a:alpha val="65000"/>
                    </a:srgbClr>
                  </a:outerShdw>
                </a:effectLst>
              </a:rPr>
              <a:t>th</a:t>
            </a:r>
            <a:r>
              <a:rPr lang="en-US" sz="4400" spc="50" dirty="0" smtClean="0">
                <a:ln w="11430"/>
                <a:solidFill>
                  <a:srgbClr val="8C4C64"/>
                </a:solidFill>
                <a:effectLst>
                  <a:outerShdw blurRad="76200" dist="50800" dir="5400000" algn="tl" rotWithShape="0">
                    <a:srgbClr val="000000">
                      <a:alpha val="65000"/>
                    </a:srgbClr>
                  </a:outerShdw>
                </a:effectLst>
              </a:rPr>
              <a:t> Day of Pentecost.</a:t>
            </a:r>
            <a:br>
              <a:rPr lang="en-US" sz="4400" spc="50" dirty="0" smtClean="0">
                <a:ln w="11430"/>
                <a:solidFill>
                  <a:srgbClr val="8C4C64"/>
                </a:solidFill>
                <a:effectLst>
                  <a:outerShdw blurRad="76200" dist="50800" dir="5400000" algn="tl" rotWithShape="0">
                    <a:srgbClr val="000000">
                      <a:alpha val="65000"/>
                    </a:srgbClr>
                  </a:outerShdw>
                </a:effectLst>
              </a:rPr>
            </a:br>
            <a:endParaRPr lang="en-US" sz="2400" spc="50" dirty="0">
              <a:ln w="11430"/>
              <a:solidFill>
                <a:srgbClr val="8C4C64"/>
              </a:solidFill>
              <a:effectLst>
                <a:outerShdw blurRad="76200" dist="50800" dir="5400000" algn="tl" rotWithShape="0">
                  <a:srgbClr val="000000">
                    <a:alpha val="65000"/>
                  </a:srgbClr>
                </a:outerShdw>
              </a:effectLst>
            </a:endParaRPr>
          </a:p>
        </p:txBody>
      </p:sp>
      <p:pic>
        <p:nvPicPr>
          <p:cNvPr id="2050" name="Picture 2" descr="C:\Users\Rae\Desktop\2.16  Joshua Wave Sheaf Revised  8 Nov 2019\2.16  Josh Revision Art\Josh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6675"/>
            <a:ext cx="1466022" cy="20002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5142411"/>
            <a:ext cx="90678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002060"/>
                  </a:solidFill>
                </a:ln>
                <a:solidFill>
                  <a:srgbClr val="006600"/>
                </a:solidFill>
                <a:effectLst>
                  <a:outerShdw blurRad="50800" dist="39000" dir="5460000" algn="tl">
                    <a:srgbClr val="000000">
                      <a:alpha val="38000"/>
                    </a:srgbClr>
                  </a:outerShdw>
                </a:effectLst>
                <a:latin typeface="Ravie" pitchFamily="82" charset="0"/>
              </a:rPr>
              <a:t>Does Pentecost have anything to do with </a:t>
            </a:r>
            <a:r>
              <a:rPr lang="en-US" sz="3600" b="1" dirty="0" smtClean="0">
                <a:ln w="11430">
                  <a:solidFill>
                    <a:srgbClr val="002060"/>
                  </a:solidFill>
                </a:ln>
                <a:solidFill>
                  <a:srgbClr val="8C4C64"/>
                </a:solidFill>
                <a:effectLst>
                  <a:outerShdw blurRad="50800" dist="39000" dir="5460000" algn="tl">
                    <a:srgbClr val="000000">
                      <a:alpha val="38000"/>
                    </a:srgbClr>
                  </a:outerShdw>
                </a:effectLst>
                <a:latin typeface="Ravie" pitchFamily="82" charset="0"/>
              </a:rPr>
              <a:t>H767</a:t>
            </a:r>
            <a:r>
              <a:rPr lang="en-US" sz="3600" b="1" dirty="0" smtClean="0">
                <a:ln w="11430">
                  <a:solidFill>
                    <a:srgbClr val="002060"/>
                  </a:solidFill>
                </a:ln>
                <a:solidFill>
                  <a:srgbClr val="00B0F0"/>
                </a:solidFill>
                <a:effectLst>
                  <a:outerShdw blurRad="50800" dist="39000" dir="5460000" algn="tl">
                    <a:srgbClr val="000000">
                      <a:alpha val="38000"/>
                    </a:srgbClr>
                  </a:outerShdw>
                </a:effectLst>
                <a:latin typeface="Ravie" pitchFamily="82" charset="0"/>
              </a:rPr>
              <a:t>6</a:t>
            </a:r>
            <a:r>
              <a:rPr lang="en-US" sz="3600" b="1" dirty="0" smtClean="0">
                <a:ln w="11430">
                  <a:solidFill>
                    <a:srgbClr val="002060"/>
                  </a:solidFill>
                </a:ln>
                <a:solidFill>
                  <a:srgbClr val="8C4C64"/>
                </a:solidFill>
                <a:effectLst>
                  <a:outerShdw blurRad="50800" dist="39000" dir="5460000" algn="tl">
                    <a:srgbClr val="000000">
                      <a:alpha val="38000"/>
                    </a:srgbClr>
                  </a:outerShdw>
                </a:effectLst>
                <a:latin typeface="Ravie" pitchFamily="82" charset="0"/>
              </a:rPr>
              <a:t>?</a:t>
            </a:r>
            <a:endParaRPr lang="en-US" sz="3600" b="1" cap="none" spc="0" dirty="0">
              <a:ln w="11430">
                <a:solidFill>
                  <a:srgbClr val="002060"/>
                </a:solidFill>
              </a:ln>
              <a:solidFill>
                <a:srgbClr val="8C4C64"/>
              </a:soli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1796778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2800" y="6269988"/>
            <a:ext cx="1828800" cy="365125"/>
          </a:xfrm>
        </p:spPr>
        <p:txBody>
          <a:bodyPr/>
          <a:lstStyle/>
          <a:p>
            <a:fld id="{5C014052-953B-4273-8F47-BF25327D5B24}" type="slidenum">
              <a:rPr lang="en-US" smtClean="0"/>
              <a:t>56</a:t>
            </a:fld>
            <a:endParaRPr lang="en-US"/>
          </a:p>
        </p:txBody>
      </p:sp>
      <p:sp>
        <p:nvSpPr>
          <p:cNvPr id="5" name="Title 1"/>
          <p:cNvSpPr txBox="1">
            <a:spLocks/>
          </p:cNvSpPr>
          <p:nvPr/>
        </p:nvSpPr>
        <p:spPr>
          <a:xfrm>
            <a:off x="152400" y="3571245"/>
            <a:ext cx="8803640" cy="3210555"/>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Many feast camps place the </a:t>
            </a:r>
            <a:r>
              <a:rPr lang="en-US" sz="2400" dirty="0">
                <a:ln w="1905">
                  <a:solidFill>
                    <a:srgbClr val="002060"/>
                  </a:solidFill>
                </a:ln>
                <a:solidFill>
                  <a:srgbClr val="00B050"/>
                </a:solidFill>
                <a:effectLst>
                  <a:innerShdw blurRad="69850" dist="43180" dir="5400000">
                    <a:srgbClr val="000000">
                      <a:alpha val="65000"/>
                    </a:srgbClr>
                  </a:innerShdw>
                </a:effectLst>
                <a:latin typeface="Arial Rounded MT Bold" pitchFamily="34" charset="0"/>
              </a:rPr>
              <a:t>Wave Sheaf</a:t>
            </a:r>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 following the </a:t>
            </a:r>
            <a:b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br>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Unleavened Bread Sabbath on Abib 16 every year.</a:t>
            </a:r>
          </a:p>
          <a:p>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The Torah instructions </a:t>
            </a:r>
            <a:r>
              <a:rPr lang="en-US" sz="18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(&amp; Joshua’s testimony) </a:t>
            </a:r>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show </a:t>
            </a:r>
            <a:b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br>
            <a:r>
              <a:rPr lang="en-US" sz="2400" dirty="0" smtClean="0">
                <a:ln w="1905">
                  <a:solidFill>
                    <a:srgbClr val="002060"/>
                  </a:solidFill>
                </a:ln>
                <a:solidFill>
                  <a:srgbClr val="00B050"/>
                </a:solidFill>
                <a:effectLst>
                  <a:innerShdw blurRad="69850" dist="43180" dir="5400000">
                    <a:srgbClr val="000000">
                      <a:alpha val="65000"/>
                    </a:srgbClr>
                  </a:innerShdw>
                </a:effectLst>
                <a:latin typeface="Arial Rounded MT Bold" pitchFamily="34" charset="0"/>
              </a:rPr>
              <a:t>Wave Sheaf </a:t>
            </a:r>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follows the weekly </a:t>
            </a:r>
            <a:r>
              <a:rPr lang="en-US" sz="2400" dirty="0" smtClean="0">
                <a:ln w="1905">
                  <a:solidFill>
                    <a:srgbClr val="002060"/>
                  </a:solidFill>
                </a:ln>
                <a:solidFill>
                  <a:srgbClr val="00B0F0"/>
                </a:solidFill>
                <a:effectLst>
                  <a:innerShdw blurRad="69850" dist="43180" dir="5400000">
                    <a:srgbClr val="000000">
                      <a:alpha val="65000"/>
                    </a:srgbClr>
                  </a:innerShdw>
                </a:effectLst>
                <a:latin typeface="Arial Rounded MT Bold" pitchFamily="34" charset="0"/>
              </a:rPr>
              <a:t>Sabbath</a:t>
            </a:r>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 within the Passover Festival – not the ULB Sabbath.  This was shown by the use of the Hebrew number </a:t>
            </a:r>
            <a:r>
              <a:rPr lang="en-US" sz="2400" dirty="0">
                <a:ln w="1905">
                  <a:solidFill>
                    <a:srgbClr val="002060"/>
                  </a:solidFill>
                </a:ln>
                <a:solidFill>
                  <a:srgbClr val="002060"/>
                </a:solidFill>
                <a:effectLst>
                  <a:innerShdw blurRad="69850" dist="43180" dir="5400000">
                    <a:srgbClr val="000000">
                      <a:alpha val="65000"/>
                    </a:srgbClr>
                  </a:innerShdw>
                </a:effectLst>
                <a:latin typeface="Arial Rounded MT Bold" pitchFamily="34" charset="0"/>
              </a:rPr>
              <a:t>H767</a:t>
            </a:r>
            <a:r>
              <a:rPr lang="en-US" sz="2400" dirty="0">
                <a:ln w="1905">
                  <a:solidFill>
                    <a:srgbClr val="002060"/>
                  </a:solidFill>
                </a:ln>
                <a:solidFill>
                  <a:srgbClr val="00B0F0"/>
                </a:solidFill>
                <a:effectLst>
                  <a:innerShdw blurRad="69850" dist="43180" dir="5400000">
                    <a:srgbClr val="000000">
                      <a:alpha val="65000"/>
                    </a:srgbClr>
                  </a:innerShdw>
                </a:effectLst>
                <a:latin typeface="Arial Rounded MT Bold" pitchFamily="34" charset="0"/>
              </a:rPr>
              <a:t>6</a:t>
            </a:r>
            <a:r>
              <a:rPr lang="en-US" sz="2400" dirty="0" smtClean="0">
                <a:ln w="1905">
                  <a:solidFill>
                    <a:srgbClr val="002060"/>
                  </a:solidFill>
                </a:ln>
                <a:solidFill>
                  <a:srgbClr val="7030A0"/>
                </a:solidFill>
                <a:effectLst>
                  <a:innerShdw blurRad="69850" dist="43180" dir="5400000">
                    <a:srgbClr val="000000">
                      <a:alpha val="65000"/>
                    </a:srgbClr>
                  </a:innerShdw>
                </a:effectLst>
                <a:latin typeface="Arial Rounded MT Bold" pitchFamily="34" charset="0"/>
              </a:rPr>
              <a:t> for the weekly Sabbath.  </a:t>
            </a:r>
            <a:r>
              <a:rPr lang="en-US" sz="2400" dirty="0" smtClean="0">
                <a:ln w="1905">
                  <a:solidFill>
                    <a:srgbClr val="002060"/>
                  </a:solidFill>
                </a:ln>
                <a:solidFill>
                  <a:srgbClr val="FF3399"/>
                </a:solidFill>
                <a:effectLst>
                  <a:innerShdw blurRad="69850" dist="43180" dir="5400000">
                    <a:srgbClr val="000000">
                      <a:alpha val="65000"/>
                    </a:srgbClr>
                  </a:innerShdw>
                </a:effectLst>
                <a:latin typeface="Arial Rounded MT Bold" pitchFamily="34" charset="0"/>
              </a:rPr>
              <a:t>If we did not have these numbers how would we know that </a:t>
            </a:r>
            <a:r>
              <a:rPr lang="en-US" sz="2400" dirty="0">
                <a:ln w="1905">
                  <a:solidFill>
                    <a:srgbClr val="002060"/>
                  </a:solidFill>
                </a:ln>
                <a:solidFill>
                  <a:srgbClr val="00B050"/>
                </a:solidFill>
                <a:effectLst>
                  <a:innerShdw blurRad="69850" dist="43180" dir="5400000">
                    <a:srgbClr val="000000">
                      <a:alpha val="65000"/>
                    </a:srgbClr>
                  </a:innerShdw>
                </a:effectLst>
                <a:latin typeface="Arial Rounded MT Bold" pitchFamily="34" charset="0"/>
              </a:rPr>
              <a:t>Wave Sheaf </a:t>
            </a:r>
            <a:r>
              <a:rPr lang="en-US" sz="2400" dirty="0" smtClean="0">
                <a:ln w="1905">
                  <a:solidFill>
                    <a:srgbClr val="002060"/>
                  </a:solidFill>
                </a:ln>
                <a:solidFill>
                  <a:srgbClr val="FF3399"/>
                </a:solidFill>
                <a:effectLst>
                  <a:innerShdw blurRad="69850" dist="43180" dir="5400000">
                    <a:srgbClr val="000000">
                      <a:alpha val="65000"/>
                    </a:srgbClr>
                  </a:innerShdw>
                </a:effectLst>
                <a:latin typeface="Arial Rounded MT Bold" pitchFamily="34" charset="0"/>
              </a:rPr>
              <a:t>doesn’t follow the ULB Sabbath?</a:t>
            </a:r>
          </a:p>
        </p:txBody>
      </p:sp>
      <p:pic>
        <p:nvPicPr>
          <p:cNvPr id="4" name="Picture 21" descr="C:\Users\Rae\Desktop\Art on Desktop\white man clip art\yellow-blue smiley faces\smiley remi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403" y="4061516"/>
            <a:ext cx="888658" cy="8795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685201160"/>
              </p:ext>
            </p:extLst>
          </p:nvPr>
        </p:nvGraphicFramePr>
        <p:xfrm>
          <a:off x="504238" y="697375"/>
          <a:ext cx="8229599" cy="290421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solidFill>
                      <a:srgbClr val="006666"/>
                    </a:solidFill>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solidFill>
                      <a:srgbClr val="006666"/>
                    </a:solidFill>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solidFill>
                      <a:srgbClr val="006666"/>
                    </a:solidFill>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solidFill>
                      <a:srgbClr val="006666"/>
                    </a:solidFill>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solidFill>
                      <a:srgbClr val="006666"/>
                    </a:solidFill>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solidFill>
                      <a:srgbClr val="006666"/>
                    </a:solidFill>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solidFill>
                      <a:srgbClr val="006666"/>
                    </a:solidFill>
                  </a:tcPr>
                </a:tc>
              </a:tr>
              <a:tr h="372380">
                <a:tc>
                  <a:txBody>
                    <a:bodyPr/>
                    <a:lstStyle/>
                    <a:p>
                      <a:pPr algn="ctr"/>
                      <a:r>
                        <a:rPr lang="en-US" sz="1800" b="1" dirty="0" smtClean="0"/>
                        <a:t>Abib 1</a:t>
                      </a:r>
                      <a:endParaRPr lang="en-US" sz="18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92D050"/>
                    </a:solidFill>
                  </a:tcPr>
                </a:tc>
                <a:tc>
                  <a:txBody>
                    <a:bodyPr/>
                    <a:lstStyle/>
                    <a:p>
                      <a:pPr algn="ctr"/>
                      <a:r>
                        <a:rPr lang="en-US" sz="1800" dirty="0" smtClean="0"/>
                        <a:t>2</a:t>
                      </a:r>
                      <a:endParaRPr lang="en-US" sz="1800" dirty="0"/>
                    </a:p>
                  </a:txBody>
                  <a:tcPr>
                    <a:lnL w="12700" cmpd="sng">
                      <a:noFill/>
                    </a:lnL>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3</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4</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5</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6</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7</a:t>
                      </a:r>
                      <a:endParaRPr lang="en-US" sz="1800" dirty="0"/>
                    </a:p>
                  </a:txBody>
                  <a:tcPr>
                    <a:cell3D prstMaterial="dkEdge">
                      <a:bevel w="77470" h="12700" prst="softRound"/>
                      <a:lightRig rig="flood" dir="t"/>
                    </a:cell3D>
                    <a:solidFill>
                      <a:schemeClr val="accent5">
                        <a:lumMod val="60000"/>
                        <a:lumOff val="40000"/>
                      </a:schemeClr>
                    </a:solidFill>
                  </a:tcPr>
                </a:tc>
              </a:tr>
              <a:tr h="372380">
                <a:tc>
                  <a:txBody>
                    <a:bodyPr/>
                    <a:lstStyle/>
                    <a:p>
                      <a:pPr algn="ctr"/>
                      <a:r>
                        <a:rPr lang="en-US" sz="1800" dirty="0" smtClean="0"/>
                        <a:t>8</a:t>
                      </a:r>
                      <a:endParaRPr lang="en-US" sz="1800" dirty="0"/>
                    </a:p>
                  </a:txBody>
                  <a:tcPr>
                    <a:lnT w="12700" cmpd="sng">
                      <a:noFill/>
                    </a:lnT>
                    <a:lnB w="12700" cmpd="sng">
                      <a:noFill/>
                    </a:lnB>
                    <a:cell3D prstMaterial="dkEdge">
                      <a:bevel w="77470" h="12700" prst="softRound"/>
                      <a:lightRig rig="flood" dir="t"/>
                    </a:cell3D>
                    <a:solidFill>
                      <a:srgbClr val="ECF1F0"/>
                    </a:solidFill>
                  </a:tcPr>
                </a:tc>
                <a:tc>
                  <a:txBody>
                    <a:bodyPr/>
                    <a:lstStyle/>
                    <a:p>
                      <a:pPr algn="ctr"/>
                      <a:r>
                        <a:rPr lang="en-US" sz="1800" dirty="0" smtClean="0"/>
                        <a:t>9</a:t>
                      </a:r>
                      <a:endParaRPr lang="en-US" sz="1800" dirty="0"/>
                    </a:p>
                  </a:txBody>
                  <a:tcPr>
                    <a:cell3D prstMaterial="dkEdge">
                      <a:bevel w="77470" h="12700" prst="softRound"/>
                      <a:lightRig rig="flood" dir="t"/>
                    </a:cell3D>
                    <a:solidFill>
                      <a:srgbClr val="ECF1F0"/>
                    </a:solidFill>
                  </a:tcPr>
                </a:tc>
                <a:tc>
                  <a:txBody>
                    <a:bodyPr/>
                    <a:lstStyle/>
                    <a:p>
                      <a:pPr algn="ctr"/>
                      <a:r>
                        <a:rPr lang="en-US" sz="1800" dirty="0" smtClean="0"/>
                        <a:t>10</a:t>
                      </a:r>
                      <a:endParaRPr lang="en-US" sz="1800" dirty="0"/>
                    </a:p>
                  </a:txBody>
                  <a:tcPr>
                    <a:cell3D prstMaterial="dkEdge">
                      <a:bevel w="77470" h="12700" prst="softRound"/>
                      <a:lightRig rig="flood" dir="t"/>
                    </a:cell3D>
                    <a:solidFill>
                      <a:srgbClr val="ECF1F0"/>
                    </a:solidFill>
                  </a:tcPr>
                </a:tc>
                <a:tc>
                  <a:txBody>
                    <a:bodyPr/>
                    <a:lstStyle/>
                    <a:p>
                      <a:pPr algn="ctr"/>
                      <a:r>
                        <a:rPr lang="en-US" sz="1800" dirty="0" smtClean="0"/>
                        <a:t>11</a:t>
                      </a:r>
                      <a:endParaRPr lang="en-US" sz="1800" dirty="0"/>
                    </a:p>
                  </a:txBody>
                  <a:tcPr>
                    <a:cell3D prstMaterial="dkEdge">
                      <a:bevel w="77470" h="12700" prst="softRound"/>
                      <a:lightRig rig="flood" dir="t"/>
                    </a:cell3D>
                    <a:solidFill>
                      <a:srgbClr val="ECF1F0"/>
                    </a:solidFill>
                  </a:tcPr>
                </a:tc>
                <a:tc>
                  <a:txBody>
                    <a:bodyPr/>
                    <a:lstStyle/>
                    <a:p>
                      <a:pPr algn="ctr"/>
                      <a:r>
                        <a:rPr lang="en-US" sz="1800" b="0" dirty="0" smtClean="0"/>
                        <a:t>12</a:t>
                      </a:r>
                      <a:endParaRPr lang="en-US" sz="1800" b="0" dirty="0"/>
                    </a:p>
                  </a:txBody>
                  <a:tcPr>
                    <a:cell3D prstMaterial="dkEdge">
                      <a:bevel w="77470" h="12700" prst="softRound"/>
                      <a:lightRig rig="flood" dir="t"/>
                    </a:cell3D>
                    <a:solidFill>
                      <a:srgbClr val="ECF1F0"/>
                    </a:solidFill>
                  </a:tcPr>
                </a:tc>
                <a:tc>
                  <a:txBody>
                    <a:bodyPr/>
                    <a:lstStyle/>
                    <a:p>
                      <a:pPr algn="ctr"/>
                      <a:r>
                        <a:rPr lang="en-US" sz="1800" b="0" dirty="0" smtClean="0"/>
                        <a:t>13</a:t>
                      </a:r>
                      <a:r>
                        <a:rPr lang="en-US" sz="1800" b="1" dirty="0" smtClean="0"/>
                        <a:t> </a:t>
                      </a:r>
                      <a:endParaRPr lang="en-US" sz="1800" dirty="0"/>
                    </a:p>
                  </a:txBody>
                  <a:tcPr>
                    <a:cell3D prstMaterial="dkEdge">
                      <a:bevel w="77470" h="12700" prst="softRound"/>
                      <a:lightRig rig="flood" dir="t"/>
                    </a:cell3D>
                    <a:solidFill>
                      <a:srgbClr val="ECF1F0"/>
                    </a:solidFill>
                  </a:tcPr>
                </a:tc>
                <a:tc>
                  <a:txBody>
                    <a:bodyPr/>
                    <a:lstStyle/>
                    <a:p>
                      <a:pPr algn="ctr"/>
                      <a:r>
                        <a:rPr lang="en-US" sz="2000" b="1" dirty="0" smtClean="0"/>
                        <a:t>14 </a:t>
                      </a:r>
                      <a:br>
                        <a:rPr lang="en-US" sz="2000" b="1" dirty="0" smtClean="0"/>
                      </a:br>
                      <a:r>
                        <a:rPr lang="en-US" sz="2000" b="1" dirty="0" smtClean="0">
                          <a:ln>
                            <a:solidFill>
                              <a:srgbClr val="002060"/>
                            </a:solidFill>
                          </a:ln>
                          <a:solidFill>
                            <a:srgbClr val="0070C0"/>
                          </a:solidFill>
                        </a:rPr>
                        <a:t>H7676 &amp;</a:t>
                      </a:r>
                      <a:br>
                        <a:rPr lang="en-US" sz="2000" b="1" dirty="0" smtClean="0">
                          <a:ln>
                            <a:solidFill>
                              <a:srgbClr val="002060"/>
                            </a:solidFill>
                          </a:ln>
                          <a:solidFill>
                            <a:srgbClr val="0070C0"/>
                          </a:solidFill>
                        </a:rPr>
                      </a:br>
                      <a:r>
                        <a:rPr lang="en-US" sz="2000" b="1" dirty="0" smtClean="0">
                          <a:solidFill>
                            <a:srgbClr val="C00000"/>
                          </a:solidFill>
                        </a:rPr>
                        <a:t>Passover</a:t>
                      </a:r>
                      <a:endParaRPr lang="en-US" sz="2000" b="1" dirty="0" smtClean="0">
                        <a:ln>
                          <a:solidFill>
                            <a:srgbClr val="002060"/>
                          </a:solidFill>
                        </a:ln>
                        <a:solidFill>
                          <a:srgbClr val="0070C0"/>
                        </a:solidFill>
                      </a:endParaRPr>
                    </a:p>
                  </a:txBody>
                  <a:tcPr>
                    <a:cell3D prstMaterial="dkEdge">
                      <a:bevel w="77470" h="12700" prst="softRound"/>
                      <a:lightRig rig="flood" dir="t"/>
                    </a:cell3D>
                    <a:solidFill>
                      <a:srgbClr val="ECF1F0"/>
                    </a:solidFill>
                  </a:tcPr>
                </a:tc>
              </a:tr>
              <a:tr h="372380">
                <a:tc>
                  <a:txBody>
                    <a:bodyPr/>
                    <a:lstStyle/>
                    <a:p>
                      <a:pPr marL="0" indent="0" algn="ctr">
                        <a:buNone/>
                      </a:pPr>
                      <a:r>
                        <a:rPr lang="en-US" sz="1800" b="1" dirty="0" smtClean="0"/>
                        <a:t>15 </a:t>
                      </a:r>
                      <a:br>
                        <a:rPr lang="en-US" sz="1800" b="1" dirty="0" smtClean="0"/>
                      </a:br>
                      <a:r>
                        <a:rPr lang="en-US" sz="1800" b="1" dirty="0" smtClean="0"/>
                        <a:t>Wave Sheaf</a:t>
                      </a:r>
                    </a:p>
                    <a:p>
                      <a:pPr marL="342900" indent="-342900" algn="ctr">
                        <a:buAutoNum type="arabicPlain" startAt="15"/>
                      </a:pP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800" dirty="0" smtClean="0"/>
                        <a:t>16</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17</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b="0" dirty="0" smtClean="0"/>
                        <a:t>18</a:t>
                      </a:r>
                      <a:endParaRPr lang="en-US" sz="1800" b="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19</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dirty="0" smtClean="0"/>
                        <a:t>20</a:t>
                      </a:r>
                      <a:endParaRPr lang="en-US" sz="1800" dirty="0"/>
                    </a:p>
                  </a:txBody>
                  <a:tcPr>
                    <a:cell3D prstMaterial="dkEdge">
                      <a:bevel w="77470" h="12700" prst="softRound"/>
                      <a:lightRig rig="flood" dir="t"/>
                    </a:cell3D>
                    <a:solidFill>
                      <a:schemeClr val="accent5">
                        <a:lumMod val="60000"/>
                        <a:lumOff val="40000"/>
                      </a:schemeClr>
                    </a:solidFill>
                  </a:tcPr>
                </a:tc>
                <a:tc>
                  <a:txBody>
                    <a:bodyPr/>
                    <a:lstStyle/>
                    <a:p>
                      <a:pPr algn="ctr"/>
                      <a:r>
                        <a:rPr lang="en-US" sz="1800" b="1" smtClean="0"/>
                        <a:t>21</a:t>
                      </a:r>
                      <a:endParaRPr lang="en-US" sz="1800" b="1" dirty="0"/>
                    </a:p>
                  </a:txBody>
                  <a:tcPr>
                    <a:cell3D prstMaterial="dkEdge">
                      <a:bevel w="77470" h="12700" prst="softRound"/>
                      <a:lightRig rig="flood" dir="t"/>
                    </a:cell3D>
                    <a:solidFill>
                      <a:schemeClr val="accent5">
                        <a:lumMod val="60000"/>
                        <a:lumOff val="40000"/>
                      </a:schemeClr>
                    </a:solidFill>
                  </a:tcPr>
                </a:tc>
              </a:tr>
            </a:tbl>
          </a:graphicData>
        </a:graphic>
      </p:graphicFrame>
      <p:sp>
        <p:nvSpPr>
          <p:cNvPr id="3" name="Rectangle 2"/>
          <p:cNvSpPr/>
          <p:nvPr/>
        </p:nvSpPr>
        <p:spPr>
          <a:xfrm>
            <a:off x="540248" y="2494800"/>
            <a:ext cx="1134035" cy="1066800"/>
          </a:xfrm>
          <a:prstGeom prst="rect">
            <a:avLst/>
          </a:prstGeom>
          <a:noFill/>
          <a:ln w="57150">
            <a:solidFill>
              <a:srgbClr val="7030A0"/>
            </a:solidFill>
          </a:ln>
          <a:effectLst>
            <a:glow rad="1270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73058" y="1535575"/>
            <a:ext cx="1134035" cy="952500"/>
          </a:xfrm>
          <a:prstGeom prst="rect">
            <a:avLst/>
          </a:prstGeom>
          <a:noFill/>
          <a:ln w="57150">
            <a:solidFill>
              <a:srgbClr val="7030A0"/>
            </a:solidFill>
          </a:ln>
          <a:effectLst>
            <a:glow rad="1016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1523358" y="1717875"/>
            <a:ext cx="6260229" cy="1078376"/>
          </a:xfrm>
          <a:prstGeom prst="straightConnector1">
            <a:avLst/>
          </a:prstGeom>
          <a:ln w="57150">
            <a:solidFill>
              <a:srgbClr val="7030A0"/>
            </a:solidFill>
            <a:headEnd type="diamond" w="med" len="med"/>
            <a:tailEnd type="diamond"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68294" y="2920620"/>
            <a:ext cx="5161306" cy="369332"/>
          </a:xfrm>
          <a:prstGeom prst="rect">
            <a:avLst/>
          </a:prstGeom>
          <a:solidFill>
            <a:srgbClr val="DCE5EE"/>
          </a:solidFill>
          <a:ln w="28575">
            <a:solidFill>
              <a:srgbClr val="7030A0"/>
            </a:solidFill>
          </a:ln>
          <a:scene3d>
            <a:camera prst="orthographicFront"/>
            <a:lightRig rig="threePt" dir="t"/>
          </a:scene3d>
          <a:sp3d>
            <a:bevelT prst="slope"/>
          </a:sp3d>
        </p:spPr>
        <p:txBody>
          <a:bodyPr wrap="square" rtlCol="0">
            <a:spAutoFit/>
          </a:bodyPr>
          <a:lstStyle/>
          <a:p>
            <a:pPr algn="ctr"/>
            <a:r>
              <a:rPr lang="en-US" b="1" dirty="0" smtClean="0">
                <a:solidFill>
                  <a:srgbClr val="4F2270"/>
                </a:solidFill>
              </a:rPr>
              <a:t>Note</a:t>
            </a:r>
            <a:r>
              <a:rPr lang="en-US" dirty="0" smtClean="0">
                <a:solidFill>
                  <a:srgbClr val="4F2270"/>
                </a:solidFill>
              </a:rPr>
              <a:t>:  This is a sample calendar year for Joshua 5.</a:t>
            </a:r>
            <a:endParaRPr lang="en-US" dirty="0">
              <a:solidFill>
                <a:srgbClr val="4F2270"/>
              </a:solidFill>
            </a:endParaRPr>
          </a:p>
        </p:txBody>
      </p:sp>
      <p:sp>
        <p:nvSpPr>
          <p:cNvPr id="18" name="Title 1"/>
          <p:cNvSpPr txBox="1">
            <a:spLocks/>
          </p:cNvSpPr>
          <p:nvPr/>
        </p:nvSpPr>
        <p:spPr>
          <a:xfrm>
            <a:off x="-35560" y="117675"/>
            <a:ext cx="917956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50" dirty="0" smtClean="0">
                <a:ln w="11430"/>
                <a:solidFill>
                  <a:srgbClr val="7030A0"/>
                </a:solidFill>
                <a:effectLst>
                  <a:outerShdw blurRad="76200" dist="50800" dir="5400000" algn="tl" rotWithShape="0">
                    <a:srgbClr val="000000">
                      <a:alpha val="65000"/>
                    </a:srgbClr>
                  </a:outerShdw>
                </a:effectLst>
                <a:latin typeface="Ravie" pitchFamily="82" charset="0"/>
              </a:rPr>
              <a:t>Back to this Very Important Note</a:t>
            </a:r>
            <a:endParaRPr lang="en-US" sz="2000" spc="50" dirty="0">
              <a:ln w="11430"/>
              <a:solidFill>
                <a:srgbClr val="8C4C64"/>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66420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57</a:t>
            </a:fld>
            <a:endParaRPr lang="en-US"/>
          </a:p>
        </p:txBody>
      </p:sp>
      <p:sp>
        <p:nvSpPr>
          <p:cNvPr id="9" name="Content Placeholder 6"/>
          <p:cNvSpPr txBox="1">
            <a:spLocks/>
          </p:cNvSpPr>
          <p:nvPr/>
        </p:nvSpPr>
        <p:spPr>
          <a:xfrm>
            <a:off x="1" y="324044"/>
            <a:ext cx="9119646" cy="444706"/>
          </a:xfrm>
          <a:prstGeom prst="rect">
            <a:avLst/>
          </a:prstGeom>
          <a:solidFill>
            <a:schemeClr val="accent5">
              <a:lumMod val="20000"/>
              <a:lumOff val="80000"/>
            </a:schemeClr>
          </a:solidFill>
          <a:ln w="57150">
            <a:solidFill>
              <a:srgbClr val="7030A0"/>
            </a:solidFill>
          </a:ln>
          <a:effectLst>
            <a:glow rad="228600">
              <a:srgbClr val="7030A0">
                <a:alpha val="40000"/>
              </a:srgbClr>
            </a:glow>
          </a:effectLst>
          <a:scene3d>
            <a:camera prst="orthographicFront"/>
            <a:lightRig rig="threePt" dir="t"/>
          </a:scene3d>
          <a:sp3d>
            <a:bevelT w="114300" prst="artDeco"/>
          </a:sp3d>
        </p:spPr>
        <p:txBody>
          <a:bodyPr vert="horz" lIns="91440" tIns="45720" rIns="91440" bIns="45720" rtlCol="0">
            <a:normAutofit fontScale="775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3200" b="1" dirty="0" smtClean="0">
                <a:solidFill>
                  <a:srgbClr val="7030A0"/>
                </a:solidFill>
              </a:rPr>
              <a:t>Torah Instruction for Pentecost Count Without Hebrew Numbers</a:t>
            </a:r>
            <a:endParaRPr lang="en-US" sz="1800" dirty="0">
              <a:solidFill>
                <a:srgbClr val="00B0F0"/>
              </a:solidFill>
            </a:endParaRPr>
          </a:p>
        </p:txBody>
      </p:sp>
      <p:sp>
        <p:nvSpPr>
          <p:cNvPr id="10" name="Content Placeholder 6"/>
          <p:cNvSpPr txBox="1">
            <a:spLocks/>
          </p:cNvSpPr>
          <p:nvPr/>
        </p:nvSpPr>
        <p:spPr>
          <a:xfrm>
            <a:off x="644326" y="949125"/>
            <a:ext cx="7772399" cy="1905000"/>
          </a:xfrm>
          <a:prstGeom prst="rect">
            <a:avLst/>
          </a:prstGeom>
          <a:solidFill>
            <a:schemeClr val="accent5">
              <a:lumMod val="20000"/>
              <a:lumOff val="80000"/>
            </a:schemeClr>
          </a:solidFill>
          <a:ln w="57150">
            <a:solidFill>
              <a:srgbClr val="7030A0"/>
            </a:solidFill>
          </a:ln>
          <a:effectLst>
            <a:glow rad="228600">
              <a:srgbClr val="7030A0">
                <a:alpha val="40000"/>
              </a:srgbClr>
            </a:glow>
          </a:effectLst>
          <a:scene3d>
            <a:camera prst="orthographicFront"/>
            <a:lightRig rig="threePt" dir="t"/>
          </a:scene3d>
          <a:sp3d>
            <a:bevelT w="114300" prst="artDeco"/>
          </a:sp3d>
        </p:spPr>
        <p:txBody>
          <a:bodyPr vert="horz" lIns="91440" tIns="45720" rIns="91440" bIns="45720" rtlCol="0">
            <a:normAutofit fontScale="475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788670" indent="-742950">
              <a:lnSpc>
                <a:spcPct val="120000"/>
              </a:lnSpc>
              <a:buAutoNum type="alphaLcParenBoth"/>
            </a:pPr>
            <a:r>
              <a:rPr lang="en-US" sz="5100" b="1" dirty="0" smtClean="0">
                <a:solidFill>
                  <a:srgbClr val="7030A0"/>
                </a:solidFill>
              </a:rPr>
              <a:t>Wave Sheaf </a:t>
            </a:r>
          </a:p>
          <a:p>
            <a:pPr marL="45720" indent="0">
              <a:lnSpc>
                <a:spcPct val="120000"/>
              </a:lnSpc>
              <a:buNone/>
            </a:pPr>
            <a:r>
              <a:rPr lang="en-US" sz="4500" b="1" dirty="0" smtClean="0">
                <a:solidFill>
                  <a:schemeClr val="accent5">
                    <a:lumMod val="75000"/>
                  </a:schemeClr>
                </a:solidFill>
              </a:rPr>
              <a:t>Lev 23:11</a:t>
            </a:r>
            <a:r>
              <a:rPr lang="en-US" sz="2900" dirty="0" smtClean="0"/>
              <a:t>   </a:t>
            </a:r>
            <a:r>
              <a:rPr lang="en-US" sz="3600" dirty="0" smtClean="0"/>
              <a:t>‘And </a:t>
            </a:r>
            <a:r>
              <a:rPr lang="en-US" sz="3600" b="1" i="1" dirty="0" smtClean="0"/>
              <a:t>he shall wave the sheaf</a:t>
            </a:r>
            <a:r>
              <a:rPr lang="en-US" sz="3600" dirty="0" smtClean="0"/>
              <a:t> before [</a:t>
            </a:r>
            <a:r>
              <a:rPr lang="en-US" sz="3600" b="1" dirty="0" smtClean="0">
                <a:solidFill>
                  <a:srgbClr val="0070C0"/>
                </a:solidFill>
              </a:rPr>
              <a:t>Yahuah</a:t>
            </a:r>
            <a:r>
              <a:rPr lang="en-US" sz="3600" dirty="0" smtClean="0"/>
              <a:t>], for your acceptance.  </a:t>
            </a:r>
            <a:br>
              <a:rPr lang="en-US" sz="3600" dirty="0" smtClean="0"/>
            </a:br>
            <a:r>
              <a:rPr lang="en-US" sz="3600" b="1" i="1" u="heavy" dirty="0" smtClean="0"/>
              <a:t>On the </a:t>
            </a:r>
            <a:r>
              <a:rPr lang="en-US" sz="3600" b="1" i="1" u="heavy" dirty="0" smtClean="0">
                <a:solidFill>
                  <a:srgbClr val="FF3399"/>
                </a:solidFill>
              </a:rPr>
              <a:t>morrow</a:t>
            </a:r>
            <a:r>
              <a:rPr lang="en-US" sz="3600" b="1" i="1" u="heavy" dirty="0" smtClean="0"/>
              <a:t> after the </a:t>
            </a:r>
            <a:r>
              <a:rPr lang="en-US" sz="3600" b="1" i="1" u="heavy" dirty="0">
                <a:effectLst>
                  <a:glow rad="127000">
                    <a:srgbClr val="FFFF00"/>
                  </a:glow>
                </a:effectLst>
              </a:rPr>
              <a:t>Sabbath</a:t>
            </a:r>
            <a:r>
              <a:rPr lang="en-US" sz="3600" b="1" i="1" dirty="0" smtClean="0"/>
              <a:t> the priest waves it.</a:t>
            </a:r>
            <a:r>
              <a:rPr lang="en-US" sz="3600" i="1" dirty="0" smtClean="0"/>
              <a:t>’</a:t>
            </a:r>
          </a:p>
          <a:p>
            <a:pPr marL="45720" indent="0">
              <a:lnSpc>
                <a:spcPct val="120000"/>
              </a:lnSpc>
              <a:buNone/>
            </a:pPr>
            <a:r>
              <a:rPr lang="en-US" sz="4400" b="1" i="1" u="sng" dirty="0" smtClean="0"/>
              <a:t>Note</a:t>
            </a:r>
            <a:r>
              <a:rPr lang="en-US" sz="4400" b="1" i="1" dirty="0" smtClean="0"/>
              <a:t>:  </a:t>
            </a:r>
            <a:r>
              <a:rPr lang="en-US" sz="3800" i="1" dirty="0" smtClean="0"/>
              <a:t>This “</a:t>
            </a:r>
            <a:r>
              <a:rPr lang="en-US" sz="3800" b="1" i="1" dirty="0" smtClean="0">
                <a:effectLst>
                  <a:glow rad="127000">
                    <a:srgbClr val="FFFF00"/>
                  </a:glow>
                </a:effectLst>
              </a:rPr>
              <a:t>Sabbath</a:t>
            </a:r>
            <a:r>
              <a:rPr lang="en-US" sz="3800" i="1" dirty="0" smtClean="0"/>
              <a:t>” </a:t>
            </a:r>
            <a:r>
              <a:rPr lang="en-US" sz="3800" b="1" i="1" u="sng" dirty="0" smtClean="0">
                <a:solidFill>
                  <a:srgbClr val="FF0000"/>
                </a:solidFill>
              </a:rPr>
              <a:t>could be understood</a:t>
            </a:r>
            <a:r>
              <a:rPr lang="en-US" sz="3800" b="1" i="1" dirty="0" smtClean="0">
                <a:solidFill>
                  <a:srgbClr val="FF0000"/>
                </a:solidFill>
              </a:rPr>
              <a:t> </a:t>
            </a:r>
            <a:r>
              <a:rPr lang="en-US" sz="3800" i="1" dirty="0" smtClean="0"/>
              <a:t>to follow the ULB Feast Sabbath </a:t>
            </a:r>
            <a:br>
              <a:rPr lang="en-US" sz="3800" i="1" dirty="0" smtClean="0"/>
            </a:br>
            <a:r>
              <a:rPr lang="en-US" sz="3800" b="1" i="1" dirty="0" smtClean="0"/>
              <a:t>if there were no Hebrew numbers to designate it was a weekly Sabbath.</a:t>
            </a:r>
          </a:p>
          <a:p>
            <a:pPr marL="45720" indent="0">
              <a:buFont typeface="Georgia" pitchFamily="18" charset="0"/>
              <a:buNone/>
            </a:pPr>
            <a:endParaRPr lang="en-US" sz="1800" dirty="0">
              <a:solidFill>
                <a:srgbClr val="00B0F0"/>
              </a:solidFill>
            </a:endParaRPr>
          </a:p>
        </p:txBody>
      </p:sp>
      <p:sp>
        <p:nvSpPr>
          <p:cNvPr id="11" name="Content Placeholder 6"/>
          <p:cNvSpPr txBox="1">
            <a:spLocks/>
          </p:cNvSpPr>
          <p:nvPr/>
        </p:nvSpPr>
        <p:spPr>
          <a:xfrm>
            <a:off x="503500" y="3048000"/>
            <a:ext cx="8077198" cy="3657600"/>
          </a:xfrm>
          <a:prstGeom prst="rect">
            <a:avLst/>
          </a:prstGeom>
          <a:solidFill>
            <a:schemeClr val="accent5">
              <a:lumMod val="20000"/>
              <a:lumOff val="80000"/>
            </a:schemeClr>
          </a:solidFill>
          <a:ln w="57150">
            <a:solidFill>
              <a:srgbClr val="7030A0"/>
            </a:solidFill>
          </a:ln>
          <a:effectLst>
            <a:glow rad="228600">
              <a:srgbClr val="7030A0">
                <a:alpha val="40000"/>
              </a:srgbClr>
            </a:glow>
          </a:effectLst>
          <a:scene3d>
            <a:camera prst="orthographicFront"/>
            <a:lightRig rig="threePt" dir="t"/>
          </a:scene3d>
          <a:sp3d>
            <a:bevelT w="114300" prst="artDeco"/>
          </a:sp3d>
        </p:spPr>
        <p:txBody>
          <a:bodyPr vert="horz" lIns="91440" tIns="45720" rIns="91440" bIns="45720" rtlCol="0">
            <a:normAutofit fontScale="700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02920" indent="-457200">
              <a:buAutoNum type="alphaLcParenBoth" startAt="2"/>
            </a:pPr>
            <a:r>
              <a:rPr lang="en-US" sz="2600" b="1" dirty="0" smtClean="0">
                <a:solidFill>
                  <a:srgbClr val="7030A0"/>
                </a:solidFill>
              </a:rPr>
              <a:t>     </a:t>
            </a:r>
            <a:r>
              <a:rPr lang="en-US" sz="3400" b="1" dirty="0" smtClean="0">
                <a:solidFill>
                  <a:srgbClr val="7030A0"/>
                </a:solidFill>
              </a:rPr>
              <a:t>Pentecost</a:t>
            </a:r>
            <a:endParaRPr lang="en-US" sz="2600" b="1" dirty="0" smtClean="0">
              <a:solidFill>
                <a:srgbClr val="7030A0"/>
              </a:solidFill>
            </a:endParaRPr>
          </a:p>
          <a:p>
            <a:pPr marL="45720" indent="0">
              <a:lnSpc>
                <a:spcPct val="120000"/>
              </a:lnSpc>
              <a:buFont typeface="Georgia" pitchFamily="18" charset="0"/>
              <a:buNone/>
            </a:pPr>
            <a:r>
              <a:rPr lang="en-US" sz="4000" b="1" dirty="0" smtClean="0">
                <a:solidFill>
                  <a:schemeClr val="accent4">
                    <a:lumMod val="75000"/>
                  </a:schemeClr>
                </a:solidFill>
              </a:rPr>
              <a:t>Lev 23:15-16</a:t>
            </a:r>
            <a:r>
              <a:rPr lang="en-US" sz="2900" dirty="0" smtClean="0">
                <a:solidFill>
                  <a:schemeClr val="accent4">
                    <a:lumMod val="75000"/>
                  </a:schemeClr>
                </a:solidFill>
              </a:rPr>
              <a:t>   </a:t>
            </a:r>
            <a:r>
              <a:rPr lang="en-US" sz="2900" dirty="0" smtClean="0">
                <a:solidFill>
                  <a:srgbClr val="006600"/>
                </a:solidFill>
              </a:rPr>
              <a:t>And ye shall count unto you from </a:t>
            </a:r>
            <a:r>
              <a:rPr lang="en-US" sz="2900" b="1" i="1" u="heavy" dirty="0" smtClean="0"/>
              <a:t>the </a:t>
            </a:r>
            <a:r>
              <a:rPr lang="en-US" sz="2900" b="1" i="1" u="heavy" dirty="0" smtClean="0">
                <a:solidFill>
                  <a:srgbClr val="FF3399"/>
                </a:solidFill>
              </a:rPr>
              <a:t>morrow</a:t>
            </a:r>
            <a:r>
              <a:rPr lang="en-US" sz="2900" b="1" i="1" u="heavy" dirty="0" smtClean="0"/>
              <a:t> after the </a:t>
            </a:r>
            <a:r>
              <a:rPr lang="en-US" sz="2900" b="1" i="1" u="heavy" dirty="0" smtClean="0">
                <a:effectLst>
                  <a:glow rad="127000">
                    <a:srgbClr val="FFFF00"/>
                  </a:glow>
                </a:effectLst>
              </a:rPr>
              <a:t>Sabbath</a:t>
            </a:r>
            <a:r>
              <a:rPr lang="en-US" sz="2900" dirty="0" smtClean="0"/>
              <a:t> </a:t>
            </a:r>
            <a:r>
              <a:rPr lang="en-US" sz="2900" dirty="0" smtClean="0">
                <a:solidFill>
                  <a:srgbClr val="006600"/>
                </a:solidFill>
              </a:rPr>
              <a:t>from the day that ye brought the [wave] </a:t>
            </a:r>
            <a:r>
              <a:rPr lang="en-US" sz="2900" b="1" u="sng" dirty="0" smtClean="0">
                <a:solidFill>
                  <a:srgbClr val="006600"/>
                </a:solidFill>
              </a:rPr>
              <a:t>sheaf</a:t>
            </a:r>
            <a:r>
              <a:rPr lang="en-US" sz="2900" dirty="0" smtClean="0">
                <a:solidFill>
                  <a:srgbClr val="006600"/>
                </a:solidFill>
              </a:rPr>
              <a:t> of the wave offering; </a:t>
            </a:r>
            <a:r>
              <a:rPr lang="en-US" sz="3400" b="1" dirty="0" smtClean="0">
                <a:solidFill>
                  <a:srgbClr val="006600"/>
                </a:solidFill>
              </a:rPr>
              <a:t>seven sabbaths shall be complete: </a:t>
            </a:r>
          </a:p>
          <a:p>
            <a:pPr marL="45720" indent="0">
              <a:lnSpc>
                <a:spcPct val="120000"/>
              </a:lnSpc>
              <a:buFont typeface="Georgia" pitchFamily="18" charset="0"/>
              <a:buNone/>
            </a:pPr>
            <a:r>
              <a:rPr lang="en-US" sz="2900" b="1" dirty="0" smtClean="0">
                <a:solidFill>
                  <a:schemeClr val="accent5">
                    <a:lumMod val="75000"/>
                  </a:schemeClr>
                </a:solidFill>
              </a:rPr>
              <a:t>16</a:t>
            </a:r>
            <a:r>
              <a:rPr lang="en-US" sz="2900" dirty="0" smtClean="0">
                <a:solidFill>
                  <a:schemeClr val="accent5">
                    <a:lumMod val="75000"/>
                  </a:schemeClr>
                </a:solidFill>
              </a:rPr>
              <a:t> </a:t>
            </a:r>
            <a:r>
              <a:rPr lang="en-US" sz="3100" b="1" dirty="0" smtClean="0">
                <a:solidFill>
                  <a:srgbClr val="006600"/>
                </a:solidFill>
              </a:rPr>
              <a:t>Even unto the morrow after the seventh </a:t>
            </a:r>
            <a:r>
              <a:rPr lang="en-US" sz="2900" b="1" i="1" u="heavy" dirty="0" smtClean="0">
                <a:effectLst>
                  <a:glow rad="127000">
                    <a:srgbClr val="99FFCC"/>
                  </a:glow>
                </a:effectLst>
              </a:rPr>
              <a:t>Sabbath</a:t>
            </a:r>
            <a:r>
              <a:rPr lang="en-US" sz="2900" dirty="0" smtClean="0">
                <a:solidFill>
                  <a:schemeClr val="accent5">
                    <a:lumMod val="75000"/>
                  </a:schemeClr>
                </a:solidFill>
              </a:rPr>
              <a:t> </a:t>
            </a:r>
            <a:r>
              <a:rPr lang="en-US" sz="3100" b="1" dirty="0" smtClean="0">
                <a:solidFill>
                  <a:srgbClr val="006600"/>
                </a:solidFill>
              </a:rPr>
              <a:t>shall ye number fifty days; </a:t>
            </a:r>
            <a:r>
              <a:rPr lang="en-US" sz="2900" dirty="0" smtClean="0">
                <a:solidFill>
                  <a:schemeClr val="accent5">
                    <a:lumMod val="75000"/>
                  </a:schemeClr>
                </a:solidFill>
              </a:rPr>
              <a:t>and ye shall offer a new meat offering unto </a:t>
            </a:r>
            <a:r>
              <a:rPr lang="en-US" sz="2900" b="1" dirty="0" smtClean="0">
                <a:solidFill>
                  <a:srgbClr val="0070C0"/>
                </a:solidFill>
              </a:rPr>
              <a:t>Yahuah</a:t>
            </a:r>
            <a:r>
              <a:rPr lang="en-US" sz="2900" dirty="0" smtClean="0">
                <a:solidFill>
                  <a:schemeClr val="accent5">
                    <a:lumMod val="75000"/>
                  </a:schemeClr>
                </a:solidFill>
              </a:rPr>
              <a:t>.</a:t>
            </a:r>
          </a:p>
          <a:p>
            <a:pPr marL="45720" indent="0">
              <a:lnSpc>
                <a:spcPct val="120000"/>
              </a:lnSpc>
              <a:buNone/>
            </a:pPr>
            <a:r>
              <a:rPr lang="en-US" sz="3600" b="1" i="1" u="sng" dirty="0">
                <a:solidFill>
                  <a:srgbClr val="FF0000"/>
                </a:solidFill>
              </a:rPr>
              <a:t>Note</a:t>
            </a:r>
            <a:r>
              <a:rPr lang="en-US" sz="3600" b="1" i="1" dirty="0">
                <a:solidFill>
                  <a:srgbClr val="FF0000"/>
                </a:solidFill>
              </a:rPr>
              <a:t>:  </a:t>
            </a:r>
            <a:r>
              <a:rPr lang="en-US" sz="3200" i="1" dirty="0" smtClean="0">
                <a:solidFill>
                  <a:srgbClr val="FF0000"/>
                </a:solidFill>
              </a:rPr>
              <a:t>Can this Pentecost </a:t>
            </a:r>
            <a:r>
              <a:rPr lang="en-US" sz="3200" i="1" dirty="0" smtClean="0"/>
              <a:t>“</a:t>
            </a:r>
            <a:r>
              <a:rPr lang="en-US" sz="3200" b="1" i="1" u="heavy" dirty="0">
                <a:effectLst>
                  <a:glow rad="127000">
                    <a:srgbClr val="99FFCC"/>
                  </a:glow>
                </a:effectLst>
              </a:rPr>
              <a:t>Sabbath</a:t>
            </a:r>
            <a:r>
              <a:rPr lang="en-US" sz="3200" i="1" dirty="0" smtClean="0"/>
              <a:t>” </a:t>
            </a:r>
            <a:r>
              <a:rPr lang="en-US" sz="3200" b="1" i="1" u="sng" dirty="0" smtClean="0">
                <a:solidFill>
                  <a:srgbClr val="FF0000"/>
                </a:solidFill>
              </a:rPr>
              <a:t>be </a:t>
            </a:r>
            <a:r>
              <a:rPr lang="en-US" sz="3200" b="1" i="1" u="sng" dirty="0">
                <a:solidFill>
                  <a:srgbClr val="FF0000"/>
                </a:solidFill>
              </a:rPr>
              <a:t>understood</a:t>
            </a:r>
            <a:r>
              <a:rPr lang="en-US" sz="3200" b="1" i="1" dirty="0">
                <a:solidFill>
                  <a:srgbClr val="FF0000"/>
                </a:solidFill>
              </a:rPr>
              <a:t> </a:t>
            </a:r>
            <a:r>
              <a:rPr lang="en-US" sz="3200" i="1" dirty="0"/>
              <a:t>to </a:t>
            </a:r>
            <a:r>
              <a:rPr lang="en-US" sz="3200" b="1" i="1" dirty="0">
                <a:solidFill>
                  <a:srgbClr val="FF0000"/>
                </a:solidFill>
              </a:rPr>
              <a:t>follow </a:t>
            </a:r>
            <a:r>
              <a:rPr lang="en-US" sz="3200" b="1" i="1" dirty="0" smtClean="0">
                <a:solidFill>
                  <a:srgbClr val="FF0000"/>
                </a:solidFill>
              </a:rPr>
              <a:t>a </a:t>
            </a:r>
            <a:br>
              <a:rPr lang="en-US" sz="3200" b="1" i="1" dirty="0" smtClean="0">
                <a:solidFill>
                  <a:srgbClr val="FF0000"/>
                </a:solidFill>
              </a:rPr>
            </a:br>
            <a:r>
              <a:rPr lang="en-US" sz="3200" b="1" i="1" dirty="0" smtClean="0">
                <a:solidFill>
                  <a:srgbClr val="FF0000"/>
                </a:solidFill>
              </a:rPr>
              <a:t>Feast </a:t>
            </a:r>
            <a:r>
              <a:rPr lang="en-US" sz="3200" b="1" i="1" dirty="0">
                <a:solidFill>
                  <a:srgbClr val="FF0000"/>
                </a:solidFill>
              </a:rPr>
              <a:t>Sabbath</a:t>
            </a:r>
            <a:r>
              <a:rPr lang="en-US" sz="3200" i="1" dirty="0"/>
              <a:t> </a:t>
            </a:r>
            <a:r>
              <a:rPr lang="en-US" sz="3200" b="1" i="1" dirty="0"/>
              <a:t>if there were no Hebrew numbers to designate </a:t>
            </a:r>
            <a:r>
              <a:rPr lang="en-US" sz="3200" b="1" i="1" dirty="0" smtClean="0"/>
              <a:t>a </a:t>
            </a:r>
            <a:br>
              <a:rPr lang="en-US" sz="3200" b="1" i="1" dirty="0" smtClean="0"/>
            </a:br>
            <a:r>
              <a:rPr lang="en-US" sz="3200" b="1" i="1" dirty="0" smtClean="0"/>
              <a:t>weekly Sabbath in verse 16?</a:t>
            </a:r>
            <a:endParaRPr lang="en-US" sz="3200" b="1" i="1" dirty="0"/>
          </a:p>
          <a:p>
            <a:pPr marL="45720" indent="0">
              <a:lnSpc>
                <a:spcPct val="120000"/>
              </a:lnSpc>
              <a:buFont typeface="Georgia" pitchFamily="18" charset="0"/>
              <a:buNone/>
            </a:pPr>
            <a:endParaRPr lang="en-US" sz="2900" dirty="0" smtClean="0">
              <a:solidFill>
                <a:schemeClr val="accent5">
                  <a:lumMod val="75000"/>
                </a:schemeClr>
              </a:solidFill>
            </a:endParaRPr>
          </a:p>
          <a:p>
            <a:pPr marL="45720" indent="0">
              <a:buFont typeface="Georgia" pitchFamily="18" charset="0"/>
              <a:buNone/>
            </a:pPr>
            <a:endParaRPr lang="en-US" sz="2400" dirty="0" smtClean="0">
              <a:solidFill>
                <a:schemeClr val="accent5">
                  <a:lumMod val="75000"/>
                </a:schemeClr>
              </a:solidFill>
            </a:endParaRPr>
          </a:p>
          <a:p>
            <a:pPr marL="45720" indent="0">
              <a:buFont typeface="Georgia" pitchFamily="18" charset="0"/>
              <a:buNone/>
            </a:pPr>
            <a:endParaRPr lang="en-US" sz="1800" dirty="0">
              <a:solidFill>
                <a:srgbClr val="00B0F0"/>
              </a:solidFill>
            </a:endParaRPr>
          </a:p>
        </p:txBody>
      </p:sp>
    </p:spTree>
    <p:extLst>
      <p:ext uri="{BB962C8B-B14F-4D97-AF65-F5344CB8AC3E}">
        <p14:creationId xmlns:p14="http://schemas.microsoft.com/office/powerpoint/2010/main" val="2111015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1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25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1000"/>
                                        <p:tgtEl>
                                          <p:spTgt spid="11">
                                            <p:txEl>
                                              <p:pRg st="2" end="2"/>
                                            </p:txEl>
                                          </p:spTgt>
                                        </p:tgtEl>
                                      </p:cBhvr>
                                    </p:animEffect>
                                    <p:anim calcmode="lin" valueType="num">
                                      <p:cBhvr>
                                        <p:cTn id="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barn(inVertical)">
                                      <p:cBhvr>
                                        <p:cTn id="25" dur="1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16675"/>
            <a:ext cx="1828800" cy="365125"/>
          </a:xfrm>
        </p:spPr>
        <p:txBody>
          <a:bodyPr/>
          <a:lstStyle/>
          <a:p>
            <a:fld id="{5C014052-953B-4273-8F47-BF25327D5B24}" type="slidenum">
              <a:rPr lang="en-US" smtClean="0"/>
              <a:t>58</a:t>
            </a:fld>
            <a:endParaRPr lang="en-US" dirty="0"/>
          </a:p>
        </p:txBody>
      </p:sp>
      <p:sp>
        <p:nvSpPr>
          <p:cNvPr id="5" name="Title 1"/>
          <p:cNvSpPr txBox="1">
            <a:spLocks/>
          </p:cNvSpPr>
          <p:nvPr/>
        </p:nvSpPr>
        <p:spPr>
          <a:xfrm>
            <a:off x="1953060" y="152400"/>
            <a:ext cx="6997834" cy="1828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spc="50" dirty="0" smtClean="0">
                <a:ln w="11430"/>
                <a:solidFill>
                  <a:srgbClr val="8C4C64"/>
                </a:solidFill>
              </a:rPr>
              <a:t>There are no Feast Sabbaths in the 3</a:t>
            </a:r>
            <a:r>
              <a:rPr lang="en-US" sz="2600" spc="50" baseline="30000" dirty="0" smtClean="0">
                <a:ln w="11430"/>
                <a:solidFill>
                  <a:srgbClr val="8C4C64"/>
                </a:solidFill>
              </a:rPr>
              <a:t>rd</a:t>
            </a:r>
            <a:r>
              <a:rPr lang="en-US" sz="2600" spc="50" dirty="0" smtClean="0">
                <a:ln w="11430"/>
                <a:solidFill>
                  <a:srgbClr val="8C4C64"/>
                </a:solidFill>
              </a:rPr>
              <a:t> month!  When the Omer count begins with an </a:t>
            </a:r>
            <a:r>
              <a:rPr lang="en-US" sz="2600" spc="50" dirty="0" smtClean="0">
                <a:ln w="11430"/>
                <a:solidFill>
                  <a:srgbClr val="006600"/>
                </a:solidFill>
              </a:rPr>
              <a:t>Abib 16 Wave Sheaf date ~ </a:t>
            </a:r>
            <a:r>
              <a:rPr lang="en-US" sz="2600" spc="50" dirty="0" smtClean="0">
                <a:ln w="11430"/>
                <a:solidFill>
                  <a:srgbClr val="C00000"/>
                </a:solidFill>
              </a:rPr>
              <a:t>Pentecost will not follow </a:t>
            </a:r>
            <a:r>
              <a:rPr lang="en-US" sz="2600" u="sng" spc="50" dirty="0" smtClean="0">
                <a:ln w="11430"/>
                <a:solidFill>
                  <a:srgbClr val="0070C0"/>
                </a:solidFill>
              </a:rPr>
              <a:t>the</a:t>
            </a:r>
            <a:r>
              <a:rPr lang="en-US" sz="2600" spc="50" dirty="0" smtClean="0">
                <a:ln w="11430"/>
                <a:solidFill>
                  <a:srgbClr val="0070C0"/>
                </a:solidFill>
              </a:rPr>
              <a:t> weekly Sabbath </a:t>
            </a:r>
            <a:r>
              <a:rPr lang="en-US" sz="2600" spc="50" dirty="0" smtClean="0">
                <a:ln w="11430"/>
                <a:solidFill>
                  <a:srgbClr val="C00000"/>
                </a:solidFill>
              </a:rPr>
              <a:t>as</a:t>
            </a:r>
            <a:r>
              <a:rPr lang="en-US" sz="2600" spc="50" dirty="0" smtClean="0">
                <a:ln w="11430"/>
                <a:solidFill>
                  <a:srgbClr val="0070C0"/>
                </a:solidFill>
              </a:rPr>
              <a:t> Lev 23:16 </a:t>
            </a:r>
            <a:r>
              <a:rPr lang="en-US" sz="2600" spc="50" dirty="0" smtClean="0">
                <a:ln w="11430"/>
                <a:solidFill>
                  <a:srgbClr val="C00000"/>
                </a:solidFill>
              </a:rPr>
              <a:t>designates!</a:t>
            </a:r>
          </a:p>
        </p:txBody>
      </p:sp>
      <p:graphicFrame>
        <p:nvGraphicFramePr>
          <p:cNvPr id="15" name="Table 14"/>
          <p:cNvGraphicFramePr>
            <a:graphicFrameLocks noGrp="1"/>
          </p:cNvGraphicFramePr>
          <p:nvPr>
            <p:extLst>
              <p:ext uri="{D42A27DB-BD31-4B8C-83A1-F6EECF244321}">
                <p14:modId xmlns:p14="http://schemas.microsoft.com/office/powerpoint/2010/main" val="3907408318"/>
              </p:ext>
            </p:extLst>
          </p:nvPr>
        </p:nvGraphicFramePr>
        <p:xfrm>
          <a:off x="416512" y="2019831"/>
          <a:ext cx="8229599" cy="4419600"/>
        </p:xfrm>
        <a:graphic>
          <a:graphicData uri="http://schemas.openxmlformats.org/drawingml/2006/table">
            <a:tbl>
              <a:tblPr firstRow="1" bandRow="1">
                <a:tableStyleId>{8A107856-5554-42FB-B03E-39F5DBC370BA}</a:tableStyleId>
              </a:tblPr>
              <a:tblGrid>
                <a:gridCol w="1175657"/>
                <a:gridCol w="1175657"/>
                <a:gridCol w="1175657"/>
                <a:gridCol w="1175657"/>
                <a:gridCol w="1175657"/>
                <a:gridCol w="1175657"/>
                <a:gridCol w="1175657"/>
              </a:tblGrid>
              <a:tr h="462280">
                <a:tc>
                  <a:txBody>
                    <a:bodyPr/>
                    <a:lstStyle/>
                    <a:p>
                      <a:pPr algn="ctr"/>
                      <a:r>
                        <a:rPr lang="en-US" b="1" dirty="0" smtClean="0">
                          <a:solidFill>
                            <a:schemeClr val="bg1"/>
                          </a:solidFill>
                        </a:rPr>
                        <a:t>1</a:t>
                      </a:r>
                      <a:r>
                        <a:rPr lang="en-US" b="1" baseline="30000" dirty="0" smtClean="0">
                          <a:solidFill>
                            <a:schemeClr val="bg1"/>
                          </a:solidFill>
                        </a:rPr>
                        <a:t>st</a:t>
                      </a:r>
                      <a:r>
                        <a:rPr lang="en-US" b="1" baseline="0" dirty="0" smtClean="0">
                          <a:solidFill>
                            <a:schemeClr val="bg1"/>
                          </a:solidFill>
                        </a:rPr>
                        <a:t> Cycle</a:t>
                      </a:r>
                    </a:p>
                    <a:p>
                      <a:pPr algn="ctr"/>
                      <a:r>
                        <a:rPr lang="en-US" sz="1400" b="1" baseline="0" dirty="0" smtClean="0">
                          <a:solidFill>
                            <a:schemeClr val="bg1"/>
                          </a:solidFill>
                        </a:rPr>
                        <a:t>[Sun]</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2</a:t>
                      </a:r>
                      <a:r>
                        <a:rPr lang="en-US" b="1" baseline="30000" dirty="0" smtClean="0">
                          <a:solidFill>
                            <a:schemeClr val="bg1"/>
                          </a:solidFill>
                        </a:rPr>
                        <a:t>nd</a:t>
                      </a:r>
                      <a:r>
                        <a:rPr lang="en-US" b="1" dirty="0" smtClean="0">
                          <a:solidFill>
                            <a:schemeClr val="bg1"/>
                          </a:solidFill>
                        </a:rPr>
                        <a:t> Cycle</a:t>
                      </a:r>
                    </a:p>
                    <a:p>
                      <a:pPr algn="ctr"/>
                      <a:r>
                        <a:rPr lang="en-US" sz="1400" b="1" dirty="0" smtClean="0">
                          <a:solidFill>
                            <a:schemeClr val="bg1"/>
                          </a:solidFill>
                        </a:rPr>
                        <a:t>[Mon]</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3</a:t>
                      </a:r>
                      <a:r>
                        <a:rPr lang="en-US" b="1" baseline="30000" dirty="0" smtClean="0">
                          <a:solidFill>
                            <a:schemeClr val="bg1"/>
                          </a:solidFill>
                        </a:rPr>
                        <a:t>rd</a:t>
                      </a:r>
                      <a:r>
                        <a:rPr lang="en-US" b="1" dirty="0" smtClean="0">
                          <a:solidFill>
                            <a:schemeClr val="bg1"/>
                          </a:solidFill>
                        </a:rPr>
                        <a:t> Cycle</a:t>
                      </a:r>
                    </a:p>
                    <a:p>
                      <a:pPr algn="ctr"/>
                      <a:r>
                        <a:rPr lang="en-US" sz="1400" b="1" dirty="0" smtClean="0">
                          <a:solidFill>
                            <a:schemeClr val="bg1"/>
                          </a:solidFill>
                        </a:rPr>
                        <a:t>[Tues]</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4</a:t>
                      </a:r>
                      <a:r>
                        <a:rPr lang="en-US" b="1" baseline="30000" dirty="0" smtClean="0">
                          <a:solidFill>
                            <a:schemeClr val="bg1"/>
                          </a:solidFill>
                        </a:rPr>
                        <a:t>th</a:t>
                      </a:r>
                      <a:r>
                        <a:rPr lang="en-US" b="1" dirty="0" smtClean="0">
                          <a:solidFill>
                            <a:schemeClr val="bg1"/>
                          </a:solidFill>
                        </a:rPr>
                        <a:t> Cycle</a:t>
                      </a:r>
                    </a:p>
                    <a:p>
                      <a:pPr algn="ctr"/>
                      <a:r>
                        <a:rPr lang="en-US" sz="1400" b="1" dirty="0" smtClean="0">
                          <a:solidFill>
                            <a:schemeClr val="bg1"/>
                          </a:solidFill>
                        </a:rPr>
                        <a:t>[Wed]</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5</a:t>
                      </a:r>
                      <a:r>
                        <a:rPr lang="en-US" b="1" baseline="30000" dirty="0" smtClean="0">
                          <a:solidFill>
                            <a:schemeClr val="bg1"/>
                          </a:solidFill>
                        </a:rPr>
                        <a:t>th</a:t>
                      </a:r>
                      <a:r>
                        <a:rPr lang="en-US" b="1" dirty="0" smtClean="0">
                          <a:solidFill>
                            <a:schemeClr val="bg1"/>
                          </a:solidFill>
                        </a:rPr>
                        <a:t> Cycle</a:t>
                      </a:r>
                    </a:p>
                    <a:p>
                      <a:pPr algn="ctr"/>
                      <a:r>
                        <a:rPr lang="en-US" sz="1400" b="1" dirty="0" smtClean="0">
                          <a:solidFill>
                            <a:schemeClr val="bg1"/>
                          </a:solidFill>
                        </a:rPr>
                        <a:t>[</a:t>
                      </a:r>
                      <a:r>
                        <a:rPr lang="en-US" sz="1400" b="1" dirty="0" err="1" smtClean="0">
                          <a:solidFill>
                            <a:schemeClr val="bg1"/>
                          </a:solidFill>
                        </a:rPr>
                        <a:t>Thur</a:t>
                      </a:r>
                      <a:r>
                        <a:rPr lang="en-US" sz="1400" b="1" dirty="0" smtClean="0">
                          <a:solidFill>
                            <a:schemeClr val="bg1"/>
                          </a:solidFill>
                        </a:rPr>
                        <a:t>]</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Prep</a:t>
                      </a:r>
                      <a:r>
                        <a:rPr lang="en-US" b="1" baseline="0" dirty="0" smtClean="0">
                          <a:solidFill>
                            <a:schemeClr val="bg1"/>
                          </a:solidFill>
                        </a:rPr>
                        <a:t> Day</a:t>
                      </a:r>
                    </a:p>
                    <a:p>
                      <a:pPr algn="ctr"/>
                      <a:r>
                        <a:rPr lang="en-US" sz="1400" b="1" baseline="0" dirty="0" smtClean="0">
                          <a:solidFill>
                            <a:schemeClr val="bg1"/>
                          </a:solidFill>
                        </a:rPr>
                        <a:t>[Fri]</a:t>
                      </a:r>
                      <a:endParaRPr lang="en-US" sz="1400" b="1" dirty="0">
                        <a:solidFill>
                          <a:schemeClr val="bg1"/>
                        </a:solidFill>
                      </a:endParaRPr>
                    </a:p>
                  </a:txBody>
                  <a:tcPr>
                    <a:cell3D prstMaterial="dkEdge">
                      <a:bevel/>
                      <a:lightRig rig="flood" dir="t"/>
                    </a:cell3D>
                    <a:solidFill>
                      <a:srgbClr val="8C4C64"/>
                    </a:solidFill>
                  </a:tcPr>
                </a:tc>
                <a:tc>
                  <a:txBody>
                    <a:bodyPr/>
                    <a:lstStyle/>
                    <a:p>
                      <a:pPr algn="ctr"/>
                      <a:r>
                        <a:rPr lang="en-US" b="1" dirty="0" smtClean="0">
                          <a:solidFill>
                            <a:schemeClr val="bg1"/>
                          </a:solidFill>
                        </a:rPr>
                        <a:t>Sabbath</a:t>
                      </a:r>
                    </a:p>
                    <a:p>
                      <a:pPr algn="ctr"/>
                      <a:r>
                        <a:rPr lang="en-US" sz="1400" b="1" dirty="0" smtClean="0">
                          <a:solidFill>
                            <a:schemeClr val="bg1"/>
                          </a:solidFill>
                        </a:rPr>
                        <a:t>[Sat]</a:t>
                      </a:r>
                      <a:endParaRPr lang="en-US" sz="1400" b="1" dirty="0">
                        <a:solidFill>
                          <a:schemeClr val="bg1"/>
                        </a:solidFill>
                      </a:endParaRPr>
                    </a:p>
                  </a:txBody>
                  <a:tcPr>
                    <a:cell3D prstMaterial="dkEdge">
                      <a:bevel/>
                      <a:lightRig rig="flood" dir="t"/>
                    </a:cell3D>
                    <a:solidFill>
                      <a:srgbClr val="8C4C64"/>
                    </a:solidFill>
                  </a:tcPr>
                </a:tc>
              </a:tr>
              <a:tr h="370840">
                <a:tc>
                  <a:txBody>
                    <a:bodyPr/>
                    <a:lstStyle/>
                    <a:p>
                      <a:pPr algn="ctr"/>
                      <a:r>
                        <a:rPr lang="en-US" b="1" dirty="0" smtClean="0"/>
                        <a:t>29</a:t>
                      </a:r>
                    </a:p>
                    <a:p>
                      <a:pPr algn="ctr"/>
                      <a:r>
                        <a:rPr lang="en-US" sz="1800" b="1" dirty="0" smtClean="0">
                          <a:solidFill>
                            <a:srgbClr val="006600"/>
                          </a:solidFill>
                        </a:rPr>
                        <a:t>#14</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solidFill>
                            <a:srgbClr val="006600"/>
                          </a:solidFill>
                        </a:rPr>
                        <a:t>#15</a:t>
                      </a:r>
                      <a:endParaRPr lang="en-US" b="1" dirty="0"/>
                    </a:p>
                  </a:txBody>
                  <a:tcPr>
                    <a:cell3D prstMaterial="dkEdge">
                      <a:bevel/>
                      <a:lightRig rig="flood" dir="t"/>
                    </a:cell3D>
                  </a:tcPr>
                </a:tc>
                <a:tc>
                  <a:txBody>
                    <a:bodyPr/>
                    <a:lstStyle/>
                    <a:p>
                      <a:pPr algn="ctr"/>
                      <a:r>
                        <a:rPr lang="en-US" b="1" dirty="0" smtClean="0"/>
                        <a:t>Day 1 </a:t>
                      </a:r>
                      <a:r>
                        <a:rPr lang="en-US" sz="1400" b="1" dirty="0" smtClean="0"/>
                        <a:t>[M2]</a:t>
                      </a:r>
                    </a:p>
                    <a:p>
                      <a:pPr algn="ctr"/>
                      <a:r>
                        <a:rPr lang="en-US" sz="1800" b="1" dirty="0" smtClean="0">
                          <a:solidFill>
                            <a:srgbClr val="006600"/>
                          </a:solidFill>
                        </a:rPr>
                        <a:t>#16</a:t>
                      </a:r>
                      <a:endParaRPr lang="en-US" b="1" dirty="0" smtClean="0"/>
                    </a:p>
                  </a:txBody>
                  <a:tcPr>
                    <a:cell3D prstMaterial="dkEdge">
                      <a:bevel/>
                      <a:lightRig rig="flood" dir="t"/>
                    </a:cell3D>
                    <a:solidFill>
                      <a:srgbClr val="99FFCC"/>
                    </a:solidFill>
                  </a:tcPr>
                </a:tc>
                <a:tc>
                  <a:txBody>
                    <a:bodyPr/>
                    <a:lstStyle/>
                    <a:p>
                      <a:pPr algn="ctr"/>
                      <a:r>
                        <a:rPr lang="en-US" b="1" dirty="0" smtClean="0"/>
                        <a:t>2</a:t>
                      </a:r>
                    </a:p>
                    <a:p>
                      <a:pPr algn="ctr"/>
                      <a:r>
                        <a:rPr lang="en-US" sz="1800" b="1" dirty="0" smtClean="0">
                          <a:solidFill>
                            <a:srgbClr val="006600"/>
                          </a:solidFill>
                        </a:rPr>
                        <a:t>#17</a:t>
                      </a:r>
                      <a:endParaRPr lang="en-US" b="1" dirty="0"/>
                    </a:p>
                  </a:txBody>
                  <a:tcPr>
                    <a:cell3D prstMaterial="dkEdge">
                      <a:bevel/>
                      <a:lightRig rig="flood" dir="t"/>
                    </a:cell3D>
                  </a:tcPr>
                </a:tc>
                <a:tc>
                  <a:txBody>
                    <a:bodyPr/>
                    <a:lstStyle/>
                    <a:p>
                      <a:pPr algn="ctr"/>
                      <a:r>
                        <a:rPr lang="en-US" b="1" dirty="0" smtClean="0"/>
                        <a:t>3</a:t>
                      </a:r>
                    </a:p>
                    <a:p>
                      <a:pPr algn="ctr"/>
                      <a:r>
                        <a:rPr lang="en-US" sz="1800" b="1" dirty="0" smtClean="0">
                          <a:solidFill>
                            <a:srgbClr val="006600"/>
                          </a:solidFill>
                        </a:rPr>
                        <a:t>#18</a:t>
                      </a:r>
                      <a:endParaRPr lang="en-US" b="1" dirty="0"/>
                    </a:p>
                  </a:txBody>
                  <a:tcPr>
                    <a:cell3D prstMaterial="dkEdge">
                      <a:bevel/>
                      <a:lightRig rig="flood" dir="t"/>
                    </a:cell3D>
                  </a:tcPr>
                </a:tc>
                <a:tc>
                  <a:txBody>
                    <a:bodyPr/>
                    <a:lstStyle/>
                    <a:p>
                      <a:pPr algn="ctr"/>
                      <a:r>
                        <a:rPr lang="en-US" b="1" dirty="0" smtClean="0"/>
                        <a:t>4</a:t>
                      </a:r>
                    </a:p>
                    <a:p>
                      <a:pPr algn="ctr"/>
                      <a:r>
                        <a:rPr lang="en-US" sz="1800" b="1" dirty="0" smtClean="0">
                          <a:solidFill>
                            <a:srgbClr val="006600"/>
                          </a:solidFill>
                        </a:rPr>
                        <a:t>#19</a:t>
                      </a:r>
                      <a:endParaRPr lang="en-US" b="1" dirty="0"/>
                    </a:p>
                  </a:txBody>
                  <a:tcPr>
                    <a:cell3D prstMaterial="dkEdge">
                      <a:bevel/>
                      <a:lightRig rig="flood" dir="t"/>
                    </a:cell3D>
                  </a:tcPr>
                </a:tc>
                <a:tc>
                  <a:txBody>
                    <a:bodyPr/>
                    <a:lstStyle/>
                    <a:p>
                      <a:pPr algn="ctr"/>
                      <a:r>
                        <a:rPr lang="en-US" b="1" dirty="0" smtClean="0"/>
                        <a:t>5</a:t>
                      </a:r>
                    </a:p>
                    <a:p>
                      <a:pPr algn="ctr"/>
                      <a:r>
                        <a:rPr lang="en-US" sz="1800" b="1" dirty="0" smtClean="0">
                          <a:solidFill>
                            <a:srgbClr val="006600"/>
                          </a:solidFill>
                        </a:rPr>
                        <a:t>#20</a:t>
                      </a:r>
                      <a:endParaRPr lang="en-US" b="1" dirty="0"/>
                    </a:p>
                  </a:txBody>
                  <a:tcPr>
                    <a:cell3D prstMaterial="dkEdge">
                      <a:bevel/>
                      <a:lightRig rig="flood" dir="t"/>
                    </a:cell3D>
                    <a:solidFill>
                      <a:srgbClr val="66CCFF"/>
                    </a:solidFill>
                  </a:tcPr>
                </a:tc>
              </a:tr>
              <a:tr h="370840">
                <a:tc>
                  <a:txBody>
                    <a:bodyPr/>
                    <a:lstStyle/>
                    <a:p>
                      <a:pPr algn="ctr"/>
                      <a:r>
                        <a:rPr lang="en-US" b="1" dirty="0" smtClean="0"/>
                        <a:t>6</a:t>
                      </a:r>
                    </a:p>
                    <a:p>
                      <a:pPr algn="ctr"/>
                      <a:r>
                        <a:rPr lang="en-US" sz="1800" b="1" dirty="0" smtClean="0">
                          <a:solidFill>
                            <a:srgbClr val="006600"/>
                          </a:solidFill>
                        </a:rPr>
                        <a:t>#21</a:t>
                      </a:r>
                      <a:endParaRPr lang="en-US" b="1" dirty="0" smtClean="0"/>
                    </a:p>
                  </a:txBody>
                  <a:tcPr>
                    <a:cell3D prstMaterial="dkEdge">
                      <a:bevel/>
                      <a:lightRig rig="flood" dir="t"/>
                    </a:cell3D>
                  </a:tcPr>
                </a:tc>
                <a:tc>
                  <a:txBody>
                    <a:bodyPr/>
                    <a:lstStyle/>
                    <a:p>
                      <a:pPr algn="ctr"/>
                      <a:r>
                        <a:rPr lang="en-US" b="1" dirty="0" smtClean="0"/>
                        <a:t>7</a:t>
                      </a:r>
                    </a:p>
                    <a:p>
                      <a:pPr algn="ctr"/>
                      <a:r>
                        <a:rPr lang="en-US" sz="1800" b="1" dirty="0" smtClean="0">
                          <a:solidFill>
                            <a:srgbClr val="006600"/>
                          </a:solidFill>
                        </a:rPr>
                        <a:t>#22</a:t>
                      </a:r>
                      <a:endParaRPr lang="en-US" b="1" dirty="0"/>
                    </a:p>
                  </a:txBody>
                  <a:tcPr>
                    <a:cell3D prstMaterial="dkEdge">
                      <a:bevel/>
                      <a:lightRig rig="flood" dir="t"/>
                    </a:cell3D>
                  </a:tcPr>
                </a:tc>
                <a:tc>
                  <a:txBody>
                    <a:bodyPr/>
                    <a:lstStyle/>
                    <a:p>
                      <a:pPr algn="ctr"/>
                      <a:r>
                        <a:rPr lang="en-US" b="1" dirty="0" smtClean="0"/>
                        <a:t>8</a:t>
                      </a:r>
                    </a:p>
                    <a:p>
                      <a:pPr algn="ctr"/>
                      <a:r>
                        <a:rPr lang="en-US" sz="1800" b="1" dirty="0" smtClean="0">
                          <a:solidFill>
                            <a:srgbClr val="006600"/>
                          </a:solidFill>
                        </a:rPr>
                        <a:t>#23</a:t>
                      </a:r>
                      <a:endParaRPr lang="en-US" b="1" dirty="0" smtClean="0"/>
                    </a:p>
                  </a:txBody>
                  <a:tcPr>
                    <a:cell3D prstMaterial="dkEdge">
                      <a:bevel/>
                      <a:lightRig rig="flood" dir="t"/>
                    </a:cell3D>
                  </a:tcPr>
                </a:tc>
                <a:tc>
                  <a:txBody>
                    <a:bodyPr/>
                    <a:lstStyle/>
                    <a:p>
                      <a:pPr algn="ctr"/>
                      <a:r>
                        <a:rPr lang="en-US" b="1" dirty="0" smtClean="0"/>
                        <a:t>9</a:t>
                      </a:r>
                    </a:p>
                    <a:p>
                      <a:pPr algn="ctr"/>
                      <a:r>
                        <a:rPr lang="en-US" sz="1800" b="1" dirty="0" smtClean="0">
                          <a:solidFill>
                            <a:srgbClr val="006600"/>
                          </a:solidFill>
                        </a:rPr>
                        <a:t>#24</a:t>
                      </a:r>
                      <a:endParaRPr lang="en-US" b="1" dirty="0"/>
                    </a:p>
                  </a:txBody>
                  <a:tcPr>
                    <a:cell3D prstMaterial="dkEdge">
                      <a:bevel/>
                      <a:lightRig rig="flood" dir="t"/>
                    </a:cell3D>
                  </a:tcPr>
                </a:tc>
                <a:tc>
                  <a:txBody>
                    <a:bodyPr/>
                    <a:lstStyle/>
                    <a:p>
                      <a:pPr algn="ctr"/>
                      <a:r>
                        <a:rPr lang="en-US" b="1" dirty="0" smtClean="0"/>
                        <a:t>10</a:t>
                      </a:r>
                    </a:p>
                    <a:p>
                      <a:pPr algn="ctr"/>
                      <a:r>
                        <a:rPr lang="en-US" sz="1800" b="1" dirty="0" smtClean="0">
                          <a:solidFill>
                            <a:srgbClr val="006600"/>
                          </a:solidFill>
                        </a:rPr>
                        <a:t>#25</a:t>
                      </a:r>
                      <a:endParaRPr lang="en-US" b="1" dirty="0" smtClean="0"/>
                    </a:p>
                  </a:txBody>
                  <a:tcPr>
                    <a:cell3D prstMaterial="dkEdge">
                      <a:bevel/>
                      <a:lightRig rig="flood" dir="t"/>
                    </a:cell3D>
                  </a:tcPr>
                </a:tc>
                <a:tc>
                  <a:txBody>
                    <a:bodyPr/>
                    <a:lstStyle/>
                    <a:p>
                      <a:pPr algn="ctr"/>
                      <a:r>
                        <a:rPr lang="en-US" b="1" dirty="0" smtClean="0"/>
                        <a:t>11</a:t>
                      </a:r>
                    </a:p>
                    <a:p>
                      <a:pPr algn="ctr"/>
                      <a:r>
                        <a:rPr lang="en-US" sz="1800" b="1" dirty="0" smtClean="0">
                          <a:solidFill>
                            <a:srgbClr val="006600"/>
                          </a:solidFill>
                        </a:rPr>
                        <a:t>#26</a:t>
                      </a:r>
                      <a:endParaRPr lang="en-US" b="1" dirty="0"/>
                    </a:p>
                  </a:txBody>
                  <a:tcPr>
                    <a:cell3D prstMaterial="dkEdge">
                      <a:bevel/>
                      <a:lightRig rig="flood" dir="t"/>
                    </a:cell3D>
                    <a:solidFill>
                      <a:srgbClr val="F9EDE9"/>
                    </a:solidFill>
                  </a:tcPr>
                </a:tc>
                <a:tc>
                  <a:txBody>
                    <a:bodyPr/>
                    <a:lstStyle/>
                    <a:p>
                      <a:pPr algn="ctr"/>
                      <a:r>
                        <a:rPr lang="en-US" b="1" dirty="0" smtClean="0"/>
                        <a:t>12</a:t>
                      </a:r>
                    </a:p>
                    <a:p>
                      <a:pPr algn="ctr"/>
                      <a:r>
                        <a:rPr lang="en-US" sz="1800" b="1" dirty="0" smtClean="0">
                          <a:solidFill>
                            <a:srgbClr val="006600"/>
                          </a:solidFill>
                        </a:rPr>
                        <a:t>#27</a:t>
                      </a:r>
                      <a:endParaRPr lang="en-US" b="1" dirty="0"/>
                    </a:p>
                  </a:txBody>
                  <a:tcPr>
                    <a:cell3D prstMaterial="dkEdge">
                      <a:bevel/>
                      <a:lightRig rig="flood" dir="t"/>
                    </a:cell3D>
                    <a:solidFill>
                      <a:srgbClr val="66CCFF"/>
                    </a:solidFill>
                  </a:tcPr>
                </a:tc>
              </a:tr>
              <a:tr h="370840">
                <a:tc>
                  <a:txBody>
                    <a:bodyPr/>
                    <a:lstStyle/>
                    <a:p>
                      <a:pPr algn="ctr"/>
                      <a:r>
                        <a:rPr lang="en-US" b="1" dirty="0" smtClean="0"/>
                        <a:t>13</a:t>
                      </a:r>
                    </a:p>
                    <a:p>
                      <a:pPr algn="ctr"/>
                      <a:r>
                        <a:rPr lang="en-US" sz="1800" b="1" dirty="0" smtClean="0">
                          <a:solidFill>
                            <a:srgbClr val="006600"/>
                          </a:solidFill>
                        </a:rPr>
                        <a:t>#28</a:t>
                      </a:r>
                      <a:endParaRPr lang="en-US" b="1" dirty="0"/>
                    </a:p>
                  </a:txBody>
                  <a:tcPr>
                    <a:cell3D prstMaterial="dkEdge">
                      <a:bevel/>
                      <a:lightRig rig="flood" dir="t"/>
                    </a:cell3D>
                    <a:solidFill>
                      <a:srgbClr val="F2D8CF"/>
                    </a:solidFill>
                  </a:tcPr>
                </a:tc>
                <a:tc>
                  <a:txBody>
                    <a:bodyPr/>
                    <a:lstStyle/>
                    <a:p>
                      <a:pPr algn="ctr"/>
                      <a:r>
                        <a:rPr lang="en-US" b="1" dirty="0" smtClean="0"/>
                        <a:t>14</a:t>
                      </a:r>
                    </a:p>
                    <a:p>
                      <a:pPr algn="ctr"/>
                      <a:r>
                        <a:rPr lang="en-US" sz="1800" b="1" dirty="0" smtClean="0">
                          <a:solidFill>
                            <a:srgbClr val="006600"/>
                          </a:solidFill>
                        </a:rPr>
                        <a:t>#29</a:t>
                      </a:r>
                      <a:endParaRPr lang="en-US" sz="1800" b="1" dirty="0" smtClean="0">
                        <a:solidFill>
                          <a:schemeClr val="bg1"/>
                        </a:solidFill>
                      </a:endParaRPr>
                    </a:p>
                  </a:txBody>
                  <a:tcPr>
                    <a:cell3D prstMaterial="dkEdge">
                      <a:bevel/>
                      <a:lightRig rig="flood" dir="t"/>
                    </a:cell3D>
                    <a:solidFill>
                      <a:srgbClr val="F2D8CF"/>
                    </a:solidFill>
                  </a:tcPr>
                </a:tc>
                <a:tc>
                  <a:txBody>
                    <a:bodyPr/>
                    <a:lstStyle/>
                    <a:p>
                      <a:pPr algn="ctr"/>
                      <a:r>
                        <a:rPr lang="en-US" b="1" dirty="0" smtClean="0"/>
                        <a:t>15</a:t>
                      </a:r>
                    </a:p>
                    <a:p>
                      <a:pPr algn="ctr"/>
                      <a:r>
                        <a:rPr lang="en-US" sz="1800" b="1" dirty="0" smtClean="0">
                          <a:solidFill>
                            <a:srgbClr val="006600"/>
                          </a:solidFill>
                        </a:rPr>
                        <a:t>#30</a:t>
                      </a:r>
                      <a:endParaRPr lang="en-US" b="1" dirty="0"/>
                    </a:p>
                  </a:txBody>
                  <a:tcPr>
                    <a:cell3D prstMaterial="dkEdge">
                      <a:bevel/>
                      <a:lightRig rig="flood" dir="t"/>
                    </a:cell3D>
                  </a:tcPr>
                </a:tc>
                <a:tc>
                  <a:txBody>
                    <a:bodyPr/>
                    <a:lstStyle/>
                    <a:p>
                      <a:pPr algn="ctr"/>
                      <a:r>
                        <a:rPr lang="en-US" b="1" dirty="0" smtClean="0"/>
                        <a:t>16</a:t>
                      </a:r>
                    </a:p>
                    <a:p>
                      <a:pPr algn="ctr"/>
                      <a:r>
                        <a:rPr lang="en-US" sz="1800" b="1" dirty="0" smtClean="0">
                          <a:solidFill>
                            <a:srgbClr val="006600"/>
                          </a:solidFill>
                        </a:rPr>
                        <a:t>#31</a:t>
                      </a:r>
                      <a:endParaRPr lang="en-US" b="1" dirty="0"/>
                    </a:p>
                  </a:txBody>
                  <a:tcPr>
                    <a:cell3D prstMaterial="dkEdge">
                      <a:bevel/>
                      <a:lightRig rig="flood" dir="t"/>
                    </a:cell3D>
                  </a:tcPr>
                </a:tc>
                <a:tc>
                  <a:txBody>
                    <a:bodyPr/>
                    <a:lstStyle/>
                    <a:p>
                      <a:pPr algn="ctr"/>
                      <a:r>
                        <a:rPr lang="en-US" b="1" dirty="0" smtClean="0"/>
                        <a:t>17</a:t>
                      </a:r>
                    </a:p>
                    <a:p>
                      <a:pPr algn="ctr"/>
                      <a:r>
                        <a:rPr lang="en-US" sz="1800" b="1" dirty="0" smtClean="0">
                          <a:solidFill>
                            <a:srgbClr val="006600"/>
                          </a:solidFill>
                        </a:rPr>
                        <a:t>#32</a:t>
                      </a:r>
                      <a:endParaRPr lang="en-US" b="1" dirty="0"/>
                    </a:p>
                  </a:txBody>
                  <a:tcPr>
                    <a:cell3D prstMaterial="dkEdge">
                      <a:bevel/>
                      <a:lightRig rig="flood" dir="t"/>
                    </a:cell3D>
                  </a:tcPr>
                </a:tc>
                <a:tc>
                  <a:txBody>
                    <a:bodyPr/>
                    <a:lstStyle/>
                    <a:p>
                      <a:pPr algn="ctr"/>
                      <a:r>
                        <a:rPr lang="en-US" b="1" dirty="0" smtClean="0">
                          <a:solidFill>
                            <a:srgbClr val="FFFF00"/>
                          </a:solidFill>
                        </a:rPr>
                        <a:t>18</a:t>
                      </a:r>
                    </a:p>
                    <a:p>
                      <a:pPr algn="ctr"/>
                      <a:r>
                        <a:rPr lang="en-US" sz="1800" b="1" dirty="0" smtClean="0">
                          <a:solidFill>
                            <a:srgbClr val="FFFF00"/>
                          </a:solidFill>
                        </a:rPr>
                        <a:t>#33 Day</a:t>
                      </a:r>
                      <a:endParaRPr lang="en-US" b="1" dirty="0">
                        <a:solidFill>
                          <a:srgbClr val="FFFF00"/>
                        </a:solidFill>
                      </a:endParaRPr>
                    </a:p>
                  </a:txBody>
                  <a:tcPr>
                    <a:cell3D prstMaterial="dkEdge">
                      <a:bevel/>
                      <a:lightRig rig="flood" dir="t"/>
                    </a:cell3D>
                    <a:solidFill>
                      <a:schemeClr val="bg1">
                        <a:lumMod val="50000"/>
                      </a:schemeClr>
                    </a:solidFill>
                  </a:tcPr>
                </a:tc>
                <a:tc>
                  <a:txBody>
                    <a:bodyPr/>
                    <a:lstStyle/>
                    <a:p>
                      <a:pPr algn="ctr"/>
                      <a:r>
                        <a:rPr lang="en-US" b="1" dirty="0" smtClean="0"/>
                        <a:t>19</a:t>
                      </a:r>
                    </a:p>
                    <a:p>
                      <a:pPr algn="ctr"/>
                      <a:r>
                        <a:rPr lang="en-US" sz="1800" b="1" dirty="0" smtClean="0">
                          <a:solidFill>
                            <a:srgbClr val="006600"/>
                          </a:solidFill>
                        </a:rPr>
                        <a:t>#34</a:t>
                      </a:r>
                      <a:endParaRPr lang="en-US" b="1" dirty="0"/>
                    </a:p>
                  </a:txBody>
                  <a:tcPr>
                    <a:cell3D prstMaterial="dkEdge">
                      <a:bevel/>
                      <a:lightRig rig="flood" dir="t"/>
                    </a:cell3D>
                    <a:solidFill>
                      <a:srgbClr val="66CCFF"/>
                    </a:solidFill>
                  </a:tcPr>
                </a:tc>
              </a:tr>
              <a:tr h="370840">
                <a:tc>
                  <a:txBody>
                    <a:bodyPr/>
                    <a:lstStyle/>
                    <a:p>
                      <a:pPr algn="ctr"/>
                      <a:r>
                        <a:rPr lang="en-US" b="1" dirty="0" smtClean="0"/>
                        <a:t>20</a:t>
                      </a:r>
                    </a:p>
                    <a:p>
                      <a:pPr algn="ctr"/>
                      <a:r>
                        <a:rPr lang="en-US" sz="1800" b="1" dirty="0" smtClean="0">
                          <a:solidFill>
                            <a:srgbClr val="006600"/>
                          </a:solidFill>
                        </a:rPr>
                        <a:t>#35</a:t>
                      </a:r>
                      <a:endParaRPr lang="en-US" b="1" dirty="0"/>
                    </a:p>
                  </a:txBody>
                  <a:tcPr>
                    <a:cell3D prstMaterial="dkEdge">
                      <a:bevel/>
                      <a:lightRig rig="flood" dir="t"/>
                    </a:cell3D>
                  </a:tcPr>
                </a:tc>
                <a:tc>
                  <a:txBody>
                    <a:bodyPr/>
                    <a:lstStyle/>
                    <a:p>
                      <a:pPr algn="ctr"/>
                      <a:r>
                        <a:rPr lang="en-US" b="1" dirty="0" smtClean="0"/>
                        <a:t>21</a:t>
                      </a:r>
                    </a:p>
                    <a:p>
                      <a:pPr algn="ctr"/>
                      <a:r>
                        <a:rPr lang="en-US" sz="1800" b="1" dirty="0" smtClean="0">
                          <a:solidFill>
                            <a:srgbClr val="006600"/>
                          </a:solidFill>
                        </a:rPr>
                        <a:t>#36</a:t>
                      </a:r>
                      <a:endParaRPr lang="en-US" b="1" dirty="0"/>
                    </a:p>
                  </a:txBody>
                  <a:tcPr>
                    <a:cell3D prstMaterial="dkEdge">
                      <a:bevel/>
                      <a:lightRig rig="flood" dir="t"/>
                    </a:cell3D>
                  </a:tcPr>
                </a:tc>
                <a:tc>
                  <a:txBody>
                    <a:bodyPr/>
                    <a:lstStyle/>
                    <a:p>
                      <a:pPr algn="ctr"/>
                      <a:r>
                        <a:rPr lang="en-US" b="1" dirty="0" smtClean="0"/>
                        <a:t>22</a:t>
                      </a:r>
                    </a:p>
                    <a:p>
                      <a:pPr algn="ctr"/>
                      <a:r>
                        <a:rPr lang="en-US" sz="1800" b="1" dirty="0" smtClean="0">
                          <a:solidFill>
                            <a:srgbClr val="006600"/>
                          </a:solidFill>
                        </a:rPr>
                        <a:t>#37</a:t>
                      </a:r>
                      <a:endParaRPr lang="en-US" b="1" dirty="0"/>
                    </a:p>
                  </a:txBody>
                  <a:tcPr>
                    <a:cell3D prstMaterial="dkEdge">
                      <a:bevel/>
                      <a:lightRig rig="flood" dir="t"/>
                    </a:cell3D>
                  </a:tcPr>
                </a:tc>
                <a:tc>
                  <a:txBody>
                    <a:bodyPr/>
                    <a:lstStyle/>
                    <a:p>
                      <a:pPr algn="ctr"/>
                      <a:r>
                        <a:rPr lang="en-US" b="1" dirty="0" smtClean="0"/>
                        <a:t>23</a:t>
                      </a:r>
                    </a:p>
                    <a:p>
                      <a:pPr algn="ctr"/>
                      <a:r>
                        <a:rPr lang="en-US" sz="1800" b="1" dirty="0" smtClean="0">
                          <a:solidFill>
                            <a:srgbClr val="006600"/>
                          </a:solidFill>
                        </a:rPr>
                        <a:t>#38</a:t>
                      </a:r>
                      <a:endParaRPr lang="en-US" b="1" dirty="0"/>
                    </a:p>
                  </a:txBody>
                  <a:tcPr>
                    <a:cell3D prstMaterial="dkEdge">
                      <a:bevel/>
                      <a:lightRig rig="flood" dir="t"/>
                    </a:cell3D>
                  </a:tcPr>
                </a:tc>
                <a:tc>
                  <a:txBody>
                    <a:bodyPr/>
                    <a:lstStyle/>
                    <a:p>
                      <a:pPr algn="ctr"/>
                      <a:r>
                        <a:rPr lang="en-US" b="1" dirty="0" smtClean="0"/>
                        <a:t>24</a:t>
                      </a:r>
                    </a:p>
                    <a:p>
                      <a:pPr algn="ctr"/>
                      <a:r>
                        <a:rPr lang="en-US" sz="1800" b="1" dirty="0" smtClean="0">
                          <a:solidFill>
                            <a:srgbClr val="006600"/>
                          </a:solidFill>
                        </a:rPr>
                        <a:t>#39</a:t>
                      </a:r>
                      <a:endParaRPr lang="en-US" b="1" dirty="0"/>
                    </a:p>
                  </a:txBody>
                  <a:tcPr>
                    <a:cell3D prstMaterial="dkEdge">
                      <a:bevel/>
                      <a:lightRig rig="flood" dir="t"/>
                    </a:cell3D>
                  </a:tcPr>
                </a:tc>
                <a:tc>
                  <a:txBody>
                    <a:bodyPr/>
                    <a:lstStyle/>
                    <a:p>
                      <a:pPr algn="ctr"/>
                      <a:r>
                        <a:rPr lang="en-US" b="1" dirty="0" smtClean="0"/>
                        <a:t>25</a:t>
                      </a:r>
                    </a:p>
                    <a:p>
                      <a:pPr algn="ctr"/>
                      <a:r>
                        <a:rPr lang="en-US" sz="1800" b="1" dirty="0" smtClean="0">
                          <a:solidFill>
                            <a:srgbClr val="006600"/>
                          </a:solidFill>
                        </a:rPr>
                        <a:t>#40</a:t>
                      </a:r>
                      <a:endParaRPr lang="en-US" b="1" dirty="0"/>
                    </a:p>
                  </a:txBody>
                  <a:tcPr>
                    <a:cell3D prstMaterial="dkEdge">
                      <a:bevel/>
                      <a:lightRig rig="flood" dir="t"/>
                    </a:cell3D>
                  </a:tcPr>
                </a:tc>
                <a:tc>
                  <a:txBody>
                    <a:bodyPr/>
                    <a:lstStyle/>
                    <a:p>
                      <a:pPr algn="ctr"/>
                      <a:r>
                        <a:rPr lang="en-US" b="1" dirty="0" smtClean="0"/>
                        <a:t>26</a:t>
                      </a:r>
                    </a:p>
                    <a:p>
                      <a:pPr algn="ctr"/>
                      <a:r>
                        <a:rPr lang="en-US" sz="1800" b="1" dirty="0" smtClean="0">
                          <a:solidFill>
                            <a:srgbClr val="006600"/>
                          </a:solidFill>
                        </a:rPr>
                        <a:t>#41</a:t>
                      </a:r>
                      <a:endParaRPr lang="en-US" b="1" dirty="0"/>
                    </a:p>
                  </a:txBody>
                  <a:tcPr>
                    <a:cell3D prstMaterial="dkEdge">
                      <a:bevel/>
                      <a:lightRig rig="flood" dir="t"/>
                    </a:cell3D>
                    <a:solidFill>
                      <a:srgbClr val="66CCFF"/>
                    </a:solidFill>
                  </a:tcPr>
                </a:tc>
              </a:tr>
              <a:tr h="370840">
                <a:tc>
                  <a:txBody>
                    <a:bodyPr/>
                    <a:lstStyle/>
                    <a:p>
                      <a:pPr algn="ctr"/>
                      <a:r>
                        <a:rPr lang="en-US" b="1" dirty="0" smtClean="0"/>
                        <a:t>27</a:t>
                      </a:r>
                    </a:p>
                    <a:p>
                      <a:pPr algn="ctr"/>
                      <a:r>
                        <a:rPr lang="en-US" sz="1800" b="1" dirty="0" smtClean="0">
                          <a:solidFill>
                            <a:srgbClr val="006600"/>
                          </a:solidFill>
                        </a:rPr>
                        <a:t>#42</a:t>
                      </a:r>
                      <a:endParaRPr lang="en-US" b="1" dirty="0"/>
                    </a:p>
                  </a:txBody>
                  <a:tcPr>
                    <a:cell3D prstMaterial="dkEdge">
                      <a:bevel/>
                      <a:lightRig rig="flood" dir="t"/>
                    </a:cell3D>
                  </a:tcPr>
                </a:tc>
                <a:tc>
                  <a:txBody>
                    <a:bodyPr/>
                    <a:lstStyle/>
                    <a:p>
                      <a:pPr algn="ctr"/>
                      <a:r>
                        <a:rPr lang="en-US" b="1" dirty="0" smtClean="0"/>
                        <a:t>28</a:t>
                      </a:r>
                    </a:p>
                    <a:p>
                      <a:pPr algn="ctr"/>
                      <a:r>
                        <a:rPr lang="en-US" sz="1800" b="1" dirty="0" smtClean="0">
                          <a:solidFill>
                            <a:srgbClr val="006600"/>
                          </a:solidFill>
                        </a:rPr>
                        <a:t>#43</a:t>
                      </a:r>
                      <a:endParaRPr lang="en-US" b="1" dirty="0"/>
                    </a:p>
                  </a:txBody>
                  <a:tcPr>
                    <a:cell3D prstMaterial="dkEdge">
                      <a:bevel/>
                      <a:lightRig rig="flood" dir="t"/>
                    </a:cell3D>
                  </a:tcPr>
                </a:tc>
                <a:tc>
                  <a:txBody>
                    <a:bodyPr/>
                    <a:lstStyle/>
                    <a:p>
                      <a:pPr algn="ctr"/>
                      <a:r>
                        <a:rPr lang="en-US" b="1" dirty="0" smtClean="0"/>
                        <a:t>29</a:t>
                      </a:r>
                    </a:p>
                    <a:p>
                      <a:pPr algn="ctr"/>
                      <a:r>
                        <a:rPr lang="en-US" sz="1800" b="1" dirty="0" smtClean="0">
                          <a:solidFill>
                            <a:srgbClr val="006600"/>
                          </a:solidFill>
                        </a:rPr>
                        <a:t>#44</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solidFill>
                            <a:srgbClr val="006600"/>
                          </a:solidFill>
                        </a:rPr>
                        <a:t>#45</a:t>
                      </a:r>
                      <a:endParaRPr lang="en-US" b="1" dirty="0"/>
                    </a:p>
                  </a:txBody>
                  <a:tcPr>
                    <a:cell3D prstMaterial="dkEdge">
                      <a:bevel/>
                      <a:lightRig rig="flood" dir="t"/>
                    </a:cell3D>
                  </a:tcPr>
                </a:tc>
                <a:tc>
                  <a:txBody>
                    <a:bodyPr/>
                    <a:lstStyle/>
                    <a:p>
                      <a:pPr algn="ctr"/>
                      <a:r>
                        <a:rPr lang="en-US" b="1" dirty="0" smtClean="0"/>
                        <a:t>Day 1 </a:t>
                      </a:r>
                      <a:r>
                        <a:rPr lang="en-US" sz="1400" b="1" dirty="0" smtClean="0"/>
                        <a:t>[M3]</a:t>
                      </a:r>
                      <a:endParaRPr lang="en-US" b="1" dirty="0" smtClean="0"/>
                    </a:p>
                    <a:p>
                      <a:pPr algn="ctr"/>
                      <a:r>
                        <a:rPr lang="en-US" sz="1800" b="1" dirty="0" smtClean="0">
                          <a:solidFill>
                            <a:srgbClr val="006600"/>
                          </a:solidFill>
                        </a:rPr>
                        <a:t>#46</a:t>
                      </a:r>
                      <a:endParaRPr lang="en-US" b="1" dirty="0" smtClean="0"/>
                    </a:p>
                  </a:txBody>
                  <a:tcPr>
                    <a:cell3D prstMaterial="dkEdge">
                      <a:bevel/>
                      <a:lightRig rig="flood" dir="t"/>
                    </a:cell3D>
                    <a:solidFill>
                      <a:srgbClr val="99FFCC"/>
                    </a:solidFill>
                  </a:tcPr>
                </a:tc>
                <a:tc>
                  <a:txBody>
                    <a:bodyPr/>
                    <a:lstStyle/>
                    <a:p>
                      <a:pPr algn="ctr"/>
                      <a:r>
                        <a:rPr lang="en-US" b="1" dirty="0" smtClean="0"/>
                        <a:t>2</a:t>
                      </a:r>
                    </a:p>
                    <a:p>
                      <a:pPr algn="ctr"/>
                      <a:r>
                        <a:rPr lang="en-US" sz="1800" b="1" dirty="0" smtClean="0">
                          <a:solidFill>
                            <a:srgbClr val="006600"/>
                          </a:solidFill>
                        </a:rPr>
                        <a:t>#47</a:t>
                      </a:r>
                      <a:endParaRPr lang="en-US" b="1" dirty="0"/>
                    </a:p>
                  </a:txBody>
                  <a:tcPr>
                    <a:cell3D prstMaterial="dkEdge">
                      <a:bevel/>
                      <a:lightRig rig="flood" dir="t"/>
                    </a:cell3D>
                  </a:tcPr>
                </a:tc>
                <a:tc>
                  <a:txBody>
                    <a:bodyPr/>
                    <a:lstStyle/>
                    <a:p>
                      <a:pPr algn="ctr"/>
                      <a:r>
                        <a:rPr lang="en-US" b="1" dirty="0" smtClean="0"/>
                        <a:t>3</a:t>
                      </a:r>
                    </a:p>
                    <a:p>
                      <a:pPr algn="ctr"/>
                      <a:r>
                        <a:rPr lang="en-US" sz="1800" b="1" dirty="0" smtClean="0">
                          <a:solidFill>
                            <a:srgbClr val="006600"/>
                          </a:solidFill>
                        </a:rPr>
                        <a:t>#48</a:t>
                      </a:r>
                      <a:endParaRPr lang="en-US" b="1" dirty="0"/>
                    </a:p>
                  </a:txBody>
                  <a:tcPr>
                    <a:cell3D prstMaterial="dkEdge">
                      <a:bevel/>
                      <a:lightRig rig="flood" dir="t"/>
                    </a:cell3D>
                    <a:solidFill>
                      <a:srgbClr val="66CCFF"/>
                    </a:solidFill>
                  </a:tcPr>
                </a:tc>
              </a:tr>
              <a:tr h="370840">
                <a:tc>
                  <a:txBody>
                    <a:bodyPr/>
                    <a:lstStyle/>
                    <a:p>
                      <a:pPr algn="ctr"/>
                      <a:r>
                        <a:rPr lang="en-US" b="1" dirty="0" smtClean="0"/>
                        <a:t>4</a:t>
                      </a:r>
                    </a:p>
                    <a:p>
                      <a:pPr algn="ctr"/>
                      <a:r>
                        <a:rPr lang="en-US" sz="1800" b="1" dirty="0" smtClean="0">
                          <a:solidFill>
                            <a:srgbClr val="006600"/>
                          </a:solidFill>
                        </a:rPr>
                        <a:t>#49</a:t>
                      </a:r>
                      <a:endParaRPr lang="en-US" b="1" dirty="0"/>
                    </a:p>
                  </a:txBody>
                  <a:tcPr>
                    <a:cell3D prstMaterial="dkEdge">
                      <a:bevel/>
                      <a:lightRig rig="flood" dir="t"/>
                    </a:cell3D>
                  </a:tcPr>
                </a:tc>
                <a:tc>
                  <a:txBody>
                    <a:bodyPr/>
                    <a:lstStyle/>
                    <a:p>
                      <a:pPr algn="ctr"/>
                      <a:r>
                        <a:rPr lang="en-US" b="1" dirty="0" smtClean="0">
                          <a:effectLst>
                            <a:glow rad="127000">
                              <a:schemeClr val="bg1"/>
                            </a:glow>
                          </a:effectLst>
                        </a:rPr>
                        <a:t>5</a:t>
                      </a:r>
                    </a:p>
                    <a:p>
                      <a:pPr algn="ctr"/>
                      <a:r>
                        <a:rPr lang="en-US" sz="1800" b="1" dirty="0" smtClean="0">
                          <a:solidFill>
                            <a:srgbClr val="006600"/>
                          </a:solidFill>
                          <a:effectLst>
                            <a:glow rad="127000">
                              <a:schemeClr val="bg1"/>
                            </a:glow>
                          </a:effectLst>
                        </a:rPr>
                        <a:t>#50</a:t>
                      </a:r>
                      <a:endParaRPr lang="en-US" b="1" dirty="0">
                        <a:effectLst>
                          <a:glow rad="127000">
                            <a:schemeClr val="bg1"/>
                          </a:glow>
                        </a:effectLst>
                      </a:endParaRPr>
                    </a:p>
                  </a:txBody>
                  <a:tcPr>
                    <a:cell3D prstMaterial="dkEdge">
                      <a:bevel/>
                      <a:lightRig rig="flood" dir="t"/>
                    </a:cell3D>
                    <a:solidFill>
                      <a:schemeClr val="accent4">
                        <a:lumMod val="75000"/>
                      </a:schemeClr>
                    </a:solidFill>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c>
                  <a:txBody>
                    <a:bodyPr/>
                    <a:lstStyle/>
                    <a:p>
                      <a:pPr algn="ctr"/>
                      <a:endParaRPr lang="en-US" b="1" dirty="0"/>
                    </a:p>
                  </a:txBody>
                  <a:tcPr>
                    <a:cell3D prstMaterial="dkEdge">
                      <a:bevel/>
                      <a:lightRig rig="flood" dir="t"/>
                    </a:cell3D>
                  </a:tcPr>
                </a:tc>
              </a:tr>
            </a:tbl>
          </a:graphicData>
        </a:graphic>
      </p:graphicFrame>
      <p:sp>
        <p:nvSpPr>
          <p:cNvPr id="3" name="Rectangle 2"/>
          <p:cNvSpPr/>
          <p:nvPr/>
        </p:nvSpPr>
        <p:spPr>
          <a:xfrm>
            <a:off x="6377650" y="3835347"/>
            <a:ext cx="990600" cy="706863"/>
          </a:xfrm>
          <a:prstGeom prst="rect">
            <a:avLst/>
          </a:prstGeom>
          <a:noFill/>
          <a:ln w="57150">
            <a:solidFill>
              <a:srgbClr val="FF0000"/>
            </a:solidFill>
          </a:ln>
          <a:effectLst>
            <a:glow rad="127000">
              <a:srgbClr val="00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0175" y="3892950"/>
            <a:ext cx="4625225" cy="1569660"/>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rPr>
              <a:t>In 6 out of 7 years it is impossible for a Pentecost count from Abib 16 to follow the weekly Sabbath! </a:t>
            </a:r>
            <a:endParaRPr lang="en-US" sz="2400" b="1" spc="150" dirty="0">
              <a:ln w="11430"/>
              <a:solidFill>
                <a:srgbClr val="F8F8F8"/>
              </a:solidFill>
              <a:effectLst>
                <a:outerShdw blurRad="25400" algn="tl" rotWithShape="0">
                  <a:srgbClr val="000000">
                    <a:alpha val="43000"/>
                  </a:srgbClr>
                </a:outerShdw>
              </a:effectLst>
            </a:endParaRPr>
          </a:p>
        </p:txBody>
      </p:sp>
      <p:sp>
        <p:nvSpPr>
          <p:cNvPr id="24" name="Rectangle 23"/>
          <p:cNvSpPr/>
          <p:nvPr/>
        </p:nvSpPr>
        <p:spPr>
          <a:xfrm>
            <a:off x="75061" y="290780"/>
            <a:ext cx="1968809"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8000" b="1" cap="none" spc="0" dirty="0" smtClean="0">
                <a:ln w="11430"/>
                <a:solidFill>
                  <a:srgbClr val="8C4C64"/>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No!</a:t>
            </a:r>
            <a:endParaRPr lang="en-US" sz="8000" b="1" cap="none" spc="0" dirty="0">
              <a:ln w="11430"/>
              <a:solidFill>
                <a:srgbClr val="8C4C64"/>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2585784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wipe(left)">
                                      <p:cBhvr>
                                        <p:cTn id="31" dur="175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16675"/>
            <a:ext cx="1828800" cy="365125"/>
          </a:xfrm>
        </p:spPr>
        <p:txBody>
          <a:bodyPr/>
          <a:lstStyle/>
          <a:p>
            <a:fld id="{5C014052-953B-4273-8F47-BF25327D5B24}" type="slidenum">
              <a:rPr lang="en-US" smtClean="0"/>
              <a:t>59</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025439375"/>
              </p:ext>
            </p:extLst>
          </p:nvPr>
        </p:nvGraphicFramePr>
        <p:xfrm>
          <a:off x="416512" y="1004152"/>
          <a:ext cx="8229599" cy="4511040"/>
        </p:xfrm>
        <a:graphic>
          <a:graphicData uri="http://schemas.openxmlformats.org/drawingml/2006/table">
            <a:tbl>
              <a:tblPr firstRow="1" bandRow="1">
                <a:tableStyleId>{22838BEF-8BB2-4498-84A7-C5851F593DF1}</a:tableStyleId>
              </a:tblPr>
              <a:tblGrid>
                <a:gridCol w="1175657"/>
                <a:gridCol w="1175657"/>
                <a:gridCol w="1175657"/>
                <a:gridCol w="1175657"/>
                <a:gridCol w="1175657"/>
                <a:gridCol w="1175657"/>
                <a:gridCol w="1175657"/>
              </a:tblGrid>
              <a:tr h="462280">
                <a:tc>
                  <a:txBody>
                    <a:bodyPr/>
                    <a:lstStyle/>
                    <a:p>
                      <a:pPr algn="ctr"/>
                      <a:r>
                        <a:rPr lang="en-US" dirty="0" smtClean="0">
                          <a:solidFill>
                            <a:schemeClr val="bg1"/>
                          </a:solidFill>
                        </a:rPr>
                        <a:t>1</a:t>
                      </a:r>
                      <a:r>
                        <a:rPr lang="en-US" baseline="30000" dirty="0" smtClean="0">
                          <a:solidFill>
                            <a:schemeClr val="bg1"/>
                          </a:solidFill>
                        </a:rPr>
                        <a:t>st</a:t>
                      </a:r>
                      <a:r>
                        <a:rPr lang="en-US" baseline="0" dirty="0" smtClean="0">
                          <a:solidFill>
                            <a:schemeClr val="bg1"/>
                          </a:solidFill>
                        </a:rPr>
                        <a:t> Cycle</a:t>
                      </a:r>
                    </a:p>
                    <a:p>
                      <a:pPr algn="ctr"/>
                      <a:r>
                        <a:rPr lang="en-US" sz="1400" baseline="0" dirty="0" smtClean="0">
                          <a:solidFill>
                            <a:schemeClr val="bg1"/>
                          </a:solidFill>
                        </a:rPr>
                        <a:t>[Sun]</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2</a:t>
                      </a:r>
                      <a:r>
                        <a:rPr lang="en-US" baseline="30000" dirty="0" smtClean="0">
                          <a:solidFill>
                            <a:schemeClr val="bg1"/>
                          </a:solidFill>
                        </a:rPr>
                        <a:t>nd</a:t>
                      </a:r>
                      <a:r>
                        <a:rPr lang="en-US" dirty="0" smtClean="0">
                          <a:solidFill>
                            <a:schemeClr val="bg1"/>
                          </a:solidFill>
                        </a:rPr>
                        <a:t> Cycle</a:t>
                      </a:r>
                    </a:p>
                    <a:p>
                      <a:pPr algn="ctr"/>
                      <a:r>
                        <a:rPr lang="en-US" sz="1400" dirty="0" smtClean="0">
                          <a:solidFill>
                            <a:schemeClr val="bg1"/>
                          </a:solidFill>
                        </a:rPr>
                        <a:t>[Mon]</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3</a:t>
                      </a:r>
                      <a:r>
                        <a:rPr lang="en-US" baseline="30000" dirty="0" smtClean="0">
                          <a:solidFill>
                            <a:schemeClr val="bg1"/>
                          </a:solidFill>
                        </a:rPr>
                        <a:t>rd</a:t>
                      </a:r>
                      <a:r>
                        <a:rPr lang="en-US" dirty="0" smtClean="0">
                          <a:solidFill>
                            <a:schemeClr val="bg1"/>
                          </a:solidFill>
                        </a:rPr>
                        <a:t> Cycle</a:t>
                      </a:r>
                    </a:p>
                    <a:p>
                      <a:pPr algn="ctr"/>
                      <a:r>
                        <a:rPr lang="en-US" sz="1400" dirty="0" smtClean="0">
                          <a:solidFill>
                            <a:schemeClr val="bg1"/>
                          </a:solidFill>
                        </a:rPr>
                        <a:t>[Tues]</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4</a:t>
                      </a:r>
                      <a:r>
                        <a:rPr lang="en-US" baseline="30000" dirty="0" smtClean="0">
                          <a:solidFill>
                            <a:schemeClr val="bg1"/>
                          </a:solidFill>
                        </a:rPr>
                        <a:t>th</a:t>
                      </a:r>
                      <a:r>
                        <a:rPr lang="en-US" dirty="0" smtClean="0">
                          <a:solidFill>
                            <a:schemeClr val="bg1"/>
                          </a:solidFill>
                        </a:rPr>
                        <a:t> Cycle</a:t>
                      </a:r>
                    </a:p>
                    <a:p>
                      <a:pPr algn="ctr"/>
                      <a:r>
                        <a:rPr lang="en-US" sz="1400" dirty="0" smtClean="0">
                          <a:solidFill>
                            <a:schemeClr val="bg1"/>
                          </a:solidFill>
                        </a:rPr>
                        <a:t>[Wed]</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5</a:t>
                      </a:r>
                      <a:r>
                        <a:rPr lang="en-US" baseline="30000" dirty="0" smtClean="0">
                          <a:solidFill>
                            <a:schemeClr val="bg1"/>
                          </a:solidFill>
                        </a:rPr>
                        <a:t>th</a:t>
                      </a:r>
                      <a:r>
                        <a:rPr lang="en-US" dirty="0" smtClean="0">
                          <a:solidFill>
                            <a:schemeClr val="bg1"/>
                          </a:solidFill>
                        </a:rPr>
                        <a:t> Cycle</a:t>
                      </a:r>
                    </a:p>
                    <a:p>
                      <a:pPr algn="ctr"/>
                      <a:r>
                        <a:rPr lang="en-US" sz="1400" dirty="0" smtClean="0">
                          <a:solidFill>
                            <a:schemeClr val="bg1"/>
                          </a:solidFill>
                        </a:rPr>
                        <a:t>[</a:t>
                      </a:r>
                      <a:r>
                        <a:rPr lang="en-US" sz="1400" dirty="0" err="1" smtClean="0">
                          <a:solidFill>
                            <a:schemeClr val="bg1"/>
                          </a:solidFill>
                        </a:rPr>
                        <a:t>Thur</a:t>
                      </a:r>
                      <a:r>
                        <a:rPr lang="en-US" sz="1400" dirty="0" smtClean="0">
                          <a:solidFill>
                            <a:schemeClr val="bg1"/>
                          </a:solidFill>
                        </a:rPr>
                        <a:t>]</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Prep</a:t>
                      </a:r>
                      <a:r>
                        <a:rPr lang="en-US" baseline="0" dirty="0" smtClean="0">
                          <a:solidFill>
                            <a:schemeClr val="bg1"/>
                          </a:solidFill>
                        </a:rPr>
                        <a:t> Day</a:t>
                      </a:r>
                    </a:p>
                    <a:p>
                      <a:pPr algn="ctr"/>
                      <a:r>
                        <a:rPr lang="en-US" sz="1400" baseline="0" dirty="0" smtClean="0">
                          <a:solidFill>
                            <a:schemeClr val="bg1"/>
                          </a:solidFill>
                        </a:rPr>
                        <a:t>[Fri]</a:t>
                      </a:r>
                      <a:endParaRPr lang="en-US" sz="1400" b="1" dirty="0">
                        <a:solidFill>
                          <a:schemeClr val="bg1"/>
                        </a:solidFill>
                      </a:endParaRPr>
                    </a:p>
                  </a:txBody>
                  <a:tcPr>
                    <a:cell3D prstMaterial="dkEdge">
                      <a:bevel/>
                      <a:lightRig rig="flood" dir="t"/>
                    </a:cell3D>
                    <a:solidFill>
                      <a:schemeClr val="accent5">
                        <a:lumMod val="50000"/>
                      </a:schemeClr>
                    </a:solidFill>
                  </a:tcPr>
                </a:tc>
                <a:tc>
                  <a:txBody>
                    <a:bodyPr/>
                    <a:lstStyle/>
                    <a:p>
                      <a:pPr algn="ctr"/>
                      <a:r>
                        <a:rPr lang="en-US" dirty="0" smtClean="0">
                          <a:solidFill>
                            <a:schemeClr val="bg1"/>
                          </a:solidFill>
                        </a:rPr>
                        <a:t>Sabbath</a:t>
                      </a:r>
                    </a:p>
                    <a:p>
                      <a:pPr algn="ctr"/>
                      <a:r>
                        <a:rPr lang="en-US" sz="1400" dirty="0" smtClean="0">
                          <a:solidFill>
                            <a:schemeClr val="bg1"/>
                          </a:solidFill>
                        </a:rPr>
                        <a:t>[Sat]</a:t>
                      </a:r>
                      <a:endParaRPr lang="en-US" sz="1400" b="1" dirty="0">
                        <a:solidFill>
                          <a:schemeClr val="bg1"/>
                        </a:solidFill>
                      </a:endParaRPr>
                    </a:p>
                  </a:txBody>
                  <a:tcPr>
                    <a:cell3D prstMaterial="dkEdge">
                      <a:bevel/>
                      <a:lightRig rig="flood" dir="t"/>
                    </a:cell3D>
                    <a:solidFill>
                      <a:schemeClr val="accent5">
                        <a:lumMod val="50000"/>
                      </a:schemeClr>
                    </a:solidFill>
                  </a:tcPr>
                </a:tc>
              </a:tr>
              <a:tr h="370840">
                <a:tc>
                  <a:txBody>
                    <a:bodyPr/>
                    <a:lstStyle/>
                    <a:p>
                      <a:pPr algn="ctr"/>
                      <a:r>
                        <a:rPr lang="en-US" b="1" dirty="0" smtClean="0"/>
                        <a:t>29</a:t>
                      </a:r>
                    </a:p>
                    <a:p>
                      <a:pPr algn="ctr"/>
                      <a:r>
                        <a:rPr lang="en-US" sz="1800" b="1" dirty="0" smtClean="0"/>
                        <a:t>#15</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t>#16</a:t>
                      </a:r>
                      <a:endParaRPr lang="en-US" b="1" dirty="0"/>
                    </a:p>
                  </a:txBody>
                  <a:tcPr>
                    <a:cell3D prstMaterial="dkEdge">
                      <a:bevel/>
                      <a:lightRig rig="flood" dir="t"/>
                    </a:cell3D>
                  </a:tcPr>
                </a:tc>
                <a:tc>
                  <a:txBody>
                    <a:bodyPr/>
                    <a:lstStyle/>
                    <a:p>
                      <a:pPr algn="ctr"/>
                      <a:r>
                        <a:rPr lang="en-US" b="1" dirty="0" smtClean="0"/>
                        <a:t>Day 1 </a:t>
                      </a:r>
                      <a:r>
                        <a:rPr lang="en-US" sz="1400" b="1" dirty="0" smtClean="0"/>
                        <a:t>[M2]</a:t>
                      </a:r>
                    </a:p>
                    <a:p>
                      <a:pPr algn="ctr"/>
                      <a:r>
                        <a:rPr lang="en-US" sz="1800" b="1" dirty="0" smtClean="0"/>
                        <a:t>#17</a:t>
                      </a:r>
                      <a:endParaRPr lang="en-US" b="1" dirty="0" smtClean="0"/>
                    </a:p>
                  </a:txBody>
                  <a:tcPr>
                    <a:cell3D prstMaterial="dkEdge">
                      <a:bevel/>
                      <a:lightRig rig="flood" dir="t"/>
                    </a:cell3D>
                    <a:solidFill>
                      <a:schemeClr val="accent2">
                        <a:lumMod val="20000"/>
                        <a:lumOff val="80000"/>
                      </a:schemeClr>
                    </a:solidFill>
                  </a:tcPr>
                </a:tc>
                <a:tc>
                  <a:txBody>
                    <a:bodyPr/>
                    <a:lstStyle/>
                    <a:p>
                      <a:pPr algn="ctr"/>
                      <a:r>
                        <a:rPr lang="en-US" b="1" dirty="0" smtClean="0"/>
                        <a:t>2</a:t>
                      </a:r>
                    </a:p>
                    <a:p>
                      <a:pPr algn="ctr"/>
                      <a:r>
                        <a:rPr lang="en-US" sz="1800" b="1" dirty="0" smtClean="0"/>
                        <a:t>#18</a:t>
                      </a:r>
                      <a:endParaRPr lang="en-US" b="1" dirty="0"/>
                    </a:p>
                  </a:txBody>
                  <a:tcPr>
                    <a:cell3D prstMaterial="dkEdge">
                      <a:bevel/>
                      <a:lightRig rig="flood" dir="t"/>
                    </a:cell3D>
                  </a:tcPr>
                </a:tc>
                <a:tc>
                  <a:txBody>
                    <a:bodyPr/>
                    <a:lstStyle/>
                    <a:p>
                      <a:pPr algn="ctr"/>
                      <a:r>
                        <a:rPr lang="en-US" b="1" dirty="0" smtClean="0"/>
                        <a:t>3</a:t>
                      </a:r>
                    </a:p>
                    <a:p>
                      <a:pPr algn="ctr"/>
                      <a:r>
                        <a:rPr lang="en-US" sz="1800" b="1" dirty="0" smtClean="0"/>
                        <a:t>#19</a:t>
                      </a:r>
                      <a:endParaRPr lang="en-US" b="1" dirty="0"/>
                    </a:p>
                  </a:txBody>
                  <a:tcPr>
                    <a:cell3D prstMaterial="dkEdge">
                      <a:bevel/>
                      <a:lightRig rig="flood" dir="t"/>
                    </a:cell3D>
                  </a:tcPr>
                </a:tc>
                <a:tc>
                  <a:txBody>
                    <a:bodyPr/>
                    <a:lstStyle/>
                    <a:p>
                      <a:pPr algn="ctr"/>
                      <a:r>
                        <a:rPr lang="en-US" b="1" dirty="0" smtClean="0"/>
                        <a:t>4</a:t>
                      </a:r>
                    </a:p>
                    <a:p>
                      <a:pPr algn="ctr"/>
                      <a:r>
                        <a:rPr lang="en-US" sz="1800" b="1" dirty="0" smtClean="0"/>
                        <a:t>#20</a:t>
                      </a:r>
                      <a:endParaRPr lang="en-US" b="1" dirty="0"/>
                    </a:p>
                  </a:txBody>
                  <a:tcPr>
                    <a:cell3D prstMaterial="dkEdge">
                      <a:bevel/>
                      <a:lightRig rig="flood" dir="t"/>
                    </a:cell3D>
                  </a:tcPr>
                </a:tc>
                <a:tc>
                  <a:txBody>
                    <a:bodyPr/>
                    <a:lstStyle/>
                    <a:p>
                      <a:pPr algn="ctr"/>
                      <a:r>
                        <a:rPr lang="en-US" b="1" dirty="0" smtClean="0">
                          <a:solidFill>
                            <a:schemeClr val="bg1"/>
                          </a:solidFill>
                        </a:rPr>
                        <a:t>5</a:t>
                      </a:r>
                    </a:p>
                    <a:p>
                      <a:pPr algn="ctr"/>
                      <a:r>
                        <a:rPr lang="en-US" sz="1800" b="1" dirty="0" smtClean="0">
                          <a:solidFill>
                            <a:schemeClr val="bg1"/>
                          </a:solidFill>
                        </a:rPr>
                        <a:t>#21</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6</a:t>
                      </a:r>
                    </a:p>
                    <a:p>
                      <a:pPr algn="ctr"/>
                      <a:r>
                        <a:rPr lang="en-US" sz="1800" b="1" dirty="0" smtClean="0"/>
                        <a:t>#22</a:t>
                      </a:r>
                      <a:endParaRPr lang="en-US" b="1" dirty="0" smtClean="0"/>
                    </a:p>
                  </a:txBody>
                  <a:tcPr>
                    <a:cell3D prstMaterial="dkEdge">
                      <a:bevel/>
                      <a:lightRig rig="flood" dir="t"/>
                    </a:cell3D>
                    <a:solidFill>
                      <a:srgbClr val="ECF1F0"/>
                    </a:solidFill>
                  </a:tcPr>
                </a:tc>
                <a:tc>
                  <a:txBody>
                    <a:bodyPr/>
                    <a:lstStyle/>
                    <a:p>
                      <a:pPr algn="ctr"/>
                      <a:r>
                        <a:rPr lang="en-US" b="1" dirty="0" smtClean="0"/>
                        <a:t>7</a:t>
                      </a:r>
                    </a:p>
                    <a:p>
                      <a:pPr algn="ctr"/>
                      <a:r>
                        <a:rPr lang="en-US" sz="1800" b="1" dirty="0" smtClean="0"/>
                        <a:t>#23</a:t>
                      </a:r>
                      <a:endParaRPr lang="en-US" b="1" dirty="0"/>
                    </a:p>
                  </a:txBody>
                  <a:tcPr>
                    <a:cell3D prstMaterial="dkEdge">
                      <a:bevel/>
                      <a:lightRig rig="flood" dir="t"/>
                    </a:cell3D>
                  </a:tcPr>
                </a:tc>
                <a:tc>
                  <a:txBody>
                    <a:bodyPr/>
                    <a:lstStyle/>
                    <a:p>
                      <a:pPr algn="ctr"/>
                      <a:r>
                        <a:rPr lang="en-US" b="1" dirty="0" smtClean="0"/>
                        <a:t>8</a:t>
                      </a:r>
                    </a:p>
                    <a:p>
                      <a:pPr algn="ctr"/>
                      <a:r>
                        <a:rPr lang="en-US" sz="1800" b="1" dirty="0" smtClean="0"/>
                        <a:t>#24</a:t>
                      </a:r>
                      <a:endParaRPr lang="en-US" b="1" dirty="0" smtClean="0"/>
                    </a:p>
                  </a:txBody>
                  <a:tcPr>
                    <a:cell3D prstMaterial="dkEdge">
                      <a:bevel/>
                      <a:lightRig rig="flood" dir="t"/>
                    </a:cell3D>
                  </a:tcPr>
                </a:tc>
                <a:tc>
                  <a:txBody>
                    <a:bodyPr/>
                    <a:lstStyle/>
                    <a:p>
                      <a:pPr algn="ctr"/>
                      <a:r>
                        <a:rPr lang="en-US" b="1" dirty="0" smtClean="0"/>
                        <a:t>9</a:t>
                      </a:r>
                    </a:p>
                    <a:p>
                      <a:pPr algn="ctr"/>
                      <a:r>
                        <a:rPr lang="en-US" sz="1800" b="1" dirty="0" smtClean="0"/>
                        <a:t>#25</a:t>
                      </a:r>
                      <a:endParaRPr lang="en-US" b="1" dirty="0"/>
                    </a:p>
                  </a:txBody>
                  <a:tcPr>
                    <a:cell3D prstMaterial="dkEdge">
                      <a:bevel/>
                      <a:lightRig rig="flood" dir="t"/>
                    </a:cell3D>
                  </a:tcPr>
                </a:tc>
                <a:tc>
                  <a:txBody>
                    <a:bodyPr/>
                    <a:lstStyle/>
                    <a:p>
                      <a:pPr algn="ctr"/>
                      <a:r>
                        <a:rPr lang="en-US" b="1" dirty="0" smtClean="0"/>
                        <a:t>10</a:t>
                      </a:r>
                    </a:p>
                    <a:p>
                      <a:pPr algn="ctr"/>
                      <a:r>
                        <a:rPr lang="en-US" sz="1800" b="1" dirty="0" smtClean="0"/>
                        <a:t>#26</a:t>
                      </a:r>
                      <a:endParaRPr lang="en-US" b="1" dirty="0" smtClean="0"/>
                    </a:p>
                  </a:txBody>
                  <a:tcPr>
                    <a:cell3D prstMaterial="dkEdge">
                      <a:bevel/>
                      <a:lightRig rig="flood" dir="t"/>
                    </a:cell3D>
                  </a:tcPr>
                </a:tc>
                <a:tc>
                  <a:txBody>
                    <a:bodyPr/>
                    <a:lstStyle/>
                    <a:p>
                      <a:pPr algn="ctr"/>
                      <a:r>
                        <a:rPr lang="en-US" b="1" dirty="0" smtClean="0"/>
                        <a:t>11</a:t>
                      </a:r>
                    </a:p>
                    <a:p>
                      <a:pPr algn="ctr"/>
                      <a:r>
                        <a:rPr lang="en-US" sz="1800" b="1" dirty="0" smtClean="0"/>
                        <a:t>#27</a:t>
                      </a:r>
                      <a:endParaRPr lang="en-US" b="1" dirty="0"/>
                    </a:p>
                  </a:txBody>
                  <a:tcPr>
                    <a:cell3D prstMaterial="dkEdge">
                      <a:bevel/>
                      <a:lightRig rig="flood" dir="t"/>
                    </a:cell3D>
                  </a:tcPr>
                </a:tc>
                <a:tc>
                  <a:txBody>
                    <a:bodyPr/>
                    <a:lstStyle/>
                    <a:p>
                      <a:pPr algn="ctr"/>
                      <a:r>
                        <a:rPr lang="en-US" b="1" dirty="0" smtClean="0">
                          <a:solidFill>
                            <a:schemeClr val="bg1"/>
                          </a:solidFill>
                        </a:rPr>
                        <a:t>12</a:t>
                      </a:r>
                    </a:p>
                    <a:p>
                      <a:pPr algn="ctr"/>
                      <a:r>
                        <a:rPr lang="en-US" sz="1800" b="1" dirty="0" smtClean="0">
                          <a:solidFill>
                            <a:schemeClr val="bg1"/>
                          </a:solidFill>
                        </a:rPr>
                        <a:t>#28</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13</a:t>
                      </a:r>
                    </a:p>
                    <a:p>
                      <a:pPr algn="ctr"/>
                      <a:r>
                        <a:rPr lang="en-US" sz="1800" b="1" dirty="0" smtClean="0"/>
                        <a:t>#29</a:t>
                      </a:r>
                      <a:endParaRPr lang="en-US" b="1" dirty="0"/>
                    </a:p>
                  </a:txBody>
                  <a:tcPr>
                    <a:cell3D prstMaterial="dkEdge">
                      <a:bevel/>
                      <a:lightRig rig="flood" dir="t"/>
                    </a:cell3D>
                  </a:tcPr>
                </a:tc>
                <a:tc>
                  <a:txBody>
                    <a:bodyPr/>
                    <a:lstStyle/>
                    <a:p>
                      <a:pPr algn="ctr"/>
                      <a:r>
                        <a:rPr lang="en-US" b="1" dirty="0" smtClean="0"/>
                        <a:t>14</a:t>
                      </a:r>
                    </a:p>
                    <a:p>
                      <a:pPr algn="ctr"/>
                      <a:r>
                        <a:rPr lang="en-US" sz="1800" b="1" dirty="0" smtClean="0"/>
                        <a:t>#30</a:t>
                      </a:r>
                      <a:endParaRPr lang="en-US" sz="1800" b="1" dirty="0" smtClean="0">
                        <a:solidFill>
                          <a:schemeClr val="bg1"/>
                        </a:solidFill>
                      </a:endParaRPr>
                    </a:p>
                  </a:txBody>
                  <a:tcPr>
                    <a:cell3D prstMaterial="dkEdge">
                      <a:bevel/>
                      <a:lightRig rig="flood" dir="t"/>
                    </a:cell3D>
                  </a:tcPr>
                </a:tc>
                <a:tc>
                  <a:txBody>
                    <a:bodyPr/>
                    <a:lstStyle/>
                    <a:p>
                      <a:pPr algn="ctr"/>
                      <a:r>
                        <a:rPr lang="en-US" b="1" dirty="0" smtClean="0"/>
                        <a:t>15</a:t>
                      </a:r>
                    </a:p>
                    <a:p>
                      <a:pPr algn="ctr"/>
                      <a:r>
                        <a:rPr lang="en-US" sz="1800" b="1" dirty="0" smtClean="0"/>
                        <a:t>#31</a:t>
                      </a:r>
                      <a:endParaRPr lang="en-US" b="1" dirty="0"/>
                    </a:p>
                  </a:txBody>
                  <a:tcPr>
                    <a:cell3D prstMaterial="dkEdge">
                      <a:bevel/>
                      <a:lightRig rig="flood" dir="t"/>
                    </a:cell3D>
                  </a:tcPr>
                </a:tc>
                <a:tc>
                  <a:txBody>
                    <a:bodyPr/>
                    <a:lstStyle/>
                    <a:p>
                      <a:pPr algn="ctr"/>
                      <a:r>
                        <a:rPr lang="en-US" b="1" dirty="0" smtClean="0"/>
                        <a:t>16</a:t>
                      </a:r>
                    </a:p>
                    <a:p>
                      <a:pPr algn="ctr"/>
                      <a:r>
                        <a:rPr lang="en-US" sz="1800" b="1" dirty="0" smtClean="0"/>
                        <a:t>#32</a:t>
                      </a:r>
                      <a:endParaRPr lang="en-US" b="1" dirty="0"/>
                    </a:p>
                  </a:txBody>
                  <a:tcPr>
                    <a:cell3D prstMaterial="dkEdge">
                      <a:bevel/>
                      <a:lightRig rig="flood" dir="t"/>
                    </a:cell3D>
                  </a:tcPr>
                </a:tc>
                <a:tc>
                  <a:txBody>
                    <a:bodyPr/>
                    <a:lstStyle/>
                    <a:p>
                      <a:pPr algn="ctr"/>
                      <a:r>
                        <a:rPr lang="en-US" b="1" dirty="0" smtClean="0"/>
                        <a:t>17</a:t>
                      </a:r>
                    </a:p>
                    <a:p>
                      <a:pPr algn="ctr"/>
                      <a:r>
                        <a:rPr lang="en-US" sz="1800" b="1" dirty="0" smtClean="0"/>
                        <a:t>#33</a:t>
                      </a:r>
                      <a:endParaRPr lang="en-US" b="1" dirty="0"/>
                    </a:p>
                  </a:txBody>
                  <a:tcPr>
                    <a:cell3D prstMaterial="dkEdge">
                      <a:bevel/>
                      <a:lightRig rig="flood" dir="t"/>
                    </a:cell3D>
                    <a:solidFill>
                      <a:srgbClr val="D7E1DF"/>
                    </a:solidFill>
                  </a:tcPr>
                </a:tc>
                <a:tc>
                  <a:txBody>
                    <a:bodyPr/>
                    <a:lstStyle/>
                    <a:p>
                      <a:pPr algn="ctr"/>
                      <a:r>
                        <a:rPr lang="en-US" b="1" dirty="0" smtClean="0">
                          <a:solidFill>
                            <a:schemeClr val="tx1"/>
                          </a:solidFill>
                        </a:rPr>
                        <a:t>18</a:t>
                      </a:r>
                    </a:p>
                    <a:p>
                      <a:pPr algn="ctr"/>
                      <a:r>
                        <a:rPr lang="en-US" sz="1800" b="1" dirty="0" smtClean="0">
                          <a:solidFill>
                            <a:schemeClr val="tx1"/>
                          </a:solidFill>
                        </a:rPr>
                        <a:t>#34</a:t>
                      </a:r>
                      <a:endParaRPr lang="en-US" b="1" dirty="0">
                        <a:solidFill>
                          <a:schemeClr val="tx1"/>
                        </a:solidFill>
                      </a:endParaRPr>
                    </a:p>
                  </a:txBody>
                  <a:tcPr>
                    <a:cell3D prstMaterial="dkEdge">
                      <a:bevel/>
                      <a:lightRig rig="flood" dir="t"/>
                    </a:cell3D>
                    <a:solidFill>
                      <a:srgbClr val="D7E1DF"/>
                    </a:solidFill>
                  </a:tcPr>
                </a:tc>
                <a:tc>
                  <a:txBody>
                    <a:bodyPr/>
                    <a:lstStyle/>
                    <a:p>
                      <a:pPr algn="ctr"/>
                      <a:r>
                        <a:rPr lang="en-US" b="1" dirty="0" smtClean="0">
                          <a:solidFill>
                            <a:schemeClr val="bg1"/>
                          </a:solidFill>
                        </a:rPr>
                        <a:t>19</a:t>
                      </a:r>
                    </a:p>
                    <a:p>
                      <a:pPr algn="ctr"/>
                      <a:r>
                        <a:rPr lang="en-US" sz="1800" b="1" dirty="0" smtClean="0">
                          <a:solidFill>
                            <a:schemeClr val="bg1"/>
                          </a:solidFill>
                        </a:rPr>
                        <a:t>#35</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20</a:t>
                      </a:r>
                    </a:p>
                    <a:p>
                      <a:pPr algn="ctr"/>
                      <a:r>
                        <a:rPr lang="en-US" sz="1800" b="1" dirty="0" smtClean="0"/>
                        <a:t>#36</a:t>
                      </a:r>
                      <a:endParaRPr lang="en-US" b="1" dirty="0"/>
                    </a:p>
                  </a:txBody>
                  <a:tcPr>
                    <a:cell3D prstMaterial="dkEdge">
                      <a:bevel/>
                      <a:lightRig rig="flood" dir="t"/>
                    </a:cell3D>
                  </a:tcPr>
                </a:tc>
                <a:tc>
                  <a:txBody>
                    <a:bodyPr/>
                    <a:lstStyle/>
                    <a:p>
                      <a:pPr algn="ctr"/>
                      <a:r>
                        <a:rPr lang="en-US" b="1" dirty="0" smtClean="0"/>
                        <a:t>21</a:t>
                      </a:r>
                    </a:p>
                    <a:p>
                      <a:pPr algn="ctr"/>
                      <a:r>
                        <a:rPr lang="en-US" sz="1800" b="1" dirty="0" smtClean="0"/>
                        <a:t>#37</a:t>
                      </a:r>
                      <a:endParaRPr lang="en-US" b="1" dirty="0"/>
                    </a:p>
                  </a:txBody>
                  <a:tcPr>
                    <a:cell3D prstMaterial="dkEdge">
                      <a:bevel/>
                      <a:lightRig rig="flood" dir="t"/>
                    </a:cell3D>
                  </a:tcPr>
                </a:tc>
                <a:tc>
                  <a:txBody>
                    <a:bodyPr/>
                    <a:lstStyle/>
                    <a:p>
                      <a:pPr algn="ctr"/>
                      <a:r>
                        <a:rPr lang="en-US" b="1" dirty="0" smtClean="0"/>
                        <a:t>22</a:t>
                      </a:r>
                    </a:p>
                    <a:p>
                      <a:pPr algn="ctr"/>
                      <a:r>
                        <a:rPr lang="en-US" sz="1800" b="1" dirty="0" smtClean="0"/>
                        <a:t>#38</a:t>
                      </a:r>
                      <a:endParaRPr lang="en-US" b="1" dirty="0"/>
                    </a:p>
                  </a:txBody>
                  <a:tcPr>
                    <a:cell3D prstMaterial="dkEdge">
                      <a:bevel/>
                      <a:lightRig rig="flood" dir="t"/>
                    </a:cell3D>
                  </a:tcPr>
                </a:tc>
                <a:tc>
                  <a:txBody>
                    <a:bodyPr/>
                    <a:lstStyle/>
                    <a:p>
                      <a:pPr algn="ctr"/>
                      <a:r>
                        <a:rPr lang="en-US" b="1" dirty="0" smtClean="0"/>
                        <a:t>23</a:t>
                      </a:r>
                    </a:p>
                    <a:p>
                      <a:pPr algn="ctr"/>
                      <a:r>
                        <a:rPr lang="en-US" sz="1800" b="1" dirty="0" smtClean="0"/>
                        <a:t>#39</a:t>
                      </a:r>
                      <a:endParaRPr lang="en-US" b="1" dirty="0"/>
                    </a:p>
                  </a:txBody>
                  <a:tcPr>
                    <a:cell3D prstMaterial="dkEdge">
                      <a:bevel/>
                      <a:lightRig rig="flood" dir="t"/>
                    </a:cell3D>
                  </a:tcPr>
                </a:tc>
                <a:tc>
                  <a:txBody>
                    <a:bodyPr/>
                    <a:lstStyle/>
                    <a:p>
                      <a:pPr algn="ctr"/>
                      <a:r>
                        <a:rPr lang="en-US" b="1" dirty="0" smtClean="0"/>
                        <a:t>24</a:t>
                      </a:r>
                    </a:p>
                    <a:p>
                      <a:pPr algn="ctr"/>
                      <a:r>
                        <a:rPr lang="en-US" sz="1800" b="1" dirty="0" smtClean="0"/>
                        <a:t>#40</a:t>
                      </a:r>
                      <a:endParaRPr lang="en-US" b="1" dirty="0"/>
                    </a:p>
                  </a:txBody>
                  <a:tcPr>
                    <a:cell3D prstMaterial="dkEdge">
                      <a:bevel/>
                      <a:lightRig rig="flood" dir="t"/>
                    </a:cell3D>
                  </a:tcPr>
                </a:tc>
                <a:tc>
                  <a:txBody>
                    <a:bodyPr/>
                    <a:lstStyle/>
                    <a:p>
                      <a:pPr algn="ctr"/>
                      <a:r>
                        <a:rPr lang="en-US" b="1" dirty="0" smtClean="0"/>
                        <a:t>25</a:t>
                      </a:r>
                    </a:p>
                    <a:p>
                      <a:pPr algn="ctr"/>
                      <a:r>
                        <a:rPr lang="en-US" sz="1800" b="1" dirty="0" smtClean="0"/>
                        <a:t>#41</a:t>
                      </a:r>
                      <a:endParaRPr lang="en-US" b="1" dirty="0"/>
                    </a:p>
                  </a:txBody>
                  <a:tcPr>
                    <a:cell3D prstMaterial="dkEdge">
                      <a:bevel/>
                      <a:lightRig rig="flood" dir="t"/>
                    </a:cell3D>
                  </a:tcPr>
                </a:tc>
                <a:tc>
                  <a:txBody>
                    <a:bodyPr/>
                    <a:lstStyle/>
                    <a:p>
                      <a:pPr algn="ctr"/>
                      <a:r>
                        <a:rPr lang="en-US" b="1" dirty="0" smtClean="0">
                          <a:solidFill>
                            <a:schemeClr val="bg1"/>
                          </a:solidFill>
                        </a:rPr>
                        <a:t>26</a:t>
                      </a:r>
                    </a:p>
                    <a:p>
                      <a:pPr algn="ctr"/>
                      <a:r>
                        <a:rPr lang="en-US" sz="1800" b="1" dirty="0" smtClean="0">
                          <a:solidFill>
                            <a:schemeClr val="bg1"/>
                          </a:solidFill>
                        </a:rPr>
                        <a:t>#42</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t>27</a:t>
                      </a:r>
                    </a:p>
                    <a:p>
                      <a:pPr algn="ctr"/>
                      <a:r>
                        <a:rPr lang="en-US" sz="1800" b="1" dirty="0" smtClean="0"/>
                        <a:t>#43</a:t>
                      </a:r>
                      <a:endParaRPr lang="en-US" b="1" dirty="0"/>
                    </a:p>
                  </a:txBody>
                  <a:tcPr>
                    <a:cell3D prstMaterial="dkEdge">
                      <a:bevel/>
                      <a:lightRig rig="flood" dir="t"/>
                    </a:cell3D>
                  </a:tcPr>
                </a:tc>
                <a:tc>
                  <a:txBody>
                    <a:bodyPr/>
                    <a:lstStyle/>
                    <a:p>
                      <a:pPr algn="ctr"/>
                      <a:r>
                        <a:rPr lang="en-US" b="1" dirty="0" smtClean="0"/>
                        <a:t>28</a:t>
                      </a:r>
                    </a:p>
                    <a:p>
                      <a:pPr algn="ctr"/>
                      <a:r>
                        <a:rPr lang="en-US" sz="1800" b="1" dirty="0" smtClean="0"/>
                        <a:t>#44</a:t>
                      </a:r>
                      <a:endParaRPr lang="en-US" b="1" dirty="0"/>
                    </a:p>
                  </a:txBody>
                  <a:tcPr>
                    <a:cell3D prstMaterial="dkEdge">
                      <a:bevel/>
                      <a:lightRig rig="flood" dir="t"/>
                    </a:cell3D>
                  </a:tcPr>
                </a:tc>
                <a:tc>
                  <a:txBody>
                    <a:bodyPr/>
                    <a:lstStyle/>
                    <a:p>
                      <a:pPr algn="ctr"/>
                      <a:r>
                        <a:rPr lang="en-US" b="1" dirty="0" smtClean="0"/>
                        <a:t>29</a:t>
                      </a:r>
                    </a:p>
                    <a:p>
                      <a:pPr algn="ctr"/>
                      <a:r>
                        <a:rPr lang="en-US" sz="1800" b="1" dirty="0" smtClean="0"/>
                        <a:t>#45</a:t>
                      </a:r>
                      <a:endParaRPr lang="en-US" b="1" dirty="0"/>
                    </a:p>
                  </a:txBody>
                  <a:tcPr>
                    <a:cell3D prstMaterial="dkEdge">
                      <a:bevel/>
                      <a:lightRig rig="flood" dir="t"/>
                    </a:cell3D>
                  </a:tcPr>
                </a:tc>
                <a:tc>
                  <a:txBody>
                    <a:bodyPr/>
                    <a:lstStyle/>
                    <a:p>
                      <a:pPr algn="ctr"/>
                      <a:r>
                        <a:rPr lang="en-US" b="1" dirty="0" smtClean="0"/>
                        <a:t>30</a:t>
                      </a:r>
                    </a:p>
                    <a:p>
                      <a:pPr algn="ctr"/>
                      <a:r>
                        <a:rPr lang="en-US" sz="1800" b="1" dirty="0" smtClean="0"/>
                        <a:t>#46</a:t>
                      </a:r>
                      <a:endParaRPr lang="en-US" b="1" dirty="0"/>
                    </a:p>
                  </a:txBody>
                  <a:tcPr>
                    <a:cell3D prstMaterial="dkEdge">
                      <a:bevel/>
                      <a:lightRig rig="flood" dir="t"/>
                    </a:cell3D>
                  </a:tcPr>
                </a:tc>
                <a:tc>
                  <a:txBody>
                    <a:bodyPr/>
                    <a:lstStyle/>
                    <a:p>
                      <a:pPr algn="ctr"/>
                      <a:r>
                        <a:rPr lang="en-US" b="1" dirty="0" smtClean="0"/>
                        <a:t>Day 1 </a:t>
                      </a:r>
                      <a:r>
                        <a:rPr lang="en-US" sz="1400" b="1" dirty="0" smtClean="0"/>
                        <a:t>[M3]</a:t>
                      </a:r>
                      <a:endParaRPr lang="en-US" b="1" dirty="0" smtClean="0"/>
                    </a:p>
                    <a:p>
                      <a:pPr algn="ctr"/>
                      <a:r>
                        <a:rPr lang="en-US" sz="1800" b="1" dirty="0" smtClean="0"/>
                        <a:t>#47</a:t>
                      </a:r>
                      <a:endParaRPr lang="en-US" b="1" dirty="0" smtClean="0"/>
                    </a:p>
                  </a:txBody>
                  <a:tcPr>
                    <a:cell3D prstMaterial="dkEdge">
                      <a:bevel/>
                      <a:lightRig rig="flood" dir="t"/>
                    </a:cell3D>
                    <a:solidFill>
                      <a:schemeClr val="accent2">
                        <a:lumMod val="20000"/>
                        <a:lumOff val="80000"/>
                      </a:schemeClr>
                    </a:solidFill>
                  </a:tcPr>
                </a:tc>
                <a:tc>
                  <a:txBody>
                    <a:bodyPr/>
                    <a:lstStyle/>
                    <a:p>
                      <a:pPr algn="ctr"/>
                      <a:r>
                        <a:rPr lang="en-US" b="1" dirty="0" smtClean="0"/>
                        <a:t>2</a:t>
                      </a:r>
                    </a:p>
                    <a:p>
                      <a:pPr algn="ctr"/>
                      <a:r>
                        <a:rPr lang="en-US" sz="1800" b="1" dirty="0" smtClean="0"/>
                        <a:t>#48</a:t>
                      </a:r>
                      <a:endParaRPr lang="en-US" b="1" dirty="0"/>
                    </a:p>
                  </a:txBody>
                  <a:tcPr>
                    <a:cell3D prstMaterial="dkEdge">
                      <a:bevel/>
                      <a:lightRig rig="flood" dir="t"/>
                    </a:cell3D>
                  </a:tcPr>
                </a:tc>
                <a:tc>
                  <a:txBody>
                    <a:bodyPr/>
                    <a:lstStyle/>
                    <a:p>
                      <a:pPr algn="ctr"/>
                      <a:r>
                        <a:rPr lang="en-US" b="1" dirty="0" smtClean="0">
                          <a:solidFill>
                            <a:schemeClr val="bg1"/>
                          </a:solidFill>
                        </a:rPr>
                        <a:t>3</a:t>
                      </a:r>
                    </a:p>
                    <a:p>
                      <a:pPr algn="ctr"/>
                      <a:r>
                        <a:rPr lang="en-US" sz="1800" b="1" dirty="0" smtClean="0">
                          <a:solidFill>
                            <a:schemeClr val="bg1"/>
                          </a:solidFill>
                        </a:rPr>
                        <a:t>#49</a:t>
                      </a:r>
                      <a:endParaRPr lang="en-US" b="1" dirty="0">
                        <a:solidFill>
                          <a:schemeClr val="bg1"/>
                        </a:solidFill>
                      </a:endParaRPr>
                    </a:p>
                  </a:txBody>
                  <a:tcPr>
                    <a:cell3D prstMaterial="dkEdge">
                      <a:bevel/>
                      <a:lightRig rig="flood" dir="t"/>
                    </a:cell3D>
                    <a:solidFill>
                      <a:srgbClr val="00B0F0"/>
                    </a:solidFill>
                  </a:tcPr>
                </a:tc>
              </a:tr>
              <a:tr h="370840">
                <a:tc>
                  <a:txBody>
                    <a:bodyPr/>
                    <a:lstStyle/>
                    <a:p>
                      <a:pPr algn="ctr"/>
                      <a:r>
                        <a:rPr lang="en-US" b="1" dirty="0" smtClean="0">
                          <a:effectLst>
                            <a:glow rad="127000">
                              <a:schemeClr val="bg1"/>
                            </a:glow>
                          </a:effectLst>
                        </a:rPr>
                        <a:t>4</a:t>
                      </a:r>
                    </a:p>
                    <a:p>
                      <a:pPr algn="ctr"/>
                      <a:r>
                        <a:rPr lang="en-US" sz="2400" b="1" dirty="0" smtClean="0">
                          <a:solidFill>
                            <a:schemeClr val="accent5">
                              <a:lumMod val="50000"/>
                            </a:schemeClr>
                          </a:solidFill>
                          <a:effectLst>
                            <a:glow rad="127000">
                              <a:srgbClr val="FFFF00"/>
                            </a:glow>
                          </a:effectLst>
                        </a:rPr>
                        <a:t>#50</a:t>
                      </a:r>
                      <a:endParaRPr lang="en-US" sz="2400" b="1" dirty="0">
                        <a:solidFill>
                          <a:schemeClr val="accent5">
                            <a:lumMod val="50000"/>
                          </a:schemeClr>
                        </a:solidFill>
                        <a:effectLst>
                          <a:glow rad="127000">
                            <a:srgbClr val="FFFF00"/>
                          </a:glow>
                        </a:effectLst>
                      </a:endParaRPr>
                    </a:p>
                  </a:txBody>
                  <a:tcPr>
                    <a:cell3D prstMaterial="dkEdge">
                      <a:bevel/>
                      <a:lightRig rig="flood" dir="t"/>
                    </a:cell3D>
                  </a:tcPr>
                </a:tc>
                <a:tc>
                  <a:txBody>
                    <a:bodyPr/>
                    <a:lstStyle/>
                    <a:p>
                      <a:pPr algn="ctr"/>
                      <a:r>
                        <a:rPr lang="en-US" b="1" dirty="0" smtClean="0">
                          <a:effectLst/>
                        </a:rPr>
                        <a:t>5</a:t>
                      </a:r>
                    </a:p>
                    <a:p>
                      <a:pPr algn="ctr"/>
                      <a:endParaRPr lang="en-US" b="1" dirty="0">
                        <a:effectLst>
                          <a:glow rad="127000">
                            <a:schemeClr val="bg1"/>
                          </a:glow>
                        </a:effectLst>
                      </a:endParaRPr>
                    </a:p>
                  </a:txBody>
                  <a:tcPr>
                    <a:cell3D prstMaterial="dkEdge">
                      <a:bevel/>
                      <a:lightRig rig="flood" dir="t"/>
                    </a:cell3D>
                  </a:tcPr>
                </a:tc>
                <a:tc>
                  <a:txBody>
                    <a:bodyPr/>
                    <a:lstStyle/>
                    <a:p>
                      <a:pPr algn="ctr"/>
                      <a:r>
                        <a:rPr lang="en-US" b="1" dirty="0" smtClean="0"/>
                        <a:t>6</a:t>
                      </a:r>
                      <a:endParaRPr lang="en-US" b="1" dirty="0"/>
                    </a:p>
                  </a:txBody>
                  <a:tcPr>
                    <a:cell3D prstMaterial="dkEdge">
                      <a:bevel/>
                      <a:lightRig rig="flood" dir="t"/>
                    </a:cell3D>
                  </a:tcPr>
                </a:tc>
                <a:tc>
                  <a:txBody>
                    <a:bodyPr/>
                    <a:lstStyle/>
                    <a:p>
                      <a:pPr algn="ctr"/>
                      <a:r>
                        <a:rPr lang="en-US" b="1" dirty="0" smtClean="0"/>
                        <a:t>7</a:t>
                      </a:r>
                      <a:endParaRPr lang="en-US" b="1" dirty="0"/>
                    </a:p>
                  </a:txBody>
                  <a:tcPr>
                    <a:cell3D prstMaterial="dkEdge">
                      <a:bevel/>
                      <a:lightRig rig="flood" dir="t"/>
                    </a:cell3D>
                  </a:tcPr>
                </a:tc>
                <a:tc>
                  <a:txBody>
                    <a:bodyPr/>
                    <a:lstStyle/>
                    <a:p>
                      <a:pPr algn="ctr"/>
                      <a:r>
                        <a:rPr lang="en-US" b="1" dirty="0" smtClean="0"/>
                        <a:t>8</a:t>
                      </a:r>
                      <a:endParaRPr lang="en-US" b="1" dirty="0"/>
                    </a:p>
                  </a:txBody>
                  <a:tcPr>
                    <a:cell3D prstMaterial="dkEdge">
                      <a:bevel/>
                      <a:lightRig rig="flood" dir="t"/>
                    </a:cell3D>
                  </a:tcPr>
                </a:tc>
                <a:tc>
                  <a:txBody>
                    <a:bodyPr/>
                    <a:lstStyle/>
                    <a:p>
                      <a:pPr algn="ctr"/>
                      <a:r>
                        <a:rPr lang="en-US" b="1" dirty="0" smtClean="0"/>
                        <a:t>9</a:t>
                      </a:r>
                      <a:endParaRPr lang="en-US" b="1" dirty="0"/>
                    </a:p>
                  </a:txBody>
                  <a:tcPr>
                    <a:cell3D prstMaterial="dkEdge">
                      <a:bevel/>
                      <a:lightRig rig="flood" dir="t"/>
                    </a:cell3D>
                  </a:tcPr>
                </a:tc>
                <a:tc>
                  <a:txBody>
                    <a:bodyPr/>
                    <a:lstStyle/>
                    <a:p>
                      <a:pPr algn="ctr"/>
                      <a:r>
                        <a:rPr lang="en-US" b="1" dirty="0" smtClean="0"/>
                        <a:t>10</a:t>
                      </a:r>
                      <a:endParaRPr lang="en-US" b="1" dirty="0"/>
                    </a:p>
                  </a:txBody>
                  <a:tcPr>
                    <a:cell3D prstMaterial="dkEdge">
                      <a:bevel/>
                      <a:lightRig rig="flood" dir="t"/>
                    </a:cell3D>
                  </a:tcPr>
                </a:tc>
              </a:tr>
            </a:tbl>
          </a:graphicData>
        </a:graphic>
      </p:graphicFrame>
      <p:sp>
        <p:nvSpPr>
          <p:cNvPr id="9" name="Rectangle 8"/>
          <p:cNvSpPr/>
          <p:nvPr/>
        </p:nvSpPr>
        <p:spPr>
          <a:xfrm>
            <a:off x="8284851" y="2284873"/>
            <a:ext cx="81785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4</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0" name="Rectangle 9"/>
          <p:cNvSpPr/>
          <p:nvPr/>
        </p:nvSpPr>
        <p:spPr>
          <a:xfrm>
            <a:off x="8335346" y="2894473"/>
            <a:ext cx="71686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5</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1" name="Rectangle 10"/>
          <p:cNvSpPr/>
          <p:nvPr/>
        </p:nvSpPr>
        <p:spPr>
          <a:xfrm>
            <a:off x="8346999" y="3514956"/>
            <a:ext cx="73609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6</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2" name="Rectangle 11"/>
          <p:cNvSpPr/>
          <p:nvPr/>
        </p:nvSpPr>
        <p:spPr>
          <a:xfrm>
            <a:off x="8358220" y="4114084"/>
            <a:ext cx="71365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7</a:t>
            </a:r>
            <a:r>
              <a:rPr lang="en-US" sz="2800" b="1" cap="all" spc="0" baseline="30000" dirty="0" smtClean="0">
                <a:ln w="0"/>
                <a:solidFill>
                  <a:srgbClr val="0070C0"/>
                </a:solidFill>
                <a:effectLst>
                  <a:glow rad="127000">
                    <a:schemeClr val="bg1"/>
                  </a:glow>
                </a:effectLst>
              </a:rPr>
              <a:t>th</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14" name="Rectangle 13"/>
          <p:cNvSpPr/>
          <p:nvPr/>
        </p:nvSpPr>
        <p:spPr>
          <a:xfrm>
            <a:off x="8306760" y="1613753"/>
            <a:ext cx="72808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glow rad="127000">
                    <a:schemeClr val="bg1"/>
                  </a:glow>
                </a:effectLst>
              </a:rPr>
              <a:t>3</a:t>
            </a:r>
            <a:r>
              <a:rPr lang="en-US" sz="2800" b="1" cap="all" spc="0" baseline="30000" dirty="0" smtClean="0">
                <a:ln w="0"/>
                <a:solidFill>
                  <a:srgbClr val="0070C0"/>
                </a:solidFill>
                <a:effectLst>
                  <a:glow rad="127000">
                    <a:schemeClr val="bg1"/>
                  </a:glow>
                </a:effectLst>
              </a:rPr>
              <a:t>rd</a:t>
            </a:r>
            <a:r>
              <a:rPr lang="en-US" sz="2800" b="1" cap="all" spc="0" dirty="0" smtClean="0">
                <a:ln w="0"/>
                <a:solidFill>
                  <a:srgbClr val="FF0000"/>
                </a:solidFill>
                <a:effectLst>
                  <a:glow rad="127000">
                    <a:schemeClr val="bg1"/>
                  </a:glow>
                </a:effectLst>
              </a:rPr>
              <a:t> </a:t>
            </a:r>
            <a:endParaRPr lang="en-US" sz="2800" b="1" cap="all" spc="0" dirty="0">
              <a:ln w="0"/>
              <a:solidFill>
                <a:srgbClr val="FF0000"/>
              </a:solidFill>
              <a:effectLst>
                <a:glow rad="127000">
                  <a:schemeClr val="bg1"/>
                </a:glow>
              </a:effectLst>
            </a:endParaRPr>
          </a:p>
        </p:txBody>
      </p:sp>
      <p:sp>
        <p:nvSpPr>
          <p:cNvPr id="22" name="Rectangle 21"/>
          <p:cNvSpPr/>
          <p:nvPr/>
        </p:nvSpPr>
        <p:spPr>
          <a:xfrm>
            <a:off x="492685" y="4842403"/>
            <a:ext cx="1066800" cy="696182"/>
          </a:xfrm>
          <a:prstGeom prst="rect">
            <a:avLst/>
          </a:prstGeom>
          <a:noFill/>
          <a:ln w="57150">
            <a:solidFill>
              <a:srgbClr val="00FF00"/>
            </a:solidFill>
          </a:ln>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7840" y="5715000"/>
            <a:ext cx="8112760" cy="954107"/>
          </a:xfrm>
          <a:prstGeom prst="rect">
            <a:avLst/>
          </a:prstGeom>
          <a:solidFill>
            <a:srgbClr val="006666"/>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smtClean="0">
                <a:ln w="11430"/>
                <a:solidFill>
                  <a:srgbClr val="F8F8F8"/>
                </a:solidFill>
                <a:effectLst>
                  <a:outerShdw blurRad="25400" algn="tl" rotWithShape="0">
                    <a:srgbClr val="000000">
                      <a:alpha val="43000"/>
                    </a:srgbClr>
                  </a:outerShdw>
                </a:effectLst>
              </a:rPr>
              <a:t>Both Wave Sheaf &amp; Pentecost Must </a:t>
            </a:r>
            <a:r>
              <a:rPr lang="en-US" sz="2800" b="1" spc="150" dirty="0" smtClean="0">
                <a:ln w="11430"/>
                <a:solidFill>
                  <a:srgbClr val="99FFCC"/>
                </a:solidFill>
                <a:effectLst>
                  <a:outerShdw blurRad="25400" algn="tl" rotWithShape="0">
                    <a:srgbClr val="000000">
                      <a:alpha val="43000"/>
                    </a:srgbClr>
                  </a:outerShdw>
                </a:effectLst>
                <a:latin typeface="Comic Sans MS" panose="030F0702030302020204" pitchFamily="66" charset="0"/>
              </a:rPr>
              <a:t>Follow</a:t>
            </a:r>
            <a:r>
              <a:rPr lang="en-US" sz="2800" b="1" spc="150" dirty="0" smtClean="0">
                <a:ln w="11430"/>
                <a:solidFill>
                  <a:srgbClr val="F8F8F8"/>
                </a:solidFill>
                <a:effectLst>
                  <a:outerShdw blurRad="25400" algn="tl" rotWithShape="0">
                    <a:srgbClr val="000000">
                      <a:alpha val="43000"/>
                    </a:srgbClr>
                  </a:outerShdw>
                </a:effectLst>
              </a:rPr>
              <a:t> </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the H767</a:t>
            </a:r>
            <a:r>
              <a:rPr lang="en-US" sz="2800" b="1" spc="150" dirty="0" smtClean="0">
                <a:ln w="11430"/>
                <a:solidFill>
                  <a:srgbClr val="FFFF00"/>
                </a:solidFill>
                <a:effectLst>
                  <a:outerShdw blurRad="25400" algn="tl" rotWithShape="0">
                    <a:srgbClr val="000000">
                      <a:alpha val="43000"/>
                    </a:srgbClr>
                  </a:outerShdw>
                </a:effectLst>
              </a:rPr>
              <a:t>6</a:t>
            </a:r>
            <a:r>
              <a:rPr lang="en-US" sz="2800" b="1" spc="150" dirty="0" smtClean="0">
                <a:ln w="11430"/>
                <a:solidFill>
                  <a:srgbClr val="F8F8F8"/>
                </a:solidFill>
                <a:effectLst>
                  <a:outerShdw blurRad="25400" algn="tl" rotWithShape="0">
                    <a:srgbClr val="000000">
                      <a:alpha val="43000"/>
                    </a:srgbClr>
                  </a:outerShdw>
                </a:effectLst>
              </a:rPr>
              <a:t> Weekly Sabbath Every Year!</a:t>
            </a:r>
            <a:endParaRPr lang="en-US" sz="2800" b="1" spc="150" dirty="0">
              <a:ln w="11430"/>
              <a:solidFill>
                <a:srgbClr val="F8F8F8"/>
              </a:solidFill>
              <a:effectLst>
                <a:outerShdw blurRad="25400" algn="tl" rotWithShape="0">
                  <a:srgbClr val="000000">
                    <a:alpha val="43000"/>
                  </a:srgbClr>
                </a:outerShdw>
              </a:effectLst>
            </a:endParaRPr>
          </a:p>
        </p:txBody>
      </p:sp>
      <p:sp>
        <p:nvSpPr>
          <p:cNvPr id="18" name="Title 1"/>
          <p:cNvSpPr txBox="1">
            <a:spLocks/>
          </p:cNvSpPr>
          <p:nvPr/>
        </p:nvSpPr>
        <p:spPr>
          <a:xfrm>
            <a:off x="-35560" y="228600"/>
            <a:ext cx="917956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spc="50" dirty="0" smtClean="0">
                <a:ln w="11430"/>
                <a:solidFill>
                  <a:srgbClr val="7030A0"/>
                </a:solidFill>
                <a:effectLst>
                  <a:outerShdw blurRad="76200" dist="50800" dir="5400000" algn="tl" rotWithShape="0">
                    <a:srgbClr val="000000">
                      <a:alpha val="65000"/>
                    </a:srgbClr>
                  </a:outerShdw>
                </a:effectLst>
                <a:latin typeface="Ravie" pitchFamily="82" charset="0"/>
              </a:rPr>
              <a:t>Back to this Very Important Note</a:t>
            </a:r>
            <a:endParaRPr lang="en-US" sz="2000" spc="50" dirty="0">
              <a:ln w="11430"/>
              <a:solidFill>
                <a:srgbClr val="8C4C64"/>
              </a:solidFill>
              <a:effectLst>
                <a:outerShdw blurRad="76200" dist="50800" dir="5400000" algn="tl" rotWithShape="0">
                  <a:srgbClr val="000000">
                    <a:alpha val="65000"/>
                  </a:srgbClr>
                </a:outerShdw>
              </a:effectLst>
            </a:endParaRPr>
          </a:p>
        </p:txBody>
      </p:sp>
      <p:sp>
        <p:nvSpPr>
          <p:cNvPr id="26" name="Content Placeholder 6"/>
          <p:cNvSpPr txBox="1">
            <a:spLocks/>
          </p:cNvSpPr>
          <p:nvPr/>
        </p:nvSpPr>
        <p:spPr>
          <a:xfrm>
            <a:off x="483533" y="1657942"/>
            <a:ext cx="4688539" cy="1114961"/>
          </a:xfrm>
          <a:prstGeom prst="rect">
            <a:avLst/>
          </a:prstGeom>
          <a:solidFill>
            <a:schemeClr val="accent5">
              <a:lumMod val="20000"/>
              <a:lumOff val="80000"/>
            </a:schemeClr>
          </a:solidFill>
          <a:ln w="57150">
            <a:solidFill>
              <a:srgbClr val="7030A0"/>
            </a:solidFill>
          </a:ln>
          <a:effectLst>
            <a:glow rad="228600">
              <a:srgbClr val="7030A0">
                <a:alpha val="40000"/>
              </a:srgbClr>
            </a:glow>
          </a:effectLst>
          <a:scene3d>
            <a:camera prst="orthographicFront"/>
            <a:lightRig rig="threePt" dir="t"/>
          </a:scene3d>
          <a:sp3d>
            <a:bevelT w="114300" prst="artDeco"/>
          </a:sp3d>
        </p:spPr>
        <p:txBody>
          <a:bodyPr>
            <a:normAutofit fontScale="700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3200" b="1" dirty="0" smtClean="0">
                <a:solidFill>
                  <a:srgbClr val="7030A0"/>
                </a:solidFill>
              </a:rPr>
              <a:t>Wave Sheaf Torah Instruction:  </a:t>
            </a:r>
            <a:r>
              <a:rPr lang="en-US" sz="3200" b="1" dirty="0" smtClean="0">
                <a:solidFill>
                  <a:schemeClr val="accent5">
                    <a:lumMod val="75000"/>
                  </a:schemeClr>
                </a:solidFill>
              </a:rPr>
              <a:t/>
            </a:r>
            <a:br>
              <a:rPr lang="en-US" sz="3200" b="1" dirty="0" smtClean="0">
                <a:solidFill>
                  <a:schemeClr val="accent5">
                    <a:lumMod val="75000"/>
                  </a:schemeClr>
                </a:solidFill>
              </a:rPr>
            </a:br>
            <a:r>
              <a:rPr lang="en-US" sz="3200" b="1" dirty="0" smtClean="0">
                <a:solidFill>
                  <a:schemeClr val="accent5">
                    <a:lumMod val="75000"/>
                  </a:schemeClr>
                </a:solidFill>
              </a:rPr>
              <a:t>Lev 23:11</a:t>
            </a:r>
            <a:r>
              <a:rPr lang="en-US" sz="2400" dirty="0" smtClean="0"/>
              <a:t>   ‘And </a:t>
            </a:r>
            <a:r>
              <a:rPr lang="en-US" sz="2400" b="1" i="1" dirty="0" smtClean="0"/>
              <a:t>he shall wave the sheaf</a:t>
            </a:r>
            <a:r>
              <a:rPr lang="en-US" sz="2400" dirty="0" smtClean="0"/>
              <a:t> before [</a:t>
            </a:r>
            <a:r>
              <a:rPr lang="en-US" sz="2400" b="1" dirty="0" smtClean="0">
                <a:solidFill>
                  <a:srgbClr val="0070C0"/>
                </a:solidFill>
              </a:rPr>
              <a:t>Yahuah</a:t>
            </a:r>
            <a:r>
              <a:rPr lang="en-US" sz="2400" dirty="0" smtClean="0"/>
              <a:t>], for your acceptance.  </a:t>
            </a:r>
            <a:r>
              <a:rPr lang="en-US" sz="2400" b="1" i="1" u="heavy" dirty="0" smtClean="0"/>
              <a:t>On the </a:t>
            </a:r>
            <a:r>
              <a:rPr lang="en-US" sz="2400" b="1" i="1" u="heavy" dirty="0" smtClean="0">
                <a:solidFill>
                  <a:srgbClr val="FF3399"/>
                </a:solidFill>
              </a:rPr>
              <a:t>morrow</a:t>
            </a:r>
            <a:r>
              <a:rPr lang="en-US" sz="2400" b="1" i="1" u="heavy" dirty="0" smtClean="0"/>
              <a:t> after the Sabbath</a:t>
            </a:r>
            <a:r>
              <a:rPr lang="en-US" sz="2400" b="1" i="1" dirty="0" smtClean="0"/>
              <a:t> </a:t>
            </a:r>
            <a:r>
              <a:rPr lang="en-US" sz="2400" baseline="30000" dirty="0" smtClean="0"/>
              <a:t>[</a:t>
            </a:r>
            <a:r>
              <a:rPr lang="en-US" sz="2400" baseline="30000" dirty="0" smtClean="0">
                <a:solidFill>
                  <a:schemeClr val="tx1"/>
                </a:solidFill>
              </a:rPr>
              <a:t>H767</a:t>
            </a:r>
            <a:r>
              <a:rPr lang="en-US" sz="2400" b="1" baseline="30000" dirty="0" smtClean="0">
                <a:solidFill>
                  <a:srgbClr val="0070C0"/>
                </a:solidFill>
              </a:rPr>
              <a:t>6</a:t>
            </a:r>
            <a:r>
              <a:rPr lang="en-US" sz="2400" baseline="30000" dirty="0" smtClean="0"/>
              <a:t>]</a:t>
            </a:r>
            <a:r>
              <a:rPr lang="en-US" sz="2400" dirty="0" smtClean="0"/>
              <a:t> </a:t>
            </a:r>
            <a:r>
              <a:rPr lang="en-US" sz="2400" b="1" i="1" dirty="0" smtClean="0"/>
              <a:t>the priest waves it.</a:t>
            </a:r>
            <a:r>
              <a:rPr lang="en-US" sz="2400" i="1" dirty="0" smtClean="0"/>
              <a:t>’</a:t>
            </a:r>
            <a:endParaRPr lang="en-US" sz="2400" dirty="0" smtClean="0">
              <a:solidFill>
                <a:schemeClr val="accent5">
                  <a:lumMod val="75000"/>
                </a:schemeClr>
              </a:solidFill>
            </a:endParaRPr>
          </a:p>
          <a:p>
            <a:pPr marL="45720" indent="0">
              <a:buFont typeface="Georgia" pitchFamily="18" charset="0"/>
              <a:buNone/>
            </a:pPr>
            <a:endParaRPr lang="en-US" sz="1800" dirty="0">
              <a:solidFill>
                <a:srgbClr val="00B0F0"/>
              </a:solidFill>
            </a:endParaRPr>
          </a:p>
        </p:txBody>
      </p:sp>
      <p:sp>
        <p:nvSpPr>
          <p:cNvPr id="27" name="Content Placeholder 6"/>
          <p:cNvSpPr txBox="1">
            <a:spLocks/>
          </p:cNvSpPr>
          <p:nvPr/>
        </p:nvSpPr>
        <p:spPr>
          <a:xfrm>
            <a:off x="503500" y="2894473"/>
            <a:ext cx="4668572" cy="1296527"/>
          </a:xfrm>
          <a:prstGeom prst="rect">
            <a:avLst/>
          </a:prstGeom>
          <a:solidFill>
            <a:schemeClr val="accent5">
              <a:lumMod val="20000"/>
              <a:lumOff val="80000"/>
            </a:schemeClr>
          </a:solidFill>
          <a:ln w="57150">
            <a:solidFill>
              <a:srgbClr val="7030A0"/>
            </a:solidFill>
          </a:ln>
          <a:effectLst>
            <a:glow rad="228600">
              <a:srgbClr val="7030A0">
                <a:alpha val="40000"/>
              </a:srgbClr>
            </a:glow>
          </a:effectLst>
          <a:scene3d>
            <a:camera prst="orthographicFront"/>
            <a:lightRig rig="threePt" dir="t"/>
          </a:scene3d>
          <a:sp3d>
            <a:bevelT w="114300" prst="artDeco"/>
          </a:sp3d>
        </p:spPr>
        <p:txBody>
          <a:bodyPr vert="horz" lIns="91440" tIns="45720" rIns="91440" bIns="45720" rtlCol="0">
            <a:normAutofit fontScale="400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sz="5500" b="1" dirty="0" smtClean="0">
                <a:solidFill>
                  <a:srgbClr val="7030A0"/>
                </a:solidFill>
              </a:rPr>
              <a:t>Pentecost Torah Instruction</a:t>
            </a:r>
            <a:r>
              <a:rPr lang="en-US" sz="4000" b="1" dirty="0" smtClean="0">
                <a:solidFill>
                  <a:srgbClr val="7030A0"/>
                </a:solidFill>
              </a:rPr>
              <a:t>:</a:t>
            </a:r>
          </a:p>
          <a:p>
            <a:pPr marL="45720" indent="0">
              <a:lnSpc>
                <a:spcPct val="120000"/>
              </a:lnSpc>
              <a:buNone/>
            </a:pPr>
            <a:r>
              <a:rPr lang="en-US" sz="5000" b="1" dirty="0" smtClean="0">
                <a:solidFill>
                  <a:schemeClr val="accent4">
                    <a:lumMod val="75000"/>
                  </a:schemeClr>
                </a:solidFill>
              </a:rPr>
              <a:t>Lev 23:16</a:t>
            </a:r>
            <a:r>
              <a:rPr lang="en-US" sz="5000" dirty="0" smtClean="0">
                <a:solidFill>
                  <a:schemeClr val="accent4">
                    <a:lumMod val="75000"/>
                  </a:schemeClr>
                </a:solidFill>
              </a:rPr>
              <a:t>   </a:t>
            </a:r>
            <a:r>
              <a:rPr lang="en-US" sz="4300" b="1" dirty="0" smtClean="0">
                <a:solidFill>
                  <a:srgbClr val="006600"/>
                </a:solidFill>
              </a:rPr>
              <a:t>Even unto the morrow after the seventh </a:t>
            </a:r>
            <a:r>
              <a:rPr lang="en-US" sz="4300" b="1" i="1" u="heavy" dirty="0" smtClean="0">
                <a:effectLst>
                  <a:glow rad="127000">
                    <a:srgbClr val="99FFCC"/>
                  </a:glow>
                </a:effectLst>
              </a:rPr>
              <a:t>Sabbath</a:t>
            </a:r>
            <a:r>
              <a:rPr lang="en-US" sz="4300" dirty="0" smtClean="0">
                <a:solidFill>
                  <a:schemeClr val="accent5">
                    <a:lumMod val="75000"/>
                  </a:schemeClr>
                </a:solidFill>
              </a:rPr>
              <a:t> </a:t>
            </a:r>
            <a:r>
              <a:rPr lang="en-US" sz="4300" baseline="30000" dirty="0"/>
              <a:t>[</a:t>
            </a:r>
            <a:r>
              <a:rPr lang="en-US" sz="4300" baseline="30000" dirty="0">
                <a:solidFill>
                  <a:schemeClr val="tx1"/>
                </a:solidFill>
              </a:rPr>
              <a:t>H767</a:t>
            </a:r>
            <a:r>
              <a:rPr lang="en-US" sz="4300" b="1" baseline="30000" dirty="0">
                <a:solidFill>
                  <a:srgbClr val="0070C0"/>
                </a:solidFill>
              </a:rPr>
              <a:t>6</a:t>
            </a:r>
            <a:r>
              <a:rPr lang="en-US" sz="4300" baseline="30000" dirty="0"/>
              <a:t>]</a:t>
            </a:r>
            <a:r>
              <a:rPr lang="en-US" sz="4300" dirty="0"/>
              <a:t> </a:t>
            </a:r>
            <a:r>
              <a:rPr lang="en-US" sz="4300" b="1" dirty="0" smtClean="0">
                <a:solidFill>
                  <a:srgbClr val="006600"/>
                </a:solidFill>
              </a:rPr>
              <a:t>shall ye number fifty days …</a:t>
            </a:r>
            <a:endParaRPr lang="en-US" sz="4300" dirty="0">
              <a:solidFill>
                <a:srgbClr val="00B0F0"/>
              </a:solidFill>
            </a:endParaRPr>
          </a:p>
        </p:txBody>
      </p:sp>
      <p:pic>
        <p:nvPicPr>
          <p:cNvPr id="28" name="Picture 4" descr="C:\Users\Rae\Desktop\Art on Desktop\white man clip art\3d white people\png\3d people light went on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54" y="4813353"/>
            <a:ext cx="1892246" cy="1892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53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21600000">
                                      <p:cBhvr>
                                        <p:cTn id="6" dur="2000" fill="hold"/>
                                        <p:tgtEl>
                                          <p:spTgt spid="22"/>
                                        </p:tgtEl>
                                        <p:attrNameLst>
                                          <p:attrName>r</p:attrName>
                                        </p:attrNameLst>
                                      </p:cBhvr>
                                    </p:animRot>
                                  </p:childTnLst>
                                </p:cTn>
                              </p:par>
                            </p:childTnLst>
                          </p:cTn>
                        </p:par>
                        <p:par>
                          <p:cTn id="7" fill="hold">
                            <p:stCondLst>
                              <p:cond delay="2000"/>
                            </p:stCondLst>
                            <p:childTnLst>
                              <p:par>
                                <p:cTn id="8" presetID="45"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000"/>
                                        <p:tgtEl>
                                          <p:spTgt spid="28"/>
                                        </p:tgtEl>
                                      </p:cBhvr>
                                    </p:animEffect>
                                    <p:anim calcmode="lin" valueType="num">
                                      <p:cBhvr>
                                        <p:cTn id="11" dur="2000" fill="hold"/>
                                        <p:tgtEl>
                                          <p:spTgt spid="28"/>
                                        </p:tgtEl>
                                        <p:attrNameLst>
                                          <p:attrName>ppt_w</p:attrName>
                                        </p:attrNameLst>
                                      </p:cBhvr>
                                      <p:tavLst>
                                        <p:tav tm="0" fmla="#ppt_w*sin(2.5*pi*$)">
                                          <p:val>
                                            <p:fltVal val="0"/>
                                          </p:val>
                                        </p:tav>
                                        <p:tav tm="100000">
                                          <p:val>
                                            <p:fltVal val="1"/>
                                          </p:val>
                                        </p:tav>
                                      </p:tavLst>
                                    </p:anim>
                                    <p:anim calcmode="lin" valueType="num">
                                      <p:cBhvr>
                                        <p:cTn id="12" dur="2000" fill="hold"/>
                                        <p:tgtEl>
                                          <p:spTgt spid="28"/>
                                        </p:tgtEl>
                                        <p:attrNameLst>
                                          <p:attrName>ppt_h</p:attrName>
                                        </p:attrNameLst>
                                      </p:cBhvr>
                                      <p:tavLst>
                                        <p:tav tm="0">
                                          <p:val>
                                            <p:strVal val="#ppt_h"/>
                                          </p:val>
                                        </p:tav>
                                        <p:tav tm="100000">
                                          <p:val>
                                            <p:strVal val="#ppt_h"/>
                                          </p:val>
                                        </p:tav>
                                      </p:tavLst>
                                    </p:anim>
                                  </p:childTnLst>
                                </p:cTn>
                              </p:par>
                              <p:par>
                                <p:cTn id="13" presetID="22" presetClass="entr" presetSubtype="8" fill="hold" nodeType="withEffect">
                                  <p:stCondLst>
                                    <p:cond delay="50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wipe(left)">
                                      <p:cBhvr>
                                        <p:cTn id="15" dur="22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6200" y="0"/>
            <a:ext cx="9296400" cy="1371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Which Festival Secures First Place? </a:t>
            </a:r>
            <a:br>
              <a:rPr lang="en-US" sz="44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00B050"/>
                </a:solidFill>
                <a:effectLst>
                  <a:outerShdw blurRad="76200" dist="50800" dir="5400000" algn="tl" rotWithShape="0">
                    <a:srgbClr val="000000">
                      <a:alpha val="65000"/>
                    </a:srgbClr>
                  </a:outerShdw>
                </a:effectLst>
              </a:rPr>
              <a:t>Wave Sheaf? </a:t>
            </a:r>
            <a:r>
              <a:rPr lang="en-US" sz="3600" spc="50" dirty="0" smtClean="0">
                <a:ln w="11430"/>
                <a:solidFill>
                  <a:srgbClr val="8C4C64"/>
                </a:solidFill>
                <a:effectLst>
                  <a:outerShdw blurRad="76200" dist="50800" dir="5400000" algn="tl" rotWithShape="0">
                    <a:srgbClr val="000000">
                      <a:alpha val="65000"/>
                    </a:srgbClr>
                  </a:outerShdw>
                </a:effectLst>
              </a:rPr>
              <a:t>~</a:t>
            </a:r>
            <a:r>
              <a:rPr lang="en-US" sz="3600" spc="50" dirty="0" smtClean="0">
                <a:ln w="11430"/>
                <a:solidFill>
                  <a:schemeClr val="accent5"/>
                </a:solidFill>
                <a:effectLst>
                  <a:outerShdw blurRad="76200" dist="50800" dir="5400000" algn="tl" rotWithShape="0">
                    <a:srgbClr val="000000">
                      <a:alpha val="65000"/>
                    </a:srgbClr>
                  </a:outerShdw>
                </a:effectLst>
              </a:rPr>
              <a:t> </a:t>
            </a:r>
            <a:r>
              <a:rPr lang="en-US" sz="3600" spc="50" dirty="0" smtClean="0">
                <a:ln w="11430"/>
                <a:solidFill>
                  <a:schemeClr val="accent2">
                    <a:lumMod val="75000"/>
                  </a:schemeClr>
                </a:solidFill>
                <a:effectLst>
                  <a:outerShdw blurRad="76200" dist="50800" dir="5400000" algn="tl" rotWithShape="0">
                    <a:srgbClr val="000000">
                      <a:alpha val="65000"/>
                    </a:srgbClr>
                  </a:outerShdw>
                </a:effectLst>
              </a:rPr>
              <a:t>Unleavened Bread Sabbath?</a:t>
            </a:r>
            <a:endParaRPr lang="en-US" sz="1800" spc="50" dirty="0">
              <a:ln w="11430"/>
              <a:solidFill>
                <a:schemeClr val="accent2">
                  <a:lumMod val="75000"/>
                </a:schemeClr>
              </a:solidFill>
              <a:effectLst>
                <a:outerShdw blurRad="76200" dist="50800" dir="5400000" algn="tl" rotWithShape="0">
                  <a:srgbClr val="000000">
                    <a:alpha val="65000"/>
                  </a:srgbClr>
                </a:outerShdw>
              </a:effectLst>
            </a:endParaRPr>
          </a:p>
        </p:txBody>
      </p:sp>
      <p:sp>
        <p:nvSpPr>
          <p:cNvPr id="9" name="Content Placeholder 5"/>
          <p:cNvSpPr>
            <a:spLocks noGrp="1"/>
          </p:cNvSpPr>
          <p:nvPr>
            <p:ph sz="quarter" idx="13"/>
          </p:nvPr>
        </p:nvSpPr>
        <p:spPr>
          <a:xfrm>
            <a:off x="417576" y="1546411"/>
            <a:ext cx="8305800" cy="3505199"/>
          </a:xfrm>
          <a:gradFill>
            <a:gsLst>
              <a:gs pos="43000">
                <a:srgbClr val="FBEAC7"/>
              </a:gs>
              <a:gs pos="68000">
                <a:srgbClr val="FEE7F2"/>
              </a:gs>
              <a:gs pos="57000">
                <a:srgbClr val="99FFCC">
                  <a:alpha val="30000"/>
                </a:srgbClr>
              </a:gs>
              <a:gs pos="7000">
                <a:srgbClr val="FBD49C"/>
              </a:gs>
              <a:gs pos="96000">
                <a:srgbClr val="FEE7F2"/>
              </a:gs>
            </a:gsLst>
            <a:lin ang="5400000" scaled="0"/>
          </a:gradFill>
          <a:ln w="76200">
            <a:solidFill>
              <a:srgbClr val="8C4C64"/>
            </a:solidFill>
          </a:ln>
          <a:effectLst>
            <a:glow rad="228600">
              <a:schemeClr val="accent6">
                <a:satMod val="175000"/>
                <a:alpha val="40000"/>
              </a:schemeClr>
            </a:glow>
          </a:effectLst>
          <a:scene3d>
            <a:camera prst="orthographicFront"/>
            <a:lightRig rig="flat" dir="t">
              <a:rot lat="0" lon="0" rev="18900000"/>
            </a:lightRig>
          </a:scene3d>
          <a:sp3d>
            <a:bevelT w="152400" h="50800" prst="softRound"/>
          </a:sp3d>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marL="45720" indent="0" algn="ctr">
              <a:buNone/>
            </a:pPr>
            <a:endParaRPr lang="en-US" sz="800" b="1"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endParaRPr>
          </a:p>
          <a:p>
            <a:pPr marL="45720" indent="0" algn="ctr">
              <a:buNone/>
            </a:pPr>
            <a:r>
              <a:rPr lang="en-US" sz="2800" b="1" spc="300"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rPr>
              <a:t>Every Feast and Festival is </a:t>
            </a:r>
            <a:br>
              <a:rPr lang="en-US" sz="2800" b="1" spc="300"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rPr>
            </a:br>
            <a:r>
              <a:rPr lang="en-US" sz="2800" b="1" spc="300"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rPr>
              <a:t>of utmost importance, </a:t>
            </a:r>
            <a:br>
              <a:rPr lang="en-US" sz="2800" b="1" spc="300"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rPr>
            </a:br>
            <a:r>
              <a:rPr lang="en-US" sz="2800" b="1" spc="300"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rPr>
              <a:t>whether an annual Sabbath or not!</a:t>
            </a:r>
          </a:p>
          <a:p>
            <a:pPr marL="45720" indent="0">
              <a:buNone/>
            </a:pPr>
            <a:r>
              <a:rPr lang="en-US" sz="2800" b="1" dirty="0" smtClean="0">
                <a:ln w="50800">
                  <a:solidFill>
                    <a:srgbClr val="003300"/>
                  </a:solidFill>
                </a:ln>
                <a:solidFill>
                  <a:schemeClr val="bg1">
                    <a:shade val="50000"/>
                  </a:schemeClr>
                </a:solidFill>
                <a:effectLst>
                  <a:glow rad="63500">
                    <a:schemeClr val="accent4">
                      <a:lumMod val="20000"/>
                      <a:lumOff val="80000"/>
                    </a:schemeClr>
                  </a:glow>
                </a:effectLst>
                <a:latin typeface="Arial Rounded MT Bold" pitchFamily="34" charset="0"/>
              </a:rPr>
              <a:t>In Joshua’s account 2 festivals share Abib 15: </a:t>
            </a:r>
          </a:p>
          <a:p>
            <a:pPr marL="45720" indent="0">
              <a:buNone/>
            </a:pPr>
            <a:r>
              <a:rPr lang="en-US" sz="3200" b="1" dirty="0">
                <a:ln w="50800"/>
                <a:solidFill>
                  <a:schemeClr val="accent2">
                    <a:lumMod val="50000"/>
                  </a:schemeClr>
                </a:solidFill>
                <a:effectLst/>
                <a:latin typeface="Arial Rounded MT Bold" pitchFamily="34" charset="0"/>
              </a:rPr>
              <a:t>a</a:t>
            </a:r>
            <a:r>
              <a:rPr lang="en-US" sz="3200" b="1" dirty="0" smtClean="0">
                <a:ln w="50800"/>
                <a:solidFill>
                  <a:schemeClr val="accent2">
                    <a:lumMod val="50000"/>
                  </a:schemeClr>
                </a:solidFill>
                <a:effectLst/>
                <a:latin typeface="Arial Rounded MT Bold" pitchFamily="34" charset="0"/>
              </a:rPr>
              <a:t>.  1</a:t>
            </a:r>
            <a:r>
              <a:rPr lang="en-US" sz="3200" b="1" baseline="30000" dirty="0" smtClean="0">
                <a:ln w="50800"/>
                <a:solidFill>
                  <a:schemeClr val="accent2">
                    <a:lumMod val="50000"/>
                  </a:schemeClr>
                </a:solidFill>
                <a:effectLst/>
                <a:latin typeface="Arial Rounded MT Bold" pitchFamily="34" charset="0"/>
              </a:rPr>
              <a:t>st</a:t>
            </a:r>
            <a:r>
              <a:rPr lang="en-US" sz="3200" b="1" dirty="0" smtClean="0">
                <a:ln w="50800"/>
                <a:solidFill>
                  <a:schemeClr val="accent2">
                    <a:lumMod val="50000"/>
                  </a:schemeClr>
                </a:solidFill>
                <a:effectLst/>
                <a:latin typeface="Arial Rounded MT Bold" pitchFamily="34" charset="0"/>
              </a:rPr>
              <a:t> Sabbath of Unleavened Bread </a:t>
            </a:r>
          </a:p>
          <a:p>
            <a:pPr marL="45720" indent="0">
              <a:buNone/>
            </a:pPr>
            <a:r>
              <a:rPr lang="en-US" sz="3200" b="1" dirty="0">
                <a:ln w="50800">
                  <a:solidFill>
                    <a:srgbClr val="006600"/>
                  </a:solidFill>
                </a:ln>
                <a:solidFill>
                  <a:srgbClr val="00B050"/>
                </a:solidFill>
                <a:effectLst/>
                <a:latin typeface="Arial Rounded MT Bold" pitchFamily="34" charset="0"/>
              </a:rPr>
              <a:t>b</a:t>
            </a:r>
            <a:r>
              <a:rPr lang="en-US" sz="3200" b="1" dirty="0" smtClean="0">
                <a:ln w="50800">
                  <a:solidFill>
                    <a:srgbClr val="006600"/>
                  </a:solidFill>
                </a:ln>
                <a:solidFill>
                  <a:srgbClr val="00B050"/>
                </a:solidFill>
                <a:effectLst/>
                <a:latin typeface="Arial Rounded MT Bold" pitchFamily="34" charset="0"/>
              </a:rPr>
              <a:t>.  Wave Sheaf Festival</a:t>
            </a:r>
            <a:r>
              <a:rPr lang="en-US" sz="3200" b="1" dirty="0" smtClean="0">
                <a:ln w="50800"/>
                <a:solidFill>
                  <a:srgbClr val="00B050"/>
                </a:solidFill>
                <a:effectLst/>
                <a:latin typeface="Arial Rounded MT Bold" pitchFamily="34" charset="0"/>
              </a:rPr>
              <a:t>  </a:t>
            </a:r>
          </a:p>
        </p:txBody>
      </p:sp>
      <p:pic>
        <p:nvPicPr>
          <p:cNvPr id="10" name="Picture 9" descr="C:\Users\Rae\Desktop\Question Boy png.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400800" y="4343400"/>
            <a:ext cx="2743200" cy="2743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7576" y="5334694"/>
            <a:ext cx="6477000" cy="1200329"/>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Arial Rounded MT Bold" pitchFamily="34" charset="0"/>
              </a:rPr>
              <a:t>Will Joshua give priority to one of them?</a:t>
            </a:r>
            <a:b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Arial Rounded MT Bold" pitchFamily="34" charset="0"/>
              </a:rPr>
            </a:br>
            <a: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Arial Rounded MT Bold" pitchFamily="34" charset="0"/>
              </a:rPr>
              <a:t>Will Joshua make the right choice?</a:t>
            </a:r>
            <a:endParaRPr lang="en-US" sz="1200" b="1" dirty="0" smtClean="0">
              <a:ln w="11430"/>
              <a:solidFill>
                <a:schemeClr val="accent2">
                  <a:lumMod val="20000"/>
                  <a:lumOff val="80000"/>
                </a:schemeClr>
              </a:solidFill>
              <a:effectLst>
                <a:outerShdw blurRad="50800" dist="39000" dir="5460000" algn="tl">
                  <a:srgbClr val="000000">
                    <a:alpha val="38000"/>
                  </a:srgbClr>
                </a:outerShdw>
              </a:effectLst>
              <a:latin typeface="Arial Rounded MT Bold" pitchFamily="34" charset="0"/>
            </a:endParaRPr>
          </a:p>
          <a:p>
            <a:pPr algn="ctr"/>
            <a: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Arial Rounded MT Bold" pitchFamily="34" charset="0"/>
              </a:rPr>
              <a:t>And … </a:t>
            </a:r>
            <a:r>
              <a:rPr lang="en-US" sz="2400" b="1" dirty="0" smtClean="0">
                <a:ln w="11430"/>
                <a:solidFill>
                  <a:srgbClr val="FFC000"/>
                </a:solidFill>
                <a:effectLst>
                  <a:outerShdw blurRad="50800" dist="39000" dir="5460000" algn="tl">
                    <a:srgbClr val="000000">
                      <a:alpha val="38000"/>
                    </a:srgbClr>
                  </a:outerShdw>
                </a:effectLst>
                <a:latin typeface="Arial Rounded MT Bold" pitchFamily="34" charset="0"/>
              </a:rPr>
              <a:t>Does</a:t>
            </a:r>
            <a:r>
              <a:rPr lang="en-US" sz="2400" b="1" dirty="0" smtClean="0">
                <a:ln w="11430"/>
                <a:solidFill>
                  <a:schemeClr val="accent2">
                    <a:lumMod val="20000"/>
                    <a:lumOff val="80000"/>
                  </a:schemeClr>
                </a:solidFill>
                <a:effectLst>
                  <a:outerShdw blurRad="50800" dist="39000" dir="5460000" algn="tl">
                    <a:srgbClr val="000000">
                      <a:alpha val="38000"/>
                    </a:srgbClr>
                  </a:outerShdw>
                </a:effectLst>
                <a:latin typeface="Arial Rounded MT Bold" pitchFamily="34" charset="0"/>
              </a:rPr>
              <a:t> </a:t>
            </a:r>
            <a:r>
              <a:rPr lang="en-US" sz="2400" b="1" dirty="0" smtClean="0">
                <a:ln w="11430"/>
                <a:solidFill>
                  <a:srgbClr val="FFC000"/>
                </a:solidFill>
                <a:effectLst>
                  <a:outerShdw blurRad="50800" dist="39000" dir="5460000" algn="tl">
                    <a:srgbClr val="000000">
                      <a:alpha val="38000"/>
                    </a:srgbClr>
                  </a:outerShdw>
                </a:effectLst>
                <a:latin typeface="Arial Rounded MT Bold" pitchFamily="34" charset="0"/>
              </a:rPr>
              <a:t>it matter?</a:t>
            </a:r>
            <a:endParaRPr lang="en-US" sz="2400" b="1" dirty="0">
              <a:ln w="11430"/>
              <a:solidFill>
                <a:srgbClr val="FFC000"/>
              </a:solidFill>
              <a:effectLst>
                <a:outerShdw blurRad="50800" dist="39000" dir="5460000" algn="tl">
                  <a:srgbClr val="000000">
                    <a:alpha val="38000"/>
                  </a:srgbClr>
                </a:outerShdw>
              </a:effectLst>
              <a:latin typeface="Arial Rounded MT Bold" pitchFamily="34" charset="0"/>
            </a:endParaRPr>
          </a:p>
        </p:txBody>
      </p:sp>
      <p:sp>
        <p:nvSpPr>
          <p:cNvPr id="1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6</a:t>
            </a:fld>
            <a:endParaRPr lang="en-US" dirty="0"/>
          </a:p>
        </p:txBody>
      </p:sp>
      <p:sp>
        <p:nvSpPr>
          <p:cNvPr id="13" name="TextBox 29"/>
          <p:cNvSpPr txBox="1"/>
          <p:nvPr/>
        </p:nvSpPr>
        <p:spPr>
          <a:xfrm>
            <a:off x="304800" y="1447800"/>
            <a:ext cx="436934" cy="1425178"/>
          </a:xfrm>
          <a:prstGeom prst="roundRect">
            <a:avLst/>
          </a:prstGeom>
          <a:solidFill>
            <a:srgbClr val="008080"/>
          </a:solidFill>
          <a:ln w="57150">
            <a:solidFill>
              <a:schemeClr val="accent2">
                <a:lumMod val="60000"/>
                <a:lumOff val="40000"/>
              </a:schemeClr>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spc="150" dirty="0" smtClean="0">
                <a:ln w="11430"/>
                <a:solidFill>
                  <a:srgbClr val="F8F8F8"/>
                </a:solidFill>
                <a:effectLst>
                  <a:outerShdw blurRad="25400" algn="tl" rotWithShape="0">
                    <a:srgbClr val="000000">
                      <a:alpha val="43000"/>
                    </a:srgbClr>
                  </a:outerShdw>
                </a:effectLst>
              </a:rPr>
              <a:t>R</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E</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V</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I</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E</a:t>
            </a:r>
            <a:br>
              <a:rPr lang="en-US" sz="1400" b="1" spc="150" dirty="0" smtClean="0">
                <a:ln w="11430"/>
                <a:solidFill>
                  <a:srgbClr val="F8F8F8"/>
                </a:solidFill>
                <a:effectLst>
                  <a:outerShdw blurRad="25400" algn="tl" rotWithShape="0">
                    <a:srgbClr val="000000">
                      <a:alpha val="43000"/>
                    </a:srgbClr>
                  </a:outerShdw>
                </a:effectLst>
              </a:rPr>
            </a:br>
            <a:r>
              <a:rPr lang="en-US" sz="1400" b="1" spc="150" dirty="0" smtClean="0">
                <a:ln w="11430"/>
                <a:solidFill>
                  <a:srgbClr val="F8F8F8"/>
                </a:solidFill>
                <a:effectLst>
                  <a:outerShdw blurRad="25400" algn="tl" rotWithShape="0">
                    <a:srgbClr val="000000">
                      <a:alpha val="43000"/>
                    </a:srgbClr>
                  </a:outerShdw>
                </a:effectLst>
              </a:rPr>
              <a:t>W</a:t>
            </a:r>
            <a:endParaRPr lang="en-US" sz="14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903997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75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22" presetClass="entr" presetSubtype="8" fill="hold" nodeType="afterEffect">
                                  <p:stCondLst>
                                    <p:cond delay="75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left)">
                                      <p:cBhvr>
                                        <p:cTn id="31" dur="15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left)">
                                      <p:cBhvr>
                                        <p:cTn id="36" dur="125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wipe(left)">
                                      <p:cBhvr>
                                        <p:cTn id="41" dur="125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solidFill>
                  <a:schemeClr val="bg1"/>
                </a:solidFill>
              </a:rPr>
              <a:t>60</a:t>
            </a:fld>
            <a:endParaRPr lang="en-US" dirty="0">
              <a:solidFill>
                <a:schemeClr val="bg1"/>
              </a:solidFill>
            </a:endParaRPr>
          </a:p>
        </p:txBody>
      </p:sp>
      <p:sp>
        <p:nvSpPr>
          <p:cNvPr id="5" name="Title 1"/>
          <p:cNvSpPr txBox="1">
            <a:spLocks/>
          </p:cNvSpPr>
          <p:nvPr/>
        </p:nvSpPr>
        <p:spPr>
          <a:xfrm>
            <a:off x="-49530" y="0"/>
            <a:ext cx="9296400" cy="1200786"/>
          </a:xfrm>
          <a:prstGeom prst="rect">
            <a:avLst/>
          </a:prstGeom>
        </p:spPr>
        <p:txBody>
          <a:bodyPr>
            <a:scene3d>
              <a:camera prst="orthographicFront"/>
              <a:lightRig rig="balanced" dir="t">
                <a:rot lat="0" lon="0" rev="2100000"/>
              </a:lightRig>
            </a:scene3d>
            <a:sp3d extrusionH="57150" prstMaterial="metal">
              <a:bevelT w="38100" h="25400"/>
              <a:contourClr>
                <a:schemeClr val="bg2"/>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ln w="50800"/>
                <a:solidFill>
                  <a:srgbClr val="00B050"/>
                </a:solidFill>
                <a:effectLst>
                  <a:glow rad="228600">
                    <a:schemeClr val="accent2">
                      <a:satMod val="175000"/>
                      <a:alpha val="40000"/>
                    </a:schemeClr>
                  </a:glow>
                </a:effectLst>
              </a:rPr>
              <a:t>3</a:t>
            </a:r>
            <a:r>
              <a:rPr lang="en-US" sz="4000" baseline="30000" dirty="0" smtClean="0">
                <a:ln w="50800"/>
                <a:solidFill>
                  <a:srgbClr val="00B050"/>
                </a:solidFill>
                <a:effectLst>
                  <a:glow rad="228600">
                    <a:schemeClr val="accent2">
                      <a:satMod val="175000"/>
                      <a:alpha val="40000"/>
                    </a:schemeClr>
                  </a:glow>
                </a:effectLst>
              </a:rPr>
              <a:t>rd</a:t>
            </a:r>
            <a:r>
              <a:rPr lang="en-US" sz="4000" dirty="0" smtClean="0">
                <a:ln w="50800"/>
                <a:solidFill>
                  <a:srgbClr val="00B050"/>
                </a:solidFill>
                <a:effectLst>
                  <a:glow rad="228600">
                    <a:schemeClr val="accent2">
                      <a:satMod val="175000"/>
                      <a:alpha val="40000"/>
                    </a:schemeClr>
                  </a:glow>
                </a:effectLst>
              </a:rPr>
              <a:t> Witness to Settle the </a:t>
            </a:r>
            <a:br>
              <a:rPr lang="en-US" sz="4000" dirty="0" smtClean="0">
                <a:ln w="50800"/>
                <a:solidFill>
                  <a:srgbClr val="00B050"/>
                </a:solidFill>
                <a:effectLst>
                  <a:glow rad="228600">
                    <a:schemeClr val="accent2">
                      <a:satMod val="175000"/>
                      <a:alpha val="40000"/>
                    </a:schemeClr>
                  </a:glow>
                </a:effectLst>
              </a:rPr>
            </a:br>
            <a:r>
              <a:rPr lang="en-US" sz="4000" dirty="0" smtClean="0">
                <a:ln w="50800"/>
                <a:solidFill>
                  <a:srgbClr val="00B050"/>
                </a:solidFill>
                <a:effectLst>
                  <a:glow rad="228600">
                    <a:schemeClr val="accent2">
                      <a:satMod val="175000"/>
                      <a:alpha val="40000"/>
                    </a:schemeClr>
                  </a:glow>
                </a:effectLst>
              </a:rPr>
              <a:t>Challenge of Wave Sheaf Placement is: </a:t>
            </a:r>
            <a:endParaRPr lang="en-US" sz="2000" dirty="0">
              <a:ln w="50800"/>
              <a:solidFill>
                <a:srgbClr val="00B050"/>
              </a:solidFill>
              <a:effectLst>
                <a:glow rad="228600">
                  <a:schemeClr val="accent2">
                    <a:satMod val="175000"/>
                    <a:alpha val="40000"/>
                  </a:schemeClr>
                </a:glow>
              </a:effectLst>
            </a:endParaRPr>
          </a:p>
        </p:txBody>
      </p:sp>
      <p:pic>
        <p:nvPicPr>
          <p:cNvPr id="1026" name="Picture 2" descr="C:\Users\Rae\Desktop\historical_research_log.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1333500"/>
            <a:ext cx="6057900" cy="1257300"/>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416810" y="6172200"/>
            <a:ext cx="6727190" cy="819786"/>
          </a:xfrm>
          <a:prstGeom prst="rect">
            <a:avLst/>
          </a:prstGeom>
        </p:spPr>
        <p:txBody>
          <a:bodyPr>
            <a:scene3d>
              <a:camera prst="orthographicFront"/>
              <a:lightRig rig="balanced" dir="t">
                <a:rot lat="0" lon="0" rev="2100000"/>
              </a:lightRig>
            </a:scene3d>
            <a:sp3d extrusionH="57150" prstMaterial="metal">
              <a:bevelT w="38100" h="25400"/>
              <a:contourClr>
                <a:schemeClr val="bg2"/>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ln w="50800"/>
                <a:solidFill>
                  <a:schemeClr val="bg1">
                    <a:shade val="50000"/>
                  </a:schemeClr>
                </a:solidFill>
                <a:effectLst>
                  <a:glow rad="228600">
                    <a:schemeClr val="accent2">
                      <a:satMod val="175000"/>
                      <a:alpha val="40000"/>
                    </a:schemeClr>
                  </a:glow>
                </a:effectLst>
              </a:rPr>
              <a:t>Is there history around Abib 16?</a:t>
            </a:r>
            <a:endParaRPr lang="en-US" sz="1800" dirty="0">
              <a:ln w="50800"/>
              <a:solidFill>
                <a:schemeClr val="bg1">
                  <a:shade val="50000"/>
                </a:schemeClr>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3497851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7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61</a:t>
            </a:fld>
            <a:endParaRPr lang="en-US" dirty="0"/>
          </a:p>
        </p:txBody>
      </p:sp>
      <p:sp>
        <p:nvSpPr>
          <p:cNvPr id="5" name="Title 1"/>
          <p:cNvSpPr txBox="1">
            <a:spLocks/>
          </p:cNvSpPr>
          <p:nvPr/>
        </p:nvSpPr>
        <p:spPr>
          <a:xfrm>
            <a:off x="-76200" y="0"/>
            <a:ext cx="9296400" cy="1371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The Unscriptural Traditional</a:t>
            </a:r>
            <a:br>
              <a:rPr lang="en-US" sz="4200" spc="50" dirty="0" smtClean="0">
                <a:ln w="11430"/>
                <a:solidFill>
                  <a:srgbClr val="C00000"/>
                </a:solidFill>
                <a:effectLst>
                  <a:outerShdw blurRad="76200" dist="50800" dir="5400000" algn="tl" rotWithShape="0">
                    <a:srgbClr val="000000">
                      <a:alpha val="65000"/>
                    </a:srgbClr>
                  </a:outerShdw>
                </a:effectLst>
              </a:rPr>
            </a:br>
            <a:r>
              <a:rPr lang="en-US" sz="4200" spc="50" dirty="0" smtClean="0">
                <a:ln w="11430"/>
                <a:solidFill>
                  <a:srgbClr val="C00000"/>
                </a:solidFill>
                <a:effectLst>
                  <a:outerShdw blurRad="76200" dist="50800" dir="5400000" algn="tl" rotWithShape="0">
                    <a:srgbClr val="000000">
                      <a:alpha val="65000"/>
                    </a:srgbClr>
                  </a:outerShdw>
                </a:effectLst>
              </a:rPr>
              <a:t>Command of Wave Sheaf on Abib 16</a:t>
            </a:r>
          </a:p>
        </p:txBody>
      </p:sp>
      <p:sp>
        <p:nvSpPr>
          <p:cNvPr id="8" name="TextBox 7"/>
          <p:cNvSpPr txBox="1"/>
          <p:nvPr/>
        </p:nvSpPr>
        <p:spPr>
          <a:xfrm>
            <a:off x="381000" y="1295400"/>
            <a:ext cx="8458200" cy="5370701"/>
          </a:xfrm>
          <a:prstGeom prst="rect">
            <a:avLst/>
          </a:prstGeom>
          <a:noFill/>
        </p:spPr>
        <p:txBody>
          <a:bodyPr wrap="square" rtlCol="0">
            <a:spAutoFit/>
            <a:scene3d>
              <a:camera prst="orthographicFront"/>
              <a:lightRig rig="threePt" dir="t"/>
            </a:scene3d>
            <a:sp3d extrusionH="57150">
              <a:bevelT w="38100" h="38100"/>
            </a:sp3d>
          </a:bodyPr>
          <a:lstStyle/>
          <a:p>
            <a:r>
              <a:rPr lang="en-CA" sz="3200" b="1" cap="all" dirty="0" smtClean="0">
                <a:ln w="9000" cmpd="sng">
                  <a:solidFill>
                    <a:schemeClr val="tx2"/>
                  </a:solidFill>
                  <a:prstDash val="solid"/>
                </a:ln>
                <a:solidFill>
                  <a:srgbClr val="00CCFF"/>
                </a:solidFill>
                <a:effectLst>
                  <a:reflection blurRad="12700" stA="28000" endPos="45000" dist="1000" dir="5400000" sy="-100000" algn="bl" rotWithShape="0"/>
                </a:effectLst>
                <a:latin typeface="Cooper Black" pitchFamily="18" charset="0"/>
              </a:rPr>
              <a:t>Truth</a:t>
            </a:r>
            <a:r>
              <a:rPr lang="en-CA" sz="3200" b="1" cap="all" dirty="0" smtClean="0">
                <a:ln w="9000" cmpd="sng">
                  <a:solidFill>
                    <a:schemeClr val="tx2"/>
                  </a:solidFill>
                  <a:prstDash val="solid"/>
                </a:ln>
                <a:solidFill>
                  <a:srgbClr val="00CCFF"/>
                </a:solidFill>
                <a:effectLst>
                  <a:reflection blurRad="12700" stA="28000" endPos="45000" dist="1000" dir="5400000" sy="-100000" algn="bl" rotWithShape="0"/>
                </a:effectLst>
              </a:rPr>
              <a:t>:</a:t>
            </a:r>
            <a:endParaRPr lang="en-CA" sz="3200" b="1" dirty="0" smtClean="0">
              <a:ln w="9000" cmpd="sng">
                <a:solidFill>
                  <a:schemeClr val="tx2"/>
                </a:solidFill>
                <a:prstDash val="solid"/>
              </a:ln>
              <a:solidFill>
                <a:srgbClr val="00CCFF"/>
              </a:solidFill>
            </a:endParaRPr>
          </a:p>
          <a:p>
            <a:pPr marL="342900" indent="-342900">
              <a:buAutoNum type="arabicPeriod"/>
            </a:pPr>
            <a:r>
              <a:rPr lang="en-CA" sz="2400" b="1" dirty="0" smtClean="0">
                <a:solidFill>
                  <a:srgbClr val="0070C0"/>
                </a:solidFill>
              </a:rPr>
              <a:t>Wave Sheaf is always </a:t>
            </a:r>
            <a:r>
              <a:rPr lang="en-CA" sz="2400" b="1" dirty="0">
                <a:solidFill>
                  <a:srgbClr val="0070C0"/>
                </a:solidFill>
              </a:rPr>
              <a:t>celebrated on the morrow after </a:t>
            </a:r>
            <a:r>
              <a:rPr lang="en-CA" sz="2400" b="1" dirty="0" smtClean="0">
                <a:solidFill>
                  <a:srgbClr val="0070C0"/>
                </a:solidFill>
              </a:rPr>
              <a:t/>
            </a:r>
            <a:br>
              <a:rPr lang="en-CA" sz="2400" b="1" dirty="0" smtClean="0">
                <a:solidFill>
                  <a:srgbClr val="0070C0"/>
                </a:solidFill>
              </a:rPr>
            </a:br>
            <a:r>
              <a:rPr lang="en-CA" sz="2400" b="1" dirty="0" smtClean="0">
                <a:solidFill>
                  <a:srgbClr val="0070C0"/>
                </a:solidFill>
              </a:rPr>
              <a:t>the weekly </a:t>
            </a:r>
            <a:r>
              <a:rPr lang="en-CA" sz="2400" b="1" dirty="0">
                <a:solidFill>
                  <a:srgbClr val="0070C0"/>
                </a:solidFill>
              </a:rPr>
              <a:t>Sabbath during the Spring Festivals. </a:t>
            </a:r>
            <a:r>
              <a:rPr lang="en-CA" sz="2400" b="1" dirty="0" smtClean="0">
                <a:solidFill>
                  <a:srgbClr val="0070C0"/>
                </a:solidFill>
              </a:rPr>
              <a:t>  </a:t>
            </a:r>
            <a:br>
              <a:rPr lang="en-CA" sz="2400" b="1" dirty="0" smtClean="0">
                <a:solidFill>
                  <a:srgbClr val="0070C0"/>
                </a:solidFill>
              </a:rPr>
            </a:br>
            <a:r>
              <a:rPr lang="en-CA" sz="2400" b="1" dirty="0" smtClean="0">
                <a:solidFill>
                  <a:srgbClr val="0070C0"/>
                </a:solidFill>
              </a:rPr>
              <a:t>This is ‘day one’ for Counting the Omer.</a:t>
            </a:r>
            <a:r>
              <a:rPr lang="en-CA" sz="2400" b="1" dirty="0" smtClean="0">
                <a:solidFill>
                  <a:schemeClr val="accent5">
                    <a:lumMod val="75000"/>
                  </a:schemeClr>
                </a:solidFill>
              </a:rPr>
              <a:t/>
            </a:r>
            <a:br>
              <a:rPr lang="en-CA" sz="2400" b="1" dirty="0" smtClean="0">
                <a:solidFill>
                  <a:schemeClr val="accent5">
                    <a:lumMod val="75000"/>
                  </a:schemeClr>
                </a:solidFill>
              </a:rPr>
            </a:br>
            <a:endParaRPr lang="en-CA" sz="1050" b="1" dirty="0" smtClean="0">
              <a:solidFill>
                <a:schemeClr val="accent5">
                  <a:lumMod val="75000"/>
                </a:schemeClr>
              </a:solidFill>
            </a:endParaRPr>
          </a:p>
          <a:p>
            <a:pPr marL="342900" indent="-342900">
              <a:buFontTx/>
              <a:buAutoNum type="arabicPeriod"/>
            </a:pPr>
            <a:r>
              <a:rPr lang="en-CA" sz="2400" b="1" dirty="0">
                <a:solidFill>
                  <a:schemeClr val="accent5">
                    <a:lumMod val="75000"/>
                  </a:schemeClr>
                </a:solidFill>
              </a:rPr>
              <a:t>Omer means </a:t>
            </a:r>
            <a:r>
              <a:rPr lang="en-CA" sz="2400" b="1" dirty="0" smtClean="0">
                <a:solidFill>
                  <a:schemeClr val="accent5">
                    <a:lumMod val="75000"/>
                  </a:schemeClr>
                </a:solidFill>
              </a:rPr>
              <a:t>“sheaf.”  </a:t>
            </a:r>
            <a:br>
              <a:rPr lang="en-CA" sz="2400" b="1" dirty="0" smtClean="0">
                <a:solidFill>
                  <a:schemeClr val="accent5">
                    <a:lumMod val="75000"/>
                  </a:schemeClr>
                </a:solidFill>
              </a:rPr>
            </a:br>
            <a:r>
              <a:rPr lang="en-CA" sz="2400" b="1" dirty="0" smtClean="0">
                <a:solidFill>
                  <a:schemeClr val="accent5">
                    <a:lumMod val="75000"/>
                  </a:schemeClr>
                </a:solidFill>
              </a:rPr>
              <a:t>The command for Counting the Omer </a:t>
            </a:r>
            <a:r>
              <a:rPr lang="en-CA" sz="2400" b="1" dirty="0">
                <a:solidFill>
                  <a:schemeClr val="accent5">
                    <a:lumMod val="75000"/>
                  </a:schemeClr>
                </a:solidFill>
              </a:rPr>
              <a:t>originates in </a:t>
            </a:r>
            <a:r>
              <a:rPr lang="en-CA" sz="2400" b="1" dirty="0" smtClean="0">
                <a:solidFill>
                  <a:schemeClr val="accent5">
                    <a:lumMod val="75000"/>
                  </a:schemeClr>
                </a:solidFill>
              </a:rPr>
              <a:t>Lev 23:15. </a:t>
            </a:r>
            <a:br>
              <a:rPr lang="en-CA" sz="2400" b="1" dirty="0" smtClean="0">
                <a:solidFill>
                  <a:schemeClr val="accent5">
                    <a:lumMod val="75000"/>
                  </a:schemeClr>
                </a:solidFill>
              </a:rPr>
            </a:br>
            <a:r>
              <a:rPr lang="en-CA" sz="2400" b="1" dirty="0" smtClean="0">
                <a:solidFill>
                  <a:schemeClr val="accent5">
                    <a:lumMod val="75000"/>
                  </a:schemeClr>
                </a:solidFill>
              </a:rPr>
              <a:t>It is a</a:t>
            </a:r>
            <a:r>
              <a:rPr lang="en-CA" sz="2400" b="1" dirty="0">
                <a:solidFill>
                  <a:schemeClr val="accent5">
                    <a:lumMod val="75000"/>
                  </a:schemeClr>
                </a:solidFill>
              </a:rPr>
              <a:t> </a:t>
            </a:r>
            <a:r>
              <a:rPr lang="en-CA" sz="2400" b="1" i="1" dirty="0">
                <a:solidFill>
                  <a:schemeClr val="accent5">
                    <a:lumMod val="75000"/>
                  </a:schemeClr>
                </a:solidFill>
              </a:rPr>
              <a:t>mitzvah </a:t>
            </a:r>
            <a:r>
              <a:rPr lang="en-CA" sz="2000" b="1" dirty="0">
                <a:solidFill>
                  <a:schemeClr val="tx1">
                    <a:lumMod val="50000"/>
                    <a:lumOff val="50000"/>
                  </a:schemeClr>
                </a:solidFill>
              </a:rPr>
              <a:t>(commandment) </a:t>
            </a:r>
            <a:r>
              <a:rPr lang="en-CA" sz="2400" b="1" dirty="0">
                <a:solidFill>
                  <a:schemeClr val="accent5">
                    <a:lumMod val="75000"/>
                  </a:schemeClr>
                </a:solidFill>
              </a:rPr>
              <a:t>to count the O</a:t>
            </a:r>
            <a:r>
              <a:rPr lang="en-CA" sz="2400" b="1" dirty="0" smtClean="0">
                <a:solidFill>
                  <a:schemeClr val="accent5">
                    <a:lumMod val="75000"/>
                  </a:schemeClr>
                </a:solidFill>
              </a:rPr>
              <a:t>mer </a:t>
            </a:r>
            <a:r>
              <a:rPr lang="en-CA" sz="2400" b="1" dirty="0">
                <a:solidFill>
                  <a:schemeClr val="accent5">
                    <a:lumMod val="75000"/>
                  </a:schemeClr>
                </a:solidFill>
              </a:rPr>
              <a:t>for the </a:t>
            </a:r>
            <a:r>
              <a:rPr lang="en-CA" sz="2400" b="1" dirty="0" smtClean="0">
                <a:solidFill>
                  <a:schemeClr val="accent5">
                    <a:lumMod val="75000"/>
                  </a:schemeClr>
                </a:solidFill>
              </a:rPr>
              <a:t>seven complete weeks between Wave Sheaf </a:t>
            </a:r>
            <a:r>
              <a:rPr lang="en-CA" sz="2400" b="1" dirty="0">
                <a:solidFill>
                  <a:schemeClr val="accent5">
                    <a:lumMod val="75000"/>
                  </a:schemeClr>
                </a:solidFill>
              </a:rPr>
              <a:t>and </a:t>
            </a:r>
            <a:r>
              <a:rPr lang="en-CA" sz="2400" b="1" dirty="0" smtClean="0">
                <a:solidFill>
                  <a:schemeClr val="accent5">
                    <a:lumMod val="75000"/>
                  </a:schemeClr>
                </a:solidFill>
              </a:rPr>
              <a:t>Pentecost</a:t>
            </a:r>
            <a:r>
              <a:rPr lang="en-CA" b="1" dirty="0" smtClean="0">
                <a:solidFill>
                  <a:schemeClr val="accent5">
                    <a:lumMod val="75000"/>
                  </a:schemeClr>
                </a:solidFill>
              </a:rPr>
              <a:t>.</a:t>
            </a:r>
            <a:br>
              <a:rPr lang="en-CA" b="1" dirty="0" smtClean="0">
                <a:solidFill>
                  <a:schemeClr val="accent5">
                    <a:lumMod val="75000"/>
                  </a:schemeClr>
                </a:solidFill>
              </a:rPr>
            </a:br>
            <a:endParaRPr lang="en-CA" b="1" dirty="0" smtClean="0">
              <a:solidFill>
                <a:schemeClr val="accent5">
                  <a:lumMod val="75000"/>
                </a:schemeClr>
              </a:solidFill>
            </a:endParaRPr>
          </a:p>
          <a:p>
            <a:r>
              <a:rPr lang="en-CA" sz="3200" b="1" cap="all" dirty="0" smtClean="0">
                <a:ln w="9000" cmpd="sng">
                  <a:solidFill>
                    <a:schemeClr val="tx2"/>
                  </a:solidFill>
                  <a:prstDash val="solid"/>
                </a:ln>
                <a:solidFill>
                  <a:srgbClr val="FF0000"/>
                </a:solidFill>
                <a:effectLst>
                  <a:reflection blurRad="12700" stA="28000" endPos="45000" dist="1000" dir="5400000" sy="-100000" algn="bl" rotWithShape="0"/>
                </a:effectLst>
                <a:latin typeface="Cooper Black" pitchFamily="18" charset="0"/>
              </a:rPr>
              <a:t>Tradition</a:t>
            </a:r>
            <a:r>
              <a:rPr lang="en-CA" sz="3200" b="1" cap="all" dirty="0" smtClean="0">
                <a:ln w="9000" cmpd="sng">
                  <a:solidFill>
                    <a:schemeClr val="tx2"/>
                  </a:solidFill>
                  <a:prstDash val="solid"/>
                </a:ln>
                <a:solidFill>
                  <a:srgbClr val="FF0000"/>
                </a:solidFill>
                <a:effectLst>
                  <a:reflection blurRad="12700" stA="28000" endPos="45000" dist="1000" dir="5400000" sy="-100000" algn="bl" rotWithShape="0"/>
                </a:effectLst>
              </a:rPr>
              <a:t>:</a:t>
            </a:r>
            <a:endParaRPr lang="en-CA" sz="3200" b="1" dirty="0">
              <a:ln w="9000" cmpd="sng">
                <a:solidFill>
                  <a:schemeClr val="tx2"/>
                </a:solidFill>
                <a:prstDash val="solid"/>
              </a:ln>
              <a:solidFill>
                <a:srgbClr val="FF0000"/>
              </a:solidFill>
            </a:endParaRPr>
          </a:p>
          <a:p>
            <a:pPr marL="342900" indent="-342900">
              <a:buAutoNum type="arabicPeriod"/>
            </a:pPr>
            <a:r>
              <a:rPr lang="en-CA" sz="2400" b="1" u="sng" dirty="0" smtClean="0">
                <a:solidFill>
                  <a:srgbClr val="FF0000"/>
                </a:solidFill>
              </a:rPr>
              <a:t>The Wave Sheaf </a:t>
            </a:r>
            <a:r>
              <a:rPr lang="en-CA" sz="2400" b="1" u="sng" dirty="0">
                <a:solidFill>
                  <a:srgbClr val="FF0000"/>
                </a:solidFill>
              </a:rPr>
              <a:t>Festival is always fixed to the Abib 16 </a:t>
            </a:r>
            <a:r>
              <a:rPr lang="en-CA" sz="2400" b="1" u="sng" dirty="0" smtClean="0">
                <a:solidFill>
                  <a:srgbClr val="FF0000"/>
                </a:solidFill>
              </a:rPr>
              <a:t>date</a:t>
            </a:r>
            <a:r>
              <a:rPr lang="en-CA" sz="2400" b="1" dirty="0" smtClean="0">
                <a:solidFill>
                  <a:srgbClr val="FF0000"/>
                </a:solidFill>
              </a:rPr>
              <a:t> </a:t>
            </a:r>
            <a:br>
              <a:rPr lang="en-CA" sz="2400" b="1" dirty="0" smtClean="0">
                <a:solidFill>
                  <a:srgbClr val="FF0000"/>
                </a:solidFill>
              </a:rPr>
            </a:br>
            <a:r>
              <a:rPr lang="en-CA" sz="2400" b="1" dirty="0" smtClean="0">
                <a:solidFill>
                  <a:srgbClr val="FF0000"/>
                </a:solidFill>
              </a:rPr>
              <a:t>(as a floating Wave Sheaf / Firstfruits Festival).</a:t>
            </a:r>
            <a:r>
              <a:rPr lang="en-CA" sz="2400" b="1" dirty="0" smtClean="0">
                <a:solidFill>
                  <a:schemeClr val="accent5">
                    <a:lumMod val="75000"/>
                  </a:schemeClr>
                </a:solidFill>
              </a:rPr>
              <a:t/>
            </a:r>
            <a:br>
              <a:rPr lang="en-CA" sz="2400" b="1" dirty="0" smtClean="0">
                <a:solidFill>
                  <a:schemeClr val="accent5">
                    <a:lumMod val="75000"/>
                  </a:schemeClr>
                </a:solidFill>
              </a:rPr>
            </a:br>
            <a:endParaRPr lang="en-CA" sz="1050" b="1" dirty="0" smtClean="0">
              <a:solidFill>
                <a:schemeClr val="accent5">
                  <a:lumMod val="75000"/>
                </a:schemeClr>
              </a:solidFill>
            </a:endParaRPr>
          </a:p>
          <a:p>
            <a:pPr marL="342900" indent="-342900">
              <a:buAutoNum type="arabicPeriod"/>
            </a:pPr>
            <a:r>
              <a:rPr lang="en-CA" sz="2400" b="1" dirty="0" smtClean="0">
                <a:solidFill>
                  <a:schemeClr val="accent5">
                    <a:lumMod val="75000"/>
                  </a:schemeClr>
                </a:solidFill>
              </a:rPr>
              <a:t>Counting </a:t>
            </a:r>
            <a:r>
              <a:rPr lang="en-CA" sz="2400" b="1" dirty="0">
                <a:solidFill>
                  <a:schemeClr val="accent5">
                    <a:lumMod val="75000"/>
                  </a:schemeClr>
                </a:solidFill>
              </a:rPr>
              <a:t>the Omer is according to Jewish tradition</a:t>
            </a:r>
            <a:r>
              <a:rPr lang="en-CA" b="1" dirty="0" smtClean="0">
                <a:solidFill>
                  <a:schemeClr val="accent5">
                    <a:lumMod val="75000"/>
                  </a:schemeClr>
                </a:solidFill>
              </a:rPr>
              <a:t>. </a:t>
            </a:r>
            <a:endParaRPr lang="en-US" dirty="0">
              <a:solidFill>
                <a:schemeClr val="accent5">
                  <a:lumMod val="20000"/>
                  <a:lumOff val="80000"/>
                </a:schemeClr>
              </a:solidFill>
            </a:endParaRPr>
          </a:p>
        </p:txBody>
      </p:sp>
      <p:sp>
        <p:nvSpPr>
          <p:cNvPr id="6" name="TextBox 29"/>
          <p:cNvSpPr txBox="1"/>
          <p:nvPr/>
        </p:nvSpPr>
        <p:spPr>
          <a:xfrm>
            <a:off x="8153400" y="1524000"/>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
        <p:nvSpPr>
          <p:cNvPr id="7" name="TextBox 29"/>
          <p:cNvSpPr txBox="1"/>
          <p:nvPr/>
        </p:nvSpPr>
        <p:spPr>
          <a:xfrm>
            <a:off x="7731661" y="5791200"/>
            <a:ext cx="1280412" cy="715089"/>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oper Black" pitchFamily="18" charset="0"/>
              </a:rPr>
              <a:t>BRAND</a:t>
            </a:r>
            <a:br>
              <a:rPr lang="en-US" b="1" spc="150" dirty="0" smtClean="0">
                <a:ln w="11430"/>
                <a:solidFill>
                  <a:srgbClr val="F8F8F8"/>
                </a:solidFill>
                <a:effectLst>
                  <a:outerShdw blurRad="25400" algn="tl" rotWithShape="0">
                    <a:srgbClr val="000000">
                      <a:alpha val="43000"/>
                    </a:srgbClr>
                  </a:outerShdw>
                </a:effectLst>
                <a:latin typeface="Cooper Black" pitchFamily="18" charset="0"/>
              </a:rPr>
            </a:br>
            <a:r>
              <a:rPr lang="en-US" b="1" spc="150" dirty="0" smtClean="0">
                <a:ln w="11430"/>
                <a:solidFill>
                  <a:srgbClr val="F8F8F8"/>
                </a:solidFill>
                <a:effectLst>
                  <a:outerShdw blurRad="25400" algn="tl" rotWithShape="0">
                    <a:srgbClr val="000000">
                      <a:alpha val="43000"/>
                    </a:srgbClr>
                  </a:outerShdw>
                </a:effectLst>
                <a:latin typeface="Cooper Black" pitchFamily="18" charset="0"/>
              </a:rPr>
              <a:t>NEW</a:t>
            </a:r>
            <a:endParaRPr lang="en-US"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1297234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1000"/>
                                        <p:tgtEl>
                                          <p:spTgt spid="8">
                                            <p:txEl>
                                              <p:pRg st="4" end="4"/>
                                            </p:txEl>
                                          </p:spTgt>
                                        </p:tgtEl>
                                      </p:cBhvr>
                                    </p:animEffect>
                                    <p:anim calcmode="lin" valueType="num">
                                      <p:cBhvr>
                                        <p:cTn id="2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8" fill="hold" nodeType="afterEffect">
                                  <p:stCondLst>
                                    <p:cond delay="200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wipe(left)">
                                      <p:cBhvr>
                                        <p:cTn id="30" dur="1750"/>
                                        <p:tgtEl>
                                          <p:spTgt spid="8">
                                            <p:txEl>
                                              <p:pRg st="5" end="5"/>
                                            </p:txEl>
                                          </p:spTgt>
                                        </p:tgtEl>
                                      </p:cBhvr>
                                    </p:animEffect>
                                  </p:childTnLst>
                                </p:cTn>
                              </p:par>
                            </p:childTnLst>
                          </p:cTn>
                        </p:par>
                        <p:par>
                          <p:cTn id="31" fill="hold">
                            <p:stCondLst>
                              <p:cond delay="475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62</a:t>
            </a:fld>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Jewish Tradition Leads the Way</a:t>
            </a:r>
          </a:p>
        </p:txBody>
      </p:sp>
      <p:sp>
        <p:nvSpPr>
          <p:cNvPr id="8" name="TextBox 7"/>
          <p:cNvSpPr txBox="1"/>
          <p:nvPr/>
        </p:nvSpPr>
        <p:spPr>
          <a:xfrm>
            <a:off x="386080" y="843280"/>
            <a:ext cx="8382000" cy="5078313"/>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Tx/>
              <a:buAutoNum type="arabicPeriod"/>
            </a:pPr>
            <a:r>
              <a:rPr lang="en-CA" sz="2400" b="1" dirty="0" smtClean="0">
                <a:solidFill>
                  <a:schemeClr val="bg2">
                    <a:lumMod val="25000"/>
                  </a:schemeClr>
                </a:solidFill>
              </a:rPr>
              <a:t>The Jewish Omer Count </a:t>
            </a:r>
            <a:r>
              <a:rPr lang="en-CA" sz="2400" b="1" dirty="0">
                <a:solidFill>
                  <a:schemeClr val="bg2">
                    <a:lumMod val="25000"/>
                  </a:schemeClr>
                </a:solidFill>
              </a:rPr>
              <a:t>from </a:t>
            </a:r>
            <a:r>
              <a:rPr lang="en-CA" sz="2400" b="1" dirty="0" smtClean="0">
                <a:solidFill>
                  <a:schemeClr val="bg2">
                    <a:lumMod val="25000"/>
                  </a:schemeClr>
                </a:solidFill>
              </a:rPr>
              <a:t>Wave Sheaf </a:t>
            </a:r>
            <a:r>
              <a:rPr lang="en-CA" sz="2400" b="1" dirty="0">
                <a:solidFill>
                  <a:schemeClr val="bg2">
                    <a:lumMod val="25000"/>
                  </a:schemeClr>
                </a:solidFill>
              </a:rPr>
              <a:t>to Pentecost </a:t>
            </a:r>
            <a:r>
              <a:rPr lang="en-CA" sz="2400" b="1" dirty="0" smtClean="0">
                <a:solidFill>
                  <a:schemeClr val="bg2">
                    <a:lumMod val="25000"/>
                  </a:schemeClr>
                </a:solidFill>
              </a:rPr>
              <a:t/>
            </a:r>
            <a:br>
              <a:rPr lang="en-CA" sz="2400" b="1" dirty="0" smtClean="0">
                <a:solidFill>
                  <a:schemeClr val="bg2">
                    <a:lumMod val="25000"/>
                  </a:schemeClr>
                </a:solidFill>
              </a:rPr>
            </a:br>
            <a:r>
              <a:rPr lang="en-CA" sz="2400" b="1" dirty="0" smtClean="0">
                <a:solidFill>
                  <a:srgbClr val="C00000"/>
                </a:solidFill>
              </a:rPr>
              <a:t>always</a:t>
            </a:r>
            <a:r>
              <a:rPr lang="en-CA" sz="2400" dirty="0" smtClean="0"/>
              <a:t> </a:t>
            </a:r>
            <a:r>
              <a:rPr lang="en-CA" sz="2400" b="1" dirty="0">
                <a:solidFill>
                  <a:srgbClr val="C00000"/>
                </a:solidFill>
              </a:rPr>
              <a:t>begins on the third day </a:t>
            </a:r>
            <a:r>
              <a:rPr lang="en-CA" sz="2400" b="1" dirty="0">
                <a:solidFill>
                  <a:schemeClr val="bg2">
                    <a:lumMod val="25000"/>
                  </a:schemeClr>
                </a:solidFill>
              </a:rPr>
              <a:t>of the Passover spring </a:t>
            </a:r>
            <a:r>
              <a:rPr lang="en-CA" sz="2400" b="1" dirty="0" smtClean="0">
                <a:solidFill>
                  <a:schemeClr val="bg2">
                    <a:lumMod val="25000"/>
                  </a:schemeClr>
                </a:solidFill>
              </a:rPr>
              <a:t>festival.  Wave Sheaf </a:t>
            </a:r>
            <a:r>
              <a:rPr lang="en-CA" sz="2400" b="1" dirty="0" smtClean="0">
                <a:solidFill>
                  <a:srgbClr val="C00000"/>
                </a:solidFill>
              </a:rPr>
              <a:t>always</a:t>
            </a:r>
            <a:r>
              <a:rPr lang="en-CA" sz="2400" b="1" dirty="0" smtClean="0">
                <a:solidFill>
                  <a:schemeClr val="bg2">
                    <a:lumMod val="25000"/>
                  </a:schemeClr>
                </a:solidFill>
              </a:rPr>
              <a:t> follows the 1</a:t>
            </a:r>
            <a:r>
              <a:rPr lang="en-CA" sz="2400" b="1" cap="small" baseline="30000" dirty="0" smtClean="0">
                <a:solidFill>
                  <a:schemeClr val="bg2">
                    <a:lumMod val="25000"/>
                  </a:schemeClr>
                </a:solidFill>
              </a:rPr>
              <a:t>st </a:t>
            </a:r>
            <a:r>
              <a:rPr lang="en-CA" sz="2400" b="1" dirty="0" smtClean="0">
                <a:solidFill>
                  <a:schemeClr val="bg2">
                    <a:lumMod val="25000"/>
                  </a:schemeClr>
                </a:solidFill>
              </a:rPr>
              <a:t>Sabbath of Unleavened Bread with celebrations on </a:t>
            </a:r>
            <a:r>
              <a:rPr lang="en-CA" sz="2400" b="1" dirty="0" smtClean="0">
                <a:solidFill>
                  <a:srgbClr val="C00000"/>
                </a:solidFill>
              </a:rPr>
              <a:t>Abib </a:t>
            </a:r>
            <a:r>
              <a:rPr lang="en-CA" sz="2400" b="1" dirty="0">
                <a:solidFill>
                  <a:srgbClr val="C00000"/>
                </a:solidFill>
              </a:rPr>
              <a:t>16. </a:t>
            </a:r>
            <a:r>
              <a:rPr lang="en-CA" sz="2400" b="1" dirty="0" smtClean="0">
                <a:solidFill>
                  <a:srgbClr val="C00000"/>
                </a:solidFill>
              </a:rPr>
              <a:t/>
            </a:r>
            <a:br>
              <a:rPr lang="en-CA" sz="2400" b="1" dirty="0" smtClean="0">
                <a:solidFill>
                  <a:srgbClr val="C00000"/>
                </a:solidFill>
              </a:rPr>
            </a:br>
            <a:endParaRPr lang="en-CA" sz="1400" b="1" dirty="0" smtClean="0">
              <a:solidFill>
                <a:srgbClr val="C00000"/>
              </a:solidFill>
            </a:endParaRPr>
          </a:p>
          <a:p>
            <a:pPr marL="342900" indent="-342900">
              <a:buFontTx/>
              <a:buAutoNum type="arabicPeriod"/>
            </a:pPr>
            <a:r>
              <a:rPr lang="en-CA" sz="2400" b="1" dirty="0" smtClean="0">
                <a:solidFill>
                  <a:schemeClr val="bg2">
                    <a:lumMod val="25000"/>
                  </a:schemeClr>
                </a:solidFill>
              </a:rPr>
              <a:t>There </a:t>
            </a:r>
            <a:r>
              <a:rPr lang="en-CA" sz="2400" b="1" dirty="0">
                <a:solidFill>
                  <a:schemeClr val="bg2">
                    <a:lumMod val="25000"/>
                  </a:schemeClr>
                </a:solidFill>
              </a:rPr>
              <a:t>are also a series of restrictions that arise during the period of the counting of the Omer</a:t>
            </a:r>
            <a:r>
              <a:rPr lang="en-CA" sz="2400" b="1" i="1" dirty="0">
                <a:solidFill>
                  <a:schemeClr val="bg2">
                    <a:lumMod val="25000"/>
                  </a:schemeClr>
                </a:solidFill>
              </a:rPr>
              <a:t> </a:t>
            </a:r>
            <a:r>
              <a:rPr lang="en-CA" sz="2400" b="1" dirty="0">
                <a:solidFill>
                  <a:schemeClr val="bg2">
                    <a:lumMod val="25000"/>
                  </a:schemeClr>
                </a:solidFill>
              </a:rPr>
              <a:t>up until Lag Ba’Omer, which translates as the </a:t>
            </a:r>
            <a:r>
              <a:rPr lang="en-CA" sz="2400" b="1" cap="small" dirty="0">
                <a:solidFill>
                  <a:schemeClr val="bg2">
                    <a:lumMod val="25000"/>
                  </a:schemeClr>
                </a:solidFill>
              </a:rPr>
              <a:t>33</a:t>
            </a:r>
            <a:r>
              <a:rPr lang="en-CA" sz="2400" b="1" cap="small" baseline="30000" dirty="0">
                <a:solidFill>
                  <a:schemeClr val="bg2">
                    <a:lumMod val="25000"/>
                  </a:schemeClr>
                </a:solidFill>
              </a:rPr>
              <a:t>rd</a:t>
            </a:r>
            <a:r>
              <a:rPr lang="en-CA" sz="2400" b="1" dirty="0">
                <a:solidFill>
                  <a:schemeClr val="bg2">
                    <a:lumMod val="25000"/>
                  </a:schemeClr>
                </a:solidFill>
              </a:rPr>
              <a:t> day in the count of the Omer. </a:t>
            </a:r>
            <a:r>
              <a:rPr lang="en-CA" sz="2400" b="1" dirty="0" smtClean="0">
                <a:solidFill>
                  <a:schemeClr val="bg2">
                    <a:lumMod val="25000"/>
                  </a:schemeClr>
                </a:solidFill>
              </a:rPr>
              <a:t> </a:t>
            </a:r>
            <a:r>
              <a:rPr lang="en-CA" sz="2400" b="1" u="sng" dirty="0" smtClean="0">
                <a:solidFill>
                  <a:srgbClr val="C00000"/>
                </a:solidFill>
              </a:rPr>
              <a:t>The </a:t>
            </a:r>
            <a:r>
              <a:rPr lang="en-CA" sz="2400" b="1" u="sng" dirty="0">
                <a:solidFill>
                  <a:srgbClr val="C00000"/>
                </a:solidFill>
              </a:rPr>
              <a:t>tradition is</a:t>
            </a:r>
            <a:r>
              <a:rPr lang="en-CA" sz="2400" b="1" dirty="0">
                <a:solidFill>
                  <a:srgbClr val="C00000"/>
                </a:solidFill>
              </a:rPr>
              <a:t>:  to mourn the first 33 days </a:t>
            </a:r>
            <a:r>
              <a:rPr lang="en-CA" sz="2400" b="1" dirty="0" smtClean="0">
                <a:solidFill>
                  <a:srgbClr val="C00000"/>
                </a:solidFill>
              </a:rPr>
              <a:t/>
            </a:r>
            <a:br>
              <a:rPr lang="en-CA" sz="2400" b="1" dirty="0" smtClean="0">
                <a:solidFill>
                  <a:srgbClr val="C00000"/>
                </a:solidFill>
              </a:rPr>
            </a:br>
            <a:r>
              <a:rPr lang="en-CA" sz="2400" b="1" dirty="0" smtClean="0">
                <a:solidFill>
                  <a:srgbClr val="C00000"/>
                </a:solidFill>
              </a:rPr>
              <a:t>until </a:t>
            </a:r>
            <a:r>
              <a:rPr lang="en-CA" sz="2400" b="1" dirty="0">
                <a:solidFill>
                  <a:srgbClr val="C00000"/>
                </a:solidFill>
              </a:rPr>
              <a:t>the </a:t>
            </a:r>
            <a:r>
              <a:rPr lang="en-CA" sz="2400" b="1" cap="small" dirty="0" smtClean="0">
                <a:solidFill>
                  <a:srgbClr val="C00000"/>
                </a:solidFill>
              </a:rPr>
              <a:t>34</a:t>
            </a:r>
            <a:r>
              <a:rPr lang="en-CA" sz="2400" b="1" cap="small" baseline="30000" dirty="0" smtClean="0">
                <a:solidFill>
                  <a:srgbClr val="C00000"/>
                </a:solidFill>
              </a:rPr>
              <a:t>th</a:t>
            </a:r>
            <a:r>
              <a:rPr lang="en-CA" sz="2400" b="1" dirty="0" smtClean="0">
                <a:solidFill>
                  <a:srgbClr val="C00000"/>
                </a:solidFill>
              </a:rPr>
              <a:t> </a:t>
            </a:r>
            <a:r>
              <a:rPr lang="en-CA" sz="2400" b="1" dirty="0">
                <a:solidFill>
                  <a:srgbClr val="C00000"/>
                </a:solidFill>
              </a:rPr>
              <a:t>day in the morning. </a:t>
            </a:r>
            <a:r>
              <a:rPr lang="en-CA" sz="2400" b="1" dirty="0" smtClean="0">
                <a:solidFill>
                  <a:srgbClr val="C00000"/>
                </a:solidFill>
              </a:rPr>
              <a:t/>
            </a:r>
            <a:br>
              <a:rPr lang="en-CA" sz="2400" b="1" dirty="0" smtClean="0">
                <a:solidFill>
                  <a:srgbClr val="C00000"/>
                </a:solidFill>
              </a:rPr>
            </a:br>
            <a:r>
              <a:rPr lang="en-CA" sz="2400" b="1" dirty="0" smtClean="0">
                <a:solidFill>
                  <a:srgbClr val="C00000"/>
                </a:solidFill>
              </a:rPr>
              <a:t/>
            </a:r>
            <a:br>
              <a:rPr lang="en-CA" sz="2400" b="1" dirty="0" smtClean="0">
                <a:solidFill>
                  <a:srgbClr val="C00000"/>
                </a:solidFill>
              </a:rPr>
            </a:br>
            <a:endParaRPr lang="en-US" sz="400" b="1" dirty="0">
              <a:solidFill>
                <a:srgbClr val="C00000"/>
              </a:solidFill>
            </a:endParaRPr>
          </a:p>
          <a:p>
            <a:pPr marL="342900" indent="-342900">
              <a:buAutoNum type="arabicPeriod"/>
            </a:pPr>
            <a:r>
              <a:rPr lang="en-CA" sz="2400" b="1" dirty="0" smtClean="0">
                <a:solidFill>
                  <a:schemeClr val="bg2">
                    <a:lumMod val="25000"/>
                  </a:schemeClr>
                </a:solidFill>
              </a:rPr>
              <a:t>For </a:t>
            </a:r>
            <a:r>
              <a:rPr lang="en-CA" sz="2400" b="1" dirty="0">
                <a:solidFill>
                  <a:schemeClr val="bg2">
                    <a:lumMod val="25000"/>
                  </a:schemeClr>
                </a:solidFill>
              </a:rPr>
              <a:t>the Jews, a large portion of the seven-week counting period is considered a mourning period that ends </a:t>
            </a:r>
            <a:r>
              <a:rPr lang="en-CA" sz="2400" b="1" dirty="0" smtClean="0">
                <a:solidFill>
                  <a:schemeClr val="bg2">
                    <a:lumMod val="25000"/>
                  </a:schemeClr>
                </a:solidFill>
              </a:rPr>
              <a:t>with: </a:t>
            </a:r>
          </a:p>
          <a:p>
            <a:pPr marL="342900" indent="-342900">
              <a:buAutoNum type="arabicPeriod"/>
            </a:pPr>
            <a:endParaRPr lang="en-US" dirty="0">
              <a:solidFill>
                <a:schemeClr val="accent5">
                  <a:lumMod val="20000"/>
                  <a:lumOff val="80000"/>
                </a:schemeClr>
              </a:solidFill>
            </a:endParaRPr>
          </a:p>
        </p:txBody>
      </p:sp>
      <p:pic>
        <p:nvPicPr>
          <p:cNvPr id="9" name="Picture 3" descr="C:\Users\Rae\Desktop\what is lag b omer eng on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9" y="5715000"/>
            <a:ext cx="3166456" cy="1013461"/>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6" name="Picture 3" descr="C:\Users\Rae\Desktop\omer 33 notep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657600"/>
            <a:ext cx="1336040" cy="123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17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1750"/>
                                        <p:tgtEl>
                                          <p:spTgt spid="8">
                                            <p:txEl>
                                              <p:pRg st="1" end="1"/>
                                            </p:txEl>
                                          </p:spTgt>
                                        </p:tgtEl>
                                      </p:cBhvr>
                                    </p:animEffect>
                                  </p:childTnLst>
                                </p:cTn>
                              </p:par>
                            </p:childTnLst>
                          </p:cTn>
                        </p:par>
                        <p:par>
                          <p:cTn id="8" fill="hold">
                            <p:stCondLst>
                              <p:cond delay="175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up)">
                                      <p:cBhvr>
                                        <p:cTn id="16" dur="1750"/>
                                        <p:tgtEl>
                                          <p:spTgt spid="8">
                                            <p:txEl>
                                              <p:pRg st="2" end="2"/>
                                            </p:txEl>
                                          </p:spTgt>
                                        </p:tgtEl>
                                      </p:cBhvr>
                                    </p:animEffect>
                                  </p:childTnLst>
                                </p:cTn>
                              </p:par>
                            </p:childTnLst>
                          </p:cTn>
                        </p:par>
                        <p:par>
                          <p:cTn id="17" fill="hold">
                            <p:stCondLst>
                              <p:cond delay="1750"/>
                            </p:stCondLst>
                            <p:childTnLst>
                              <p:par>
                                <p:cTn id="18" presetID="42" presetClass="entr" presetSubtype="0" fill="hold" nodeType="after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2800" y="6340475"/>
            <a:ext cx="1828800" cy="365125"/>
          </a:xfrm>
        </p:spPr>
        <p:txBody>
          <a:bodyPr/>
          <a:lstStyle/>
          <a:p>
            <a:fld id="{5C014052-953B-4273-8F47-BF25327D5B24}" type="slidenum">
              <a:rPr lang="en-US" smtClean="0"/>
              <a:t>63</a:t>
            </a:fld>
            <a:endParaRPr lang="en-US" dirty="0"/>
          </a:p>
        </p:txBody>
      </p:sp>
      <p:pic>
        <p:nvPicPr>
          <p:cNvPr id="4" name="Picture 2" descr="C:\Users\Rae\Desktop\do boy mag 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977" y="76200"/>
            <a:ext cx="3147954" cy="34369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Rae\Desktop\what is lab b'omer ti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34" y="2438400"/>
            <a:ext cx="8181976" cy="133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1434" y="3810000"/>
            <a:ext cx="8099166" cy="2677656"/>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US" sz="2400" b="1" dirty="0">
                <a:solidFill>
                  <a:srgbClr val="C00000"/>
                </a:solidFill>
              </a:rPr>
              <a:t>Lag </a:t>
            </a:r>
            <a:r>
              <a:rPr lang="en-US" sz="2400" b="1" dirty="0" err="1" smtClean="0">
                <a:solidFill>
                  <a:srgbClr val="C00000"/>
                </a:solidFill>
              </a:rPr>
              <a:t>Ba'Omer</a:t>
            </a:r>
            <a:r>
              <a:rPr lang="en-US" sz="2400" b="1" dirty="0" smtClean="0">
                <a:solidFill>
                  <a:srgbClr val="C00000"/>
                </a:solidFill>
              </a:rPr>
              <a:t> </a:t>
            </a:r>
            <a:r>
              <a:rPr lang="en-US" sz="2400" b="1" dirty="0">
                <a:solidFill>
                  <a:srgbClr val="C00000"/>
                </a:solidFill>
              </a:rPr>
              <a:t>is a minor Jewish holiday that falls between the </a:t>
            </a:r>
            <a:r>
              <a:rPr lang="en-US" sz="2400" b="1" dirty="0" smtClean="0">
                <a:solidFill>
                  <a:srgbClr val="C00000"/>
                </a:solidFill>
              </a:rPr>
              <a:t>festivals </a:t>
            </a:r>
            <a:r>
              <a:rPr lang="en-US" sz="2400" b="1" dirty="0">
                <a:solidFill>
                  <a:srgbClr val="C00000"/>
                </a:solidFill>
              </a:rPr>
              <a:t>of Passover and Pentecost</a:t>
            </a:r>
            <a:r>
              <a:rPr lang="en-US" sz="2400" b="1" dirty="0" smtClean="0">
                <a:solidFill>
                  <a:srgbClr val="C00000"/>
                </a:solidFill>
              </a:rPr>
              <a:t>.  </a:t>
            </a:r>
            <a:br>
              <a:rPr lang="en-US" sz="2400" b="1" dirty="0" smtClean="0">
                <a:solidFill>
                  <a:srgbClr val="C00000"/>
                </a:solidFill>
              </a:rPr>
            </a:br>
            <a:endParaRPr lang="en-US" sz="2400" b="1" dirty="0" smtClean="0">
              <a:solidFill>
                <a:srgbClr val="C00000"/>
              </a:solidFill>
            </a:endParaRPr>
          </a:p>
          <a:p>
            <a:pPr marL="285750" indent="-285750">
              <a:buFont typeface="Arial" pitchFamily="34" charset="0"/>
              <a:buChar char="•"/>
            </a:pPr>
            <a:r>
              <a:rPr lang="en-CA" sz="2400" b="1" dirty="0">
                <a:solidFill>
                  <a:schemeClr val="accent5">
                    <a:lumMod val="75000"/>
                  </a:schemeClr>
                </a:solidFill>
              </a:rPr>
              <a:t>In Jewish tradition, the </a:t>
            </a:r>
            <a:r>
              <a:rPr lang="en-CA" sz="2400" b="1" cap="small" dirty="0">
                <a:solidFill>
                  <a:schemeClr val="accent5">
                    <a:lumMod val="75000"/>
                  </a:schemeClr>
                </a:solidFill>
              </a:rPr>
              <a:t>33</a:t>
            </a:r>
            <a:r>
              <a:rPr lang="en-CA" sz="2400" b="1" cap="small" baseline="30000" dirty="0">
                <a:solidFill>
                  <a:schemeClr val="accent5">
                    <a:lumMod val="75000"/>
                  </a:schemeClr>
                </a:solidFill>
              </a:rPr>
              <a:t>rd</a:t>
            </a:r>
            <a:r>
              <a:rPr lang="en-CA" sz="2400" b="1" dirty="0">
                <a:solidFill>
                  <a:schemeClr val="accent5">
                    <a:lumMod val="75000"/>
                  </a:schemeClr>
                </a:solidFill>
              </a:rPr>
              <a:t> day of the Omer Count is regarded as a holiday that commemorates the death of </a:t>
            </a:r>
            <a:r>
              <a:rPr lang="en-CA" sz="2400" b="1" dirty="0" smtClean="0">
                <a:solidFill>
                  <a:schemeClr val="accent5">
                    <a:lumMod val="75000"/>
                  </a:schemeClr>
                </a:solidFill>
              </a:rPr>
              <a:t>“</a:t>
            </a:r>
            <a:r>
              <a:rPr lang="en-CA" sz="2400" b="1" dirty="0" err="1" smtClean="0">
                <a:solidFill>
                  <a:schemeClr val="accent5">
                    <a:lumMod val="75000"/>
                  </a:schemeClr>
                </a:solidFill>
              </a:rPr>
              <a:t>Rashbi</a:t>
            </a:r>
            <a:r>
              <a:rPr lang="en-CA" sz="2400" b="1" dirty="0" smtClean="0">
                <a:solidFill>
                  <a:schemeClr val="accent5">
                    <a:lumMod val="75000"/>
                  </a:schemeClr>
                </a:solidFill>
              </a:rPr>
              <a:t>” </a:t>
            </a:r>
            <a:r>
              <a:rPr lang="en-CA" sz="2400" b="1" dirty="0" smtClean="0">
                <a:solidFill>
                  <a:schemeClr val="tx1">
                    <a:lumMod val="75000"/>
                    <a:lumOff val="25000"/>
                  </a:schemeClr>
                </a:solidFill>
              </a:rPr>
              <a:t>[Rabbi </a:t>
            </a:r>
            <a:r>
              <a:rPr lang="en-CA" sz="2400" b="1" dirty="0">
                <a:solidFill>
                  <a:schemeClr val="tx1">
                    <a:lumMod val="75000"/>
                    <a:lumOff val="25000"/>
                  </a:schemeClr>
                </a:solidFill>
              </a:rPr>
              <a:t>Shimon bar </a:t>
            </a:r>
            <a:r>
              <a:rPr lang="en-CA" sz="2400" b="1" dirty="0" err="1" smtClean="0">
                <a:solidFill>
                  <a:schemeClr val="tx1">
                    <a:lumMod val="75000"/>
                    <a:lumOff val="25000"/>
                  </a:schemeClr>
                </a:solidFill>
              </a:rPr>
              <a:t>Yochai</a:t>
            </a:r>
            <a:r>
              <a:rPr lang="en-CA" sz="2400" b="1" dirty="0" smtClean="0">
                <a:solidFill>
                  <a:schemeClr val="tx1">
                    <a:lumMod val="75000"/>
                    <a:lumOff val="25000"/>
                  </a:schemeClr>
                </a:solidFill>
              </a:rPr>
              <a:t>] </a:t>
            </a:r>
            <a:r>
              <a:rPr lang="en-CA" sz="2400" b="1" dirty="0">
                <a:solidFill>
                  <a:schemeClr val="tx1">
                    <a:lumMod val="75000"/>
                    <a:lumOff val="25000"/>
                  </a:schemeClr>
                </a:solidFill>
              </a:rPr>
              <a:t>(</a:t>
            </a:r>
            <a:r>
              <a:rPr lang="en-CA" sz="2400" b="1" dirty="0" smtClean="0">
                <a:solidFill>
                  <a:schemeClr val="tx1">
                    <a:lumMod val="75000"/>
                    <a:lumOff val="25000"/>
                  </a:schemeClr>
                </a:solidFill>
              </a:rPr>
              <a:t>80-160 AD).</a:t>
            </a:r>
            <a:br>
              <a:rPr lang="en-CA" sz="2400" b="1" dirty="0" smtClean="0">
                <a:solidFill>
                  <a:schemeClr val="tx1">
                    <a:lumMod val="75000"/>
                    <a:lumOff val="25000"/>
                  </a:schemeClr>
                </a:solidFill>
              </a:rPr>
            </a:br>
            <a:endParaRPr lang="en-CA" sz="2400" b="1" dirty="0" smtClean="0">
              <a:solidFill>
                <a:schemeClr val="tx1">
                  <a:lumMod val="75000"/>
                  <a:lumOff val="25000"/>
                </a:schemeClr>
              </a:solidFill>
            </a:endParaRPr>
          </a:p>
        </p:txBody>
      </p:sp>
      <p:pic>
        <p:nvPicPr>
          <p:cNvPr id="6" name="Picture 3" descr="C:\Users\Rae\Desktop\omer 33 notep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4106"/>
            <a:ext cx="2249301" cy="208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9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64</a:t>
            </a:fld>
            <a:endParaRPr lang="en-US"/>
          </a:p>
        </p:txBody>
      </p:sp>
      <p:pic>
        <p:nvPicPr>
          <p:cNvPr id="4" name="Picture 2" descr="C:\Users\Rae\Desktop\do boy mag 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116" y="98538"/>
            <a:ext cx="1724364" cy="188266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ae\Desktop\omer 33 notep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895600"/>
            <a:ext cx="296037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9401" y="1981200"/>
            <a:ext cx="6096000" cy="4708981"/>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CA" sz="2400" b="1" dirty="0" smtClean="0">
                <a:solidFill>
                  <a:srgbClr val="8C4C64"/>
                </a:solidFill>
              </a:rPr>
              <a:t>Hebrew </a:t>
            </a:r>
            <a:r>
              <a:rPr lang="en-CA" sz="2400" b="1" dirty="0">
                <a:solidFill>
                  <a:srgbClr val="8C4C64"/>
                </a:solidFill>
              </a:rPr>
              <a:t>letters may be used to express numbers. </a:t>
            </a:r>
            <a:r>
              <a:rPr lang="en-CA" sz="2400" b="1" dirty="0" smtClean="0">
                <a:solidFill>
                  <a:srgbClr val="8C4C64"/>
                </a:solidFill>
              </a:rPr>
              <a:t/>
            </a:r>
            <a:br>
              <a:rPr lang="en-CA" sz="2400" b="1" dirty="0" smtClean="0">
                <a:solidFill>
                  <a:srgbClr val="8C4C64"/>
                </a:solidFill>
              </a:rPr>
            </a:br>
            <a:r>
              <a:rPr lang="en-CA" sz="1200" b="1" dirty="0" smtClean="0">
                <a:solidFill>
                  <a:srgbClr val="8C4C64"/>
                </a:solidFill>
              </a:rPr>
              <a:t> </a:t>
            </a:r>
          </a:p>
          <a:p>
            <a:pPr marL="285750" indent="-285750">
              <a:buFont typeface="Arial" pitchFamily="34" charset="0"/>
              <a:buChar char="•"/>
            </a:pPr>
            <a:r>
              <a:rPr lang="en-US" sz="2400" b="1" dirty="0" smtClean="0">
                <a:solidFill>
                  <a:srgbClr val="8C4C64"/>
                </a:solidFill>
              </a:rPr>
              <a:t>"</a:t>
            </a:r>
            <a:r>
              <a:rPr lang="en-US" sz="2400" b="1" dirty="0">
                <a:solidFill>
                  <a:srgbClr val="8C4C64"/>
                </a:solidFill>
              </a:rPr>
              <a:t>Lag" is a combination of two Hebrew letters:  </a:t>
            </a:r>
            <a:r>
              <a:rPr lang="en-US" sz="2400" b="1" dirty="0" smtClean="0">
                <a:solidFill>
                  <a:srgbClr val="8C4C64"/>
                </a:solidFill>
              </a:rPr>
              <a:t>Lamed </a:t>
            </a:r>
            <a:r>
              <a:rPr lang="en-US" sz="2400" b="1" dirty="0">
                <a:solidFill>
                  <a:srgbClr val="8C4C64"/>
                </a:solidFill>
              </a:rPr>
              <a:t>and </a:t>
            </a:r>
            <a:r>
              <a:rPr lang="en-US" sz="2400" b="1" dirty="0" err="1">
                <a:solidFill>
                  <a:srgbClr val="8C4C64"/>
                </a:solidFill>
              </a:rPr>
              <a:t>G</a:t>
            </a:r>
            <a:r>
              <a:rPr lang="en-US" sz="2400" b="1" dirty="0" err="1" smtClean="0">
                <a:solidFill>
                  <a:srgbClr val="8C4C64"/>
                </a:solidFill>
              </a:rPr>
              <a:t>immel</a:t>
            </a:r>
            <a:r>
              <a:rPr lang="en-US" sz="2400" b="1" dirty="0">
                <a:solidFill>
                  <a:srgbClr val="8C4C64"/>
                </a:solidFill>
              </a:rPr>
              <a:t>.  </a:t>
            </a:r>
            <a:r>
              <a:rPr lang="en-US" sz="2400" b="1" dirty="0" smtClean="0">
                <a:solidFill>
                  <a:srgbClr val="8C4C64"/>
                </a:solidFill>
              </a:rPr>
              <a:t/>
            </a:r>
            <a:br>
              <a:rPr lang="en-US" sz="2400" b="1" dirty="0" smtClean="0">
                <a:solidFill>
                  <a:srgbClr val="8C4C64"/>
                </a:solidFill>
              </a:rPr>
            </a:br>
            <a:endParaRPr lang="en-US" sz="1200" b="1" dirty="0" smtClean="0">
              <a:solidFill>
                <a:srgbClr val="8C4C64"/>
              </a:solidFill>
            </a:endParaRPr>
          </a:p>
          <a:p>
            <a:pPr marL="285750" indent="-285750">
              <a:buFont typeface="Arial" pitchFamily="34" charset="0"/>
              <a:buChar char="•"/>
            </a:pPr>
            <a:r>
              <a:rPr lang="en-CA" sz="2400" b="1" dirty="0" smtClean="0">
                <a:solidFill>
                  <a:srgbClr val="8C4C64"/>
                </a:solidFill>
              </a:rPr>
              <a:t>The </a:t>
            </a:r>
            <a:r>
              <a:rPr lang="en-CA" sz="2400" b="1" dirty="0">
                <a:solidFill>
                  <a:srgbClr val="8C4C64"/>
                </a:solidFill>
              </a:rPr>
              <a:t>word </a:t>
            </a:r>
            <a:r>
              <a:rPr lang="en-CA" sz="2400" b="1" dirty="0">
                <a:solidFill>
                  <a:schemeClr val="accent5">
                    <a:lumMod val="75000"/>
                  </a:schemeClr>
                </a:solidFill>
              </a:rPr>
              <a:t>“Lag” </a:t>
            </a:r>
            <a:r>
              <a:rPr lang="en-CA" sz="2400" b="1" dirty="0">
                <a:solidFill>
                  <a:srgbClr val="8C4C64"/>
                </a:solidFill>
              </a:rPr>
              <a:t>is an acronym for 33 – derived from </a:t>
            </a:r>
            <a:r>
              <a:rPr lang="en-CA" sz="2400" b="1" u="sng" dirty="0">
                <a:solidFill>
                  <a:schemeClr val="accent5">
                    <a:lumMod val="75000"/>
                  </a:schemeClr>
                </a:solidFill>
              </a:rPr>
              <a:t>La</a:t>
            </a:r>
            <a:r>
              <a:rPr lang="en-CA" sz="2400" b="1" dirty="0">
                <a:solidFill>
                  <a:srgbClr val="8C4C64"/>
                </a:solidFill>
              </a:rPr>
              <a:t>med (30) and </a:t>
            </a:r>
            <a:r>
              <a:rPr lang="en-CA" sz="2400" b="1" dirty="0" err="1">
                <a:solidFill>
                  <a:schemeClr val="accent5">
                    <a:lumMod val="75000"/>
                  </a:schemeClr>
                </a:solidFill>
              </a:rPr>
              <a:t>G</a:t>
            </a:r>
            <a:r>
              <a:rPr lang="en-CA" sz="2400" b="1" dirty="0" err="1">
                <a:solidFill>
                  <a:srgbClr val="8C4C64"/>
                </a:solidFill>
              </a:rPr>
              <a:t>immel</a:t>
            </a:r>
            <a:r>
              <a:rPr lang="en-CA" sz="2400" b="1" dirty="0">
                <a:solidFill>
                  <a:srgbClr val="8C4C64"/>
                </a:solidFill>
              </a:rPr>
              <a:t> (3</a:t>
            </a:r>
            <a:r>
              <a:rPr lang="en-CA" sz="2400" b="1" dirty="0" smtClean="0">
                <a:solidFill>
                  <a:srgbClr val="8C4C64"/>
                </a:solidFill>
              </a:rPr>
              <a:t>).</a:t>
            </a:r>
            <a:br>
              <a:rPr lang="en-CA" sz="2400" b="1" dirty="0" smtClean="0">
                <a:solidFill>
                  <a:srgbClr val="8C4C64"/>
                </a:solidFill>
              </a:rPr>
            </a:br>
            <a:r>
              <a:rPr lang="en-CA" sz="1200" b="1" dirty="0" smtClean="0">
                <a:solidFill>
                  <a:srgbClr val="8C4C64"/>
                </a:solidFill>
              </a:rPr>
              <a:t>  </a:t>
            </a:r>
          </a:p>
          <a:p>
            <a:pPr marL="285750" indent="-285750">
              <a:buFont typeface="Arial" pitchFamily="34" charset="0"/>
              <a:buChar char="•"/>
            </a:pPr>
            <a:r>
              <a:rPr lang="en-CA" sz="2400" b="1" dirty="0" smtClean="0">
                <a:solidFill>
                  <a:srgbClr val="8C4C64"/>
                </a:solidFill>
              </a:rPr>
              <a:t>The </a:t>
            </a:r>
            <a:r>
              <a:rPr lang="en-CA" sz="2400" b="1" dirty="0">
                <a:solidFill>
                  <a:srgbClr val="8C4C64"/>
                </a:solidFill>
              </a:rPr>
              <a:t>phrase “Lag </a:t>
            </a:r>
            <a:r>
              <a:rPr lang="en-CA" sz="2400" b="1" dirty="0" smtClean="0">
                <a:solidFill>
                  <a:srgbClr val="8C4C64"/>
                </a:solidFill>
              </a:rPr>
              <a:t>Ba’Omer</a:t>
            </a:r>
            <a:r>
              <a:rPr lang="en-CA" sz="2400" b="1" dirty="0">
                <a:solidFill>
                  <a:srgbClr val="8C4C64"/>
                </a:solidFill>
              </a:rPr>
              <a:t>” </a:t>
            </a:r>
            <a:r>
              <a:rPr lang="en-CA" sz="2400" b="1" dirty="0" smtClean="0">
                <a:solidFill>
                  <a:srgbClr val="8C4C64"/>
                </a:solidFill>
              </a:rPr>
              <a:t>indicates</a:t>
            </a:r>
            <a:br>
              <a:rPr lang="en-CA" sz="2400" b="1" dirty="0" smtClean="0">
                <a:solidFill>
                  <a:srgbClr val="8C4C64"/>
                </a:solidFill>
              </a:rPr>
            </a:br>
            <a:r>
              <a:rPr lang="en-CA" sz="2400" b="1" dirty="0" smtClean="0">
                <a:solidFill>
                  <a:srgbClr val="8C4C64"/>
                </a:solidFill>
              </a:rPr>
              <a:t>the </a:t>
            </a:r>
            <a:r>
              <a:rPr lang="en-CA" sz="2400" b="1" cap="small" dirty="0">
                <a:solidFill>
                  <a:srgbClr val="8C4C64"/>
                </a:solidFill>
              </a:rPr>
              <a:t>33</a:t>
            </a:r>
            <a:r>
              <a:rPr lang="en-CA" sz="2400" b="1" cap="small" baseline="30000" dirty="0">
                <a:solidFill>
                  <a:srgbClr val="8C4C64"/>
                </a:solidFill>
              </a:rPr>
              <a:t>rd</a:t>
            </a:r>
            <a:r>
              <a:rPr lang="en-CA" sz="2400" b="1" dirty="0">
                <a:solidFill>
                  <a:srgbClr val="8C4C64"/>
                </a:solidFill>
              </a:rPr>
              <a:t> day of the Omer </a:t>
            </a:r>
            <a:r>
              <a:rPr lang="en-CA" sz="2400" b="1" dirty="0" smtClean="0">
                <a:solidFill>
                  <a:srgbClr val="8C4C64"/>
                </a:solidFill>
              </a:rPr>
              <a:t>Count.</a:t>
            </a:r>
          </a:p>
          <a:p>
            <a:pPr marL="285750" indent="-285750">
              <a:buFont typeface="Arial" pitchFamily="34" charset="0"/>
              <a:buChar char="•"/>
            </a:pPr>
            <a:r>
              <a:rPr lang="en-CA" sz="2400" b="1" dirty="0" smtClean="0">
                <a:solidFill>
                  <a:srgbClr val="8C4C64"/>
                </a:solidFill>
              </a:rPr>
              <a:t>This day is </a:t>
            </a:r>
            <a:r>
              <a:rPr lang="en-CA" sz="2400" b="1" u="sng" dirty="0" smtClean="0">
                <a:solidFill>
                  <a:srgbClr val="FF0000"/>
                </a:solidFill>
              </a:rPr>
              <a:t>always</a:t>
            </a:r>
            <a:r>
              <a:rPr lang="en-CA" sz="2400" b="1" dirty="0" smtClean="0">
                <a:solidFill>
                  <a:srgbClr val="8C4C64"/>
                </a:solidFill>
              </a:rPr>
              <a:t> </a:t>
            </a:r>
            <a:r>
              <a:rPr lang="en-CA" sz="2400" b="1" u="sng" dirty="0">
                <a:solidFill>
                  <a:srgbClr val="FF0000"/>
                </a:solidFill>
              </a:rPr>
              <a:t>celebrated</a:t>
            </a:r>
            <a:r>
              <a:rPr lang="en-CA" sz="2400" b="1" dirty="0">
                <a:solidFill>
                  <a:srgbClr val="8C4C64"/>
                </a:solidFill>
              </a:rPr>
              <a:t> on the </a:t>
            </a:r>
            <a:r>
              <a:rPr lang="en-CA" sz="2400" b="1" dirty="0" smtClean="0">
                <a:solidFill>
                  <a:srgbClr val="8C4C64"/>
                </a:solidFill>
              </a:rPr>
              <a:t/>
            </a:r>
            <a:br>
              <a:rPr lang="en-CA" sz="2400" b="1" dirty="0" smtClean="0">
                <a:solidFill>
                  <a:srgbClr val="8C4C64"/>
                </a:solidFill>
              </a:rPr>
            </a:br>
            <a:r>
              <a:rPr lang="en-CA" sz="2400" b="1" cap="small" dirty="0" smtClean="0">
                <a:solidFill>
                  <a:srgbClr val="FF0000"/>
                </a:solidFill>
              </a:rPr>
              <a:t>18</a:t>
            </a:r>
            <a:r>
              <a:rPr lang="en-CA" sz="2400" b="1" cap="small" baseline="30000" dirty="0" smtClean="0">
                <a:solidFill>
                  <a:srgbClr val="FF0000"/>
                </a:solidFill>
              </a:rPr>
              <a:t>th</a:t>
            </a:r>
            <a:r>
              <a:rPr lang="en-CA" sz="2400" b="1" dirty="0" smtClean="0">
                <a:solidFill>
                  <a:srgbClr val="FF0000"/>
                </a:solidFill>
              </a:rPr>
              <a:t> </a:t>
            </a:r>
            <a:r>
              <a:rPr lang="en-CA" sz="2400" b="1" dirty="0">
                <a:solidFill>
                  <a:srgbClr val="FF0000"/>
                </a:solidFill>
              </a:rPr>
              <a:t>day </a:t>
            </a:r>
            <a:r>
              <a:rPr lang="en-CA" sz="2400" b="1" dirty="0" smtClean="0">
                <a:solidFill>
                  <a:srgbClr val="FF0000"/>
                </a:solidFill>
              </a:rPr>
              <a:t>of </a:t>
            </a:r>
            <a:r>
              <a:rPr lang="en-CA" sz="2400" b="1" dirty="0">
                <a:solidFill>
                  <a:srgbClr val="FF0000"/>
                </a:solidFill>
              </a:rPr>
              <a:t>the second </a:t>
            </a:r>
            <a:r>
              <a:rPr lang="en-CA" sz="2400" b="1" dirty="0" smtClean="0">
                <a:solidFill>
                  <a:srgbClr val="FF0000"/>
                </a:solidFill>
              </a:rPr>
              <a:t>month </a:t>
            </a:r>
            <a:r>
              <a:rPr lang="en-CA" sz="2400" b="1" dirty="0">
                <a:solidFill>
                  <a:srgbClr val="8C4C64"/>
                </a:solidFill>
              </a:rPr>
              <a:t>on the Jewish Calendar. </a:t>
            </a:r>
            <a:endParaRPr lang="en-US" sz="2400" b="1" dirty="0">
              <a:solidFill>
                <a:srgbClr val="8C4C64"/>
              </a:solidFill>
            </a:endParaRPr>
          </a:p>
        </p:txBody>
      </p:sp>
      <p:pic>
        <p:nvPicPr>
          <p:cNvPr id="10242" name="Picture 2" descr="C:\Users\Rae\Desktop\what is lag b omer heb on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3691"/>
            <a:ext cx="3200400" cy="1035280"/>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10243" name="Picture 3" descr="C:\Users\Rae\Desktop\what is lag b omer eng on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04150"/>
            <a:ext cx="3166456" cy="1013461"/>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07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1750"/>
                                        <p:tgtEl>
                                          <p:spTgt spid="5">
                                            <p:txEl>
                                              <p:pRg st="2" end="2"/>
                                            </p:txEl>
                                          </p:spTgt>
                                        </p:tgtEl>
                                      </p:cBhvr>
                                    </p:animEffect>
                                  </p:childTnLst>
                                </p:cTn>
                              </p:par>
                            </p:childTnLst>
                          </p:cTn>
                        </p:par>
                        <p:par>
                          <p:cTn id="8" fill="hold">
                            <p:stCondLst>
                              <p:cond delay="1750"/>
                            </p:stCondLst>
                            <p:childTnLst>
                              <p:par>
                                <p:cTn id="9" presetID="6" presetClass="entr" presetSubtype="16"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circle(in)">
                                      <p:cBhvr>
                                        <p:cTn id="11" dur="20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175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1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65</a:t>
            </a:fld>
            <a:endParaRPr lang="en-US"/>
          </a:p>
        </p:txBody>
      </p:sp>
      <p:sp>
        <p:nvSpPr>
          <p:cNvPr id="3" name="TextBox 2"/>
          <p:cNvSpPr txBox="1"/>
          <p:nvPr/>
        </p:nvSpPr>
        <p:spPr>
          <a:xfrm>
            <a:off x="2743200" y="923627"/>
            <a:ext cx="6019800" cy="2185214"/>
          </a:xfrm>
          <a:prstGeom prst="rect">
            <a:avLst/>
          </a:prstGeom>
          <a:noFill/>
        </p:spPr>
        <p:txBody>
          <a:bodyPr wrap="square" rtlCol="0">
            <a:spAutoFit/>
            <a:scene3d>
              <a:camera prst="orthographicFront"/>
              <a:lightRig rig="threePt" dir="t"/>
            </a:scene3d>
            <a:sp3d extrusionH="57150">
              <a:bevelT w="38100" h="38100"/>
            </a:sp3d>
          </a:bodyPr>
          <a:lstStyle/>
          <a:p>
            <a:r>
              <a:rPr lang="en-US" sz="2000" dirty="0" smtClean="0"/>
              <a:t>“RASHBI” </a:t>
            </a:r>
            <a:r>
              <a:rPr lang="en-US" sz="1600" dirty="0" smtClean="0"/>
              <a:t>[Rabbi Shimon bar </a:t>
            </a:r>
            <a:r>
              <a:rPr lang="en-US" sz="1600" dirty="0" err="1" smtClean="0"/>
              <a:t>Yochai</a:t>
            </a:r>
            <a:r>
              <a:rPr lang="en-US" sz="1600" dirty="0" smtClean="0"/>
              <a:t>]</a:t>
            </a:r>
            <a:r>
              <a:rPr lang="en-US" sz="1200" dirty="0" smtClean="0"/>
              <a:t> </a:t>
            </a:r>
            <a:r>
              <a:rPr lang="en-CA" sz="1600" dirty="0"/>
              <a:t>(80-160 AD</a:t>
            </a:r>
            <a:r>
              <a:rPr lang="en-CA" sz="1600" dirty="0" smtClean="0"/>
              <a:t>), </a:t>
            </a:r>
            <a:r>
              <a:rPr lang="en-CA" sz="2000" dirty="0" smtClean="0"/>
              <a:t>a disciple </a:t>
            </a:r>
            <a:br>
              <a:rPr lang="en-CA" sz="2000" dirty="0" smtClean="0"/>
            </a:br>
            <a:r>
              <a:rPr lang="en-CA" sz="2000" dirty="0" smtClean="0"/>
              <a:t>of </a:t>
            </a:r>
            <a:r>
              <a:rPr lang="en-CA" sz="2000" dirty="0"/>
              <a:t>Rabbi </a:t>
            </a:r>
            <a:r>
              <a:rPr lang="en-CA" sz="2000" dirty="0" err="1"/>
              <a:t>Akiva</a:t>
            </a:r>
            <a:r>
              <a:rPr lang="en-CA" sz="2000" dirty="0"/>
              <a:t> </a:t>
            </a:r>
            <a:r>
              <a:rPr lang="en-CA" sz="1600" dirty="0"/>
              <a:t>(50-135 AD</a:t>
            </a:r>
            <a:r>
              <a:rPr lang="en-CA" sz="1600" dirty="0" smtClean="0"/>
              <a:t>);</a:t>
            </a:r>
            <a:r>
              <a:rPr lang="en-US" sz="1600" dirty="0" smtClean="0"/>
              <a:t> </a:t>
            </a:r>
            <a:r>
              <a:rPr lang="en-US" sz="2000" dirty="0"/>
              <a:t>is the </a:t>
            </a:r>
            <a:r>
              <a:rPr lang="en-US" sz="2000" b="1" dirty="0">
                <a:solidFill>
                  <a:srgbClr val="C00000"/>
                </a:solidFill>
              </a:rPr>
              <a:t>author of the </a:t>
            </a:r>
            <a:r>
              <a:rPr lang="en-US" sz="2000" b="1" i="1" dirty="0">
                <a:solidFill>
                  <a:srgbClr val="C00000"/>
                </a:solidFill>
              </a:rPr>
              <a:t>Zohar</a:t>
            </a:r>
            <a:r>
              <a:rPr lang="en-US" sz="2000" b="1" dirty="0">
                <a:solidFill>
                  <a:srgbClr val="C00000"/>
                </a:solidFill>
              </a:rPr>
              <a:t>, </a:t>
            </a:r>
            <a:r>
              <a:rPr lang="en-US" sz="2000" b="1" dirty="0" smtClean="0">
                <a:solidFill>
                  <a:srgbClr val="C00000"/>
                </a:solidFill>
              </a:rPr>
              <a:t/>
            </a:r>
            <a:br>
              <a:rPr lang="en-US" sz="2000" b="1" dirty="0" smtClean="0">
                <a:solidFill>
                  <a:srgbClr val="C00000"/>
                </a:solidFill>
              </a:rPr>
            </a:br>
            <a:r>
              <a:rPr lang="en-US" sz="2000" dirty="0" smtClean="0"/>
              <a:t>the </a:t>
            </a:r>
            <a:r>
              <a:rPr lang="en-US" sz="2000" dirty="0"/>
              <a:t>most famous </a:t>
            </a:r>
            <a:r>
              <a:rPr lang="en-US" sz="2000" b="1" dirty="0">
                <a:solidFill>
                  <a:srgbClr val="C00000"/>
                </a:solidFill>
              </a:rPr>
              <a:t>book of the Kabbalah.</a:t>
            </a:r>
            <a:r>
              <a:rPr lang="en-US" sz="2000" dirty="0"/>
              <a:t> </a:t>
            </a:r>
            <a:endParaRPr lang="en-US" sz="2000" dirty="0" smtClean="0"/>
          </a:p>
          <a:p>
            <a:r>
              <a:rPr lang="en-US" sz="1000" dirty="0" smtClean="0"/>
              <a:t> </a:t>
            </a:r>
          </a:p>
          <a:p>
            <a:r>
              <a:rPr lang="en-US" sz="2200" b="1" dirty="0" smtClean="0">
                <a:solidFill>
                  <a:schemeClr val="tx1">
                    <a:lumMod val="75000"/>
                    <a:lumOff val="25000"/>
                  </a:schemeClr>
                </a:solidFill>
              </a:rPr>
              <a:t>Many Jews </a:t>
            </a:r>
            <a:r>
              <a:rPr lang="en-US" sz="2200" b="1" dirty="0">
                <a:solidFill>
                  <a:schemeClr val="tx1">
                    <a:lumMod val="75000"/>
                    <a:lumOff val="25000"/>
                  </a:schemeClr>
                </a:solidFill>
              </a:rPr>
              <a:t>have </a:t>
            </a:r>
            <a:r>
              <a:rPr lang="en-US" sz="2200" b="1" dirty="0" smtClean="0">
                <a:solidFill>
                  <a:schemeClr val="tx1">
                    <a:lumMod val="75000"/>
                    <a:lumOff val="25000"/>
                  </a:schemeClr>
                </a:solidFill>
              </a:rPr>
              <a:t>witnessed miracles </a:t>
            </a:r>
            <a:r>
              <a:rPr lang="en-US" sz="2200" b="1" dirty="0">
                <a:solidFill>
                  <a:schemeClr val="tx1">
                    <a:lumMod val="75000"/>
                    <a:lumOff val="25000"/>
                  </a:schemeClr>
                </a:solidFill>
              </a:rPr>
              <a:t>of all kinds </a:t>
            </a:r>
            <a:r>
              <a:rPr lang="en-US" sz="2200" b="1" dirty="0" smtClean="0">
                <a:solidFill>
                  <a:schemeClr val="tx1">
                    <a:lumMod val="75000"/>
                    <a:lumOff val="25000"/>
                  </a:schemeClr>
                </a:solidFill>
              </a:rPr>
              <a:t>after </a:t>
            </a:r>
            <a:r>
              <a:rPr lang="en-US" sz="2200" b="1" dirty="0">
                <a:solidFill>
                  <a:schemeClr val="tx1">
                    <a:lumMod val="75000"/>
                    <a:lumOff val="25000"/>
                  </a:schemeClr>
                </a:solidFill>
              </a:rPr>
              <a:t>praying at his holy grave site.</a:t>
            </a:r>
            <a:endParaRPr lang="en-CA" sz="2200" b="1" dirty="0">
              <a:solidFill>
                <a:schemeClr val="tx1">
                  <a:lumMod val="75000"/>
                  <a:lumOff val="25000"/>
                </a:schemeClr>
              </a:solidFill>
            </a:endParaRPr>
          </a:p>
          <a:p>
            <a:endParaRPr lang="en-US" dirty="0"/>
          </a:p>
        </p:txBody>
      </p:sp>
      <p:sp>
        <p:nvSpPr>
          <p:cNvPr id="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Who is Rabbi Shimon bar </a:t>
            </a:r>
            <a:r>
              <a:rPr lang="en-US" sz="4200" spc="50" dirty="0" err="1" smtClean="0">
                <a:ln w="11430"/>
                <a:solidFill>
                  <a:srgbClr val="C00000"/>
                </a:solidFill>
                <a:effectLst>
                  <a:outerShdw blurRad="76200" dist="50800" dir="5400000" algn="tl" rotWithShape="0">
                    <a:srgbClr val="000000">
                      <a:alpha val="65000"/>
                    </a:srgbClr>
                  </a:outerShdw>
                </a:effectLst>
              </a:rPr>
              <a:t>Yochai</a:t>
            </a:r>
            <a:r>
              <a:rPr lang="en-US" sz="4200" spc="50" dirty="0" smtClean="0">
                <a:ln w="11430"/>
                <a:solidFill>
                  <a:srgbClr val="C00000"/>
                </a:solidFill>
                <a:effectLst>
                  <a:outerShdw blurRad="76200" dist="50800" dir="5400000" algn="tl" rotWithShape="0">
                    <a:srgbClr val="000000">
                      <a:alpha val="65000"/>
                    </a:srgbClr>
                  </a:outerShdw>
                </a:effectLst>
              </a:rPr>
              <a:t>?</a:t>
            </a:r>
          </a:p>
        </p:txBody>
      </p:sp>
      <p:pic>
        <p:nvPicPr>
          <p:cNvPr id="11267" name="Picture 3" descr="C:\Users\Rae\Desktop\Shimon_Bar_Yo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04875"/>
            <a:ext cx="1905000" cy="2762250"/>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6" descr="C:\Users\Rae\Desktop\rabbi's grave s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958848"/>
            <a:ext cx="3831220" cy="3441952"/>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4740" y="4038600"/>
            <a:ext cx="4343400" cy="1938992"/>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400" b="1" dirty="0" smtClean="0">
                <a:solidFill>
                  <a:srgbClr val="C00000"/>
                </a:solidFill>
              </a:rPr>
              <a:t>On the day of Rashbi’s death, he </a:t>
            </a:r>
            <a:r>
              <a:rPr lang="en-CA" sz="2400" b="1" dirty="0">
                <a:solidFill>
                  <a:srgbClr val="C00000"/>
                </a:solidFill>
              </a:rPr>
              <a:t>revealed the </a:t>
            </a:r>
            <a:r>
              <a:rPr lang="en-CA" sz="2400" b="1" dirty="0" smtClean="0">
                <a:solidFill>
                  <a:srgbClr val="C00000"/>
                </a:solidFill>
              </a:rPr>
              <a:t>mystical dimension </a:t>
            </a:r>
            <a:r>
              <a:rPr lang="en-CA" sz="2400" b="1" dirty="0">
                <a:solidFill>
                  <a:srgbClr val="C00000"/>
                </a:solidFill>
              </a:rPr>
              <a:t>of the Torah </a:t>
            </a:r>
            <a:r>
              <a:rPr lang="en-CA" sz="2400" b="1" dirty="0" smtClean="0">
                <a:solidFill>
                  <a:srgbClr val="C00000"/>
                </a:solidFill>
              </a:rPr>
              <a:t>known as the </a:t>
            </a:r>
            <a:r>
              <a:rPr lang="en-CA" sz="2400" b="1" u="sng" dirty="0" smtClean="0">
                <a:solidFill>
                  <a:srgbClr val="C00000"/>
                </a:solidFill>
              </a:rPr>
              <a:t>Kabbalah</a:t>
            </a:r>
            <a:r>
              <a:rPr lang="en-CA" sz="2400" b="1" dirty="0" smtClean="0">
                <a:solidFill>
                  <a:srgbClr val="C00000"/>
                </a:solidFill>
              </a:rPr>
              <a:t> </a:t>
            </a:r>
            <a:br>
              <a:rPr lang="en-CA" sz="2400" b="1" dirty="0" smtClean="0">
                <a:solidFill>
                  <a:srgbClr val="C00000"/>
                </a:solidFill>
              </a:rPr>
            </a:br>
            <a:r>
              <a:rPr lang="en-CA" sz="2400" b="1" dirty="0" smtClean="0">
                <a:solidFill>
                  <a:srgbClr val="C00000"/>
                </a:solidFill>
              </a:rPr>
              <a:t>(a form of Jewish </a:t>
            </a:r>
            <a:r>
              <a:rPr lang="en-CA" sz="2400" b="1" dirty="0">
                <a:solidFill>
                  <a:srgbClr val="C00000"/>
                </a:solidFill>
              </a:rPr>
              <a:t>mysticism).  </a:t>
            </a:r>
            <a:endParaRPr lang="en-US" sz="2400" b="1" dirty="0">
              <a:solidFill>
                <a:srgbClr val="C00000"/>
              </a:solidFill>
            </a:endParaRPr>
          </a:p>
        </p:txBody>
      </p:sp>
    </p:spTree>
    <p:extLst>
      <p:ext uri="{BB962C8B-B14F-4D97-AF65-F5344CB8AC3E}">
        <p14:creationId xmlns:p14="http://schemas.microsoft.com/office/powerpoint/2010/main" val="2427691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4)">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66</a:t>
            </a:fld>
            <a:endParaRPr lang="en-US"/>
          </a:p>
        </p:txBody>
      </p:sp>
      <p:sp>
        <p:nvSpPr>
          <p:cNvPr id="3" name="TextBox 2"/>
          <p:cNvSpPr txBox="1"/>
          <p:nvPr/>
        </p:nvSpPr>
        <p:spPr>
          <a:xfrm>
            <a:off x="2133600" y="876796"/>
            <a:ext cx="6629400" cy="1915909"/>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CA" sz="2000" dirty="0" smtClean="0"/>
              <a:t>The day of his death was the </a:t>
            </a:r>
            <a:r>
              <a:rPr lang="en-CA" sz="2000" b="1" cap="small" dirty="0">
                <a:solidFill>
                  <a:srgbClr val="C00000"/>
                </a:solidFill>
              </a:rPr>
              <a:t>33</a:t>
            </a:r>
            <a:r>
              <a:rPr lang="en-CA" sz="2000" b="1" cap="small" baseline="30000" dirty="0">
                <a:solidFill>
                  <a:srgbClr val="C00000"/>
                </a:solidFill>
              </a:rPr>
              <a:t>rd</a:t>
            </a:r>
            <a:r>
              <a:rPr lang="en-CA" sz="2000" b="1" dirty="0">
                <a:solidFill>
                  <a:srgbClr val="C00000"/>
                </a:solidFill>
              </a:rPr>
              <a:t> day of the Omer </a:t>
            </a:r>
            <a:r>
              <a:rPr lang="en-CA" sz="2000" b="1" dirty="0" smtClean="0">
                <a:solidFill>
                  <a:srgbClr val="C00000"/>
                </a:solidFill>
              </a:rPr>
              <a:t>Count</a:t>
            </a:r>
            <a:r>
              <a:rPr lang="en-CA" sz="2000" dirty="0" smtClean="0">
                <a:solidFill>
                  <a:srgbClr val="C00000"/>
                </a:solidFill>
              </a:rPr>
              <a:t>. </a:t>
            </a:r>
            <a:br>
              <a:rPr lang="en-CA" sz="2000" dirty="0" smtClean="0">
                <a:solidFill>
                  <a:srgbClr val="C00000"/>
                </a:solidFill>
              </a:rPr>
            </a:br>
            <a:r>
              <a:rPr lang="en-CA" sz="1050" dirty="0" smtClean="0"/>
              <a:t> </a:t>
            </a:r>
          </a:p>
          <a:p>
            <a:pPr marL="285750" indent="-285750">
              <a:buFont typeface="Arial" pitchFamily="34" charset="0"/>
              <a:buChar char="•"/>
            </a:pPr>
            <a:r>
              <a:rPr lang="en-CA" sz="2000" dirty="0" smtClean="0"/>
              <a:t>Every anniversary celebrates this “hidden </a:t>
            </a:r>
            <a:r>
              <a:rPr lang="en-CA" sz="2000" dirty="0" err="1" smtClean="0"/>
              <a:t>torah</a:t>
            </a:r>
            <a:r>
              <a:rPr lang="en-CA" sz="2000" dirty="0" smtClean="0"/>
              <a:t>”</a:t>
            </a:r>
            <a:r>
              <a:rPr lang="en-CA" sz="2000" b="1" dirty="0" smtClean="0"/>
              <a:t> </a:t>
            </a:r>
            <a:r>
              <a:rPr lang="en-CA" sz="2000" b="1" dirty="0">
                <a:solidFill>
                  <a:srgbClr val="009999"/>
                </a:solidFill>
                <a:latin typeface="Arial Black" pitchFamily="34" charset="0"/>
              </a:rPr>
              <a:t>or</a:t>
            </a:r>
            <a:r>
              <a:rPr lang="en-CA" sz="2000" b="1" dirty="0"/>
              <a:t> </a:t>
            </a:r>
            <a:r>
              <a:rPr lang="en-CA" sz="2000" b="1" dirty="0" smtClean="0"/>
              <a:t/>
            </a:r>
            <a:br>
              <a:rPr lang="en-CA" sz="2000" b="1" dirty="0" smtClean="0"/>
            </a:br>
            <a:r>
              <a:rPr lang="en-CA" sz="2000" b="1" dirty="0" smtClean="0">
                <a:solidFill>
                  <a:srgbClr val="C00000"/>
                </a:solidFill>
              </a:rPr>
              <a:t>the </a:t>
            </a:r>
            <a:r>
              <a:rPr lang="en-CA" sz="2000" b="1" dirty="0">
                <a:solidFill>
                  <a:srgbClr val="C00000"/>
                </a:solidFill>
              </a:rPr>
              <a:t>anniversary of the revelation of Kabbalah.</a:t>
            </a:r>
            <a:r>
              <a:rPr lang="en-CA" sz="2000" dirty="0">
                <a:solidFill>
                  <a:srgbClr val="C00000"/>
                </a:solidFill>
              </a:rPr>
              <a:t>  </a:t>
            </a:r>
            <a:r>
              <a:rPr lang="en-CA" sz="2000" dirty="0" smtClean="0">
                <a:solidFill>
                  <a:srgbClr val="C00000"/>
                </a:solidFill>
              </a:rPr>
              <a:t/>
            </a:r>
            <a:br>
              <a:rPr lang="en-CA" sz="2000" dirty="0" smtClean="0">
                <a:solidFill>
                  <a:srgbClr val="C00000"/>
                </a:solidFill>
              </a:rPr>
            </a:br>
            <a:endParaRPr lang="en-CA" sz="1050" dirty="0" smtClean="0">
              <a:solidFill>
                <a:srgbClr val="C00000"/>
              </a:solidFill>
            </a:endParaRPr>
          </a:p>
          <a:p>
            <a:pPr marL="285750" indent="-285750">
              <a:buFont typeface="Arial" pitchFamily="34" charset="0"/>
              <a:buChar char="•"/>
            </a:pPr>
            <a:r>
              <a:rPr lang="en-CA" sz="2000" dirty="0" smtClean="0"/>
              <a:t>This Jewish holiday holds </a:t>
            </a:r>
            <a:r>
              <a:rPr lang="en-CA" sz="2000" b="1" dirty="0" smtClean="0">
                <a:solidFill>
                  <a:srgbClr val="C00000"/>
                </a:solidFill>
              </a:rPr>
              <a:t>equal </a:t>
            </a:r>
            <a:r>
              <a:rPr lang="en-CA" sz="2000" b="1" dirty="0">
                <a:solidFill>
                  <a:srgbClr val="C00000"/>
                </a:solidFill>
              </a:rPr>
              <a:t>importance</a:t>
            </a:r>
            <a:r>
              <a:rPr lang="en-CA" sz="2000" b="1" dirty="0"/>
              <a:t> </a:t>
            </a:r>
            <a:r>
              <a:rPr lang="en-CA" sz="2000" b="1" dirty="0" smtClean="0"/>
              <a:t>to </a:t>
            </a:r>
            <a:r>
              <a:rPr lang="en-CA" sz="2000" b="1" dirty="0" smtClean="0">
                <a:solidFill>
                  <a:srgbClr val="C00000"/>
                </a:solidFill>
              </a:rPr>
              <a:t>Pentecost</a:t>
            </a:r>
            <a:r>
              <a:rPr lang="en-CA" sz="2000" dirty="0" smtClean="0">
                <a:solidFill>
                  <a:srgbClr val="C00000"/>
                </a:solidFill>
              </a:rPr>
              <a:t> </a:t>
            </a:r>
            <a:br>
              <a:rPr lang="en-CA" sz="2000" dirty="0" smtClean="0">
                <a:solidFill>
                  <a:srgbClr val="C00000"/>
                </a:solidFill>
              </a:rPr>
            </a:br>
            <a:r>
              <a:rPr lang="en-CA" sz="1600" dirty="0" smtClean="0"/>
              <a:t>[the giving </a:t>
            </a:r>
            <a:r>
              <a:rPr lang="en-CA" sz="1600" dirty="0"/>
              <a:t>of the written Torah to </a:t>
            </a:r>
            <a:r>
              <a:rPr lang="en-CA" sz="1600" dirty="0" smtClean="0"/>
              <a:t>Moses].  </a:t>
            </a:r>
            <a:endParaRPr lang="en-US" sz="1600" dirty="0"/>
          </a:p>
        </p:txBody>
      </p:sp>
      <p:sp>
        <p:nvSpPr>
          <p:cNvPr id="4" name="Title 1"/>
          <p:cNvSpPr txBox="1">
            <a:spLocks/>
          </p:cNvSpPr>
          <p:nvPr/>
        </p:nvSpPr>
        <p:spPr>
          <a:xfrm>
            <a:off x="0" y="0"/>
            <a:ext cx="9220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Rashbi’s Connection to Lag </a:t>
            </a:r>
            <a:r>
              <a:rPr lang="en-US" sz="4200" spc="50" dirty="0" err="1">
                <a:ln w="11430"/>
                <a:solidFill>
                  <a:srgbClr val="C00000"/>
                </a:solidFill>
                <a:effectLst>
                  <a:outerShdw blurRad="76200" dist="50800" dir="5400000" algn="tl" rotWithShape="0">
                    <a:srgbClr val="000000">
                      <a:alpha val="65000"/>
                    </a:srgbClr>
                  </a:outerShdw>
                </a:effectLst>
              </a:rPr>
              <a:t>B</a:t>
            </a:r>
            <a:r>
              <a:rPr lang="en-US" sz="4200" spc="50" dirty="0" err="1" smtClean="0">
                <a:ln w="11430"/>
                <a:solidFill>
                  <a:srgbClr val="C00000"/>
                </a:solidFill>
                <a:effectLst>
                  <a:outerShdw blurRad="76200" dist="50800" dir="5400000" algn="tl" rotWithShape="0">
                    <a:srgbClr val="000000">
                      <a:alpha val="65000"/>
                    </a:srgbClr>
                  </a:outerShdw>
                </a:effectLst>
              </a:rPr>
              <a:t>a’Omer</a:t>
            </a:r>
            <a:endParaRPr lang="en-US" sz="4200" spc="50" dirty="0" smtClean="0">
              <a:ln w="11430"/>
              <a:solidFill>
                <a:srgbClr val="C00000"/>
              </a:solidFill>
              <a:effectLst>
                <a:outerShdw blurRad="76200" dist="50800" dir="5400000" algn="tl" rotWithShape="0">
                  <a:srgbClr val="000000">
                    <a:alpha val="65000"/>
                  </a:srgbClr>
                </a:outerShdw>
              </a:effectLst>
            </a:endParaRPr>
          </a:p>
        </p:txBody>
      </p:sp>
      <p:pic>
        <p:nvPicPr>
          <p:cNvPr id="12290" name="Picture 2" descr="C:\Users\Rae\Desktop\Rabbi-Shimon-Bar-Yocha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1507185" cy="2108518"/>
          </a:xfrm>
          <a:prstGeom prst="rect">
            <a:avLst/>
          </a:prstGeom>
          <a:ln w="3810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2292" name="Picture 4" descr="C:\Users\Rae\Desktop\lag b omer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124200"/>
            <a:ext cx="3162300" cy="3198858"/>
          </a:xfrm>
          <a:prstGeom prst="rect">
            <a:avLst/>
          </a:prstGeom>
          <a:ln w="57150">
            <a:solidFill>
              <a:schemeClr val="bg2">
                <a:lumMod val="25000"/>
              </a:schemeClr>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3228658"/>
            <a:ext cx="5111445" cy="2946961"/>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CA" b="1" dirty="0" smtClean="0"/>
              <a:t>Celebrations </a:t>
            </a:r>
            <a:r>
              <a:rPr lang="en-CA" b="1" dirty="0"/>
              <a:t>are held in the village of </a:t>
            </a:r>
            <a:r>
              <a:rPr lang="en-CA" b="1" dirty="0" err="1"/>
              <a:t>Meron</a:t>
            </a:r>
            <a:r>
              <a:rPr lang="en-CA" b="1" dirty="0"/>
              <a:t>, near Israel, </a:t>
            </a:r>
            <a:r>
              <a:rPr lang="en-CA" b="1" dirty="0" smtClean="0"/>
              <a:t>at </a:t>
            </a:r>
            <a:r>
              <a:rPr lang="en-CA" b="1" dirty="0"/>
              <a:t>R</a:t>
            </a:r>
            <a:r>
              <a:rPr lang="en-CA" b="1" dirty="0" smtClean="0"/>
              <a:t>ashbi’s supposed burial site. </a:t>
            </a:r>
            <a:br>
              <a:rPr lang="en-CA" b="1" dirty="0" smtClean="0"/>
            </a:br>
            <a:r>
              <a:rPr lang="en-CA" sz="1050" b="1" dirty="0" smtClean="0"/>
              <a:t>   </a:t>
            </a:r>
          </a:p>
          <a:p>
            <a:pPr marL="285750" indent="-285750">
              <a:buFont typeface="Arial" pitchFamily="34" charset="0"/>
              <a:buChar char="•"/>
            </a:pPr>
            <a:r>
              <a:rPr lang="en-CA" b="1" dirty="0" smtClean="0">
                <a:solidFill>
                  <a:srgbClr val="C00000"/>
                </a:solidFill>
              </a:rPr>
              <a:t>Hundreds </a:t>
            </a:r>
            <a:r>
              <a:rPr lang="en-CA" b="1" dirty="0">
                <a:solidFill>
                  <a:srgbClr val="C00000"/>
                </a:solidFill>
              </a:rPr>
              <a:t>of thousands of Jews gather</a:t>
            </a:r>
            <a:r>
              <a:rPr lang="en-CA" b="1" dirty="0"/>
              <a:t> at </a:t>
            </a:r>
            <a:r>
              <a:rPr lang="en-CA" b="1" dirty="0" smtClean="0"/>
              <a:t/>
            </a:r>
            <a:br>
              <a:rPr lang="en-CA" b="1" dirty="0" smtClean="0"/>
            </a:br>
            <a:r>
              <a:rPr lang="en-CA" b="1" dirty="0" smtClean="0"/>
              <a:t>Mt </a:t>
            </a:r>
            <a:r>
              <a:rPr lang="en-CA" b="1" dirty="0" err="1"/>
              <a:t>Meron</a:t>
            </a:r>
            <a:r>
              <a:rPr lang="en-CA" b="1" dirty="0"/>
              <a:t> </a:t>
            </a:r>
            <a:r>
              <a:rPr lang="en-CA" b="1" dirty="0">
                <a:solidFill>
                  <a:srgbClr val="C00000"/>
                </a:solidFill>
              </a:rPr>
              <a:t>to</a:t>
            </a:r>
            <a:r>
              <a:rPr lang="en-CA" b="1" dirty="0"/>
              <a:t> </a:t>
            </a:r>
            <a:r>
              <a:rPr lang="en-CA" b="1" dirty="0" smtClean="0"/>
              <a:t>pray </a:t>
            </a:r>
            <a:r>
              <a:rPr lang="en-CA" b="1" dirty="0"/>
              <a:t>and </a:t>
            </a:r>
            <a:r>
              <a:rPr lang="en-CA" b="1" dirty="0">
                <a:solidFill>
                  <a:srgbClr val="C00000"/>
                </a:solidFill>
              </a:rPr>
              <a:t>celebrate the </a:t>
            </a:r>
            <a:r>
              <a:rPr lang="en-CA" b="1" dirty="0" smtClean="0">
                <a:solidFill>
                  <a:srgbClr val="C00000"/>
                </a:solidFill>
              </a:rPr>
              <a:t>Kabbalah.</a:t>
            </a:r>
            <a:br>
              <a:rPr lang="en-CA" b="1" dirty="0" smtClean="0">
                <a:solidFill>
                  <a:srgbClr val="C00000"/>
                </a:solidFill>
              </a:rPr>
            </a:br>
            <a:endParaRPr lang="en-CA" sz="1050" b="1" dirty="0" smtClean="0">
              <a:solidFill>
                <a:srgbClr val="C00000"/>
              </a:solidFill>
            </a:endParaRPr>
          </a:p>
          <a:p>
            <a:pPr marL="285750" indent="-285750">
              <a:buFont typeface="Arial" pitchFamily="34" charset="0"/>
              <a:buChar char="•"/>
            </a:pPr>
            <a:r>
              <a:rPr lang="en-CA" b="1" dirty="0" smtClean="0">
                <a:solidFill>
                  <a:srgbClr val="FC6204"/>
                </a:solidFill>
              </a:rPr>
              <a:t>MANY bonfires </a:t>
            </a:r>
            <a:r>
              <a:rPr lang="en-CA" b="1" dirty="0">
                <a:solidFill>
                  <a:srgbClr val="FC6204"/>
                </a:solidFill>
              </a:rPr>
              <a:t>are </a:t>
            </a:r>
            <a:r>
              <a:rPr lang="en-CA" b="1" dirty="0" smtClean="0">
                <a:solidFill>
                  <a:srgbClr val="FC6204"/>
                </a:solidFill>
              </a:rPr>
              <a:t>lit at sunset on the 32</a:t>
            </a:r>
            <a:r>
              <a:rPr lang="en-CA" b="1" baseline="30000" dirty="0" smtClean="0">
                <a:solidFill>
                  <a:srgbClr val="FC6204"/>
                </a:solidFill>
              </a:rPr>
              <a:t>nd</a:t>
            </a:r>
            <a:br>
              <a:rPr lang="en-CA" b="1" baseline="30000" dirty="0" smtClean="0">
                <a:solidFill>
                  <a:srgbClr val="FC6204"/>
                </a:solidFill>
              </a:rPr>
            </a:br>
            <a:r>
              <a:rPr lang="en-CA" b="1" dirty="0" smtClean="0">
                <a:solidFill>
                  <a:srgbClr val="FC6204"/>
                </a:solidFill>
              </a:rPr>
              <a:t> day of the Omer count </a:t>
            </a:r>
            <a:r>
              <a:rPr lang="en-CA" b="1" dirty="0">
                <a:solidFill>
                  <a:srgbClr val="FC6204"/>
                </a:solidFill>
              </a:rPr>
              <a:t>to commemorate </a:t>
            </a:r>
            <a:r>
              <a:rPr lang="en-CA" b="1" dirty="0" smtClean="0">
                <a:solidFill>
                  <a:srgbClr val="FC6204"/>
                </a:solidFill>
              </a:rPr>
              <a:t/>
            </a:r>
            <a:br>
              <a:rPr lang="en-CA" b="1" dirty="0" smtClean="0">
                <a:solidFill>
                  <a:srgbClr val="FC6204"/>
                </a:solidFill>
              </a:rPr>
            </a:br>
            <a:r>
              <a:rPr lang="en-CA" b="1" dirty="0" smtClean="0">
                <a:solidFill>
                  <a:srgbClr val="FC6204"/>
                </a:solidFill>
              </a:rPr>
              <a:t>the death of </a:t>
            </a:r>
            <a:r>
              <a:rPr lang="en-CA" b="1" dirty="0" err="1" smtClean="0">
                <a:solidFill>
                  <a:srgbClr val="FC6204"/>
                </a:solidFill>
              </a:rPr>
              <a:t>Rashbi</a:t>
            </a:r>
            <a:r>
              <a:rPr lang="en-CA" b="1" dirty="0" smtClean="0">
                <a:solidFill>
                  <a:srgbClr val="FC6204"/>
                </a:solidFill>
              </a:rPr>
              <a:t>.</a:t>
            </a:r>
            <a:br>
              <a:rPr lang="en-CA" b="1" dirty="0" smtClean="0">
                <a:solidFill>
                  <a:srgbClr val="FC6204"/>
                </a:solidFill>
              </a:rPr>
            </a:br>
            <a:r>
              <a:rPr lang="en-CA" sz="1050" b="1" dirty="0" smtClean="0">
                <a:solidFill>
                  <a:srgbClr val="FC6204"/>
                </a:solidFill>
              </a:rPr>
              <a:t/>
            </a:r>
            <a:br>
              <a:rPr lang="en-CA" sz="1050" b="1" dirty="0" smtClean="0">
                <a:solidFill>
                  <a:srgbClr val="FC6204"/>
                </a:solidFill>
              </a:rPr>
            </a:br>
            <a:r>
              <a:rPr lang="en-CA" sz="1400" dirty="0" smtClean="0">
                <a:solidFill>
                  <a:srgbClr val="C00000"/>
                </a:solidFill>
              </a:rPr>
              <a:t>(Remember:  “sunset” on the 32</a:t>
            </a:r>
            <a:r>
              <a:rPr lang="en-CA" sz="1400" baseline="30000" dirty="0" smtClean="0">
                <a:solidFill>
                  <a:srgbClr val="C00000"/>
                </a:solidFill>
              </a:rPr>
              <a:t>nd</a:t>
            </a:r>
            <a:r>
              <a:rPr lang="en-CA" sz="1400" dirty="0" smtClean="0">
                <a:solidFill>
                  <a:srgbClr val="C00000"/>
                </a:solidFill>
              </a:rPr>
              <a:t> ushers in the 33</a:t>
            </a:r>
            <a:r>
              <a:rPr lang="en-CA" sz="1400" baseline="30000" dirty="0" smtClean="0">
                <a:solidFill>
                  <a:srgbClr val="C00000"/>
                </a:solidFill>
              </a:rPr>
              <a:t>rd</a:t>
            </a:r>
            <a:r>
              <a:rPr lang="en-CA" sz="1400" dirty="0" smtClean="0">
                <a:solidFill>
                  <a:srgbClr val="C00000"/>
                </a:solidFill>
              </a:rPr>
              <a:t> day according to Jewish tradition.) </a:t>
            </a:r>
            <a:endParaRPr lang="en-US" b="1" dirty="0"/>
          </a:p>
        </p:txBody>
      </p:sp>
    </p:spTree>
    <p:extLst>
      <p:ext uri="{BB962C8B-B14F-4D97-AF65-F5344CB8AC3E}">
        <p14:creationId xmlns:p14="http://schemas.microsoft.com/office/powerpoint/2010/main" val="195924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12292"/>
                                        </p:tgtEl>
                                        <p:attrNameLst>
                                          <p:attrName>style.visibility</p:attrName>
                                        </p:attrNameLst>
                                      </p:cBhvr>
                                      <p:to>
                                        <p:strVal val="visible"/>
                                      </p:to>
                                    </p:set>
                                    <p:animEffect transition="in" filter="wheel(1)">
                                      <p:cBhvr>
                                        <p:cTn id="20"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876800" y="282921"/>
            <a:ext cx="4211320" cy="860079"/>
          </a:xfrm>
          <a:prstGeom prst="rect">
            <a:avLst/>
          </a:prstGeom>
          <a:effectLst>
            <a:glow rad="228600">
              <a:schemeClr val="accent3">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tx2">
                    <a:lumMod val="75000"/>
                  </a:schemeClr>
                </a:solidFill>
                <a:effectLst>
                  <a:outerShdw blurRad="76200" dist="50800" dir="5400000" algn="tl" rotWithShape="0">
                    <a:srgbClr val="000000">
                      <a:alpha val="65000"/>
                    </a:srgbClr>
                  </a:outerShdw>
                </a:effectLst>
              </a:rPr>
              <a:t>May 2015 Posters</a:t>
            </a:r>
          </a:p>
        </p:txBody>
      </p:sp>
      <p:sp>
        <p:nvSpPr>
          <p:cNvPr id="2" name="Slide Number Placeholder 1"/>
          <p:cNvSpPr>
            <a:spLocks noGrp="1"/>
          </p:cNvSpPr>
          <p:nvPr>
            <p:ph type="sldNum" sz="quarter" idx="12"/>
          </p:nvPr>
        </p:nvSpPr>
        <p:spPr>
          <a:xfrm>
            <a:off x="8404224" y="6400800"/>
            <a:ext cx="685800" cy="365125"/>
          </a:xfrm>
        </p:spPr>
        <p:txBody>
          <a:bodyPr/>
          <a:lstStyle/>
          <a:p>
            <a:fld id="{5C014052-953B-4273-8F47-BF25327D5B24}" type="slidenum">
              <a:rPr lang="en-US" smtClean="0"/>
              <a:t>67</a:t>
            </a:fld>
            <a:endParaRPr lang="en-US" dirty="0"/>
          </a:p>
        </p:txBody>
      </p:sp>
      <p:pic>
        <p:nvPicPr>
          <p:cNvPr id="13314" name="Picture 2" descr="C:\Users\Rae\Desktop\lag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12" y="1205881"/>
            <a:ext cx="3394788" cy="5247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Rae\Desktop\lag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05880"/>
            <a:ext cx="3714835" cy="5247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C:\Users\Rae\Desktop\what is lab b'omer ti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2400"/>
            <a:ext cx="8181976"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241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68</a:t>
            </a:fld>
            <a:endParaRPr lang="en-US" dirty="0"/>
          </a:p>
        </p:txBody>
      </p:sp>
      <p:sp>
        <p:nvSpPr>
          <p:cNvPr id="3" name="TextBox 2"/>
          <p:cNvSpPr txBox="1"/>
          <p:nvPr/>
        </p:nvSpPr>
        <p:spPr>
          <a:xfrm>
            <a:off x="457200" y="1716881"/>
            <a:ext cx="8229600" cy="4431983"/>
          </a:xfrm>
          <a:prstGeom prst="rect">
            <a:avLst/>
          </a:prstGeom>
          <a:noFill/>
        </p:spPr>
        <p:txBody>
          <a:bodyPr wrap="square" rtlCol="0">
            <a:spAutoFit/>
            <a:scene3d>
              <a:camera prst="orthographicFront"/>
              <a:lightRig rig="threePt" dir="t"/>
            </a:scene3d>
            <a:sp3d extrusionH="57150">
              <a:bevelT w="38100" h="38100"/>
            </a:sp3d>
          </a:bodyPr>
          <a:lstStyle/>
          <a:p>
            <a:r>
              <a:rPr lang="en-CA" sz="2400" b="1" dirty="0">
                <a:solidFill>
                  <a:srgbClr val="8C4C64"/>
                </a:solidFill>
              </a:rPr>
              <a:t>The internet is emphatic about this festive day on the Jewish calendar</a:t>
            </a:r>
            <a:r>
              <a:rPr lang="en-CA" sz="2400" b="1" dirty="0" smtClean="0">
                <a:solidFill>
                  <a:srgbClr val="8C4C64"/>
                </a:solidFill>
              </a:rPr>
              <a:t>.</a:t>
            </a:r>
          </a:p>
          <a:p>
            <a:r>
              <a:rPr lang="en-CA" sz="1200" b="1" dirty="0" smtClean="0">
                <a:solidFill>
                  <a:srgbClr val="8C4C64"/>
                </a:solidFill>
              </a:rPr>
              <a:t>  </a:t>
            </a:r>
          </a:p>
          <a:p>
            <a:r>
              <a:rPr lang="en-CA" sz="2400" b="1" dirty="0" smtClean="0">
                <a:solidFill>
                  <a:srgbClr val="8C4C64"/>
                </a:solidFill>
              </a:rPr>
              <a:t>It’s </a:t>
            </a:r>
            <a:r>
              <a:rPr lang="en-CA" sz="2400" b="1" dirty="0">
                <a:solidFill>
                  <a:srgbClr val="8C4C64"/>
                </a:solidFill>
              </a:rPr>
              <a:t>amazing the amount of internet coverage there was for May 7, 2015, Lag Ba’Omer, </a:t>
            </a:r>
            <a:r>
              <a:rPr lang="en-CA" dirty="0">
                <a:solidFill>
                  <a:srgbClr val="8C4C64"/>
                </a:solidFill>
              </a:rPr>
              <a:t>[the </a:t>
            </a:r>
            <a:r>
              <a:rPr lang="en-CA" cap="small" dirty="0">
                <a:solidFill>
                  <a:srgbClr val="8C4C64"/>
                </a:solidFill>
              </a:rPr>
              <a:t>33</a:t>
            </a:r>
            <a:r>
              <a:rPr lang="en-CA" cap="small" baseline="30000" dirty="0">
                <a:solidFill>
                  <a:srgbClr val="8C4C64"/>
                </a:solidFill>
              </a:rPr>
              <a:t>rd</a:t>
            </a:r>
            <a:r>
              <a:rPr lang="en-CA" dirty="0">
                <a:solidFill>
                  <a:srgbClr val="8C4C64"/>
                </a:solidFill>
              </a:rPr>
              <a:t> day of the Omer Count for </a:t>
            </a:r>
            <a:r>
              <a:rPr lang="en-CA" dirty="0" smtClean="0">
                <a:solidFill>
                  <a:srgbClr val="8C4C64"/>
                </a:solidFill>
              </a:rPr>
              <a:t>2015].</a:t>
            </a:r>
          </a:p>
          <a:p>
            <a:r>
              <a:rPr lang="en-CA" sz="1200" dirty="0" smtClean="0"/>
              <a:t> </a:t>
            </a:r>
          </a:p>
          <a:p>
            <a:endParaRPr lang="en-CA" sz="2400" b="1" dirty="0" smtClean="0">
              <a:solidFill>
                <a:srgbClr val="FC6204"/>
              </a:solidFill>
            </a:endParaRPr>
          </a:p>
          <a:p>
            <a:r>
              <a:rPr lang="en-CA" sz="2400" b="1" dirty="0" smtClean="0">
                <a:solidFill>
                  <a:srgbClr val="FC6204"/>
                </a:solidFill>
              </a:rPr>
              <a:t>Every year this celebration is </a:t>
            </a:r>
            <a:br>
              <a:rPr lang="en-CA" sz="2400" b="1" dirty="0" smtClean="0">
                <a:solidFill>
                  <a:srgbClr val="FC6204"/>
                </a:solidFill>
              </a:rPr>
            </a:br>
            <a:r>
              <a:rPr lang="en-CA" sz="2400" b="1" dirty="0" smtClean="0">
                <a:solidFill>
                  <a:srgbClr val="FC6204"/>
                </a:solidFill>
              </a:rPr>
              <a:t>attended with </a:t>
            </a:r>
            <a:r>
              <a:rPr lang="en-CA" sz="2400" b="1" dirty="0">
                <a:solidFill>
                  <a:srgbClr val="FC6204"/>
                </a:solidFill>
              </a:rPr>
              <a:t>much </a:t>
            </a:r>
            <a:r>
              <a:rPr lang="en-CA" sz="2400" b="1" dirty="0" smtClean="0">
                <a:solidFill>
                  <a:srgbClr val="FC6204"/>
                </a:solidFill>
              </a:rPr>
              <a:t>fanfare </a:t>
            </a:r>
            <a:br>
              <a:rPr lang="en-CA" sz="2400" b="1" dirty="0" smtClean="0">
                <a:solidFill>
                  <a:srgbClr val="FC6204"/>
                </a:solidFill>
              </a:rPr>
            </a:br>
            <a:r>
              <a:rPr lang="en-CA" sz="2400" b="1" dirty="0" smtClean="0">
                <a:solidFill>
                  <a:srgbClr val="FC6204"/>
                </a:solidFill>
              </a:rPr>
              <a:t>for </a:t>
            </a:r>
            <a:r>
              <a:rPr lang="en-CA" sz="2400" b="1" dirty="0" err="1" smtClean="0">
                <a:solidFill>
                  <a:srgbClr val="FC6204"/>
                </a:solidFill>
              </a:rPr>
              <a:t>Rashbi</a:t>
            </a:r>
            <a:r>
              <a:rPr lang="en-CA" sz="2400" b="1" dirty="0" smtClean="0">
                <a:solidFill>
                  <a:srgbClr val="FC6204"/>
                </a:solidFill>
              </a:rPr>
              <a:t>, (the great mystic </a:t>
            </a:r>
            <a:br>
              <a:rPr lang="en-CA" sz="2400" b="1" dirty="0" smtClean="0">
                <a:solidFill>
                  <a:srgbClr val="FC6204"/>
                </a:solidFill>
              </a:rPr>
            </a:br>
            <a:r>
              <a:rPr lang="en-CA" sz="2400" b="1" dirty="0" smtClean="0">
                <a:solidFill>
                  <a:srgbClr val="FC6204"/>
                </a:solidFill>
              </a:rPr>
              <a:t>sage), </a:t>
            </a:r>
            <a:r>
              <a:rPr lang="en-CA" sz="2400" b="1" dirty="0">
                <a:solidFill>
                  <a:srgbClr val="FC6204"/>
                </a:solidFill>
              </a:rPr>
              <a:t>on the </a:t>
            </a:r>
            <a:r>
              <a:rPr lang="en-CA" sz="2400" b="1" dirty="0" smtClean="0">
                <a:solidFill>
                  <a:srgbClr val="FC6204"/>
                </a:solidFill>
              </a:rPr>
              <a:t>anniversary </a:t>
            </a:r>
            <a:br>
              <a:rPr lang="en-CA" sz="2400" b="1" dirty="0" smtClean="0">
                <a:solidFill>
                  <a:srgbClr val="FC6204"/>
                </a:solidFill>
              </a:rPr>
            </a:br>
            <a:r>
              <a:rPr lang="en-CA" sz="2400" b="1" dirty="0" smtClean="0">
                <a:solidFill>
                  <a:srgbClr val="FC6204"/>
                </a:solidFill>
              </a:rPr>
              <a:t>of </a:t>
            </a:r>
            <a:r>
              <a:rPr lang="en-CA" sz="2400" b="1" dirty="0">
                <a:solidFill>
                  <a:srgbClr val="FC6204"/>
                </a:solidFill>
              </a:rPr>
              <a:t>his death.</a:t>
            </a:r>
            <a:endParaRPr lang="en-US" sz="2400" b="1" dirty="0">
              <a:solidFill>
                <a:srgbClr val="FC6204"/>
              </a:solidFill>
            </a:endParaRPr>
          </a:p>
          <a:p>
            <a:endParaRPr lang="en-US" dirty="0"/>
          </a:p>
        </p:txBody>
      </p:sp>
      <p:sp>
        <p:nvSpPr>
          <p:cNvPr id="4" name="Title 1"/>
          <p:cNvSpPr txBox="1">
            <a:spLocks/>
          </p:cNvSpPr>
          <p:nvPr/>
        </p:nvSpPr>
        <p:spPr>
          <a:xfrm>
            <a:off x="838200" y="152400"/>
            <a:ext cx="86106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FF0000"/>
                </a:solidFill>
                <a:effectLst>
                  <a:outerShdw blurRad="76200" dist="50800" dir="5400000" algn="tl" rotWithShape="0">
                    <a:srgbClr val="000000">
                      <a:alpha val="65000"/>
                    </a:srgbClr>
                  </a:outerShdw>
                </a:effectLst>
              </a:rPr>
              <a:t>Lag </a:t>
            </a:r>
            <a:r>
              <a:rPr lang="en-US" sz="4200" spc="50" dirty="0" err="1" smtClean="0">
                <a:ln w="11430"/>
                <a:solidFill>
                  <a:srgbClr val="FF0000"/>
                </a:solidFill>
                <a:effectLst>
                  <a:outerShdw blurRad="76200" dist="50800" dir="5400000" algn="tl" rotWithShape="0">
                    <a:srgbClr val="000000">
                      <a:alpha val="65000"/>
                    </a:srgbClr>
                  </a:outerShdw>
                </a:effectLst>
              </a:rPr>
              <a:t>Ba’Omer</a:t>
            </a:r>
            <a:r>
              <a:rPr lang="en-US" sz="4200" spc="50" dirty="0" smtClean="0">
                <a:ln w="11430"/>
                <a:solidFill>
                  <a:srgbClr val="FF0000"/>
                </a:solidFill>
                <a:effectLst>
                  <a:outerShdw blurRad="76200" dist="50800" dir="5400000" algn="tl" rotWithShape="0">
                    <a:srgbClr val="000000">
                      <a:alpha val="65000"/>
                    </a:srgbClr>
                  </a:outerShdw>
                </a:effectLst>
              </a:rPr>
              <a:t> is a HUGE </a:t>
            </a:r>
            <a:br>
              <a:rPr lang="en-US" sz="4200" spc="50" dirty="0" smtClean="0">
                <a:ln w="11430"/>
                <a:solidFill>
                  <a:srgbClr val="FF0000"/>
                </a:solidFill>
                <a:effectLst>
                  <a:outerShdw blurRad="76200" dist="50800" dir="5400000" algn="tl" rotWithShape="0">
                    <a:srgbClr val="000000">
                      <a:alpha val="65000"/>
                    </a:srgbClr>
                  </a:outerShdw>
                </a:effectLst>
              </a:rPr>
            </a:br>
            <a:r>
              <a:rPr lang="en-US" sz="4200" spc="50" dirty="0" smtClean="0">
                <a:ln w="11430"/>
                <a:solidFill>
                  <a:srgbClr val="FF0000"/>
                </a:solidFill>
                <a:effectLst>
                  <a:outerShdw blurRad="76200" dist="50800" dir="5400000" algn="tl" rotWithShape="0">
                    <a:srgbClr val="000000">
                      <a:alpha val="65000"/>
                    </a:srgbClr>
                  </a:outerShdw>
                </a:effectLst>
              </a:rPr>
              <a:t>Jewish Celebration</a:t>
            </a:r>
          </a:p>
        </p:txBody>
      </p:sp>
      <p:pic>
        <p:nvPicPr>
          <p:cNvPr id="8" name="Picture 7" descr="C:\Users\Rae\Desktop\omer 33 notep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8792"/>
            <a:ext cx="1825390" cy="169148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Rae\Desktop\33 omer par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63540"/>
            <a:ext cx="4216400" cy="2812875"/>
          </a:xfrm>
          <a:prstGeom prst="rect">
            <a:avLst/>
          </a:prstGeom>
          <a:ln w="57150">
            <a:solidFill>
              <a:srgbClr val="FC6204"/>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38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up)">
                                      <p:cBhvr>
                                        <p:cTn id="7" dur="1500"/>
                                        <p:tgtEl>
                                          <p:spTgt spid="3">
                                            <p:txEl>
                                              <p:pRg st="5" end="5"/>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3316"/>
                                        </p:tgtEl>
                                        <p:attrNameLst>
                                          <p:attrName>style.visibility</p:attrName>
                                        </p:attrNameLst>
                                      </p:cBhvr>
                                      <p:to>
                                        <p:strVal val="visible"/>
                                      </p:to>
                                    </p:set>
                                    <p:animEffect transition="in" filter="wipe(up)">
                                      <p:cBhvr>
                                        <p:cTn id="11" dur="175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Rae\Desktop\omer 33 notep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7611"/>
            <a:ext cx="1825390" cy="169148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Rae\Desktop\lag 2015 may 6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8800"/>
            <a:ext cx="3789861" cy="4600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Rae\Desktop\Kabbalah-Centre-2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872564"/>
            <a:ext cx="4368800" cy="5653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279640" y="6492875"/>
            <a:ext cx="1828800" cy="365125"/>
          </a:xfrm>
        </p:spPr>
        <p:txBody>
          <a:bodyPr/>
          <a:lstStyle/>
          <a:p>
            <a:fld id="{5C014052-953B-4273-8F47-BF25327D5B24}" type="slidenum">
              <a:rPr lang="en-US" smtClean="0"/>
              <a:t>69</a:t>
            </a:fld>
            <a:endParaRPr lang="en-US" dirty="0"/>
          </a:p>
        </p:txBody>
      </p:sp>
      <p:sp>
        <p:nvSpPr>
          <p:cNvPr id="9" name="Title 1"/>
          <p:cNvSpPr txBox="1">
            <a:spLocks/>
          </p:cNvSpPr>
          <p:nvPr/>
        </p:nvSpPr>
        <p:spPr>
          <a:xfrm>
            <a:off x="609600" y="0"/>
            <a:ext cx="86106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Lag </a:t>
            </a:r>
            <a:r>
              <a:rPr lang="en-US" sz="4200" spc="50" dirty="0" err="1" smtClean="0">
                <a:ln w="11430"/>
                <a:solidFill>
                  <a:srgbClr val="C00000"/>
                </a:solidFill>
                <a:effectLst>
                  <a:outerShdw blurRad="76200" dist="50800" dir="5400000" algn="tl" rotWithShape="0">
                    <a:srgbClr val="000000">
                      <a:alpha val="65000"/>
                    </a:srgbClr>
                  </a:outerShdw>
                </a:effectLst>
              </a:rPr>
              <a:t>Ba’Omer</a:t>
            </a:r>
            <a:r>
              <a:rPr lang="en-US" sz="4200" spc="50" dirty="0" smtClean="0">
                <a:ln w="11430"/>
                <a:solidFill>
                  <a:srgbClr val="C00000"/>
                </a:solidFill>
                <a:effectLst>
                  <a:outerShdw blurRad="76200" dist="50800" dir="5400000" algn="tl" rotWithShape="0">
                    <a:srgbClr val="000000">
                      <a:alpha val="65000"/>
                    </a:srgbClr>
                  </a:outerShdw>
                </a:effectLst>
              </a:rPr>
              <a:t> is Very Popular</a:t>
            </a:r>
          </a:p>
        </p:txBody>
      </p:sp>
      <p:sp>
        <p:nvSpPr>
          <p:cNvPr id="7" name="Rectangle 6"/>
          <p:cNvSpPr/>
          <p:nvPr/>
        </p:nvSpPr>
        <p:spPr>
          <a:xfrm>
            <a:off x="4724400" y="2489200"/>
            <a:ext cx="3733800" cy="304800"/>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24400" y="5887720"/>
            <a:ext cx="3733800" cy="304800"/>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371600" y="5754370"/>
            <a:ext cx="1066800" cy="571500"/>
          </a:xfrm>
          <a:prstGeom prst="rect">
            <a:avLst/>
          </a:prstGeom>
          <a:effectLst>
            <a:glow rad="228600">
              <a:schemeClr val="accent3">
                <a:satMod val="175000"/>
                <a:alpha val="40000"/>
              </a:schemeClr>
            </a:glow>
          </a:effec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2015</a:t>
            </a:r>
          </a:p>
        </p:txBody>
      </p:sp>
      <p:sp>
        <p:nvSpPr>
          <p:cNvPr id="13" name="Title 1"/>
          <p:cNvSpPr txBox="1">
            <a:spLocks/>
          </p:cNvSpPr>
          <p:nvPr/>
        </p:nvSpPr>
        <p:spPr>
          <a:xfrm>
            <a:off x="1143000" y="1233942"/>
            <a:ext cx="2951662" cy="571500"/>
          </a:xfrm>
          <a:prstGeom prst="rect">
            <a:avLst/>
          </a:prstGeom>
          <a:effectLst>
            <a:glow rad="228600">
              <a:schemeClr val="accent3">
                <a:satMod val="175000"/>
                <a:alpha val="40000"/>
              </a:schemeClr>
            </a:glo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rgbClr val="002060"/>
                </a:solidFill>
                <a:effectLst>
                  <a:outerShdw blurRad="50800" dist="39000" dir="5460000" algn="tl">
                    <a:srgbClr val="000000">
                      <a:alpha val="38000"/>
                    </a:srgbClr>
                  </a:outerShdw>
                </a:effectLst>
              </a:rPr>
              <a:t>New York City</a:t>
            </a:r>
          </a:p>
        </p:txBody>
      </p:sp>
      <p:sp>
        <p:nvSpPr>
          <p:cNvPr id="3" name="TextBox 2"/>
          <p:cNvSpPr txBox="1"/>
          <p:nvPr/>
        </p:nvSpPr>
        <p:spPr>
          <a:xfrm>
            <a:off x="3061089" y="6482988"/>
            <a:ext cx="5686969" cy="307777"/>
          </a:xfrm>
          <a:prstGeom prst="rect">
            <a:avLst/>
          </a:prstGeom>
          <a:solidFill>
            <a:schemeClr val="bg1"/>
          </a:solidFill>
          <a:ln w="57150">
            <a:solidFill>
              <a:srgbClr val="C00000"/>
            </a:solidFill>
          </a:ln>
          <a:scene3d>
            <a:camera prst="orthographicFront"/>
            <a:lightRig rig="threePt" dir="t"/>
          </a:scene3d>
          <a:sp3d>
            <a:bevelT w="152400" h="50800" prst="softRound"/>
          </a:sp3d>
        </p:spPr>
        <p:txBody>
          <a:bodyPr wrap="square" rtlCol="0">
            <a:spAutoFit/>
          </a:bodyPr>
          <a:lstStyle/>
          <a:p>
            <a:pPr algn="ctr"/>
            <a:r>
              <a:rPr lang="en-US" sz="1400" dirty="0" smtClean="0"/>
              <a:t>Excellence in the Study and Teaching of Kabbalah and Jewish Spirituality.</a:t>
            </a:r>
            <a:endParaRPr lang="en-US" sz="1400" dirty="0"/>
          </a:p>
        </p:txBody>
      </p:sp>
    </p:spTree>
    <p:extLst>
      <p:ext uri="{BB962C8B-B14F-4D97-AF65-F5344CB8AC3E}">
        <p14:creationId xmlns:p14="http://schemas.microsoft.com/office/powerpoint/2010/main" val="3632873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3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86017" y="6466935"/>
            <a:ext cx="1828800" cy="365125"/>
          </a:xfrm>
        </p:spPr>
        <p:txBody>
          <a:bodyPr/>
          <a:lstStyle/>
          <a:p>
            <a:fld id="{5C014052-953B-4273-8F47-BF25327D5B24}" type="slidenum">
              <a:rPr lang="en-US" smtClean="0"/>
              <a:t>7</a:t>
            </a:fld>
            <a:endParaRPr lang="en-US" dirty="0"/>
          </a:p>
        </p:txBody>
      </p:sp>
      <p:sp>
        <p:nvSpPr>
          <p:cNvPr id="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The </a:t>
            </a:r>
            <a:r>
              <a:rPr lang="en-US" sz="4400" spc="50" dirty="0" smtClean="0">
                <a:ln w="11430"/>
                <a:solidFill>
                  <a:srgbClr val="00B050"/>
                </a:solidFill>
                <a:effectLst>
                  <a:outerShdw blurRad="76200" dist="50800" dir="5400000" algn="tl" rotWithShape="0">
                    <a:srgbClr val="000000">
                      <a:alpha val="65000"/>
                    </a:srgbClr>
                  </a:outerShdw>
                </a:effectLst>
              </a:rPr>
              <a:t>Wave Sheaf </a:t>
            </a:r>
            <a:r>
              <a:rPr lang="en-US" sz="4400" spc="50" dirty="0">
                <a:ln w="11430"/>
                <a:solidFill>
                  <a:srgbClr val="8C4C64"/>
                </a:solidFill>
                <a:effectLst>
                  <a:outerShdw blurRad="76200" dist="50800" dir="5400000" algn="tl" rotWithShape="0">
                    <a:srgbClr val="000000">
                      <a:alpha val="65000"/>
                    </a:srgbClr>
                  </a:outerShdw>
                </a:effectLst>
              </a:rPr>
              <a:t>Grain Holds Clues </a:t>
            </a:r>
            <a:endParaRPr lang="en-US" sz="1800" spc="50" dirty="0">
              <a:ln w="11430"/>
              <a:solidFill>
                <a:srgbClr val="00B050"/>
              </a:solidFill>
              <a:effectLst>
                <a:outerShdw blurRad="76200" dist="50800" dir="5400000" algn="tl" rotWithShape="0">
                  <a:srgbClr val="000000">
                    <a:alpha val="65000"/>
                  </a:srgbClr>
                </a:outerShdw>
              </a:effectLst>
            </a:endParaRPr>
          </a:p>
        </p:txBody>
      </p:sp>
      <p:sp>
        <p:nvSpPr>
          <p:cNvPr id="5" name="Content Placeholder 4"/>
          <p:cNvSpPr>
            <a:spLocks noGrp="1"/>
          </p:cNvSpPr>
          <p:nvPr>
            <p:ph sz="quarter" idx="13"/>
          </p:nvPr>
        </p:nvSpPr>
        <p:spPr>
          <a:xfrm>
            <a:off x="381000" y="914400"/>
            <a:ext cx="8357417" cy="5715000"/>
          </a:xfrm>
          <a:solidFill>
            <a:schemeClr val="bg1"/>
          </a:solidFill>
          <a:ln w="38100">
            <a:solidFill>
              <a:schemeClr val="accent5">
                <a:lumMod val="60000"/>
                <a:lumOff val="40000"/>
              </a:schemeClr>
            </a:solidFill>
          </a:ln>
          <a:effectLst>
            <a:glow rad="228600">
              <a:schemeClr val="accent5">
                <a:satMod val="175000"/>
                <a:alpha val="40000"/>
              </a:schemeClr>
            </a:glow>
          </a:effectLst>
          <a:scene3d>
            <a:camera prst="orthographicFront"/>
            <a:lightRig rig="threePt" dir="t"/>
          </a:scene3d>
          <a:sp3d>
            <a:bevelT prst="slope"/>
          </a:sp3d>
        </p:spPr>
        <p:txBody>
          <a:bodyPr>
            <a:noAutofit/>
            <a:sp3d extrusionH="57150">
              <a:bevelT w="38100" h="38100"/>
            </a:sp3d>
          </a:bodyPr>
          <a:lstStyle/>
          <a:p>
            <a:pPr marL="45720" indent="0">
              <a:lnSpc>
                <a:spcPct val="170000"/>
              </a:lnSpc>
              <a:buNone/>
            </a:pPr>
            <a:r>
              <a:rPr lang="en-US" sz="1800" b="1" dirty="0" smtClean="0">
                <a:solidFill>
                  <a:srgbClr val="8C4C64"/>
                </a:solidFill>
              </a:rPr>
              <a:t>To understand the importance of Wave Sheaf and First Fruit, it is first helpful to investigate the grain in the land of Canaan.</a:t>
            </a:r>
          </a:p>
          <a:p>
            <a:pPr lvl="1">
              <a:lnSpc>
                <a:spcPct val="170000"/>
              </a:lnSpc>
              <a:buFont typeface="Arial" pitchFamily="34" charset="0"/>
              <a:buChar char="•"/>
            </a:pPr>
            <a:r>
              <a:rPr lang="en-US" sz="1800" dirty="0" smtClean="0"/>
              <a:t>The </a:t>
            </a:r>
            <a:r>
              <a:rPr lang="en-US" sz="1800" dirty="0"/>
              <a:t>grain holds clues </a:t>
            </a:r>
            <a:r>
              <a:rPr lang="en-US" sz="1800" dirty="0" smtClean="0"/>
              <a:t>to help understand how Wave Sheaf was </a:t>
            </a:r>
            <a:r>
              <a:rPr lang="en-US" sz="1800" dirty="0"/>
              <a:t>fulfilled in </a:t>
            </a:r>
            <a:r>
              <a:rPr lang="en-US" sz="1800" b="1" dirty="0">
                <a:solidFill>
                  <a:srgbClr val="0000FF"/>
                </a:solidFill>
              </a:rPr>
              <a:t>Yahusha’s</a:t>
            </a:r>
            <a:r>
              <a:rPr lang="en-US" sz="1800" dirty="0"/>
              <a:t> life.  This is the first </a:t>
            </a:r>
            <a:r>
              <a:rPr lang="en-US" sz="1800" u="sng" dirty="0"/>
              <a:t>recorded</a:t>
            </a:r>
            <a:r>
              <a:rPr lang="en-US" sz="1800" dirty="0"/>
              <a:t> time </a:t>
            </a:r>
            <a:r>
              <a:rPr lang="en-US" sz="1800" dirty="0" smtClean="0"/>
              <a:t>of Israel celebrating </a:t>
            </a:r>
            <a:r>
              <a:rPr lang="en-US" sz="1800" b="1" u="sng" dirty="0">
                <a:solidFill>
                  <a:srgbClr val="00B050"/>
                </a:solidFill>
              </a:rPr>
              <a:t>the full spring festival</a:t>
            </a:r>
            <a:r>
              <a:rPr lang="en-US" sz="1800" dirty="0">
                <a:solidFill>
                  <a:srgbClr val="00B050"/>
                </a:solidFill>
              </a:rPr>
              <a:t>.  </a:t>
            </a:r>
            <a:r>
              <a:rPr lang="en-US" sz="1800" dirty="0" smtClean="0"/>
              <a:t>Remember</a:t>
            </a:r>
            <a:r>
              <a:rPr lang="en-US" sz="1800" dirty="0"/>
              <a:t>, there is no Scriptural account for </a:t>
            </a:r>
            <a:r>
              <a:rPr lang="en-US" sz="1800" dirty="0" smtClean="0"/>
              <a:t>the celebration of the Wave Sheaf Festival in </a:t>
            </a:r>
            <a:r>
              <a:rPr lang="en-US" sz="1800" dirty="0"/>
              <a:t>the wilderness.  </a:t>
            </a:r>
            <a:endParaRPr lang="en-US" sz="1800" dirty="0" smtClean="0"/>
          </a:p>
          <a:p>
            <a:pPr lvl="1">
              <a:lnSpc>
                <a:spcPct val="170000"/>
              </a:lnSpc>
              <a:buFont typeface="Arial" pitchFamily="34" charset="0"/>
              <a:buChar char="•"/>
            </a:pPr>
            <a:r>
              <a:rPr lang="en-US" sz="1800" b="1" dirty="0" smtClean="0">
                <a:solidFill>
                  <a:srgbClr val="0000FF"/>
                </a:solidFill>
              </a:rPr>
              <a:t>Yahuah</a:t>
            </a:r>
            <a:r>
              <a:rPr lang="en-US" sz="1800" dirty="0" smtClean="0"/>
              <a:t> </a:t>
            </a:r>
            <a:r>
              <a:rPr lang="en-US" sz="1800" dirty="0"/>
              <a:t>had promised the Israelites </a:t>
            </a:r>
            <a:r>
              <a:rPr lang="en-US" sz="1800" b="1" i="1" dirty="0">
                <a:solidFill>
                  <a:srgbClr val="00B050"/>
                </a:solidFill>
              </a:rPr>
              <a:t>the grain of the land would be ready for </a:t>
            </a:r>
            <a:r>
              <a:rPr lang="en-US" sz="1800" b="1" i="1" dirty="0" smtClean="0">
                <a:solidFill>
                  <a:srgbClr val="00B050"/>
                </a:solidFill>
              </a:rPr>
              <a:t>harvest upon </a:t>
            </a:r>
            <a:r>
              <a:rPr lang="en-US" sz="1800" b="1" i="1" dirty="0">
                <a:solidFill>
                  <a:srgbClr val="00B050"/>
                </a:solidFill>
              </a:rPr>
              <a:t>entering the land of Canaan. </a:t>
            </a:r>
            <a:r>
              <a:rPr lang="en-US" sz="1800" b="1" i="1" dirty="0"/>
              <a:t> </a:t>
            </a:r>
            <a:r>
              <a:rPr lang="en-US" sz="1800" b="1" dirty="0">
                <a:solidFill>
                  <a:schemeClr val="accent1">
                    <a:lumMod val="50000"/>
                  </a:schemeClr>
                </a:solidFill>
              </a:rPr>
              <a:t>(Deut 6:10-11; Josh 24:13.)</a:t>
            </a:r>
            <a:r>
              <a:rPr lang="en-US" sz="1800" dirty="0">
                <a:solidFill>
                  <a:schemeClr val="accent1">
                    <a:lumMod val="50000"/>
                  </a:schemeClr>
                </a:solidFill>
              </a:rPr>
              <a:t> </a:t>
            </a:r>
            <a:r>
              <a:rPr lang="en-US" sz="1800" b="1" i="1" dirty="0">
                <a:solidFill>
                  <a:schemeClr val="accent1">
                    <a:lumMod val="50000"/>
                  </a:schemeClr>
                </a:solidFill>
              </a:rPr>
              <a:t> </a:t>
            </a:r>
            <a:r>
              <a:rPr lang="en-US" sz="1800" b="1" i="1" dirty="0" smtClean="0">
                <a:solidFill>
                  <a:schemeClr val="accent1">
                    <a:lumMod val="50000"/>
                  </a:schemeClr>
                </a:solidFill>
              </a:rPr>
              <a:t/>
            </a:r>
            <a:br>
              <a:rPr lang="en-US" sz="1800" b="1" i="1" dirty="0" smtClean="0">
                <a:solidFill>
                  <a:schemeClr val="accent1">
                    <a:lumMod val="50000"/>
                  </a:schemeClr>
                </a:solidFill>
              </a:rPr>
            </a:br>
            <a:r>
              <a:rPr lang="en-US" sz="1800" b="1" i="1" dirty="0" smtClean="0">
                <a:solidFill>
                  <a:srgbClr val="00B050"/>
                </a:solidFill>
              </a:rPr>
              <a:t>But </a:t>
            </a:r>
            <a:r>
              <a:rPr lang="en-US" sz="1800" b="1" i="1" u="sng" dirty="0" smtClean="0">
                <a:solidFill>
                  <a:srgbClr val="FF0000"/>
                </a:solidFill>
              </a:rPr>
              <a:t>ALL</a:t>
            </a:r>
            <a:r>
              <a:rPr lang="en-US" sz="1800" b="1" i="1" dirty="0" smtClean="0">
                <a:solidFill>
                  <a:srgbClr val="00B050"/>
                </a:solidFill>
              </a:rPr>
              <a:t> grain (whether old or new – wheat or barley) </a:t>
            </a:r>
            <a:r>
              <a:rPr lang="en-US" sz="1800" b="1" i="1" dirty="0">
                <a:solidFill>
                  <a:srgbClr val="00B050"/>
                </a:solidFill>
              </a:rPr>
              <a:t>was declared </a:t>
            </a:r>
            <a:r>
              <a:rPr lang="en-US" sz="1800" b="1" i="1" dirty="0">
                <a:solidFill>
                  <a:srgbClr val="C00000"/>
                </a:solidFill>
              </a:rPr>
              <a:t>“off limits” </a:t>
            </a:r>
            <a:r>
              <a:rPr lang="en-US" sz="1800" b="1" i="1" dirty="0">
                <a:solidFill>
                  <a:srgbClr val="00B050"/>
                </a:solidFill>
              </a:rPr>
              <a:t>to eat, or use for personal purposes like preparing unleavened bread for P</a:t>
            </a:r>
            <a:r>
              <a:rPr lang="en-US" sz="1800" b="1" i="1" dirty="0" smtClean="0">
                <a:solidFill>
                  <a:srgbClr val="00B050"/>
                </a:solidFill>
              </a:rPr>
              <a:t>assover</a:t>
            </a:r>
            <a:r>
              <a:rPr lang="en-US" sz="1800" b="1" i="1" dirty="0">
                <a:solidFill>
                  <a:srgbClr val="00B050"/>
                </a:solidFill>
              </a:rPr>
              <a:t>, </a:t>
            </a:r>
            <a:r>
              <a:rPr lang="en-US" sz="1800" b="1" i="1" u="sng" dirty="0">
                <a:solidFill>
                  <a:srgbClr val="FF0000"/>
                </a:solidFill>
              </a:rPr>
              <a:t>until</a:t>
            </a:r>
            <a:r>
              <a:rPr lang="en-US" sz="1800" b="1" i="1" dirty="0">
                <a:solidFill>
                  <a:srgbClr val="00B050"/>
                </a:solidFill>
              </a:rPr>
              <a:t> after the </a:t>
            </a:r>
            <a:r>
              <a:rPr lang="en-US" sz="1800" b="1" i="1" dirty="0" smtClean="0">
                <a:solidFill>
                  <a:srgbClr val="00B050"/>
                </a:solidFill>
              </a:rPr>
              <a:t>Wave Sheaf </a:t>
            </a:r>
            <a:r>
              <a:rPr lang="en-US" sz="1800" b="1" i="1" dirty="0">
                <a:solidFill>
                  <a:srgbClr val="00B050"/>
                </a:solidFill>
              </a:rPr>
              <a:t>ceremony had been </a:t>
            </a:r>
            <a:r>
              <a:rPr lang="en-US" sz="1800" b="1" i="1" dirty="0" smtClean="0">
                <a:solidFill>
                  <a:srgbClr val="00B050"/>
                </a:solidFill>
              </a:rPr>
              <a:t>celebrated </a:t>
            </a:r>
            <a:r>
              <a:rPr lang="en-US" sz="1800" b="1" i="1" dirty="0">
                <a:solidFill>
                  <a:srgbClr val="002060"/>
                </a:solidFill>
              </a:rPr>
              <a:t>(Lev </a:t>
            </a:r>
            <a:r>
              <a:rPr lang="en-US" sz="1800" b="1" i="1" dirty="0" smtClean="0">
                <a:solidFill>
                  <a:srgbClr val="002060"/>
                </a:solidFill>
              </a:rPr>
              <a:t>23:14)</a:t>
            </a:r>
            <a:r>
              <a:rPr lang="en-US" sz="1800" b="1" i="1" dirty="0" smtClean="0">
                <a:solidFill>
                  <a:srgbClr val="00B050"/>
                </a:solidFill>
              </a:rPr>
              <a:t>. </a:t>
            </a:r>
          </a:p>
        </p:txBody>
      </p:sp>
    </p:spTree>
    <p:extLst>
      <p:ext uri="{BB962C8B-B14F-4D97-AF65-F5344CB8AC3E}">
        <p14:creationId xmlns:p14="http://schemas.microsoft.com/office/powerpoint/2010/main" val="879257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0" y="0"/>
            <a:ext cx="9067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How Did </a:t>
            </a:r>
            <a:r>
              <a:rPr lang="en-US" sz="4200" spc="50" dirty="0" smtClean="0">
                <a:ln w="11430"/>
                <a:solidFill>
                  <a:srgbClr val="FF0000"/>
                </a:solidFill>
                <a:effectLst>
                  <a:outerShdw blurRad="76200" dist="50800" dir="5400000" algn="tl" rotWithShape="0">
                    <a:srgbClr val="000000">
                      <a:alpha val="65000"/>
                    </a:srgbClr>
                  </a:outerShdw>
                </a:effectLst>
              </a:rPr>
              <a:t>Rashbi’s Death </a:t>
            </a:r>
            <a:r>
              <a:rPr lang="en-US" sz="4200" spc="50" dirty="0" smtClean="0">
                <a:ln w="11430"/>
                <a:solidFill>
                  <a:srgbClr val="C00000"/>
                </a:solidFill>
                <a:effectLst>
                  <a:outerShdw blurRad="76200" dist="50800" dir="5400000" algn="tl" rotWithShape="0">
                    <a:srgbClr val="000000">
                      <a:alpha val="65000"/>
                    </a:srgbClr>
                  </a:outerShdw>
                </a:effectLst>
              </a:rPr>
              <a:t>Get Connected to </a:t>
            </a:r>
            <a:r>
              <a:rPr lang="en-US" sz="4200" spc="50" dirty="0" smtClean="0">
                <a:ln w="11430"/>
                <a:solidFill>
                  <a:srgbClr val="00B050"/>
                </a:solidFill>
                <a:effectLst>
                  <a:outerShdw blurRad="76200" dist="50800" dir="5400000" algn="tl" rotWithShape="0">
                    <a:srgbClr val="000000">
                      <a:alpha val="65000"/>
                    </a:srgbClr>
                  </a:outerShdw>
                </a:effectLst>
              </a:rPr>
              <a:t>Wave Sheaf?</a:t>
            </a:r>
          </a:p>
        </p:txBody>
      </p:sp>
      <p:pic>
        <p:nvPicPr>
          <p:cNvPr id="4" name="Picture 3" descr="C:\Users\Rae\Desktop\omer 33 notep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70" y="1662956"/>
            <a:ext cx="1726883"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432679"/>
            <a:ext cx="8839200" cy="3416320"/>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000" dirty="0" smtClean="0"/>
              <a:t>In </a:t>
            </a:r>
            <a:r>
              <a:rPr lang="en-CA" sz="2000" dirty="0"/>
              <a:t>the year </a:t>
            </a:r>
            <a:r>
              <a:rPr lang="en-CA" sz="2000" b="1" dirty="0" err="1" smtClean="0"/>
              <a:t>Rashbi</a:t>
            </a:r>
            <a:r>
              <a:rPr lang="en-CA" sz="2000" b="1" dirty="0" smtClean="0"/>
              <a:t> died </a:t>
            </a:r>
            <a:r>
              <a:rPr lang="en-CA" sz="2000" b="1" dirty="0" smtClean="0">
                <a:solidFill>
                  <a:srgbClr val="8C4C64"/>
                </a:solidFill>
              </a:rPr>
              <a:t>the Jews </a:t>
            </a:r>
            <a:r>
              <a:rPr lang="en-CA" sz="2000" b="1" dirty="0" smtClean="0">
                <a:solidFill>
                  <a:srgbClr val="FF0000"/>
                </a:solidFill>
              </a:rPr>
              <a:t>could have been </a:t>
            </a:r>
            <a:r>
              <a:rPr lang="en-CA" sz="2000" b="1" dirty="0" smtClean="0">
                <a:solidFill>
                  <a:srgbClr val="8C4C64"/>
                </a:solidFill>
              </a:rPr>
              <a:t>celebrating </a:t>
            </a:r>
            <a:r>
              <a:rPr lang="en-CA" sz="2000" b="1" dirty="0" smtClean="0">
                <a:solidFill>
                  <a:srgbClr val="00B050"/>
                </a:solidFill>
              </a:rPr>
              <a:t>Wave Sheaf </a:t>
            </a:r>
          </a:p>
          <a:p>
            <a:pPr algn="ctr"/>
            <a:r>
              <a:rPr lang="en-CA" b="1" dirty="0" smtClean="0">
                <a:solidFill>
                  <a:srgbClr val="0070C0"/>
                </a:solidFill>
              </a:rPr>
              <a:t>(</a:t>
            </a:r>
            <a:r>
              <a:rPr lang="en-CA" b="1" dirty="0">
                <a:solidFill>
                  <a:srgbClr val="0070C0"/>
                </a:solidFill>
              </a:rPr>
              <a:t>on the first day of the week</a:t>
            </a:r>
            <a:r>
              <a:rPr lang="en-CA" b="1" dirty="0" smtClean="0">
                <a:solidFill>
                  <a:srgbClr val="0070C0"/>
                </a:solidFill>
              </a:rPr>
              <a:t>), </a:t>
            </a:r>
            <a:br>
              <a:rPr lang="en-CA" b="1" dirty="0" smtClean="0">
                <a:solidFill>
                  <a:srgbClr val="0070C0"/>
                </a:solidFill>
              </a:rPr>
            </a:br>
            <a:r>
              <a:rPr lang="en-CA" sz="2000" b="1" dirty="0" smtClean="0">
                <a:solidFill>
                  <a:srgbClr val="00B050"/>
                </a:solidFill>
              </a:rPr>
              <a:t>according to the instructions in Lev 23. </a:t>
            </a:r>
            <a:br>
              <a:rPr lang="en-CA" sz="2000" b="1" dirty="0" smtClean="0">
                <a:solidFill>
                  <a:srgbClr val="00B050"/>
                </a:solidFill>
              </a:rPr>
            </a:br>
            <a:r>
              <a:rPr lang="en-CA" sz="1600" dirty="0" smtClean="0"/>
              <a:t>(There is historical evidence of this.)</a:t>
            </a:r>
            <a:br>
              <a:rPr lang="en-CA" sz="1600" dirty="0" smtClean="0"/>
            </a:br>
            <a:r>
              <a:rPr lang="en-CA" sz="2000" b="1" dirty="0" smtClean="0">
                <a:solidFill>
                  <a:srgbClr val="00B050"/>
                </a:solidFill>
              </a:rPr>
              <a:t> </a:t>
            </a:r>
            <a:br>
              <a:rPr lang="en-CA" sz="2000" b="1" dirty="0" smtClean="0">
                <a:solidFill>
                  <a:srgbClr val="00B050"/>
                </a:solidFill>
              </a:rPr>
            </a:br>
            <a:r>
              <a:rPr lang="en-CA" sz="2400" b="1" dirty="0" smtClean="0"/>
              <a:t>Therefore:  The </a:t>
            </a:r>
            <a:r>
              <a:rPr lang="en-CA" sz="2400" b="1" cap="small" dirty="0"/>
              <a:t>33</a:t>
            </a:r>
            <a:r>
              <a:rPr lang="en-CA" sz="2400" b="1" cap="small" baseline="30000" dirty="0"/>
              <a:t>rd</a:t>
            </a:r>
            <a:r>
              <a:rPr lang="en-CA" sz="2400" b="1" dirty="0"/>
              <a:t> day </a:t>
            </a:r>
            <a:r>
              <a:rPr lang="en-CA" sz="2400" b="1" dirty="0" smtClean="0"/>
              <a:t>of </a:t>
            </a:r>
            <a:r>
              <a:rPr lang="en-CA" sz="2400" b="1" dirty="0"/>
              <a:t>the </a:t>
            </a:r>
            <a:r>
              <a:rPr lang="en-CA" sz="2400" b="1" dirty="0" smtClean="0"/>
              <a:t>Omer Count </a:t>
            </a:r>
            <a:r>
              <a:rPr lang="en-CA" sz="2400" b="1" dirty="0" smtClean="0">
                <a:solidFill>
                  <a:srgbClr val="FF0000"/>
                </a:solidFill>
              </a:rPr>
              <a:t>would be </a:t>
            </a:r>
            <a:br>
              <a:rPr lang="en-CA" sz="2400" b="1" dirty="0" smtClean="0">
                <a:solidFill>
                  <a:srgbClr val="FF0000"/>
                </a:solidFill>
              </a:rPr>
            </a:br>
            <a:r>
              <a:rPr lang="en-CA" sz="2400" b="1" dirty="0" smtClean="0"/>
              <a:t>the </a:t>
            </a:r>
            <a:r>
              <a:rPr lang="en-CA" sz="2400" b="1" cap="small" dirty="0" smtClean="0"/>
              <a:t>18</a:t>
            </a:r>
            <a:r>
              <a:rPr lang="en-CA" sz="2400" b="1" cap="small" baseline="30000" dirty="0" smtClean="0"/>
              <a:t>th</a:t>
            </a:r>
            <a:r>
              <a:rPr lang="en-CA" sz="2400" b="1" dirty="0" smtClean="0"/>
              <a:t> </a:t>
            </a:r>
            <a:r>
              <a:rPr lang="en-CA" sz="2400" b="1" dirty="0"/>
              <a:t>day of the second month </a:t>
            </a:r>
            <a:r>
              <a:rPr lang="en-CA" sz="2400" b="1" u="sng" dirty="0">
                <a:solidFill>
                  <a:srgbClr val="FF0000"/>
                </a:solidFill>
              </a:rPr>
              <a:t>for THAT year only</a:t>
            </a:r>
            <a:r>
              <a:rPr lang="en-CA" sz="2400" b="1" dirty="0">
                <a:solidFill>
                  <a:srgbClr val="FF0000"/>
                </a:solidFill>
              </a:rPr>
              <a:t>! </a:t>
            </a:r>
            <a:endParaRPr lang="en-CA" sz="2400" b="1" dirty="0" smtClean="0">
              <a:solidFill>
                <a:srgbClr val="FF0000"/>
              </a:solidFill>
            </a:endParaRPr>
          </a:p>
          <a:p>
            <a:pPr algn="ctr"/>
            <a:r>
              <a:rPr lang="en-CA" sz="2400" b="1" dirty="0" smtClean="0">
                <a:solidFill>
                  <a:srgbClr val="FF0000"/>
                </a:solidFill>
              </a:rPr>
              <a:t/>
            </a:r>
            <a:br>
              <a:rPr lang="en-CA" sz="2400" b="1" dirty="0" smtClean="0">
                <a:solidFill>
                  <a:srgbClr val="FF0000"/>
                </a:solidFill>
              </a:rPr>
            </a:br>
            <a:r>
              <a:rPr lang="en-CA" sz="2400" b="1" dirty="0" smtClean="0">
                <a:solidFill>
                  <a:srgbClr val="FF0000"/>
                </a:solidFill>
              </a:rPr>
              <a:t>Remember:  </a:t>
            </a:r>
            <a:r>
              <a:rPr lang="en-US" sz="2400" b="1" dirty="0" err="1" smtClean="0"/>
              <a:t>Rashbi</a:t>
            </a:r>
            <a:r>
              <a:rPr lang="en-US" sz="2400" b="1" dirty="0" smtClean="0"/>
              <a:t> </a:t>
            </a:r>
            <a:r>
              <a:rPr lang="en-US" sz="2400" b="1" dirty="0"/>
              <a:t>died </a:t>
            </a:r>
            <a:r>
              <a:rPr lang="en-US" sz="2400" b="1" dirty="0" smtClean="0"/>
              <a:t>on the </a:t>
            </a:r>
            <a:r>
              <a:rPr lang="en-US" sz="2400" b="1" dirty="0"/>
              <a:t>33</a:t>
            </a:r>
            <a:r>
              <a:rPr lang="en-CA" sz="2400" b="1" cap="small" baseline="30000" dirty="0" err="1"/>
              <a:t>rd</a:t>
            </a:r>
            <a:r>
              <a:rPr lang="en-US" sz="2400" b="1" dirty="0"/>
              <a:t> day of the Omer Count. </a:t>
            </a:r>
            <a:br>
              <a:rPr lang="en-US" sz="2400" b="1" dirty="0"/>
            </a:br>
            <a:r>
              <a:rPr lang="en-US" dirty="0"/>
              <a:t>(That’s an interesting “mystical number.”)</a:t>
            </a:r>
            <a:r>
              <a:rPr lang="en-CA" b="1" dirty="0" smtClean="0">
                <a:solidFill>
                  <a:srgbClr val="FF0000"/>
                </a:solidFill>
              </a:rPr>
              <a:t> </a:t>
            </a:r>
          </a:p>
          <a:p>
            <a:endParaRPr lang="en-CA" sz="800" b="1" dirty="0" smtClean="0"/>
          </a:p>
        </p:txBody>
      </p:sp>
      <p:sp>
        <p:nvSpPr>
          <p:cNvPr id="7" name="Rectangle 6"/>
          <p:cNvSpPr/>
          <p:nvPr/>
        </p:nvSpPr>
        <p:spPr>
          <a:xfrm>
            <a:off x="-76200" y="4764740"/>
            <a:ext cx="9296400" cy="1815882"/>
          </a:xfrm>
          <a:prstGeom prst="rect">
            <a:avLst/>
          </a:prstGeom>
          <a:solidFill>
            <a:srgbClr val="C0000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chemeClr val="accent3"/>
                </a:solidFill>
                <a:effectLst/>
              </a:rPr>
              <a:t>For nearly 1860 years, RASBHI has been honoured </a:t>
            </a:r>
            <a:br>
              <a:rPr lang="en-US" sz="2800" b="1" cap="none" spc="0" dirty="0" smtClean="0">
                <a:ln/>
                <a:solidFill>
                  <a:schemeClr val="accent3"/>
                </a:solidFill>
                <a:effectLst/>
              </a:rPr>
            </a:br>
            <a:r>
              <a:rPr lang="en-US" sz="2800" b="1" cap="none" spc="0" dirty="0" smtClean="0">
                <a:ln/>
                <a:solidFill>
                  <a:schemeClr val="accent3"/>
                </a:solidFill>
                <a:effectLst/>
              </a:rPr>
              <a:t>as a sain</a:t>
            </a:r>
            <a:r>
              <a:rPr lang="en-US" sz="2800" b="1" dirty="0" smtClean="0">
                <a:ln/>
                <a:solidFill>
                  <a:schemeClr val="accent3"/>
                </a:solidFill>
              </a:rPr>
              <a:t>t on every 33</a:t>
            </a:r>
            <a:r>
              <a:rPr lang="en-US" sz="2800" b="1" baseline="30000" dirty="0" smtClean="0">
                <a:ln/>
                <a:solidFill>
                  <a:schemeClr val="accent3"/>
                </a:solidFill>
              </a:rPr>
              <a:t>rd</a:t>
            </a:r>
            <a:r>
              <a:rPr lang="en-US" sz="2800" b="1" dirty="0" smtClean="0">
                <a:ln/>
                <a:solidFill>
                  <a:schemeClr val="accent3"/>
                </a:solidFill>
              </a:rPr>
              <a:t> day of the Omer Count.  </a:t>
            </a:r>
            <a:br>
              <a:rPr lang="en-US" sz="2800" b="1" dirty="0" smtClean="0">
                <a:ln/>
                <a:solidFill>
                  <a:schemeClr val="accent3"/>
                </a:solidFill>
              </a:rPr>
            </a:br>
            <a:r>
              <a:rPr lang="en-US" sz="2800" b="1" dirty="0" smtClean="0">
                <a:ln/>
                <a:solidFill>
                  <a:schemeClr val="accent3"/>
                </a:solidFill>
              </a:rPr>
              <a:t>This day ALWAYS links back to Abib 16 as Wave Sheaf … </a:t>
            </a:r>
            <a:br>
              <a:rPr lang="en-US" sz="2800" b="1" dirty="0" smtClean="0">
                <a:ln/>
                <a:solidFill>
                  <a:schemeClr val="accent3"/>
                </a:solidFill>
              </a:rPr>
            </a:br>
            <a:r>
              <a:rPr lang="en-US" sz="2800" b="1" dirty="0" smtClean="0">
                <a:ln/>
                <a:solidFill>
                  <a:schemeClr val="accent3"/>
                </a:solidFill>
              </a:rPr>
              <a:t>even if it is not the true Wave Sheaf!</a:t>
            </a:r>
            <a:endParaRPr lang="en-US" sz="2800" b="1" cap="none" spc="0" dirty="0">
              <a:ln/>
              <a:solidFill>
                <a:schemeClr val="accent3"/>
              </a:solidFill>
              <a:effectLst/>
            </a:endParaRPr>
          </a:p>
        </p:txBody>
      </p:sp>
      <p:sp>
        <p:nvSpPr>
          <p:cNvPr id="2" name="Slide Number Placeholder 1"/>
          <p:cNvSpPr>
            <a:spLocks noGrp="1"/>
          </p:cNvSpPr>
          <p:nvPr>
            <p:ph type="sldNum" sz="quarter" idx="12"/>
          </p:nvPr>
        </p:nvSpPr>
        <p:spPr>
          <a:xfrm>
            <a:off x="7325360" y="6518275"/>
            <a:ext cx="1828800" cy="365125"/>
          </a:xfrm>
        </p:spPr>
        <p:txBody>
          <a:bodyPr/>
          <a:lstStyle/>
          <a:p>
            <a:fld id="{5C014052-953B-4273-8F47-BF25327D5B24}" type="slidenum">
              <a:rPr lang="en-US" smtClean="0">
                <a:solidFill>
                  <a:schemeClr val="tx1"/>
                </a:solidFill>
              </a:rPr>
              <a:t>70</a:t>
            </a:fld>
            <a:endParaRPr lang="en-US" dirty="0">
              <a:solidFill>
                <a:schemeClr val="tx1"/>
              </a:solidFill>
            </a:endParaRPr>
          </a:p>
        </p:txBody>
      </p:sp>
    </p:spTree>
    <p:extLst>
      <p:ext uri="{BB962C8B-B14F-4D97-AF65-F5344CB8AC3E}">
        <p14:creationId xmlns:p14="http://schemas.microsoft.com/office/powerpoint/2010/main" val="42673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up)">
                                      <p:cBhvr>
                                        <p:cTn id="21" dur="1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71</a:t>
            </a:fld>
            <a:endParaRPr lang="en-US" dirty="0"/>
          </a:p>
        </p:txBody>
      </p:sp>
      <p:sp>
        <p:nvSpPr>
          <p:cNvPr id="3" name="Title 1"/>
          <p:cNvSpPr txBox="1">
            <a:spLocks/>
          </p:cNvSpPr>
          <p:nvPr/>
        </p:nvSpPr>
        <p:spPr>
          <a:xfrm>
            <a:off x="1676400" y="0"/>
            <a:ext cx="73914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a:t>
            </a:r>
            <a:r>
              <a:rPr lang="en-US" sz="4200" spc="50" dirty="0" smtClean="0">
                <a:ln w="11430"/>
                <a:solidFill>
                  <a:srgbClr val="FF0000"/>
                </a:solidFill>
                <a:effectLst>
                  <a:outerShdw blurRad="76200" dist="50800" dir="5400000" algn="tl" rotWithShape="0">
                    <a:srgbClr val="000000">
                      <a:alpha val="65000"/>
                    </a:srgbClr>
                  </a:outerShdw>
                </a:effectLst>
              </a:rPr>
              <a:t>Rashbi’s Death </a:t>
            </a:r>
            <a:r>
              <a:rPr lang="en-US" sz="4200" spc="50" dirty="0" smtClean="0">
                <a:ln w="11430"/>
                <a:solidFill>
                  <a:srgbClr val="C00000"/>
                </a:solidFill>
                <a:effectLst>
                  <a:outerShdw blurRad="76200" dist="50800" dir="5400000" algn="tl" rotWithShape="0">
                    <a:srgbClr val="000000">
                      <a:alpha val="65000"/>
                    </a:srgbClr>
                  </a:outerShdw>
                </a:effectLst>
              </a:rPr>
              <a:t>Changed the Correct Timing of </a:t>
            </a:r>
            <a:r>
              <a:rPr lang="en-US" sz="4200" spc="50" dirty="0" smtClean="0">
                <a:ln w="11430"/>
                <a:solidFill>
                  <a:srgbClr val="00B050"/>
                </a:solidFill>
                <a:effectLst>
                  <a:outerShdw blurRad="76200" dist="50800" dir="5400000" algn="tl" rotWithShape="0">
                    <a:srgbClr val="000000">
                      <a:alpha val="65000"/>
                    </a:srgbClr>
                  </a:outerShdw>
                </a:effectLst>
              </a:rPr>
              <a:t>Wave Sheaf!</a:t>
            </a:r>
          </a:p>
        </p:txBody>
      </p:sp>
      <p:pic>
        <p:nvPicPr>
          <p:cNvPr id="4" name="Picture 3" descr="C:\Users\Rae\Desktop\omer 33 notep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10" y="-76200"/>
            <a:ext cx="1825390" cy="16914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657671"/>
            <a:ext cx="7992504"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002060"/>
                </a:solidFill>
                <a:effectLst>
                  <a:outerShdw blurRad="76200" dist="50800" dir="5400000" algn="tl" rotWithShape="0">
                    <a:srgbClr val="000000">
                      <a:alpha val="65000"/>
                    </a:srgbClr>
                  </a:outerShdw>
                </a:effectLst>
              </a:rPr>
              <a:t> Be willing to challenge every teaching </a:t>
            </a:r>
            <a:br>
              <a:rPr lang="en-US" sz="3600" b="1" spc="50" dirty="0" smtClean="0">
                <a:ln w="11430"/>
                <a:solidFill>
                  <a:srgbClr val="002060"/>
                </a:solidFill>
                <a:effectLst>
                  <a:outerShdw blurRad="76200" dist="50800" dir="5400000" algn="tl" rotWithShape="0">
                    <a:srgbClr val="000000">
                      <a:alpha val="65000"/>
                    </a:srgbClr>
                  </a:outerShdw>
                </a:effectLst>
              </a:rPr>
            </a:br>
            <a:r>
              <a:rPr lang="en-US" sz="3600" b="1" spc="50" dirty="0" smtClean="0">
                <a:ln w="11430"/>
                <a:solidFill>
                  <a:srgbClr val="002060"/>
                </a:solidFill>
                <a:effectLst>
                  <a:outerShdw blurRad="76200" dist="50800" dir="5400000" algn="tl" rotWithShape="0">
                    <a:srgbClr val="000000">
                      <a:alpha val="65000"/>
                    </a:srgbClr>
                  </a:outerShdw>
                </a:effectLst>
              </a:rPr>
              <a:t>to see if it links to a tradition!</a:t>
            </a:r>
            <a:endParaRPr lang="en-US" sz="1200" b="1" spc="50" dirty="0">
              <a:ln w="11430"/>
              <a:solidFill>
                <a:srgbClr val="002060"/>
              </a:solidFill>
              <a:effectLst>
                <a:outerShdw blurRad="76200" dist="50800" dir="5400000" algn="tl" rotWithShape="0">
                  <a:srgbClr val="000000">
                    <a:alpha val="65000"/>
                  </a:srgbClr>
                </a:outerShdw>
              </a:effectLst>
            </a:endParaRPr>
          </a:p>
        </p:txBody>
      </p:sp>
      <p:sp>
        <p:nvSpPr>
          <p:cNvPr id="6" name="TextBox 5"/>
          <p:cNvSpPr txBox="1"/>
          <p:nvPr/>
        </p:nvSpPr>
        <p:spPr>
          <a:xfrm>
            <a:off x="385330" y="1447800"/>
            <a:ext cx="8669644" cy="4555093"/>
          </a:xfrm>
          <a:prstGeom prst="rect">
            <a:avLst/>
          </a:prstGeom>
          <a:noFill/>
        </p:spPr>
        <p:txBody>
          <a:bodyPr wrap="square" rtlCol="0">
            <a:spAutoFit/>
            <a:scene3d>
              <a:camera prst="orthographicFront"/>
              <a:lightRig rig="threePt" dir="t"/>
            </a:scene3d>
            <a:sp3d extrusionH="57150">
              <a:bevelT w="38100" h="38100"/>
            </a:sp3d>
          </a:bodyPr>
          <a:lstStyle/>
          <a:p>
            <a:r>
              <a:rPr lang="en-CA" sz="2400" b="1" dirty="0" smtClean="0"/>
              <a:t>This </a:t>
            </a:r>
            <a:r>
              <a:rPr lang="en-CA" sz="2400" b="1" dirty="0"/>
              <a:t>is </a:t>
            </a:r>
            <a:r>
              <a:rPr lang="en-CA" sz="2400" b="1" dirty="0" smtClean="0"/>
              <a:t>how Wave Sheaf became permanently tied to </a:t>
            </a:r>
            <a:r>
              <a:rPr lang="en-CA" sz="2400" b="1" dirty="0"/>
              <a:t>Abib </a:t>
            </a:r>
            <a:r>
              <a:rPr lang="en-CA" sz="2400" b="1" dirty="0" smtClean="0"/>
              <a:t>16.  </a:t>
            </a:r>
          </a:p>
          <a:p>
            <a:r>
              <a:rPr lang="en-CA" sz="1200" b="1" dirty="0" smtClean="0"/>
              <a:t>  </a:t>
            </a:r>
          </a:p>
          <a:p>
            <a:r>
              <a:rPr lang="en-CA" sz="2400" b="1" dirty="0" smtClean="0"/>
              <a:t>In </a:t>
            </a:r>
            <a:r>
              <a:rPr lang="en-CA" sz="2400" b="1" dirty="0"/>
              <a:t>THAT YEAR</a:t>
            </a:r>
            <a:r>
              <a:rPr lang="en-CA" sz="2400" dirty="0"/>
              <a:t>,</a:t>
            </a:r>
            <a:r>
              <a:rPr lang="en-CA" sz="2400" b="1" dirty="0"/>
              <a:t> </a:t>
            </a:r>
            <a:r>
              <a:rPr lang="en-CA" sz="2400" b="1" u="sng" dirty="0" smtClean="0">
                <a:solidFill>
                  <a:srgbClr val="00B050"/>
                </a:solidFill>
              </a:rPr>
              <a:t>Wave Sheaf</a:t>
            </a:r>
            <a:r>
              <a:rPr lang="en-CA" sz="2400" b="1" dirty="0" smtClean="0"/>
              <a:t> </a:t>
            </a:r>
            <a:r>
              <a:rPr lang="en-CA" sz="2400" b="1" u="sng" dirty="0">
                <a:solidFill>
                  <a:srgbClr val="FF0000"/>
                </a:solidFill>
              </a:rPr>
              <a:t>c</a:t>
            </a:r>
            <a:r>
              <a:rPr lang="en-CA" sz="2400" b="1" u="sng" dirty="0" smtClean="0">
                <a:solidFill>
                  <a:srgbClr val="FF0000"/>
                </a:solidFill>
              </a:rPr>
              <a:t>ould </a:t>
            </a:r>
            <a:r>
              <a:rPr lang="en-CA" sz="2400" b="1" u="sng" dirty="0">
                <a:solidFill>
                  <a:srgbClr val="FF0000"/>
                </a:solidFill>
              </a:rPr>
              <a:t>have been</a:t>
            </a:r>
            <a:r>
              <a:rPr lang="en-CA" sz="2400" b="1" dirty="0">
                <a:solidFill>
                  <a:srgbClr val="00B050"/>
                </a:solidFill>
              </a:rPr>
              <a:t> </a:t>
            </a:r>
            <a:r>
              <a:rPr lang="en-CA" sz="2400" b="1" u="sng" dirty="0">
                <a:solidFill>
                  <a:srgbClr val="00B050"/>
                </a:solidFill>
              </a:rPr>
              <a:t>correctly located on Abib 16 – Sunday</a:t>
            </a:r>
            <a:r>
              <a:rPr lang="en-CA" sz="2400" b="1" dirty="0">
                <a:solidFill>
                  <a:srgbClr val="00B050"/>
                </a:solidFill>
              </a:rPr>
              <a:t>,</a:t>
            </a:r>
            <a:r>
              <a:rPr lang="en-CA" sz="2400" b="1" dirty="0"/>
              <a:t> the first day of the week</a:t>
            </a:r>
            <a:r>
              <a:rPr lang="en-CA" sz="2400" b="1" dirty="0" smtClean="0"/>
              <a:t>.  When Wave Sheaf </a:t>
            </a:r>
            <a:br>
              <a:rPr lang="en-CA" sz="2400" b="1" dirty="0" smtClean="0"/>
            </a:br>
            <a:r>
              <a:rPr lang="en-CA" sz="2400" b="1" dirty="0" smtClean="0"/>
              <a:t>is married to Abib 16, it does not fall on the 1</a:t>
            </a:r>
            <a:r>
              <a:rPr lang="en-CA" sz="2400" b="1" baseline="30000" dirty="0" smtClean="0"/>
              <a:t>st</a:t>
            </a:r>
            <a:r>
              <a:rPr lang="en-CA" sz="2400" b="1" dirty="0" smtClean="0"/>
              <a:t> cycle every year.</a:t>
            </a:r>
          </a:p>
          <a:p>
            <a:r>
              <a:rPr lang="en-CA" sz="1200" b="1" dirty="0" smtClean="0"/>
              <a:t>  </a:t>
            </a:r>
            <a:r>
              <a:rPr lang="en-CA" sz="2400" b="1" dirty="0" smtClean="0"/>
              <a:t/>
            </a:r>
            <a:br>
              <a:rPr lang="en-CA" sz="2400" b="1" dirty="0" smtClean="0"/>
            </a:br>
            <a:r>
              <a:rPr lang="en-CA" sz="2400" b="1" dirty="0" smtClean="0"/>
              <a:t>Since </a:t>
            </a:r>
            <a:r>
              <a:rPr lang="en-CA" sz="2400" b="1" dirty="0"/>
              <a:t>that time, </a:t>
            </a:r>
            <a:r>
              <a:rPr lang="en-CA" sz="2400" b="1" dirty="0">
                <a:solidFill>
                  <a:srgbClr val="FC6204"/>
                </a:solidFill>
              </a:rPr>
              <a:t>the 33 days are always counted back to </a:t>
            </a:r>
            <a:r>
              <a:rPr lang="en-CA" sz="2400" b="1" dirty="0" smtClean="0">
                <a:solidFill>
                  <a:srgbClr val="FC6204"/>
                </a:solidFill>
              </a:rPr>
              <a:t>the </a:t>
            </a:r>
            <a:r>
              <a:rPr lang="en-CA" sz="2400" b="1" dirty="0">
                <a:solidFill>
                  <a:srgbClr val="FC6204"/>
                </a:solidFill>
              </a:rPr>
              <a:t>date of Abib 16</a:t>
            </a:r>
            <a:r>
              <a:rPr lang="en-CA" sz="2400" b="1" dirty="0"/>
              <a:t> so that the </a:t>
            </a:r>
            <a:r>
              <a:rPr lang="en-CA" sz="2400" b="1" dirty="0" smtClean="0"/>
              <a:t>Rabbi’s </a:t>
            </a:r>
            <a:r>
              <a:rPr lang="en-CA" sz="2400" b="1" dirty="0"/>
              <a:t>death would </a:t>
            </a:r>
            <a:r>
              <a:rPr lang="en-CA" sz="2400" b="1" dirty="0" smtClean="0"/>
              <a:t>always </a:t>
            </a:r>
            <a:r>
              <a:rPr lang="en-CA" sz="2400" b="1" dirty="0"/>
              <a:t>be celebrated on the </a:t>
            </a:r>
            <a:r>
              <a:rPr lang="en-CA" sz="2400" b="1" cap="small" dirty="0"/>
              <a:t>18</a:t>
            </a:r>
            <a:r>
              <a:rPr lang="en-CA" sz="2400" b="1" cap="small" baseline="30000" dirty="0"/>
              <a:t>th</a:t>
            </a:r>
            <a:r>
              <a:rPr lang="en-CA" sz="2400" b="1" dirty="0"/>
              <a:t> day of the second month. </a:t>
            </a:r>
            <a:endParaRPr lang="en-CA" sz="2400" b="1" dirty="0" smtClean="0"/>
          </a:p>
          <a:p>
            <a:endParaRPr lang="en-CA" sz="1000" b="1" dirty="0"/>
          </a:p>
          <a:p>
            <a:pPr algn="ctr"/>
            <a:r>
              <a:rPr lang="en-CA" sz="2400" b="1" dirty="0">
                <a:solidFill>
                  <a:srgbClr val="FF0000"/>
                </a:solidFill>
              </a:rPr>
              <a:t>However, this event not only became a problem, </a:t>
            </a:r>
            <a:br>
              <a:rPr lang="en-CA" sz="2400" b="1" dirty="0">
                <a:solidFill>
                  <a:srgbClr val="FF0000"/>
                </a:solidFill>
              </a:rPr>
            </a:br>
            <a:r>
              <a:rPr lang="en-CA" sz="2400" b="1" dirty="0" smtClean="0">
                <a:solidFill>
                  <a:srgbClr val="FF0000"/>
                </a:solidFill>
              </a:rPr>
              <a:t>but is now a </a:t>
            </a:r>
            <a:r>
              <a:rPr lang="en-CA" sz="2400" b="1" dirty="0">
                <a:solidFill>
                  <a:srgbClr val="FF0000"/>
                </a:solidFill>
              </a:rPr>
              <a:t>widely accepted counterfeit, </a:t>
            </a:r>
            <a:r>
              <a:rPr lang="en-CA" sz="2400" b="1" dirty="0" smtClean="0">
                <a:solidFill>
                  <a:srgbClr val="FF0000"/>
                </a:solidFill>
              </a:rPr>
              <a:t/>
            </a:r>
            <a:br>
              <a:rPr lang="en-CA" sz="2400" b="1" dirty="0" smtClean="0">
                <a:solidFill>
                  <a:srgbClr val="FF0000"/>
                </a:solidFill>
              </a:rPr>
            </a:br>
            <a:r>
              <a:rPr lang="en-CA" sz="2400" b="1" dirty="0" smtClean="0">
                <a:solidFill>
                  <a:srgbClr val="FF0000"/>
                </a:solidFill>
              </a:rPr>
              <a:t>just </a:t>
            </a:r>
            <a:r>
              <a:rPr lang="en-CA" sz="2400" b="1" dirty="0">
                <a:solidFill>
                  <a:srgbClr val="FF0000"/>
                </a:solidFill>
              </a:rPr>
              <a:t>as sunset is </a:t>
            </a:r>
            <a:r>
              <a:rPr lang="en-CA" sz="2400" b="1" dirty="0" smtClean="0">
                <a:solidFill>
                  <a:srgbClr val="FF0000"/>
                </a:solidFill>
              </a:rPr>
              <a:t>a </a:t>
            </a:r>
            <a:r>
              <a:rPr lang="en-CA" sz="2400" b="1" dirty="0">
                <a:solidFill>
                  <a:srgbClr val="FF0000"/>
                </a:solidFill>
              </a:rPr>
              <a:t>counterfeit for creation’s day-start. </a:t>
            </a:r>
          </a:p>
          <a:p>
            <a:endParaRPr lang="en-US" sz="1600" dirty="0"/>
          </a:p>
        </p:txBody>
      </p:sp>
    </p:spTree>
    <p:extLst>
      <p:ext uri="{BB962C8B-B14F-4D97-AF65-F5344CB8AC3E}">
        <p14:creationId xmlns:p14="http://schemas.microsoft.com/office/powerpoint/2010/main" val="1319561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up)">
                                      <p:cBhvr>
                                        <p:cTn id="7" dur="175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up)">
                                      <p:cBhvr>
                                        <p:cTn id="12" dur="175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72</a:t>
            </a:fld>
            <a:endParaRPr lang="en-US" dirty="0"/>
          </a:p>
        </p:txBody>
      </p:sp>
      <p:sp>
        <p:nvSpPr>
          <p:cNvPr id="3" name="TextBox 2"/>
          <p:cNvSpPr txBox="1"/>
          <p:nvPr/>
        </p:nvSpPr>
        <p:spPr>
          <a:xfrm>
            <a:off x="3429000" y="1819668"/>
            <a:ext cx="5334000" cy="1815882"/>
          </a:xfrm>
          <a:prstGeom prst="rect">
            <a:avLst/>
          </a:prstGeom>
          <a:noFill/>
        </p:spPr>
        <p:txBody>
          <a:bodyPr wrap="square" rtlCol="0">
            <a:spAutoFit/>
            <a:scene3d>
              <a:camera prst="orthographicFront"/>
              <a:lightRig rig="threePt" dir="t"/>
            </a:scene3d>
            <a:sp3d extrusionH="57150">
              <a:bevelT w="38100" h="38100"/>
            </a:sp3d>
          </a:bodyPr>
          <a:lstStyle/>
          <a:p>
            <a:pPr marL="342900" lvl="0" indent="-342900">
              <a:buFont typeface="+mj-lt"/>
              <a:buAutoNum type="arabicPeriod"/>
            </a:pPr>
            <a:r>
              <a:rPr lang="en-CA" sz="2000" b="1" dirty="0">
                <a:solidFill>
                  <a:srgbClr val="0070C0"/>
                </a:solidFill>
              </a:rPr>
              <a:t>The holiday is not a Torah </a:t>
            </a:r>
            <a:r>
              <a:rPr lang="en-CA" sz="2000" b="1" dirty="0" smtClean="0">
                <a:solidFill>
                  <a:srgbClr val="0070C0"/>
                </a:solidFill>
              </a:rPr>
              <a:t>command.   </a:t>
            </a:r>
            <a:br>
              <a:rPr lang="en-CA" sz="2000" b="1" dirty="0" smtClean="0">
                <a:solidFill>
                  <a:srgbClr val="0070C0"/>
                </a:solidFill>
              </a:rPr>
            </a:br>
            <a:r>
              <a:rPr lang="en-CA" sz="2000" b="1" dirty="0" smtClean="0">
                <a:solidFill>
                  <a:srgbClr val="FC6204"/>
                </a:solidFill>
              </a:rPr>
              <a:t>It </a:t>
            </a:r>
            <a:r>
              <a:rPr lang="en-CA" sz="2000" b="1" dirty="0">
                <a:solidFill>
                  <a:srgbClr val="FC6204"/>
                </a:solidFill>
              </a:rPr>
              <a:t>is derived entirely from Rabbinic </a:t>
            </a:r>
            <a:r>
              <a:rPr lang="en-CA" sz="2000" b="1" dirty="0" smtClean="0">
                <a:solidFill>
                  <a:srgbClr val="FC6204"/>
                </a:solidFill>
              </a:rPr>
              <a:t/>
            </a:r>
            <a:br>
              <a:rPr lang="en-CA" sz="2000" b="1" dirty="0" smtClean="0">
                <a:solidFill>
                  <a:srgbClr val="FC6204"/>
                </a:solidFill>
              </a:rPr>
            </a:br>
            <a:r>
              <a:rPr lang="en-CA" sz="2000" b="1" dirty="0" smtClean="0">
                <a:solidFill>
                  <a:srgbClr val="FC6204"/>
                </a:solidFill>
              </a:rPr>
              <a:t>and </a:t>
            </a:r>
            <a:r>
              <a:rPr lang="en-CA" sz="2000" b="1" dirty="0" err="1">
                <a:solidFill>
                  <a:srgbClr val="FC6204"/>
                </a:solidFill>
              </a:rPr>
              <a:t>occultic</a:t>
            </a:r>
            <a:r>
              <a:rPr lang="en-CA" sz="2000" b="1" dirty="0">
                <a:solidFill>
                  <a:srgbClr val="FC6204"/>
                </a:solidFill>
              </a:rPr>
              <a:t> </a:t>
            </a:r>
            <a:r>
              <a:rPr lang="en-CA" sz="2000" b="1" u="sng" dirty="0">
                <a:solidFill>
                  <a:srgbClr val="FC6204"/>
                </a:solidFill>
              </a:rPr>
              <a:t>tradition</a:t>
            </a:r>
            <a:r>
              <a:rPr lang="en-CA" b="1" dirty="0">
                <a:solidFill>
                  <a:srgbClr val="FC6204"/>
                </a:solidFill>
              </a:rPr>
              <a:t>. </a:t>
            </a:r>
            <a:r>
              <a:rPr lang="en-CA" b="1" dirty="0" smtClean="0">
                <a:solidFill>
                  <a:srgbClr val="FC6204"/>
                </a:solidFill>
              </a:rPr>
              <a:t/>
            </a:r>
            <a:br>
              <a:rPr lang="en-CA" b="1" dirty="0" smtClean="0">
                <a:solidFill>
                  <a:srgbClr val="FC6204"/>
                </a:solidFill>
              </a:rPr>
            </a:br>
            <a:endParaRPr lang="en-CA" sz="1200" b="1" dirty="0" smtClean="0">
              <a:solidFill>
                <a:srgbClr val="FC6204"/>
              </a:solidFill>
            </a:endParaRPr>
          </a:p>
          <a:p>
            <a:pPr marL="342900" lvl="0" indent="-342900">
              <a:buFont typeface="+mj-lt"/>
              <a:buAutoNum type="arabicPeriod"/>
            </a:pPr>
            <a:r>
              <a:rPr lang="en-CA" sz="2000" dirty="0" smtClean="0"/>
              <a:t>Everything about this celebration is linked to </a:t>
            </a:r>
            <a:br>
              <a:rPr lang="en-CA" sz="2000" dirty="0" smtClean="0"/>
            </a:br>
            <a:r>
              <a:rPr lang="en-CA" sz="2000" b="1" dirty="0" smtClean="0">
                <a:solidFill>
                  <a:srgbClr val="FC6204"/>
                </a:solidFill>
              </a:rPr>
              <a:t>the </a:t>
            </a:r>
            <a:r>
              <a:rPr lang="en-CA" sz="2000" b="1" dirty="0">
                <a:solidFill>
                  <a:srgbClr val="FC6204"/>
                </a:solidFill>
              </a:rPr>
              <a:t>mystical </a:t>
            </a:r>
            <a:r>
              <a:rPr lang="en-CA" sz="2000" b="1" dirty="0" smtClean="0">
                <a:solidFill>
                  <a:srgbClr val="FC6204"/>
                </a:solidFill>
              </a:rPr>
              <a:t>writings of Kabbalah</a:t>
            </a:r>
            <a:r>
              <a:rPr lang="en-CA" b="1" dirty="0" smtClean="0">
                <a:solidFill>
                  <a:srgbClr val="FC6204"/>
                </a:solidFill>
              </a:rPr>
              <a:t>. </a:t>
            </a:r>
            <a:endParaRPr lang="en-CA" dirty="0" smtClean="0">
              <a:solidFill>
                <a:srgbClr val="FC6204"/>
              </a:solidFill>
            </a:endParaRPr>
          </a:p>
        </p:txBody>
      </p:sp>
      <p:sp>
        <p:nvSpPr>
          <p:cNvPr id="4" name="Title 1"/>
          <p:cNvSpPr txBox="1">
            <a:spLocks/>
          </p:cNvSpPr>
          <p:nvPr/>
        </p:nvSpPr>
        <p:spPr>
          <a:xfrm>
            <a:off x="-76200" y="76200"/>
            <a:ext cx="9220200" cy="1524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C00000"/>
                </a:solidFill>
                <a:effectLst>
                  <a:outerShdw blurRad="76200" dist="50800" dir="5400000" algn="tl" rotWithShape="0">
                    <a:srgbClr val="000000">
                      <a:alpha val="65000"/>
                    </a:srgbClr>
                  </a:outerShdw>
                </a:effectLst>
              </a:rPr>
              <a:t> Should </a:t>
            </a:r>
            <a:r>
              <a:rPr lang="en-US" sz="4400" spc="50" dirty="0" smtClean="0">
                <a:ln w="11430"/>
                <a:solidFill>
                  <a:srgbClr val="00B0F0"/>
                </a:solidFill>
                <a:effectLst>
                  <a:outerShdw blurRad="76200" dist="50800" dir="5400000" algn="tl" rotWithShape="0">
                    <a:srgbClr val="000000">
                      <a:alpha val="65000"/>
                    </a:srgbClr>
                  </a:outerShdw>
                </a:effectLst>
              </a:rPr>
              <a:t>Covenant Torah-Keepers</a:t>
            </a:r>
            <a:r>
              <a:rPr lang="en-US" sz="4400" spc="50" dirty="0" smtClean="0">
                <a:ln w="11430"/>
                <a:solidFill>
                  <a:srgbClr val="C00000"/>
                </a:solidFill>
                <a:effectLst>
                  <a:outerShdw blurRad="76200" dist="50800" dir="5400000" algn="tl" rotWithShape="0">
                    <a:srgbClr val="000000">
                      <a:alpha val="65000"/>
                    </a:srgbClr>
                  </a:outerShdw>
                </a:effectLst>
              </a:rPr>
              <a:t> </a:t>
            </a:r>
            <a:br>
              <a:rPr lang="en-US" sz="4400" spc="50" dirty="0" smtClean="0">
                <a:ln w="11430"/>
                <a:solidFill>
                  <a:srgbClr val="C00000"/>
                </a:solidFill>
                <a:effectLst>
                  <a:outerShdw blurRad="76200" dist="50800" dir="5400000" algn="tl" rotWithShape="0">
                    <a:srgbClr val="000000">
                      <a:alpha val="65000"/>
                    </a:srgbClr>
                  </a:outerShdw>
                </a:effectLst>
              </a:rPr>
            </a:br>
            <a:r>
              <a:rPr lang="en-US" sz="4400" spc="50" dirty="0" smtClean="0">
                <a:ln w="11430"/>
                <a:solidFill>
                  <a:srgbClr val="C00000"/>
                </a:solidFill>
                <a:effectLst>
                  <a:outerShdw blurRad="76200" dist="50800" dir="5400000" algn="tl" rotWithShape="0">
                    <a:srgbClr val="000000">
                      <a:alpha val="65000"/>
                    </a:srgbClr>
                  </a:outerShdw>
                </a:effectLst>
              </a:rPr>
              <a:t>Observe Lag </a:t>
            </a:r>
            <a:r>
              <a:rPr lang="en-US" sz="4400" spc="50" dirty="0" err="1" smtClean="0">
                <a:ln w="11430"/>
                <a:solidFill>
                  <a:srgbClr val="C00000"/>
                </a:solidFill>
                <a:effectLst>
                  <a:outerShdw blurRad="76200" dist="50800" dir="5400000" algn="tl" rotWithShape="0">
                    <a:srgbClr val="000000">
                      <a:alpha val="65000"/>
                    </a:srgbClr>
                  </a:outerShdw>
                </a:effectLst>
              </a:rPr>
              <a:t>Ba’Omer</a:t>
            </a:r>
            <a:r>
              <a:rPr lang="en-US" sz="4400" spc="50" dirty="0" smtClean="0">
                <a:ln w="11430"/>
                <a:solidFill>
                  <a:srgbClr val="C00000"/>
                </a:solidFill>
                <a:effectLst>
                  <a:outerShdw blurRad="76200" dist="50800" dir="5400000" algn="tl" rotWithShape="0">
                    <a:srgbClr val="000000">
                      <a:alpha val="65000"/>
                    </a:srgbClr>
                  </a:outerShdw>
                </a:effectLst>
              </a:rPr>
              <a:t>?</a:t>
            </a:r>
          </a:p>
        </p:txBody>
      </p:sp>
      <p:sp>
        <p:nvSpPr>
          <p:cNvPr id="5" name="Rectangle 4"/>
          <p:cNvSpPr/>
          <p:nvPr/>
        </p:nvSpPr>
        <p:spPr>
          <a:xfrm>
            <a:off x="381000" y="1815922"/>
            <a:ext cx="2749471"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15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No!</a:t>
            </a:r>
            <a:endParaRPr lang="en-US" sz="11500" b="1" cap="none" spc="0" dirty="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9" name="TextBox 8"/>
          <p:cNvSpPr txBox="1"/>
          <p:nvPr/>
        </p:nvSpPr>
        <p:spPr>
          <a:xfrm>
            <a:off x="381000" y="3677970"/>
            <a:ext cx="8534400" cy="2862322"/>
          </a:xfrm>
          <a:prstGeom prst="rect">
            <a:avLst/>
          </a:prstGeom>
          <a:noFill/>
        </p:spPr>
        <p:txBody>
          <a:bodyPr wrap="square" rtlCol="0">
            <a:spAutoFit/>
            <a:scene3d>
              <a:camera prst="orthographicFront"/>
              <a:lightRig rig="threePt" dir="t"/>
            </a:scene3d>
            <a:sp3d extrusionH="57150">
              <a:bevelT w="38100" h="38100"/>
            </a:sp3d>
          </a:bodyPr>
          <a:lstStyle/>
          <a:p>
            <a:pPr marL="342900" lvl="0" indent="-342900">
              <a:buAutoNum type="arabicPeriod" startAt="3"/>
            </a:pPr>
            <a:r>
              <a:rPr lang="en-CA" sz="2000" b="1" dirty="0" err="1" smtClean="0">
                <a:solidFill>
                  <a:srgbClr val="FC6204"/>
                </a:solidFill>
              </a:rPr>
              <a:t>Rashbi</a:t>
            </a:r>
            <a:r>
              <a:rPr lang="en-CA" sz="2000" b="1" dirty="0" smtClean="0">
                <a:solidFill>
                  <a:srgbClr val="FC6204"/>
                </a:solidFill>
              </a:rPr>
              <a:t> did </a:t>
            </a:r>
            <a:r>
              <a:rPr lang="en-CA" sz="2000" b="1" dirty="0">
                <a:solidFill>
                  <a:srgbClr val="FC6204"/>
                </a:solidFill>
              </a:rPr>
              <a:t>not acknowledge </a:t>
            </a:r>
            <a:r>
              <a:rPr lang="en-CA" sz="2000" b="1" dirty="0" smtClean="0">
                <a:solidFill>
                  <a:srgbClr val="0070C0"/>
                </a:solidFill>
              </a:rPr>
              <a:t>Yahusha</a:t>
            </a:r>
            <a:r>
              <a:rPr lang="en-CA" sz="2000" b="1" dirty="0" smtClean="0">
                <a:solidFill>
                  <a:srgbClr val="FC6204"/>
                </a:solidFill>
              </a:rPr>
              <a:t> </a:t>
            </a:r>
            <a:r>
              <a:rPr lang="en-CA" sz="2000" b="1" dirty="0">
                <a:solidFill>
                  <a:srgbClr val="FC6204"/>
                </a:solidFill>
              </a:rPr>
              <a:t>as the </a:t>
            </a:r>
            <a:r>
              <a:rPr lang="en-CA" sz="2000" b="1" dirty="0" smtClean="0">
                <a:solidFill>
                  <a:srgbClr val="FC6204"/>
                </a:solidFill>
              </a:rPr>
              <a:t>Messiah.</a:t>
            </a:r>
            <a:r>
              <a:rPr lang="en-CA" sz="2000" dirty="0" smtClean="0">
                <a:solidFill>
                  <a:srgbClr val="FC6204"/>
                </a:solidFill>
              </a:rPr>
              <a:t> </a:t>
            </a:r>
            <a:r>
              <a:rPr lang="en-CA" sz="2000" dirty="0"/>
              <a:t/>
            </a:r>
            <a:br>
              <a:rPr lang="en-CA" sz="2000" dirty="0"/>
            </a:br>
            <a:endParaRPr lang="en-CA" sz="2000" dirty="0" smtClean="0"/>
          </a:p>
          <a:p>
            <a:pPr marL="342900" lvl="0" indent="-342900">
              <a:buAutoNum type="arabicPeriod" startAt="3"/>
            </a:pPr>
            <a:r>
              <a:rPr lang="en-CA" sz="2000" b="1" dirty="0" smtClean="0">
                <a:solidFill>
                  <a:srgbClr val="FC6204"/>
                </a:solidFill>
              </a:rPr>
              <a:t>“Kabbalah” </a:t>
            </a:r>
            <a:r>
              <a:rPr lang="en-CA" sz="2000" b="1" dirty="0" smtClean="0"/>
              <a:t>is a deceptive system of thought that seduces people into denying that they are sinners in need of salvation.</a:t>
            </a:r>
            <a:r>
              <a:rPr lang="en-CA" sz="2000" dirty="0" smtClean="0"/>
              <a:t>   </a:t>
            </a:r>
            <a:br>
              <a:rPr lang="en-CA" sz="2000" dirty="0" smtClean="0"/>
            </a:br>
            <a:r>
              <a:rPr lang="en-CA" sz="2000" dirty="0" smtClean="0"/>
              <a:t>The </a:t>
            </a:r>
            <a:r>
              <a:rPr lang="en-CA" sz="2000" dirty="0" err="1" smtClean="0"/>
              <a:t>Kabbalist</a:t>
            </a:r>
            <a:r>
              <a:rPr lang="en-CA" sz="2000" dirty="0" smtClean="0"/>
              <a:t> believes each of us are essentially divine beings. </a:t>
            </a:r>
            <a:br>
              <a:rPr lang="en-CA" sz="2000" dirty="0" smtClean="0"/>
            </a:br>
            <a:endParaRPr lang="en-CA" sz="2000" dirty="0" smtClean="0"/>
          </a:p>
          <a:p>
            <a:pPr marL="285750" lvl="0" indent="-285750">
              <a:buFont typeface="Wingdings" pitchFamily="2" charset="2"/>
              <a:buChar char="Ø"/>
            </a:pPr>
            <a:r>
              <a:rPr lang="en-CA" sz="2000" dirty="0" smtClean="0"/>
              <a:t>There is no need of any Saviour.</a:t>
            </a:r>
          </a:p>
          <a:p>
            <a:pPr marL="285750" lvl="0" indent="-285750">
              <a:buFont typeface="Wingdings" pitchFamily="2" charset="2"/>
              <a:buChar char="Ø"/>
            </a:pPr>
            <a:r>
              <a:rPr lang="en-CA" sz="2000" dirty="0" smtClean="0"/>
              <a:t>Everyone is pure, and just needs to be enlightened </a:t>
            </a:r>
            <a:br>
              <a:rPr lang="en-CA" sz="2000" dirty="0" smtClean="0"/>
            </a:br>
            <a:r>
              <a:rPr lang="en-CA" sz="2000" dirty="0" smtClean="0"/>
              <a:t>(through the mystical worship of Lucifer).</a:t>
            </a:r>
            <a:endParaRPr lang="en-US" sz="2000" dirty="0"/>
          </a:p>
        </p:txBody>
      </p:sp>
    </p:spTree>
    <p:extLst>
      <p:ext uri="{BB962C8B-B14F-4D97-AF65-F5344CB8AC3E}">
        <p14:creationId xmlns:p14="http://schemas.microsoft.com/office/powerpoint/2010/main" val="2534468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1750"/>
                                        <p:tgtEl>
                                          <p:spTgt spid="3">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175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175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left)">
                                      <p:cBhvr>
                                        <p:cTn id="37" dur="1750"/>
                                        <p:tgtEl>
                                          <p:spTgt spid="9">
                                            <p:txEl>
                                              <p:pRg st="1" end="1"/>
                                            </p:txEl>
                                          </p:spTgt>
                                        </p:tgtEl>
                                      </p:cBhvr>
                                    </p:animEffect>
                                  </p:childTnLst>
                                </p:cTn>
                              </p:par>
                            </p:childTnLst>
                          </p:cTn>
                        </p:par>
                        <p:par>
                          <p:cTn id="38" fill="hold">
                            <p:stCondLst>
                              <p:cond delay="1750"/>
                            </p:stCondLst>
                            <p:childTnLst>
                              <p:par>
                                <p:cTn id="39" presetID="22" presetClass="entr" presetSubtype="8" fill="hold" nodeType="after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wipe(left)">
                                      <p:cBhvr>
                                        <p:cTn id="41" dur="1750"/>
                                        <p:tgtEl>
                                          <p:spTgt spid="9">
                                            <p:txEl>
                                              <p:pRg st="2" end="2"/>
                                            </p:txEl>
                                          </p:spTgt>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Effect transition="in" filter="wipe(left)">
                                      <p:cBhvr>
                                        <p:cTn id="45"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73</a:t>
            </a:fld>
            <a:endParaRPr lang="en-US" dirty="0">
              <a:solidFill>
                <a:schemeClr val="bg1"/>
              </a:solidFill>
            </a:endParaRPr>
          </a:p>
        </p:txBody>
      </p:sp>
      <p:sp>
        <p:nvSpPr>
          <p:cNvPr id="5" name="Title 1"/>
          <p:cNvSpPr txBox="1">
            <a:spLocks/>
          </p:cNvSpPr>
          <p:nvPr/>
        </p:nvSpPr>
        <p:spPr>
          <a:xfrm>
            <a:off x="304800" y="0"/>
            <a:ext cx="8534400" cy="2209800"/>
          </a:xfrm>
          <a:prstGeom prst="rect">
            <a:avLst/>
          </a:prstGeom>
        </p:spPr>
        <p:txBody>
          <a:bodyPr>
            <a:scene3d>
              <a:camera prst="orthographicFront"/>
              <a:lightRig rig="flat" dir="t">
                <a:rot lat="0" lon="0" rev="18900000"/>
              </a:lightRig>
            </a:scene3d>
            <a:sp3d extrusionH="31750" contourW="6350" prstMaterial="powder">
              <a:bevelT w="19050" h="19050" prst="coolSlant"/>
              <a:contourClr>
                <a:schemeClr val="accent3">
                  <a:tint val="100000"/>
                  <a:shade val="100000"/>
                  <a:satMod val="100000"/>
                  <a:hueMod val="10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ln/>
                <a:solidFill>
                  <a:schemeClr val="accent3"/>
                </a:solidFill>
              </a:rPr>
              <a:t>It is clear the traditional </a:t>
            </a:r>
            <a:r>
              <a:rPr lang="en-US" sz="3200" dirty="0" smtClean="0">
                <a:ln/>
                <a:solidFill>
                  <a:srgbClr val="00B050"/>
                </a:solidFill>
              </a:rPr>
              <a:t>Wave Sheaf </a:t>
            </a:r>
            <a:r>
              <a:rPr lang="en-US" sz="3200" dirty="0">
                <a:ln/>
                <a:solidFill>
                  <a:schemeClr val="accent3"/>
                </a:solidFill>
              </a:rPr>
              <a:t>linked to only </a:t>
            </a:r>
            <a:r>
              <a:rPr lang="en-US" sz="3200" dirty="0">
                <a:ln/>
                <a:solidFill>
                  <a:srgbClr val="FF0000"/>
                </a:solidFill>
              </a:rPr>
              <a:t>Abib 16 </a:t>
            </a:r>
            <a:r>
              <a:rPr lang="en-US" sz="3200" dirty="0">
                <a:ln/>
                <a:solidFill>
                  <a:schemeClr val="accent3"/>
                </a:solidFill>
              </a:rPr>
              <a:t>has strong ties to </a:t>
            </a:r>
            <a:r>
              <a:rPr lang="en-US" sz="3200" dirty="0">
                <a:ln/>
                <a:solidFill>
                  <a:srgbClr val="FF0000"/>
                </a:solidFill>
              </a:rPr>
              <a:t>Kabbalistic ways </a:t>
            </a:r>
            <a:r>
              <a:rPr lang="en-US" sz="3200" dirty="0">
                <a:ln/>
                <a:solidFill>
                  <a:schemeClr val="accent3"/>
                </a:solidFill>
              </a:rPr>
              <a:t>including </a:t>
            </a:r>
            <a:r>
              <a:rPr lang="en-US" sz="3200" dirty="0">
                <a:ln/>
                <a:solidFill>
                  <a:srgbClr val="FF0000"/>
                </a:solidFill>
              </a:rPr>
              <a:t>mysticism</a:t>
            </a:r>
            <a:r>
              <a:rPr lang="en-US" sz="3200" dirty="0">
                <a:ln/>
                <a:solidFill>
                  <a:schemeClr val="accent3"/>
                </a:solidFill>
              </a:rPr>
              <a:t> and all associated links </a:t>
            </a:r>
            <a:r>
              <a:rPr lang="en-US" sz="3200" dirty="0" smtClean="0">
                <a:ln/>
                <a:solidFill>
                  <a:schemeClr val="accent3"/>
                </a:solidFill>
              </a:rPr>
              <a:t/>
            </a:r>
            <a:br>
              <a:rPr lang="en-US" sz="3200" dirty="0" smtClean="0">
                <a:ln/>
                <a:solidFill>
                  <a:schemeClr val="accent3"/>
                </a:solidFill>
              </a:rPr>
            </a:br>
            <a:r>
              <a:rPr lang="en-US" sz="3200" dirty="0" smtClean="0">
                <a:ln/>
                <a:solidFill>
                  <a:schemeClr val="accent3"/>
                </a:solidFill>
              </a:rPr>
              <a:t>to the </a:t>
            </a:r>
            <a:r>
              <a:rPr lang="en-US" sz="3200" dirty="0" smtClean="0">
                <a:ln/>
                <a:solidFill>
                  <a:srgbClr val="FF0000"/>
                </a:solidFill>
              </a:rPr>
              <a:t>Jesuits</a:t>
            </a:r>
            <a:r>
              <a:rPr lang="en-US" sz="3200" dirty="0" smtClean="0">
                <a:ln/>
                <a:solidFill>
                  <a:schemeClr val="accent3"/>
                </a:solidFill>
              </a:rPr>
              <a:t> and </a:t>
            </a:r>
            <a:r>
              <a:rPr lang="en-US" sz="3200" dirty="0" smtClean="0">
                <a:ln/>
                <a:solidFill>
                  <a:srgbClr val="FF0000"/>
                </a:solidFill>
              </a:rPr>
              <a:t>secret societies!</a:t>
            </a:r>
          </a:p>
        </p:txBody>
      </p:sp>
      <p:sp>
        <p:nvSpPr>
          <p:cNvPr id="6" name="Title 1"/>
          <p:cNvSpPr txBox="1">
            <a:spLocks/>
          </p:cNvSpPr>
          <p:nvPr/>
        </p:nvSpPr>
        <p:spPr>
          <a:xfrm>
            <a:off x="294640" y="2057400"/>
            <a:ext cx="8534400" cy="4953000"/>
          </a:xfrm>
          <a:prstGeom prst="rect">
            <a:avLst/>
          </a:prstGeom>
          <a:ln>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chemeClr val="accent4">
                      <a:lumMod val="20000"/>
                      <a:lumOff val="80000"/>
                    </a:schemeClr>
                  </a:solidFill>
                </a:ln>
                <a:solidFill>
                  <a:schemeClr val="accent2">
                    <a:lumMod val="20000"/>
                    <a:lumOff val="80000"/>
                  </a:schemeClr>
                </a:solidFill>
                <a:effectLst>
                  <a:outerShdw blurRad="50800" dist="39000" dir="5460000" algn="tl">
                    <a:srgbClr val="000000">
                      <a:alpha val="38000"/>
                    </a:srgbClr>
                  </a:outerShdw>
                </a:effectLst>
              </a:rPr>
              <a:t>QUESTION</a:t>
            </a:r>
            <a:r>
              <a:rPr lang="en-US" sz="3200" dirty="0" smtClean="0">
                <a:ln w="11430">
                  <a:solidFill>
                    <a:schemeClr val="accent2">
                      <a:lumMod val="20000"/>
                      <a:lumOff val="80000"/>
                    </a:schemeClr>
                  </a:solidFill>
                </a:ln>
                <a:solidFill>
                  <a:schemeClr val="accent2">
                    <a:lumMod val="20000"/>
                    <a:lumOff val="80000"/>
                  </a:schemeClr>
                </a:solidFill>
                <a:effectLst>
                  <a:outerShdw blurRad="50800" dist="39000" dir="5460000" algn="tl">
                    <a:srgbClr val="000000">
                      <a:alpha val="38000"/>
                    </a:srgbClr>
                  </a:outerShdw>
                </a:effectLst>
              </a:rPr>
              <a:t>:</a:t>
            </a:r>
          </a:p>
          <a:p>
            <a:r>
              <a:rPr lang="en-US" sz="3200" cap="all" dirty="0" smtClean="0">
                <a:ln w="9000" cmpd="sng">
                  <a:solidFill>
                    <a:srgbClr val="00B0F0"/>
                  </a:solidFill>
                  <a:prstDash val="solid"/>
                </a:ln>
                <a:solidFill>
                  <a:srgbClr val="00B0F0"/>
                </a:solidFill>
                <a:effectLst>
                  <a:reflection blurRad="12700" stA="28000" endPos="45000" dist="1000" dir="5400000" sy="-100000" algn="bl" rotWithShape="0"/>
                </a:effectLst>
              </a:rPr>
              <a:t>Why </a:t>
            </a:r>
            <a:r>
              <a:rPr lang="en-US" sz="3200" cap="all" dirty="0">
                <a:ln w="9000" cmpd="sng">
                  <a:solidFill>
                    <a:srgbClr val="00B0F0"/>
                  </a:solidFill>
                  <a:prstDash val="solid"/>
                </a:ln>
                <a:solidFill>
                  <a:srgbClr val="00B0F0"/>
                </a:solidFill>
                <a:effectLst>
                  <a:reflection blurRad="12700" stA="28000" endPos="45000" dist="1000" dir="5400000" sy="-100000" algn="bl" rotWithShape="0"/>
                </a:effectLst>
              </a:rPr>
              <a:t>are so many “so called” </a:t>
            </a:r>
            <a:br>
              <a:rPr lang="en-US" sz="3200" cap="all" dirty="0">
                <a:ln w="9000" cmpd="sng">
                  <a:solidFill>
                    <a:srgbClr val="00B0F0"/>
                  </a:solidFill>
                  <a:prstDash val="solid"/>
                </a:ln>
                <a:solidFill>
                  <a:srgbClr val="00B0F0"/>
                </a:solidFill>
                <a:effectLst>
                  <a:reflection blurRad="12700" stA="28000" endPos="45000" dist="1000" dir="5400000" sy="-100000" algn="bl" rotWithShape="0"/>
                </a:effectLst>
              </a:rPr>
            </a:br>
            <a:r>
              <a:rPr lang="en-US" sz="3200" cap="all" dirty="0">
                <a:ln w="9000" cmpd="sng">
                  <a:solidFill>
                    <a:srgbClr val="00B0F0"/>
                  </a:solidFill>
                  <a:prstDash val="solid"/>
                </a:ln>
                <a:solidFill>
                  <a:srgbClr val="00B0F0"/>
                </a:solidFill>
                <a:effectLst>
                  <a:reflection blurRad="12700" stA="28000" endPos="45000" dist="1000" dir="5400000" sy="-100000" algn="bl" rotWithShape="0"/>
                </a:effectLst>
              </a:rPr>
              <a:t>Torah (Feast) Keepers </a:t>
            </a:r>
            <a:r>
              <a:rPr lang="en-US" sz="3200" cap="all" dirty="0" smtClean="0">
                <a:ln w="9000" cmpd="sng">
                  <a:solidFill>
                    <a:srgbClr val="00B0F0"/>
                  </a:solidFill>
                  <a:prstDash val="solid"/>
                </a:ln>
                <a:solidFill>
                  <a:srgbClr val="00B0F0"/>
                </a:solidFill>
                <a:effectLst>
                  <a:reflection blurRad="12700" stA="28000" endPos="45000" dist="1000" dir="5400000" sy="-100000" algn="bl" rotWithShape="0"/>
                </a:effectLst>
              </a:rPr>
              <a:t/>
            </a:r>
            <a:br>
              <a:rPr lang="en-US" sz="3200" cap="all" dirty="0" smtClean="0">
                <a:ln w="9000" cmpd="sng">
                  <a:solidFill>
                    <a:srgbClr val="00B0F0"/>
                  </a:solidFill>
                  <a:prstDash val="solid"/>
                </a:ln>
                <a:solidFill>
                  <a:srgbClr val="00B0F0"/>
                </a:solidFill>
                <a:effectLst>
                  <a:reflection blurRad="12700" stA="28000" endPos="45000" dist="1000" dir="5400000" sy="-100000" algn="bl" rotWithShape="0"/>
                </a:effectLst>
              </a:rPr>
            </a:b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honoring </a:t>
            </a:r>
            <a:r>
              <a:rPr 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Abib </a:t>
            </a: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16 when this date is </a:t>
            </a:r>
            <a:b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widely connected to such mysticism? </a:t>
            </a:r>
          </a:p>
          <a:p>
            <a:endParaRPr 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Maybe they just don’t know!  </a:t>
            </a:r>
            <a:r>
              <a:rPr lang="en-US" sz="3200" dirty="0" smtClean="0">
                <a:ln w="11430">
                  <a:solidFill>
                    <a:schemeClr val="accent5"/>
                  </a:solidFill>
                </a:ln>
                <a:solidFill>
                  <a:schemeClr val="accent3"/>
                </a:solidFill>
                <a:effectLst>
                  <a:outerShdw blurRad="50800" dist="39000" dir="5460000" algn="tl">
                    <a:srgbClr val="000000">
                      <a:alpha val="38000"/>
                    </a:srgbClr>
                  </a:outerShdw>
                </a:effectLst>
              </a:rPr>
              <a:t>Let’s tell them! </a:t>
            </a:r>
          </a:p>
        </p:txBody>
      </p:sp>
    </p:spTree>
    <p:extLst>
      <p:ext uri="{BB962C8B-B14F-4D97-AF65-F5344CB8AC3E}">
        <p14:creationId xmlns:p14="http://schemas.microsoft.com/office/powerpoint/2010/main" val="156297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wipe(left)">
                                      <p:cBhvr>
                                        <p:cTn id="14" dur="1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74</a:t>
            </a:fld>
            <a:endParaRPr lang="en-US" dirty="0">
              <a:solidFill>
                <a:schemeClr val="bg1"/>
              </a:solidFill>
            </a:endParaRPr>
          </a:p>
        </p:txBody>
      </p:sp>
      <p:sp>
        <p:nvSpPr>
          <p:cNvPr id="5" name="Title 1"/>
          <p:cNvSpPr txBox="1">
            <a:spLocks/>
          </p:cNvSpPr>
          <p:nvPr/>
        </p:nvSpPr>
        <p:spPr>
          <a:xfrm>
            <a:off x="214604" y="86360"/>
            <a:ext cx="8534400" cy="1208564"/>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Lag </a:t>
            </a:r>
            <a:r>
              <a:rPr lang="en-US" sz="32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Ba’Omer</a:t>
            </a: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definitely counterfeits </a:t>
            </a:r>
            <a:b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true meaning of Wave Sheaf!  </a:t>
            </a:r>
          </a:p>
        </p:txBody>
      </p:sp>
      <p:sp>
        <p:nvSpPr>
          <p:cNvPr id="7" name="Rectangle 6"/>
          <p:cNvSpPr/>
          <p:nvPr/>
        </p:nvSpPr>
        <p:spPr>
          <a:xfrm>
            <a:off x="689204" y="4495800"/>
            <a:ext cx="2579552"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9600" b="1" dirty="0" smtClean="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Yes</a:t>
            </a:r>
            <a:r>
              <a:rPr lang="en-US" sz="9600" b="1" cap="none" spc="0" dirty="0" smtClean="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t>
            </a:r>
            <a:endParaRPr lang="en-US" sz="9600" b="1" cap="none" spc="0" dirty="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6" name="Title 1"/>
          <p:cNvSpPr txBox="1">
            <a:spLocks/>
          </p:cNvSpPr>
          <p:nvPr/>
        </p:nvSpPr>
        <p:spPr>
          <a:xfrm>
            <a:off x="340256" y="2514600"/>
            <a:ext cx="8534400" cy="1905000"/>
          </a:xfrm>
          <a:prstGeom prst="rect">
            <a:avLst/>
          </a:prstGeo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ln/>
                <a:solidFill>
                  <a:schemeClr val="accent3"/>
                </a:solidFill>
              </a:rPr>
              <a:t>Should honest Torah Keepers </a:t>
            </a:r>
            <a:br>
              <a:rPr lang="en-US" sz="4000" dirty="0" smtClean="0">
                <a:ln/>
                <a:solidFill>
                  <a:schemeClr val="accent3"/>
                </a:solidFill>
              </a:rPr>
            </a:br>
            <a:r>
              <a:rPr lang="en-US" sz="4000" dirty="0" smtClean="0">
                <a:ln/>
                <a:solidFill>
                  <a:schemeClr val="accent3"/>
                </a:solidFill>
              </a:rPr>
              <a:t>sever their connection to a yearly </a:t>
            </a:r>
            <a:br>
              <a:rPr lang="en-US" sz="4000" dirty="0" smtClean="0">
                <a:ln/>
                <a:solidFill>
                  <a:schemeClr val="accent3"/>
                </a:solidFill>
              </a:rPr>
            </a:br>
            <a:r>
              <a:rPr lang="en-US" sz="4000" dirty="0" smtClean="0">
                <a:ln/>
                <a:solidFill>
                  <a:schemeClr val="accent3"/>
                </a:solidFill>
              </a:rPr>
              <a:t>Abib 16 Wave Sheaf?</a:t>
            </a:r>
          </a:p>
        </p:txBody>
      </p:sp>
      <p:sp>
        <p:nvSpPr>
          <p:cNvPr id="8" name="Title 1"/>
          <p:cNvSpPr txBox="1">
            <a:spLocks/>
          </p:cNvSpPr>
          <p:nvPr/>
        </p:nvSpPr>
        <p:spPr>
          <a:xfrm>
            <a:off x="324912" y="1219200"/>
            <a:ext cx="8534400" cy="109982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rgbClr val="00B0F0"/>
                </a:solidFill>
                <a:effectLst>
                  <a:outerShdw blurRad="50800" dist="39000" dir="5460000" algn="tl">
                    <a:srgbClr val="000000">
                      <a:alpha val="38000"/>
                    </a:srgbClr>
                  </a:outerShdw>
                </a:effectLst>
              </a:rPr>
              <a:t>Yahusha DID NOT ascend to heaven on any </a:t>
            </a:r>
            <a:br>
              <a:rPr lang="en-US" sz="3200" dirty="0" smtClean="0">
                <a:ln w="11430"/>
                <a:solidFill>
                  <a:srgbClr val="00B0F0"/>
                </a:solidFill>
                <a:effectLst>
                  <a:outerShdw blurRad="50800" dist="39000" dir="5460000" algn="tl">
                    <a:srgbClr val="000000">
                      <a:alpha val="38000"/>
                    </a:srgbClr>
                  </a:outerShdw>
                </a:effectLst>
              </a:rPr>
            </a:br>
            <a:r>
              <a:rPr lang="en-US" sz="3200" dirty="0" smtClean="0">
                <a:ln w="11430"/>
                <a:solidFill>
                  <a:srgbClr val="00B0F0"/>
                </a:solidFill>
                <a:effectLst>
                  <a:outerShdw blurRad="50800" dist="39000" dir="5460000" algn="tl">
                    <a:srgbClr val="000000">
                      <a:alpha val="38000"/>
                    </a:srgbClr>
                  </a:outerShdw>
                </a:effectLst>
              </a:rPr>
              <a:t>day of the week </a:t>
            </a:r>
            <a:r>
              <a:rPr lang="en-US" sz="3200" dirty="0" smtClean="0">
                <a:ln w="11430"/>
                <a:solidFill>
                  <a:schemeClr val="accent4"/>
                </a:solidFill>
                <a:effectLst>
                  <a:outerShdw blurRad="50800" dist="39000" dir="5460000" algn="tl">
                    <a:srgbClr val="000000">
                      <a:alpha val="38000"/>
                    </a:srgbClr>
                  </a:outerShdw>
                </a:effectLst>
              </a:rPr>
              <a:t>except for the 1</a:t>
            </a:r>
            <a:r>
              <a:rPr lang="en-US" sz="3200" baseline="30000" dirty="0" smtClean="0">
                <a:ln w="11430"/>
                <a:solidFill>
                  <a:schemeClr val="accent4"/>
                </a:solidFill>
                <a:effectLst>
                  <a:outerShdw blurRad="50800" dist="39000" dir="5460000" algn="tl">
                    <a:srgbClr val="000000">
                      <a:alpha val="38000"/>
                    </a:srgbClr>
                  </a:outerShdw>
                </a:effectLst>
              </a:rPr>
              <a:t>st</a:t>
            </a:r>
            <a:r>
              <a:rPr lang="en-US" sz="3200" dirty="0" smtClean="0">
                <a:ln w="11430"/>
                <a:solidFill>
                  <a:schemeClr val="accent4"/>
                </a:solidFill>
                <a:effectLst>
                  <a:outerShdw blurRad="50800" dist="39000" dir="5460000" algn="tl">
                    <a:srgbClr val="000000">
                      <a:alpha val="38000"/>
                    </a:srgbClr>
                  </a:outerShdw>
                </a:effectLst>
              </a:rPr>
              <a:t> cycle </a:t>
            </a:r>
            <a:r>
              <a:rPr lang="en-US" sz="2400" dirty="0" smtClean="0">
                <a:ln w="11430"/>
                <a:solidFill>
                  <a:schemeClr val="accent4"/>
                </a:solidFill>
                <a:effectLst>
                  <a:outerShdw blurRad="50800" dist="39000" dir="5460000" algn="tl">
                    <a:srgbClr val="000000">
                      <a:alpha val="38000"/>
                    </a:srgbClr>
                  </a:outerShdw>
                </a:effectLst>
              </a:rPr>
              <a:t>[Sunday]</a:t>
            </a:r>
            <a:r>
              <a:rPr lang="en-US" sz="3200" dirty="0" smtClean="0">
                <a:ln w="11430"/>
                <a:solidFill>
                  <a:schemeClr val="accent4"/>
                </a:solidFill>
                <a:effectLst>
                  <a:outerShdw blurRad="50800" dist="39000" dir="5460000" algn="tl">
                    <a:srgbClr val="000000">
                      <a:alpha val="38000"/>
                    </a:srgbClr>
                  </a:outerShdw>
                </a:effectLst>
              </a:rPr>
              <a:t>!</a:t>
            </a:r>
          </a:p>
        </p:txBody>
      </p:sp>
      <p:sp>
        <p:nvSpPr>
          <p:cNvPr id="9" name="Rectangle 8"/>
          <p:cNvSpPr/>
          <p:nvPr/>
        </p:nvSpPr>
        <p:spPr>
          <a:xfrm>
            <a:off x="3658481" y="4495800"/>
            <a:ext cx="524695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7200" b="1" dirty="0" smtClean="0">
                <a:ln w="11430"/>
                <a:solidFill>
                  <a:schemeClr val="accent2">
                    <a:lumMod val="75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Absolutely!</a:t>
            </a:r>
            <a:endParaRPr lang="en-US" sz="7200" b="1" cap="none" spc="0" dirty="0">
              <a:ln w="11430"/>
              <a:solidFill>
                <a:schemeClr val="accent2">
                  <a:lumMod val="75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4192111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par>
                          <p:cTn id="35" fill="hold">
                            <p:stCondLst>
                              <p:cond delay="2000"/>
                            </p:stCondLst>
                            <p:childTnLst>
                              <p:par>
                                <p:cTn id="36" presetID="26"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80">
                                          <p:stCondLst>
                                            <p:cond delay="0"/>
                                          </p:stCondLst>
                                        </p:cTn>
                                        <p:tgtEl>
                                          <p:spTgt spid="9"/>
                                        </p:tgtEl>
                                      </p:cBhvr>
                                    </p:animEffect>
                                    <p:anim calcmode="lin" valueType="num">
                                      <p:cBhvr>
                                        <p:cTn id="3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gtEl>
                                      </p:cBhvr>
                                      <p:to x="100000" y="60000"/>
                                    </p:animScale>
                                    <p:animScale>
                                      <p:cBhvr>
                                        <p:cTn id="45" dur="166" decel="50000">
                                          <p:stCondLst>
                                            <p:cond delay="676"/>
                                          </p:stCondLst>
                                        </p:cTn>
                                        <p:tgtEl>
                                          <p:spTgt spid="9"/>
                                        </p:tgtEl>
                                      </p:cBhvr>
                                      <p:to x="100000" y="100000"/>
                                    </p:animScale>
                                    <p:animScale>
                                      <p:cBhvr>
                                        <p:cTn id="46" dur="26">
                                          <p:stCondLst>
                                            <p:cond delay="1312"/>
                                          </p:stCondLst>
                                        </p:cTn>
                                        <p:tgtEl>
                                          <p:spTgt spid="9"/>
                                        </p:tgtEl>
                                      </p:cBhvr>
                                      <p:to x="100000" y="80000"/>
                                    </p:animScale>
                                    <p:animScale>
                                      <p:cBhvr>
                                        <p:cTn id="47" dur="166" decel="50000">
                                          <p:stCondLst>
                                            <p:cond delay="1338"/>
                                          </p:stCondLst>
                                        </p:cTn>
                                        <p:tgtEl>
                                          <p:spTgt spid="9"/>
                                        </p:tgtEl>
                                      </p:cBhvr>
                                      <p:to x="100000" y="100000"/>
                                    </p:animScale>
                                    <p:animScale>
                                      <p:cBhvr>
                                        <p:cTn id="48" dur="26">
                                          <p:stCondLst>
                                            <p:cond delay="1642"/>
                                          </p:stCondLst>
                                        </p:cTn>
                                        <p:tgtEl>
                                          <p:spTgt spid="9"/>
                                        </p:tgtEl>
                                      </p:cBhvr>
                                      <p:to x="100000" y="90000"/>
                                    </p:animScale>
                                    <p:animScale>
                                      <p:cBhvr>
                                        <p:cTn id="49" dur="166" decel="50000">
                                          <p:stCondLst>
                                            <p:cond delay="1668"/>
                                          </p:stCondLst>
                                        </p:cTn>
                                        <p:tgtEl>
                                          <p:spTgt spid="9"/>
                                        </p:tgtEl>
                                      </p:cBhvr>
                                      <p:to x="100000" y="100000"/>
                                    </p:animScale>
                                    <p:animScale>
                                      <p:cBhvr>
                                        <p:cTn id="50" dur="26">
                                          <p:stCondLst>
                                            <p:cond delay="1808"/>
                                          </p:stCondLst>
                                        </p:cTn>
                                        <p:tgtEl>
                                          <p:spTgt spid="9"/>
                                        </p:tgtEl>
                                      </p:cBhvr>
                                      <p:to x="100000" y="95000"/>
                                    </p:animScale>
                                    <p:animScale>
                                      <p:cBhvr>
                                        <p:cTn id="5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75</a:t>
            </a:fld>
            <a:endParaRPr lang="en-US"/>
          </a:p>
        </p:txBody>
      </p:sp>
      <p:sp>
        <p:nvSpPr>
          <p:cNvPr id="3" name="Title 1"/>
          <p:cNvSpPr txBox="1">
            <a:spLocks/>
          </p:cNvSpPr>
          <p:nvPr/>
        </p:nvSpPr>
        <p:spPr>
          <a:xfrm>
            <a:off x="0" y="0"/>
            <a:ext cx="9067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Does that mean the Wave Sheaf Festival is NEVER on Abib 16?</a:t>
            </a:r>
          </a:p>
        </p:txBody>
      </p:sp>
      <p:sp>
        <p:nvSpPr>
          <p:cNvPr id="6" name="TextBox 5"/>
          <p:cNvSpPr txBox="1"/>
          <p:nvPr/>
        </p:nvSpPr>
        <p:spPr>
          <a:xfrm>
            <a:off x="3332480" y="1447800"/>
            <a:ext cx="5791200" cy="2723823"/>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000" b="1" dirty="0">
                <a:solidFill>
                  <a:srgbClr val="C00000"/>
                </a:solidFill>
              </a:rPr>
              <a:t>There is no rule that </a:t>
            </a:r>
            <a:r>
              <a:rPr lang="en-CA" sz="2000" b="1" dirty="0" smtClean="0">
                <a:solidFill>
                  <a:srgbClr val="C00000"/>
                </a:solidFill>
              </a:rPr>
              <a:t>Wave Sheaf </a:t>
            </a:r>
            <a:br>
              <a:rPr lang="en-CA" sz="2000" b="1" dirty="0" smtClean="0">
                <a:solidFill>
                  <a:srgbClr val="C00000"/>
                </a:solidFill>
              </a:rPr>
            </a:br>
            <a:r>
              <a:rPr lang="en-CA" sz="2000" b="1" dirty="0" smtClean="0">
                <a:solidFill>
                  <a:srgbClr val="C00000"/>
                </a:solidFill>
              </a:rPr>
              <a:t>can </a:t>
            </a:r>
            <a:r>
              <a:rPr lang="en-CA" sz="2000" b="1" dirty="0">
                <a:solidFill>
                  <a:srgbClr val="C00000"/>
                </a:solidFill>
              </a:rPr>
              <a:t>never occur </a:t>
            </a:r>
            <a:r>
              <a:rPr lang="en-CA" sz="2000" b="1" dirty="0" smtClean="0">
                <a:solidFill>
                  <a:srgbClr val="C00000"/>
                </a:solidFill>
              </a:rPr>
              <a:t>on </a:t>
            </a:r>
            <a:r>
              <a:rPr lang="en-CA" sz="2000" b="1" dirty="0">
                <a:solidFill>
                  <a:srgbClr val="C00000"/>
                </a:solidFill>
              </a:rPr>
              <a:t>Abib 16</a:t>
            </a:r>
            <a:r>
              <a:rPr lang="en-CA" sz="2000" dirty="0">
                <a:solidFill>
                  <a:srgbClr val="C00000"/>
                </a:solidFill>
              </a:rPr>
              <a:t>.  </a:t>
            </a:r>
            <a:endParaRPr lang="en-CA" sz="2000" dirty="0" smtClean="0">
              <a:solidFill>
                <a:srgbClr val="C00000"/>
              </a:solidFill>
            </a:endParaRPr>
          </a:p>
          <a:p>
            <a:endParaRPr lang="en-CA" sz="1100" dirty="0"/>
          </a:p>
          <a:p>
            <a:r>
              <a:rPr lang="en-CA" sz="2000" b="1" dirty="0">
                <a:solidFill>
                  <a:srgbClr val="FF0000"/>
                </a:solidFill>
              </a:rPr>
              <a:t>I</a:t>
            </a:r>
            <a:r>
              <a:rPr lang="en-CA" sz="2000" b="1" dirty="0" smtClean="0">
                <a:solidFill>
                  <a:srgbClr val="FF0000"/>
                </a:solidFill>
              </a:rPr>
              <a:t>f Passover is on Friday </a:t>
            </a:r>
            <a:r>
              <a:rPr lang="en-CA" sz="2000" b="1" dirty="0">
                <a:solidFill>
                  <a:srgbClr val="FF0000"/>
                </a:solidFill>
              </a:rPr>
              <a:t>Abib </a:t>
            </a:r>
            <a:r>
              <a:rPr lang="en-CA" sz="2000" b="1" dirty="0" smtClean="0">
                <a:solidFill>
                  <a:srgbClr val="FF0000"/>
                </a:solidFill>
              </a:rPr>
              <a:t>14 … </a:t>
            </a:r>
          </a:p>
          <a:p>
            <a:pPr marL="342900" indent="-342900">
              <a:buFont typeface="Arial" pitchFamily="34" charset="0"/>
              <a:buChar char="•"/>
            </a:pPr>
            <a:r>
              <a:rPr lang="en-CA" sz="2000" b="1" dirty="0" smtClean="0">
                <a:solidFill>
                  <a:srgbClr val="8C4C64"/>
                </a:solidFill>
              </a:rPr>
              <a:t>THEN:  Abib 15 is the 7</a:t>
            </a:r>
            <a:r>
              <a:rPr lang="en-CA" sz="2000" b="1" baseline="30000" dirty="0" smtClean="0">
                <a:solidFill>
                  <a:srgbClr val="8C4C64"/>
                </a:solidFill>
              </a:rPr>
              <a:t>th</a:t>
            </a:r>
            <a:r>
              <a:rPr lang="en-CA" sz="2000" b="1" dirty="0" smtClean="0">
                <a:solidFill>
                  <a:srgbClr val="8C4C64"/>
                </a:solidFill>
              </a:rPr>
              <a:t> Day Sabbath AND </a:t>
            </a:r>
            <a:br>
              <a:rPr lang="en-CA" sz="2000" b="1" dirty="0" smtClean="0">
                <a:solidFill>
                  <a:srgbClr val="8C4C64"/>
                </a:solidFill>
              </a:rPr>
            </a:br>
            <a:r>
              <a:rPr lang="en-CA" sz="2000" b="1" dirty="0" smtClean="0">
                <a:solidFill>
                  <a:srgbClr val="8C4C64"/>
                </a:solidFill>
              </a:rPr>
              <a:t>the Unleavened Bread Sabbath … </a:t>
            </a:r>
          </a:p>
          <a:p>
            <a:pPr marL="342900" indent="-342900">
              <a:buFont typeface="Arial" pitchFamily="34" charset="0"/>
              <a:buChar char="•"/>
            </a:pPr>
            <a:r>
              <a:rPr lang="en-CA" sz="2000" b="1" dirty="0" smtClean="0">
                <a:solidFill>
                  <a:srgbClr val="00B050"/>
                </a:solidFill>
              </a:rPr>
              <a:t>THEREFORE:  Abib </a:t>
            </a:r>
            <a:r>
              <a:rPr lang="en-CA" sz="2000" b="1" dirty="0">
                <a:solidFill>
                  <a:srgbClr val="00B050"/>
                </a:solidFill>
              </a:rPr>
              <a:t>16 </a:t>
            </a:r>
            <a:r>
              <a:rPr lang="en-CA" sz="2000" b="1" dirty="0" smtClean="0">
                <a:solidFill>
                  <a:srgbClr val="00B050"/>
                </a:solidFill>
              </a:rPr>
              <a:t>celebrates Wave Sheaf </a:t>
            </a:r>
            <a:br>
              <a:rPr lang="en-CA" sz="2000" b="1" dirty="0" smtClean="0">
                <a:solidFill>
                  <a:srgbClr val="00B050"/>
                </a:solidFill>
              </a:rPr>
            </a:br>
            <a:r>
              <a:rPr lang="en-CA" b="1" dirty="0" smtClean="0">
                <a:solidFill>
                  <a:schemeClr val="tx1">
                    <a:lumMod val="50000"/>
                    <a:lumOff val="50000"/>
                  </a:schemeClr>
                </a:solidFill>
              </a:rPr>
              <a:t>(on the </a:t>
            </a:r>
            <a:r>
              <a:rPr lang="en-CA" b="1" dirty="0">
                <a:solidFill>
                  <a:schemeClr val="tx1">
                    <a:lumMod val="50000"/>
                    <a:lumOff val="50000"/>
                  </a:schemeClr>
                </a:solidFill>
              </a:rPr>
              <a:t>“day after the weekly Sabbath” </a:t>
            </a:r>
            <a:r>
              <a:rPr lang="en-CA" b="1" dirty="0" smtClean="0">
                <a:solidFill>
                  <a:schemeClr val="tx1">
                    <a:lumMod val="50000"/>
                    <a:lumOff val="50000"/>
                  </a:schemeClr>
                </a:solidFill>
              </a:rPr>
              <a:t/>
            </a:r>
            <a:br>
              <a:rPr lang="en-CA" b="1" dirty="0" smtClean="0">
                <a:solidFill>
                  <a:schemeClr val="tx1">
                    <a:lumMod val="50000"/>
                    <a:lumOff val="50000"/>
                  </a:schemeClr>
                </a:solidFill>
              </a:rPr>
            </a:br>
            <a:r>
              <a:rPr lang="en-CA" b="1" dirty="0" smtClean="0">
                <a:solidFill>
                  <a:schemeClr val="tx1">
                    <a:lumMod val="50000"/>
                    <a:lumOff val="50000"/>
                  </a:schemeClr>
                </a:solidFill>
              </a:rPr>
              <a:t>as given in Scripture). </a:t>
            </a:r>
          </a:p>
        </p:txBody>
      </p:sp>
      <p:sp>
        <p:nvSpPr>
          <p:cNvPr id="7" name="Rectangle 6"/>
          <p:cNvSpPr/>
          <p:nvPr/>
        </p:nvSpPr>
        <p:spPr>
          <a:xfrm>
            <a:off x="304800" y="1878687"/>
            <a:ext cx="2749471"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1500" b="1" cap="none" spc="0" dirty="0" smtClean="0">
                <a:ln w="11430"/>
                <a:solidFill>
                  <a:srgbClr val="00B05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No!</a:t>
            </a:r>
            <a:endParaRPr lang="en-US" sz="11500" b="1" cap="none" spc="0" dirty="0">
              <a:ln w="11430"/>
              <a:solidFill>
                <a:srgbClr val="00B05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8" name="TextBox 7"/>
          <p:cNvSpPr txBox="1"/>
          <p:nvPr/>
        </p:nvSpPr>
        <p:spPr>
          <a:xfrm>
            <a:off x="543998" y="4161463"/>
            <a:ext cx="8447602" cy="2416046"/>
          </a:xfrm>
          <a:prstGeom prst="rect">
            <a:avLst/>
          </a:prstGeom>
          <a:noFill/>
        </p:spPr>
        <p:txBody>
          <a:bodyPr wrap="square" rtlCol="0">
            <a:spAutoFit/>
            <a:scene3d>
              <a:camera prst="orthographicFront"/>
              <a:lightRig rig="threePt" dir="t"/>
            </a:scene3d>
            <a:sp3d extrusionH="57150">
              <a:bevelT w="38100" h="38100"/>
            </a:sp3d>
          </a:bodyPr>
          <a:lstStyle/>
          <a:p>
            <a:r>
              <a:rPr lang="en-CA" sz="2000" b="1" dirty="0">
                <a:solidFill>
                  <a:srgbClr val="C00000"/>
                </a:solidFill>
              </a:rPr>
              <a:t>M</a:t>
            </a:r>
            <a:r>
              <a:rPr lang="en-CA" sz="2000" b="1" dirty="0" smtClean="0">
                <a:solidFill>
                  <a:srgbClr val="C00000"/>
                </a:solidFill>
              </a:rPr>
              <a:t>any Feast-keepers and ministries have Wave Sheaf </a:t>
            </a:r>
            <a:r>
              <a:rPr lang="en-CA" sz="2000" b="1" u="sng" dirty="0" smtClean="0">
                <a:solidFill>
                  <a:srgbClr val="00B050"/>
                </a:solidFill>
              </a:rPr>
              <a:t>married</a:t>
            </a:r>
            <a:r>
              <a:rPr lang="en-CA" sz="2000" b="1" dirty="0" smtClean="0">
                <a:solidFill>
                  <a:srgbClr val="C00000"/>
                </a:solidFill>
              </a:rPr>
              <a:t> to Abib 16.  </a:t>
            </a:r>
            <a:endParaRPr lang="en-CA" sz="1100" b="1" dirty="0" smtClean="0"/>
          </a:p>
          <a:p>
            <a:r>
              <a:rPr lang="en-CA" sz="2000" b="1" dirty="0" smtClean="0">
                <a:solidFill>
                  <a:srgbClr val="0070C0"/>
                </a:solidFill>
              </a:rPr>
              <a:t>It behoves </a:t>
            </a:r>
            <a:r>
              <a:rPr lang="en-CA" sz="2000" b="1" dirty="0">
                <a:solidFill>
                  <a:srgbClr val="0070C0"/>
                </a:solidFill>
              </a:rPr>
              <a:t>us to wonder </a:t>
            </a:r>
            <a:r>
              <a:rPr lang="en-CA" sz="2000" b="1" dirty="0" smtClean="0">
                <a:solidFill>
                  <a:srgbClr val="0070C0"/>
                </a:solidFill>
              </a:rPr>
              <a:t>how they missed the clear instructions </a:t>
            </a:r>
            <a:br>
              <a:rPr lang="en-CA" sz="2000" b="1" dirty="0" smtClean="0">
                <a:solidFill>
                  <a:srgbClr val="0070C0"/>
                </a:solidFill>
              </a:rPr>
            </a:br>
            <a:r>
              <a:rPr lang="en-CA" sz="2000" b="1" dirty="0" smtClean="0">
                <a:solidFill>
                  <a:srgbClr val="0070C0"/>
                </a:solidFill>
              </a:rPr>
              <a:t>from the Torah.  The result?  </a:t>
            </a:r>
          </a:p>
          <a:p>
            <a:endParaRPr lang="en-CA" sz="1100" b="1" dirty="0"/>
          </a:p>
          <a:p>
            <a:r>
              <a:rPr lang="en-CA" sz="2000" b="1" dirty="0" smtClean="0">
                <a:solidFill>
                  <a:schemeClr val="tx2"/>
                </a:solidFill>
              </a:rPr>
              <a:t>Wave Sheaf </a:t>
            </a:r>
            <a:r>
              <a:rPr lang="en-CA" sz="2000" b="1" dirty="0">
                <a:solidFill>
                  <a:schemeClr val="tx2"/>
                </a:solidFill>
              </a:rPr>
              <a:t>on Abib </a:t>
            </a:r>
            <a:r>
              <a:rPr lang="en-CA" sz="2000" b="1" dirty="0" smtClean="0">
                <a:solidFill>
                  <a:schemeClr val="tx2"/>
                </a:solidFill>
              </a:rPr>
              <a:t>16 becomes </a:t>
            </a:r>
            <a:r>
              <a:rPr lang="en-CA" sz="2000" b="1" dirty="0">
                <a:solidFill>
                  <a:schemeClr val="tx2"/>
                </a:solidFill>
              </a:rPr>
              <a:t>a </a:t>
            </a:r>
            <a:r>
              <a:rPr lang="en-CA" sz="2000" b="1" dirty="0">
                <a:solidFill>
                  <a:schemeClr val="tx2"/>
                </a:solidFill>
                <a:effectLst>
                  <a:glow rad="139700">
                    <a:schemeClr val="accent2">
                      <a:satMod val="175000"/>
                      <a:alpha val="40000"/>
                    </a:schemeClr>
                  </a:glow>
                </a:effectLst>
              </a:rPr>
              <a:t>floating date</a:t>
            </a:r>
            <a:r>
              <a:rPr lang="en-CA" sz="2000" b="1" dirty="0">
                <a:solidFill>
                  <a:schemeClr val="tx2"/>
                </a:solidFill>
              </a:rPr>
              <a:t> on the </a:t>
            </a:r>
            <a:r>
              <a:rPr lang="en-CA" sz="2000" b="1" dirty="0" smtClean="0">
                <a:solidFill>
                  <a:schemeClr val="tx2"/>
                </a:solidFill>
              </a:rPr>
              <a:t>calendar </a:t>
            </a:r>
            <a:br>
              <a:rPr lang="en-CA" sz="2000" b="1" dirty="0" smtClean="0">
                <a:solidFill>
                  <a:schemeClr val="tx2"/>
                </a:solidFill>
              </a:rPr>
            </a:br>
            <a:r>
              <a:rPr lang="en-CA" sz="2000" b="1" dirty="0" smtClean="0">
                <a:solidFill>
                  <a:schemeClr val="tx2"/>
                </a:solidFill>
              </a:rPr>
              <a:t>demanding </a:t>
            </a:r>
            <a:r>
              <a:rPr lang="en-CA" sz="2000" b="1" dirty="0">
                <a:solidFill>
                  <a:schemeClr val="tx2"/>
                </a:solidFill>
              </a:rPr>
              <a:t>Pentecost </a:t>
            </a:r>
            <a:r>
              <a:rPr lang="en-CA" sz="2000" b="1" dirty="0" smtClean="0">
                <a:solidFill>
                  <a:schemeClr val="tx2"/>
                </a:solidFill>
              </a:rPr>
              <a:t>is also </a:t>
            </a:r>
            <a:r>
              <a:rPr lang="en-CA" sz="2000" b="1" dirty="0">
                <a:solidFill>
                  <a:schemeClr val="tx2"/>
                </a:solidFill>
              </a:rPr>
              <a:t>allocated to a </a:t>
            </a:r>
            <a:r>
              <a:rPr lang="en-CA" sz="2000" b="1" dirty="0">
                <a:solidFill>
                  <a:schemeClr val="tx2"/>
                </a:solidFill>
                <a:effectLst>
                  <a:glow rad="139700">
                    <a:schemeClr val="accent2">
                      <a:satMod val="175000"/>
                      <a:alpha val="40000"/>
                    </a:schemeClr>
                  </a:glow>
                </a:effectLst>
              </a:rPr>
              <a:t>floating date</a:t>
            </a:r>
            <a:r>
              <a:rPr lang="en-CA" sz="2000" b="1" dirty="0">
                <a:solidFill>
                  <a:schemeClr val="tx2"/>
                </a:solidFill>
              </a:rPr>
              <a:t>.  </a:t>
            </a:r>
            <a:r>
              <a:rPr lang="en-CA" sz="2000" b="1" dirty="0" smtClean="0">
                <a:solidFill>
                  <a:schemeClr val="tx2"/>
                </a:solidFill>
              </a:rPr>
              <a:t/>
            </a:r>
            <a:br>
              <a:rPr lang="en-CA" sz="2000" b="1" dirty="0" smtClean="0">
                <a:solidFill>
                  <a:schemeClr val="tx2"/>
                </a:solidFill>
              </a:rPr>
            </a:br>
            <a:r>
              <a:rPr lang="en-CA" sz="2000" b="1" u="sng" dirty="0" smtClean="0">
                <a:solidFill>
                  <a:schemeClr val="tx2"/>
                </a:solidFill>
                <a:effectLst>
                  <a:glow rad="139700">
                    <a:schemeClr val="accent5">
                      <a:satMod val="175000"/>
                      <a:alpha val="40000"/>
                    </a:schemeClr>
                  </a:glow>
                </a:effectLst>
              </a:rPr>
              <a:t>On the next slide</a:t>
            </a:r>
            <a:r>
              <a:rPr lang="en-CA" sz="2000" b="1" dirty="0" smtClean="0">
                <a:solidFill>
                  <a:schemeClr val="tx2"/>
                </a:solidFill>
                <a:effectLst>
                  <a:glow rad="139700">
                    <a:schemeClr val="accent5">
                      <a:satMod val="175000"/>
                      <a:alpha val="40000"/>
                    </a:schemeClr>
                  </a:glow>
                </a:effectLst>
              </a:rPr>
              <a:t>:  </a:t>
            </a:r>
            <a:r>
              <a:rPr lang="en-CA" sz="2000" b="1" dirty="0" smtClean="0">
                <a:solidFill>
                  <a:schemeClr val="tx2"/>
                </a:solidFill>
              </a:rPr>
              <a:t>Let’s examine </a:t>
            </a:r>
            <a:r>
              <a:rPr lang="en-CA" sz="2000" b="1" dirty="0">
                <a:solidFill>
                  <a:schemeClr val="tx2"/>
                </a:solidFill>
              </a:rPr>
              <a:t>a calendar from a Christian Feast </a:t>
            </a:r>
            <a:r>
              <a:rPr lang="en-CA" sz="2000" b="1" dirty="0" smtClean="0">
                <a:solidFill>
                  <a:schemeClr val="tx2"/>
                </a:solidFill>
              </a:rPr>
              <a:t/>
            </a:r>
            <a:br>
              <a:rPr lang="en-CA" sz="2000" b="1" dirty="0" smtClean="0">
                <a:solidFill>
                  <a:schemeClr val="tx2"/>
                </a:solidFill>
              </a:rPr>
            </a:br>
            <a:r>
              <a:rPr lang="en-CA" sz="2000" b="1" dirty="0" smtClean="0">
                <a:solidFill>
                  <a:schemeClr val="tx2"/>
                </a:solidFill>
              </a:rPr>
              <a:t>ministry </a:t>
            </a:r>
            <a:r>
              <a:rPr lang="en-CA" sz="2000" b="1" dirty="0">
                <a:solidFill>
                  <a:schemeClr val="tx2"/>
                </a:solidFill>
              </a:rPr>
              <a:t>with their </a:t>
            </a:r>
            <a:r>
              <a:rPr lang="en-CA" sz="2000" b="1" dirty="0" smtClean="0">
                <a:solidFill>
                  <a:schemeClr val="tx2"/>
                </a:solidFill>
              </a:rPr>
              <a:t>Wave Sheaf/Firstfruits Festival married to Abib 16.</a:t>
            </a:r>
            <a:endParaRPr lang="en-US" sz="2000" b="1" dirty="0">
              <a:solidFill>
                <a:schemeClr val="tx2"/>
              </a:solidFill>
            </a:endParaRPr>
          </a:p>
        </p:txBody>
      </p:sp>
      <p:sp>
        <p:nvSpPr>
          <p:cNvPr id="9" name="TextBox 29"/>
          <p:cNvSpPr txBox="1"/>
          <p:nvPr/>
        </p:nvSpPr>
        <p:spPr>
          <a:xfrm>
            <a:off x="8371867" y="708809"/>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2573178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1750"/>
                                        <p:tgtEl>
                                          <p:spTgt spid="6">
                                            <p:txEl>
                                              <p:pRg st="0" end="0"/>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1750"/>
                                        <p:tgtEl>
                                          <p:spTgt spid="6">
                                            <p:txEl>
                                              <p:pRg st="2" end="2"/>
                                            </p:txEl>
                                          </p:spTgt>
                                        </p:tgtEl>
                                      </p:cBhvr>
                                    </p:animEffect>
                                  </p:childTnLst>
                                </p:cTn>
                              </p:par>
                            </p:childTnLst>
                          </p:cTn>
                        </p:par>
                        <p:par>
                          <p:cTn id="33" fill="hold">
                            <p:stCondLst>
                              <p:cond delay="1750"/>
                            </p:stCondLst>
                            <p:childTnLst>
                              <p:par>
                                <p:cTn id="34" presetID="22" presetClass="entr" presetSubtype="8"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175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left)">
                                      <p:cBhvr>
                                        <p:cTn id="41" dur="1750"/>
                                        <p:tgtEl>
                                          <p:spTgt spid="6">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fade">
                                      <p:cBhvr>
                                        <p:cTn id="46" dur="1000"/>
                                        <p:tgtEl>
                                          <p:spTgt spid="8">
                                            <p:txEl>
                                              <p:pRg st="0" end="0"/>
                                            </p:txEl>
                                          </p:spTgt>
                                        </p:tgtEl>
                                      </p:cBhvr>
                                    </p:animEffect>
                                    <p:anim calcmode="lin" valueType="num">
                                      <p:cBhvr>
                                        <p:cTn id="4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1000"/>
                                        <p:tgtEl>
                                          <p:spTgt spid="8">
                                            <p:txEl>
                                              <p:pRg st="1" end="1"/>
                                            </p:txEl>
                                          </p:spTgt>
                                        </p:tgtEl>
                                      </p:cBhvr>
                                    </p:animEffect>
                                    <p:anim calcmode="lin" valueType="num">
                                      <p:cBhvr>
                                        <p:cTn id="5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3" end="3"/>
                                            </p:txEl>
                                          </p:spTgt>
                                        </p:tgtEl>
                                        <p:attrNameLst>
                                          <p:attrName>style.visibility</p:attrName>
                                        </p:attrNameLst>
                                      </p:cBhvr>
                                      <p:to>
                                        <p:strVal val="visible"/>
                                      </p:to>
                                    </p:set>
                                    <p:animEffect transition="in" filter="fade">
                                      <p:cBhvr>
                                        <p:cTn id="58" dur="1000"/>
                                        <p:tgtEl>
                                          <p:spTgt spid="8">
                                            <p:txEl>
                                              <p:pRg st="3" end="3"/>
                                            </p:txEl>
                                          </p:spTgt>
                                        </p:tgtEl>
                                      </p:cBhvr>
                                    </p:animEffect>
                                    <p:anim calcmode="lin" valueType="num">
                                      <p:cBhvr>
                                        <p:cTn id="5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280" y="1600200"/>
            <a:ext cx="4191000" cy="2985433"/>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The Question is: </a:t>
            </a:r>
            <a: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r>
            <a:b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b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CA" sz="2800" b="1" dirty="0" smtClean="0">
                <a:solidFill>
                  <a:srgbClr val="8C4C64"/>
                </a:solidFill>
              </a:rPr>
              <a:t>How </a:t>
            </a:r>
            <a:r>
              <a:rPr lang="en-CA" sz="2800" b="1" dirty="0">
                <a:solidFill>
                  <a:srgbClr val="8C4C64"/>
                </a:solidFill>
              </a:rPr>
              <a:t>will the following Christian Feast Calendar </a:t>
            </a:r>
            <a:r>
              <a:rPr lang="en-CA" sz="2800" b="1" dirty="0" smtClean="0">
                <a:solidFill>
                  <a:srgbClr val="8C4C64"/>
                </a:solidFill>
              </a:rPr>
              <a:t>compare to the </a:t>
            </a:r>
            <a:r>
              <a:rPr lang="en-CA" sz="2800" b="1" dirty="0">
                <a:solidFill>
                  <a:srgbClr val="8C4C64"/>
                </a:solidFill>
              </a:rPr>
              <a:t>traditional Jewish calendar for 2015? </a:t>
            </a:r>
            <a:r>
              <a:rPr lang="en-CA" sz="2800" b="1" dirty="0" smtClean="0">
                <a:solidFill>
                  <a:srgbClr val="8C4C64"/>
                </a:solidFill>
              </a:rPr>
              <a:t> </a:t>
            </a:r>
            <a:endParaRPr lang="en-US" sz="2800" b="1" dirty="0">
              <a:solidFill>
                <a:srgbClr val="8C4C64"/>
              </a:solidFill>
            </a:endParaRPr>
          </a:p>
        </p:txBody>
      </p:sp>
      <p:sp>
        <p:nvSpPr>
          <p:cNvPr id="6" name="Title 1"/>
          <p:cNvSpPr txBox="1">
            <a:spLocks/>
          </p:cNvSpPr>
          <p:nvPr/>
        </p:nvSpPr>
        <p:spPr>
          <a:xfrm>
            <a:off x="-20320" y="0"/>
            <a:ext cx="9260840" cy="860079"/>
          </a:xfrm>
          <a:prstGeom prst="rect">
            <a:avLst/>
          </a:prstGeom>
          <a:effectLst>
            <a:glow rad="228600">
              <a:schemeClr val="accent3">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A Christian Calendar for Wave Sheaf </a:t>
            </a:r>
          </a:p>
        </p:txBody>
      </p:sp>
      <p:pic>
        <p:nvPicPr>
          <p:cNvPr id="12292" name="Picture 4" descr="C:\Users\Rae\Desktop\slide 72 april on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322" y="914400"/>
            <a:ext cx="4668838" cy="394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320" y="4800600"/>
            <a:ext cx="9240520" cy="1077218"/>
          </a:xfrm>
          <a:prstGeom prst="rect">
            <a:avLst/>
          </a:prstGeom>
          <a:solidFill>
            <a:srgbClr val="006C31"/>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cap="none" spc="0" dirty="0" smtClean="0">
                <a:ln/>
                <a:solidFill>
                  <a:schemeClr val="accent3"/>
                </a:solidFill>
                <a:effectLst/>
              </a:rPr>
              <a:t>Day One of the Omer Count begins at sunset on Sunday Apr 5</a:t>
            </a:r>
            <a:r>
              <a:rPr lang="en-US" sz="3200" b="1" cap="none" spc="0" baseline="30000" dirty="0" smtClean="0">
                <a:ln/>
                <a:solidFill>
                  <a:schemeClr val="accent3"/>
                </a:solidFill>
                <a:effectLst/>
              </a:rPr>
              <a:t>th</a:t>
            </a:r>
            <a:r>
              <a:rPr lang="en-US" sz="3200" b="1" dirty="0" smtClean="0">
                <a:ln/>
                <a:solidFill>
                  <a:schemeClr val="accent3"/>
                </a:solidFill>
              </a:rPr>
              <a:t>.  Wave Sheaf is Monday Apr 6</a:t>
            </a:r>
            <a:r>
              <a:rPr lang="en-US" sz="3200" b="1" baseline="30000" dirty="0" smtClean="0">
                <a:ln/>
                <a:solidFill>
                  <a:schemeClr val="accent3"/>
                </a:solidFill>
              </a:rPr>
              <a:t>th</a:t>
            </a:r>
            <a:r>
              <a:rPr lang="en-US" sz="3200" b="1" dirty="0" smtClean="0">
                <a:ln/>
                <a:solidFill>
                  <a:schemeClr val="accent3"/>
                </a:solidFill>
              </a:rPr>
              <a:t>. </a:t>
            </a:r>
            <a:endParaRPr lang="en-US" sz="3200" b="1" cap="none" spc="0" dirty="0">
              <a:ln/>
              <a:solidFill>
                <a:schemeClr val="accent3"/>
              </a:solidFill>
              <a:effectLst/>
            </a:endParaRPr>
          </a:p>
        </p:txBody>
      </p:sp>
      <p:sp>
        <p:nvSpPr>
          <p:cNvPr id="2" name="Slide Number Placeholder 1"/>
          <p:cNvSpPr>
            <a:spLocks noGrp="1"/>
          </p:cNvSpPr>
          <p:nvPr>
            <p:ph type="sldNum" sz="quarter" idx="12"/>
          </p:nvPr>
        </p:nvSpPr>
        <p:spPr>
          <a:xfrm>
            <a:off x="8404224" y="6400800"/>
            <a:ext cx="685800" cy="365125"/>
          </a:xfrm>
        </p:spPr>
        <p:txBody>
          <a:bodyPr/>
          <a:lstStyle/>
          <a:p>
            <a:fld id="{5C014052-953B-4273-8F47-BF25327D5B24}" type="slidenum">
              <a:rPr lang="en-US" smtClean="0"/>
              <a:t>76</a:t>
            </a:fld>
            <a:endParaRPr lang="en-US" dirty="0"/>
          </a:p>
        </p:txBody>
      </p:sp>
      <p:sp>
        <p:nvSpPr>
          <p:cNvPr id="11" name="TextBox 10"/>
          <p:cNvSpPr txBox="1"/>
          <p:nvPr/>
        </p:nvSpPr>
        <p:spPr>
          <a:xfrm>
            <a:off x="208280" y="5934968"/>
            <a:ext cx="863092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400" dirty="0" smtClean="0"/>
              <a:t>Will </a:t>
            </a:r>
            <a:r>
              <a:rPr lang="en-CA" sz="2400" b="1" dirty="0">
                <a:solidFill>
                  <a:srgbClr val="FF0000"/>
                </a:solidFill>
              </a:rPr>
              <a:t>Day 33 of the Omer Count </a:t>
            </a:r>
            <a:r>
              <a:rPr lang="en-CA" sz="2400" dirty="0"/>
              <a:t>land on </a:t>
            </a:r>
            <a:r>
              <a:rPr lang="en-CA" sz="2400" dirty="0" smtClean="0"/>
              <a:t>Thursday </a:t>
            </a:r>
            <a:r>
              <a:rPr lang="en-CA" sz="2400" b="1" dirty="0" smtClean="0">
                <a:solidFill>
                  <a:srgbClr val="FF0000"/>
                </a:solidFill>
              </a:rPr>
              <a:t>May </a:t>
            </a:r>
            <a:r>
              <a:rPr lang="en-CA" sz="2400" b="1" dirty="0">
                <a:solidFill>
                  <a:srgbClr val="FF0000"/>
                </a:solidFill>
              </a:rPr>
              <a:t>7, 2015 </a:t>
            </a:r>
            <a:r>
              <a:rPr lang="en-CA" sz="2400" dirty="0" smtClean="0"/>
              <a:t>exactly </a:t>
            </a:r>
            <a:r>
              <a:rPr lang="en-CA" sz="2400" b="1" dirty="0">
                <a:solidFill>
                  <a:srgbClr val="FF0000"/>
                </a:solidFill>
              </a:rPr>
              <a:t>like </a:t>
            </a:r>
            <a:r>
              <a:rPr lang="en-CA" sz="2400" b="1" dirty="0" smtClean="0">
                <a:solidFill>
                  <a:srgbClr val="FF0000"/>
                </a:solidFill>
              </a:rPr>
              <a:t>the </a:t>
            </a:r>
            <a:r>
              <a:rPr lang="en-CA" sz="2400" b="1" dirty="0">
                <a:solidFill>
                  <a:srgbClr val="FF0000"/>
                </a:solidFill>
              </a:rPr>
              <a:t>Jewish calendar? </a:t>
            </a:r>
            <a:endParaRPr lang="en-US" sz="2400" dirty="0"/>
          </a:p>
        </p:txBody>
      </p:sp>
      <p:sp>
        <p:nvSpPr>
          <p:cNvPr id="4" name="Rectangle 3"/>
          <p:cNvSpPr/>
          <p:nvPr/>
        </p:nvSpPr>
        <p:spPr>
          <a:xfrm>
            <a:off x="4485322" y="2819400"/>
            <a:ext cx="620078" cy="381000"/>
          </a:xfrm>
          <a:prstGeom prst="rect">
            <a:avLst/>
          </a:prstGeom>
          <a:noFill/>
          <a:ln w="5715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95445" y="2819400"/>
            <a:ext cx="685800" cy="1766233"/>
          </a:xfrm>
          <a:prstGeom prst="rect">
            <a:avLst/>
          </a:prstGeom>
          <a:solidFill>
            <a:schemeClr val="accent5">
              <a:lumMod val="40000"/>
              <a:lumOff val="60000"/>
            </a:schemeClr>
          </a:solidFill>
          <a:ln w="5715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713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1250"/>
                                        <p:tgtEl>
                                          <p:spTgt spid="10">
                                            <p:txEl>
                                              <p:pRg st="0" end="0"/>
                                            </p:txEl>
                                          </p:spTgt>
                                        </p:tgtEl>
                                      </p:cBhvr>
                                    </p:animEffect>
                                  </p:childTnLst>
                                </p:cTn>
                              </p:par>
                            </p:childTnLst>
                          </p:cTn>
                        </p:par>
                        <p:par>
                          <p:cTn id="8" fill="hold">
                            <p:stCondLst>
                              <p:cond delay="1250"/>
                            </p:stCondLst>
                            <p:childTnLst>
                              <p:par>
                                <p:cTn id="9" presetID="26" presetClass="entr" presetSubtype="0" fill="hold" grpId="0"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4000"/>
                            </p:stCondLst>
                            <p:childTnLst>
                              <p:par>
                                <p:cTn id="26" presetID="8" presetClass="emph" presetSubtype="0" fill="hold" grpId="1" nodeType="afterEffect">
                                  <p:stCondLst>
                                    <p:cond delay="0"/>
                                  </p:stCondLst>
                                  <p:childTnLst>
                                    <p:animRot by="21600000">
                                      <p:cBhvr>
                                        <p:cTn id="27" dur="2000" fill="hold"/>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8000"/>
                                        <p:tgtEl>
                                          <p:spTgt spid="5"/>
                                        </p:tgtEl>
                                      </p:cBhvr>
                                    </p:animEffect>
                                    <p:set>
                                      <p:cBhvr>
                                        <p:cTn id="32" dur="1" fill="hold">
                                          <p:stCondLst>
                                            <p:cond delay="7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4" grpId="1"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0" y="194503"/>
            <a:ext cx="4211320" cy="6494085"/>
          </a:xfrm>
          <a:prstGeom prst="rect">
            <a:avLst/>
          </a:prstGeom>
          <a:noFill/>
        </p:spPr>
        <p:txBody>
          <a:bodyPr wrap="square" rtlCol="0">
            <a:spAutoFit/>
            <a:scene3d>
              <a:camera prst="orthographicFront"/>
              <a:lightRig rig="threePt" dir="t"/>
            </a:scene3d>
            <a:sp3d extrusionH="57150">
              <a:bevelT w="38100" h="38100"/>
            </a:sp3d>
          </a:bodyPr>
          <a:lstStyle/>
          <a:p>
            <a:r>
              <a:rPr lang="en-CA"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Answer: </a:t>
            </a:r>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r>
              <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br>
              <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br>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dirty="0" smtClean="0"/>
          </a:p>
          <a:p>
            <a:endParaRPr lang="en-CA" dirty="0" smtClean="0"/>
          </a:p>
          <a:p>
            <a:endParaRPr lang="en-CA" dirty="0"/>
          </a:p>
          <a:p>
            <a:endParaRPr lang="en-CA" dirty="0" smtClean="0"/>
          </a:p>
          <a:p>
            <a:r>
              <a:rPr lang="en-CA" b="1" dirty="0" smtClean="0">
                <a:solidFill>
                  <a:srgbClr val="FC6204"/>
                </a:solidFill>
              </a:rPr>
              <a:t>Christian </a:t>
            </a:r>
            <a:r>
              <a:rPr lang="en-CA" b="1" dirty="0">
                <a:solidFill>
                  <a:srgbClr val="FC6204"/>
                </a:solidFill>
              </a:rPr>
              <a:t>Feast </a:t>
            </a:r>
            <a:r>
              <a:rPr lang="en-CA" b="1" dirty="0" smtClean="0">
                <a:solidFill>
                  <a:srgbClr val="FC6204"/>
                </a:solidFill>
              </a:rPr>
              <a:t>Keepers </a:t>
            </a:r>
            <a:r>
              <a:rPr lang="en-CA" b="1" dirty="0">
                <a:solidFill>
                  <a:srgbClr val="FC6204"/>
                </a:solidFill>
              </a:rPr>
              <a:t>that follow this Jewish calendar </a:t>
            </a:r>
            <a:r>
              <a:rPr lang="en-CA" b="1" dirty="0" smtClean="0">
                <a:solidFill>
                  <a:srgbClr val="FC6204"/>
                </a:solidFill>
              </a:rPr>
              <a:t>likely do not know the 33</a:t>
            </a:r>
            <a:r>
              <a:rPr lang="en-CA" b="1" baseline="30000" dirty="0" smtClean="0">
                <a:solidFill>
                  <a:srgbClr val="FC6204"/>
                </a:solidFill>
              </a:rPr>
              <a:t>rd</a:t>
            </a:r>
            <a:r>
              <a:rPr lang="en-CA" b="1" dirty="0" smtClean="0">
                <a:solidFill>
                  <a:srgbClr val="FC6204"/>
                </a:solidFill>
              </a:rPr>
              <a:t> day of the Omer count pays respect to the great </a:t>
            </a:r>
            <a:r>
              <a:rPr lang="en-CA" b="1" dirty="0">
                <a:solidFill>
                  <a:srgbClr val="FC6204"/>
                </a:solidFill>
              </a:rPr>
              <a:t>mystic </a:t>
            </a:r>
            <a:r>
              <a:rPr lang="en-CA" b="1" dirty="0" smtClean="0">
                <a:solidFill>
                  <a:srgbClr val="FC6204"/>
                </a:solidFill>
              </a:rPr>
              <a:t>sage </a:t>
            </a:r>
            <a:r>
              <a:rPr lang="en-CA" b="1" dirty="0" err="1" smtClean="0">
                <a:solidFill>
                  <a:srgbClr val="FC6204"/>
                </a:solidFill>
              </a:rPr>
              <a:t>Rashbi</a:t>
            </a:r>
            <a:r>
              <a:rPr lang="en-CA" b="1" dirty="0">
                <a:solidFill>
                  <a:srgbClr val="FC6204"/>
                </a:solidFill>
              </a:rPr>
              <a:t>!</a:t>
            </a:r>
            <a:r>
              <a:rPr lang="en-CA" b="1" dirty="0" smtClean="0">
                <a:solidFill>
                  <a:srgbClr val="FC6204"/>
                </a:solidFill>
              </a:rPr>
              <a:t> </a:t>
            </a:r>
            <a:endParaRPr lang="en-CA" sz="1400" dirty="0" smtClean="0"/>
          </a:p>
          <a:p>
            <a:r>
              <a:rPr lang="en-CA" sz="1400" dirty="0" smtClean="0"/>
              <a:t> </a:t>
            </a:r>
            <a:br>
              <a:rPr lang="en-CA" sz="1400" dirty="0" smtClean="0"/>
            </a:br>
            <a:r>
              <a:rPr lang="en-CA" b="1" spc="50" dirty="0" smtClean="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rPr>
              <a:t>When they find out, perhaps they will celebrate the Wave Sheaf/Firstfruits festival according to </a:t>
            </a:r>
            <a:r>
              <a:rPr lang="en-US" b="1" spc="50" dirty="0" smtClean="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rPr>
              <a:t>the instructions of Moses and Joshua.</a:t>
            </a:r>
            <a:endParaRPr lang="en-US" b="1" spc="50" dirty="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endParaRPr>
          </a:p>
          <a:p>
            <a:endParaRPr lang="en-US" b="1" spc="50" dirty="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endParaRPr>
          </a:p>
        </p:txBody>
      </p:sp>
      <p:sp>
        <p:nvSpPr>
          <p:cNvPr id="6" name="Title 1"/>
          <p:cNvSpPr txBox="1">
            <a:spLocks/>
          </p:cNvSpPr>
          <p:nvPr/>
        </p:nvSpPr>
        <p:spPr>
          <a:xfrm>
            <a:off x="155510" y="685800"/>
            <a:ext cx="4211320" cy="3048000"/>
          </a:xfrm>
          <a:prstGeom prst="rect">
            <a:avLst/>
          </a:prstGeom>
          <a:effectLst>
            <a:glow rad="228600">
              <a:schemeClr val="accent3">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spc="50" dirty="0" smtClean="0">
                <a:ln w="11430"/>
                <a:solidFill>
                  <a:srgbClr val="00B050"/>
                </a:solidFill>
                <a:effectLst>
                  <a:outerShdw blurRad="76200" dist="50800" dir="5400000" algn="tl" rotWithShape="0">
                    <a:srgbClr val="000000">
                      <a:alpha val="65000"/>
                    </a:srgbClr>
                  </a:outerShdw>
                </a:effectLst>
              </a:rPr>
              <a:t>This Christian Feast</a:t>
            </a:r>
          </a:p>
          <a:p>
            <a:r>
              <a:rPr lang="en-US" sz="3200" spc="50" dirty="0" smtClean="0">
                <a:ln w="11430"/>
                <a:solidFill>
                  <a:srgbClr val="00B050"/>
                </a:solidFill>
                <a:effectLst>
                  <a:outerShdw blurRad="76200" dist="50800" dir="5400000" algn="tl" rotWithShape="0">
                    <a:srgbClr val="000000">
                      <a:alpha val="65000"/>
                    </a:srgbClr>
                  </a:outerShdw>
                </a:effectLst>
              </a:rPr>
              <a:t>Calendar does</a:t>
            </a:r>
          </a:p>
          <a:p>
            <a:r>
              <a:rPr lang="en-US" sz="3200" spc="50" dirty="0">
                <a:ln w="11430"/>
                <a:solidFill>
                  <a:srgbClr val="00B050"/>
                </a:solidFill>
                <a:effectLst>
                  <a:outerShdw blurRad="76200" dist="50800" dir="5400000" algn="tl" rotWithShape="0">
                    <a:srgbClr val="000000">
                      <a:alpha val="65000"/>
                    </a:srgbClr>
                  </a:outerShdw>
                </a:effectLst>
              </a:rPr>
              <a:t>f</a:t>
            </a:r>
            <a:r>
              <a:rPr lang="en-US" sz="3200" spc="50" dirty="0" smtClean="0">
                <a:ln w="11430"/>
                <a:solidFill>
                  <a:srgbClr val="00B050"/>
                </a:solidFill>
                <a:effectLst>
                  <a:outerShdw blurRad="76200" dist="50800" dir="5400000" algn="tl" rotWithShape="0">
                    <a:srgbClr val="000000">
                      <a:alpha val="65000"/>
                    </a:srgbClr>
                  </a:outerShdw>
                </a:effectLst>
              </a:rPr>
              <a:t>avor </a:t>
            </a:r>
            <a:r>
              <a:rPr lang="en-US"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Lag </a:t>
            </a:r>
            <a:r>
              <a:rPr lang="en-US" sz="32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Ba’Omer</a:t>
            </a:r>
            <a:r>
              <a:rPr lang="en-US"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spc="50" dirty="0" smtClean="0">
                <a:ln w="11430"/>
                <a:solidFill>
                  <a:srgbClr val="00B050"/>
                </a:solidFill>
                <a:effectLst>
                  <a:outerShdw blurRad="76200" dist="50800" dir="5400000" algn="tl" rotWithShape="0">
                    <a:srgbClr val="000000">
                      <a:alpha val="65000"/>
                    </a:srgbClr>
                  </a:outerShdw>
                </a:effectLst>
              </a:rPr>
              <a:t>which begins at </a:t>
            </a:r>
            <a:br>
              <a:rPr lang="en-US" sz="2800" spc="50" dirty="0" smtClean="0">
                <a:ln w="11430"/>
                <a:solidFill>
                  <a:srgbClr val="00B050"/>
                </a:solidFill>
                <a:effectLst>
                  <a:outerShdw blurRad="76200" dist="50800" dir="5400000" algn="tl" rotWithShape="0">
                    <a:srgbClr val="000000">
                      <a:alpha val="65000"/>
                    </a:srgbClr>
                  </a:outerShdw>
                </a:effectLst>
              </a:rPr>
            </a:br>
            <a:r>
              <a:rPr lang="en-US" sz="2800" spc="50" dirty="0" smtClean="0">
                <a:ln w="11430"/>
                <a:solidFill>
                  <a:srgbClr val="00B050"/>
                </a:solidFill>
                <a:effectLst>
                  <a:outerShdw blurRad="76200" dist="50800" dir="5400000" algn="tl" rotWithShape="0">
                    <a:srgbClr val="000000">
                      <a:alpha val="65000"/>
                    </a:srgbClr>
                  </a:outerShdw>
                </a:effectLst>
              </a:rPr>
              <a:t>sunset on May 6</a:t>
            </a:r>
            <a:r>
              <a:rPr lang="en-US" sz="2800" spc="50" baseline="30000" dirty="0" smtClean="0">
                <a:ln w="11430"/>
                <a:solidFill>
                  <a:srgbClr val="00B050"/>
                </a:solidFill>
                <a:effectLst>
                  <a:outerShdw blurRad="76200" dist="50800" dir="5400000" algn="tl" rotWithShape="0">
                    <a:srgbClr val="000000">
                      <a:alpha val="65000"/>
                    </a:srgbClr>
                  </a:outerShdw>
                </a:effectLst>
              </a:rPr>
              <a:t>th</a:t>
            </a:r>
            <a:r>
              <a:rPr lang="en-US" sz="2800" spc="50" dirty="0" smtClean="0">
                <a:ln w="11430"/>
                <a:solidFill>
                  <a:srgbClr val="00B050"/>
                </a:solidFill>
                <a:effectLst>
                  <a:outerShdw blurRad="76200" dist="50800" dir="5400000" algn="tl" rotWithShape="0">
                    <a:srgbClr val="000000">
                      <a:alpha val="65000"/>
                    </a:srgbClr>
                  </a:outerShdw>
                </a:effectLst>
              </a:rPr>
              <a:t>!</a:t>
            </a:r>
          </a:p>
          <a:p>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May 7</a:t>
            </a:r>
            <a:r>
              <a:rPr lang="en-US" sz="2800"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t>
            </a:r>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is the 33</a:t>
            </a:r>
            <a:r>
              <a:rPr lang="en-US" sz="2800"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rd</a:t>
            </a:r>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day.</a:t>
            </a:r>
          </a:p>
        </p:txBody>
      </p:sp>
      <p:pic>
        <p:nvPicPr>
          <p:cNvPr id="12291" name="Picture 3" descr="C:\Users\Rae\Desktop\slide 72 betv cal 2015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050" y="5189"/>
            <a:ext cx="466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04224" y="6400800"/>
            <a:ext cx="685800" cy="365125"/>
          </a:xfrm>
        </p:spPr>
        <p:txBody>
          <a:bodyPr/>
          <a:lstStyle/>
          <a:p>
            <a:fld id="{5C014052-953B-4273-8F47-BF25327D5B24}" type="slidenum">
              <a:rPr lang="en-US" smtClean="0"/>
              <a:t>77</a:t>
            </a:fld>
            <a:endParaRPr lang="en-US" dirty="0"/>
          </a:p>
        </p:txBody>
      </p:sp>
      <p:sp>
        <p:nvSpPr>
          <p:cNvPr id="7" name="Rectangle 6"/>
          <p:cNvSpPr/>
          <p:nvPr/>
        </p:nvSpPr>
        <p:spPr>
          <a:xfrm>
            <a:off x="8399930" y="4578096"/>
            <a:ext cx="685800" cy="762000"/>
          </a:xfrm>
          <a:prstGeom prst="rect">
            <a:avLst/>
          </a:prstGeom>
          <a:solidFill>
            <a:schemeClr val="accent5">
              <a:lumMod val="40000"/>
              <a:lumOff val="60000"/>
            </a:schemeClr>
          </a:solidFill>
          <a:ln w="5715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161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8000"/>
                                        <p:tgtEl>
                                          <p:spTgt spid="7"/>
                                        </p:tgtEl>
                                      </p:cBhvr>
                                    </p:animEffect>
                                    <p:set>
                                      <p:cBhvr>
                                        <p:cTn id="7" dur="1" fill="hold">
                                          <p:stCondLst>
                                            <p:cond delay="7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animEffect transition="in" filter="fade">
                                      <p:cBhvr>
                                        <p:cTn id="19" dur="1000"/>
                                        <p:tgtEl>
                                          <p:spTgt spid="4">
                                            <p:txEl>
                                              <p:pRg st="10" end="10"/>
                                            </p:txEl>
                                          </p:spTgt>
                                        </p:tgtEl>
                                      </p:cBhvr>
                                    </p:animEffect>
                                    <p:anim calcmode="lin" valueType="num">
                                      <p:cBhvr>
                                        <p:cTn id="2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1" end="11"/>
                                            </p:txEl>
                                          </p:spTgt>
                                        </p:tgtEl>
                                        <p:attrNameLst>
                                          <p:attrName>style.visibility</p:attrName>
                                        </p:attrNameLst>
                                      </p:cBhvr>
                                      <p:to>
                                        <p:strVal val="visible"/>
                                      </p:to>
                                    </p:set>
                                    <p:animEffect transition="in" filter="fade">
                                      <p:cBhvr>
                                        <p:cTn id="24" dur="1000"/>
                                        <p:tgtEl>
                                          <p:spTgt spid="4">
                                            <p:txEl>
                                              <p:pRg st="11" end="11"/>
                                            </p:txEl>
                                          </p:spTgt>
                                        </p:tgtEl>
                                      </p:cBhvr>
                                    </p:animEffect>
                                    <p:anim calcmode="lin" valueType="num">
                                      <p:cBhvr>
                                        <p:cTn id="25"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extBox 7"/>
          <p:cNvSpPr txBox="1"/>
          <p:nvPr/>
        </p:nvSpPr>
        <p:spPr>
          <a:xfrm>
            <a:off x="310099" y="1524000"/>
            <a:ext cx="8447602" cy="5309146"/>
          </a:xfrm>
          <a:prstGeom prst="rect">
            <a:avLst/>
          </a:prstGeom>
          <a:noFill/>
        </p:spPr>
        <p:txBody>
          <a:bodyPr wrap="square" rtlCol="0">
            <a:spAutoFit/>
            <a:scene3d>
              <a:camera prst="orthographicFront"/>
              <a:lightRig rig="threePt" dir="t"/>
            </a:scene3d>
            <a:sp3d extrusionH="57150">
              <a:bevelT w="38100" h="38100"/>
            </a:sp3d>
          </a:bodyPr>
          <a:lstStyle/>
          <a:p>
            <a:pPr lvl="0"/>
            <a:r>
              <a:rPr lang="en-CA" sz="2000" b="1" dirty="0" smtClean="0">
                <a:solidFill>
                  <a:srgbClr val="0070C0"/>
                </a:solidFill>
              </a:rPr>
              <a:t>“</a:t>
            </a:r>
            <a:r>
              <a:rPr lang="en-CA" sz="2000" b="1" dirty="0">
                <a:solidFill>
                  <a:srgbClr val="0070C0"/>
                </a:solidFill>
              </a:rPr>
              <a:t>Actually the legislation for the bringing of the ‘Omer, the first sheaf of the new, annual crop, is recorded in only one passage of the entire Pentateuch, Lev. 23:9-16 …  </a:t>
            </a:r>
            <a:r>
              <a:rPr lang="en-CA" sz="2000" b="1" dirty="0">
                <a:solidFill>
                  <a:srgbClr val="7030A0"/>
                </a:solidFill>
              </a:rPr>
              <a:t>This legislation provides that the ‘Omer is to be waved before Yahweh by the priest upon the day following the Sabbath …  </a:t>
            </a:r>
            <a:r>
              <a:rPr lang="en-CA" sz="2000" b="1" dirty="0">
                <a:solidFill>
                  <a:srgbClr val="C00000"/>
                </a:solidFill>
              </a:rPr>
              <a:t>The basic difficulty here is the determination of the precise dating implicit in the term, “the day after the Sabbath.” </a:t>
            </a:r>
            <a:r>
              <a:rPr lang="en-CA" sz="2000" dirty="0"/>
              <a:t> </a:t>
            </a:r>
            <a:r>
              <a:rPr lang="en-CA" sz="2000" b="1" dirty="0">
                <a:solidFill>
                  <a:srgbClr val="0070C0"/>
                </a:solidFill>
              </a:rPr>
              <a:t>The</a:t>
            </a:r>
            <a:r>
              <a:rPr lang="en-CA" sz="2000" b="1" dirty="0">
                <a:solidFill>
                  <a:srgbClr val="FC6204"/>
                </a:solidFill>
              </a:rPr>
              <a:t> </a:t>
            </a:r>
            <a:r>
              <a:rPr lang="en-CA" sz="2000" b="1" u="sng" dirty="0">
                <a:solidFill>
                  <a:srgbClr val="00B050"/>
                </a:solidFill>
              </a:rPr>
              <a:t>customary interpretation</a:t>
            </a:r>
            <a:r>
              <a:rPr lang="en-CA" sz="2000" b="1" dirty="0">
                <a:solidFill>
                  <a:srgbClr val="00B050"/>
                </a:solidFill>
              </a:rPr>
              <a:t>, </a:t>
            </a:r>
            <a:r>
              <a:rPr lang="en-CA" sz="2000" b="1" dirty="0">
                <a:solidFill>
                  <a:srgbClr val="0070C0"/>
                </a:solidFill>
              </a:rPr>
              <a:t>accepted by most present-day biblical scholars, is </a:t>
            </a:r>
            <a:r>
              <a:rPr lang="en-CA" sz="2000" b="1" u="sng" dirty="0">
                <a:solidFill>
                  <a:srgbClr val="0070C0"/>
                </a:solidFill>
              </a:rPr>
              <a:t>that the Sabbath here is the Sabbath which falls within the week of the Passover-</a:t>
            </a:r>
            <a:r>
              <a:rPr lang="en-CA" sz="2000" b="1" u="sng" dirty="0" err="1">
                <a:solidFill>
                  <a:srgbClr val="0070C0"/>
                </a:solidFill>
              </a:rPr>
              <a:t>Massot</a:t>
            </a:r>
            <a:r>
              <a:rPr lang="en-CA" sz="2000" b="1" u="sng" dirty="0">
                <a:solidFill>
                  <a:srgbClr val="0070C0"/>
                </a:solidFill>
              </a:rPr>
              <a:t> Festival</a:t>
            </a:r>
            <a:r>
              <a:rPr lang="en-CA" sz="2000" b="1" dirty="0">
                <a:solidFill>
                  <a:srgbClr val="0070C0"/>
                </a:solidFill>
              </a:rPr>
              <a:t>.  </a:t>
            </a:r>
            <a:r>
              <a:rPr lang="en-CA" sz="2000" b="1" dirty="0" smtClean="0"/>
              <a:t>Such </a:t>
            </a:r>
            <a:r>
              <a:rPr lang="en-CA" sz="2000" b="1" dirty="0"/>
              <a:t>too was the interpretation given of old to this term by three quite ancient Jewish sects, the Samaritans, the </a:t>
            </a:r>
            <a:r>
              <a:rPr lang="en-CA" sz="2000" b="1" dirty="0" err="1"/>
              <a:t>Boethusians</a:t>
            </a:r>
            <a:r>
              <a:rPr lang="en-CA" sz="2000" b="1" dirty="0"/>
              <a:t> and the </a:t>
            </a:r>
            <a:r>
              <a:rPr lang="en-CA" sz="2000" b="1" dirty="0" err="1"/>
              <a:t>Karaites</a:t>
            </a:r>
            <a:r>
              <a:rPr lang="en-CA" sz="2000" b="1" dirty="0"/>
              <a:t>.</a:t>
            </a:r>
            <a:r>
              <a:rPr lang="en-CA" sz="2000" dirty="0"/>
              <a:t>  </a:t>
            </a:r>
            <a:r>
              <a:rPr lang="en-CA" sz="2000" b="1" dirty="0">
                <a:solidFill>
                  <a:srgbClr val="0070C0"/>
                </a:solidFill>
              </a:rPr>
              <a:t>This would imply, of course that the day of </a:t>
            </a:r>
            <a:r>
              <a:rPr lang="en-CA" sz="2000" b="1" dirty="0" smtClean="0">
                <a:solidFill>
                  <a:srgbClr val="0070C0"/>
                </a:solidFill>
              </a:rPr>
              <a:t>bringing </a:t>
            </a:r>
            <a:r>
              <a:rPr lang="en-CA" sz="2000" b="1" dirty="0">
                <a:solidFill>
                  <a:srgbClr val="0070C0"/>
                </a:solidFill>
              </a:rPr>
              <a:t>the ‘Omer was </a:t>
            </a:r>
            <a:r>
              <a:rPr lang="en-CA" sz="2000" b="1" u="sng" dirty="0">
                <a:solidFill>
                  <a:srgbClr val="0070C0"/>
                </a:solidFill>
              </a:rPr>
              <a:t>always a Sunday</a:t>
            </a:r>
            <a:r>
              <a:rPr lang="en-CA" sz="2000" b="1" dirty="0">
                <a:solidFill>
                  <a:srgbClr val="0070C0"/>
                </a:solidFill>
              </a:rPr>
              <a:t>, </a:t>
            </a:r>
            <a:r>
              <a:rPr lang="en-CA" sz="2000" b="1" dirty="0"/>
              <a:t>and also since the counting of the fifty days which intervened between the day of bringing the ‘Omer and the </a:t>
            </a:r>
            <a:r>
              <a:rPr lang="en-CA" sz="2000" b="1" dirty="0" err="1"/>
              <a:t>Sabu’ot</a:t>
            </a:r>
            <a:r>
              <a:rPr lang="en-CA" sz="2000" b="1" dirty="0"/>
              <a:t> Festival commenced upon a Sunday, </a:t>
            </a:r>
            <a:r>
              <a:rPr lang="en-CA" sz="2000" b="1" u="sng" dirty="0">
                <a:solidFill>
                  <a:srgbClr val="0070C0"/>
                </a:solidFill>
              </a:rPr>
              <a:t>the latter festival also would fall always upon a Sunday</a:t>
            </a:r>
            <a:r>
              <a:rPr lang="en-CA" sz="2000" b="1" dirty="0">
                <a:solidFill>
                  <a:srgbClr val="0070C0"/>
                </a:solidFill>
              </a:rPr>
              <a:t>…”</a:t>
            </a:r>
            <a:r>
              <a:rPr lang="en-CA" sz="2000" dirty="0">
                <a:solidFill>
                  <a:srgbClr val="0070C0"/>
                </a:solidFill>
              </a:rPr>
              <a:t>  </a:t>
            </a:r>
            <a:r>
              <a:rPr lang="en-CA" sz="2000" dirty="0" smtClean="0">
                <a:solidFill>
                  <a:srgbClr val="0070C0"/>
                </a:solidFill>
              </a:rPr>
              <a:t/>
            </a:r>
            <a:br>
              <a:rPr lang="en-CA" sz="2000" dirty="0" smtClean="0">
                <a:solidFill>
                  <a:srgbClr val="0070C0"/>
                </a:solidFill>
              </a:rPr>
            </a:br>
            <a:endParaRPr lang="en-CA" sz="1100" dirty="0" smtClean="0">
              <a:solidFill>
                <a:srgbClr val="0070C0"/>
              </a:solidFill>
            </a:endParaRPr>
          </a:p>
          <a:p>
            <a:pPr lvl="0"/>
            <a:r>
              <a:rPr lang="en-CA" sz="1600" dirty="0" smtClean="0"/>
              <a:t>(</a:t>
            </a:r>
            <a:r>
              <a:rPr lang="en-CA" sz="1600" dirty="0"/>
              <a:t>Hebrew Union College </a:t>
            </a:r>
            <a:r>
              <a:rPr lang="en-CA" sz="1600" dirty="0" smtClean="0"/>
              <a:t>[Originally founded 1875; Besides Israel, 5 colleges in USA] </a:t>
            </a:r>
          </a:p>
          <a:p>
            <a:pPr lvl="0"/>
            <a:r>
              <a:rPr lang="en-CA" sz="1600" dirty="0" smtClean="0"/>
              <a:t>Annual </a:t>
            </a:r>
            <a:r>
              <a:rPr lang="en-CA" sz="1600" dirty="0"/>
              <a:t>– Article:  ‘Lag </a:t>
            </a:r>
            <a:r>
              <a:rPr lang="en-CA" sz="1600" dirty="0" err="1"/>
              <a:t>ba’Omer</a:t>
            </a:r>
            <a:r>
              <a:rPr lang="en-CA" sz="1600" dirty="0"/>
              <a:t> – </a:t>
            </a:r>
            <a:r>
              <a:rPr lang="en-CA" sz="1600" dirty="0" smtClean="0"/>
              <a:t>Its </a:t>
            </a:r>
            <a:r>
              <a:rPr lang="en-CA" sz="1600" dirty="0"/>
              <a:t>Origin and Import’ by Julian Morgenstern, </a:t>
            </a:r>
            <a:r>
              <a:rPr lang="en-CA" sz="1600" dirty="0" smtClean="0"/>
              <a:t/>
            </a:r>
            <a:br>
              <a:rPr lang="en-CA" sz="1600" dirty="0" smtClean="0"/>
            </a:br>
            <a:r>
              <a:rPr lang="en-CA" sz="1600" dirty="0" smtClean="0"/>
              <a:t>[a President of] Hebrew </a:t>
            </a:r>
            <a:r>
              <a:rPr lang="en-CA" sz="1600" dirty="0"/>
              <a:t>Union </a:t>
            </a:r>
            <a:r>
              <a:rPr lang="en-CA" sz="1600" dirty="0" smtClean="0"/>
              <a:t>College -</a:t>
            </a:r>
            <a:r>
              <a:rPr lang="en-CA" sz="1600" dirty="0"/>
              <a:t>Jewish Institute of Religion, p. 81-90.)</a:t>
            </a:r>
            <a:endParaRPr lang="en-US" sz="1600" dirty="0"/>
          </a:p>
        </p:txBody>
      </p:sp>
      <p:sp>
        <p:nvSpPr>
          <p:cNvPr id="2" name="Slide Number Placeholder 1"/>
          <p:cNvSpPr>
            <a:spLocks noGrp="1"/>
          </p:cNvSpPr>
          <p:nvPr>
            <p:ph type="sldNum" sz="quarter" idx="12"/>
          </p:nvPr>
        </p:nvSpPr>
        <p:spPr/>
        <p:txBody>
          <a:bodyPr/>
          <a:lstStyle/>
          <a:p>
            <a:fld id="{5C014052-953B-4273-8F47-BF25327D5B24}" type="slidenum">
              <a:rPr lang="en-US" smtClean="0"/>
              <a:t>78</a:t>
            </a:fld>
            <a:endParaRPr lang="en-US"/>
          </a:p>
        </p:txBody>
      </p:sp>
      <p:sp>
        <p:nvSpPr>
          <p:cNvPr id="3" name="Title 1"/>
          <p:cNvSpPr txBox="1">
            <a:spLocks/>
          </p:cNvSpPr>
          <p:nvPr/>
        </p:nvSpPr>
        <p:spPr>
          <a:xfrm>
            <a:off x="0" y="76200"/>
            <a:ext cx="9067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Endorsement from J. </a:t>
            </a:r>
            <a:r>
              <a:rPr lang="en-US" sz="4200" spc="50" dirty="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Morgenstern Hebrew </a:t>
            </a:r>
            <a:r>
              <a:rPr lang="en-US" sz="4200" spc="50" dirty="0" smtClean="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Union College </a:t>
            </a:r>
            <a:r>
              <a:rPr lang="en-US" sz="4200" spc="50" dirty="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 </a:t>
            </a:r>
            <a:r>
              <a:rPr lang="en-US" sz="3600" spc="50" dirty="0" smtClean="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(Indiana)</a:t>
            </a:r>
          </a:p>
        </p:txBody>
      </p:sp>
      <p:sp>
        <p:nvSpPr>
          <p:cNvPr id="7" name="Rectangle 6"/>
          <p:cNvSpPr/>
          <p:nvPr/>
        </p:nvSpPr>
        <p:spPr>
          <a:xfrm>
            <a:off x="7385929" y="5689937"/>
            <a:ext cx="168187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6000" b="1" cap="none" spc="0" dirty="0" smtClean="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Yes!</a:t>
            </a:r>
            <a:endParaRPr lang="en-US" sz="6000" b="1" cap="none" spc="0" dirty="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411727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79</a:t>
            </a:fld>
            <a:endParaRPr lang="en-US"/>
          </a:p>
        </p:txBody>
      </p:sp>
      <p:sp>
        <p:nvSpPr>
          <p:cNvPr id="5" name="Title 1"/>
          <p:cNvSpPr txBox="1">
            <a:spLocks/>
          </p:cNvSpPr>
          <p:nvPr/>
        </p:nvSpPr>
        <p:spPr>
          <a:xfrm>
            <a:off x="0" y="0"/>
            <a:ext cx="917956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Besides </a:t>
            </a:r>
            <a:r>
              <a:rPr lang="en-US" sz="4400" spc="50" dirty="0" smtClean="0">
                <a:ln w="11430"/>
                <a:solidFill>
                  <a:srgbClr val="00B050"/>
                </a:solidFill>
                <a:effectLst>
                  <a:outerShdw blurRad="76200" dist="50800" dir="5400000" algn="tl" rotWithShape="0">
                    <a:srgbClr val="000000">
                      <a:alpha val="65000"/>
                    </a:srgbClr>
                  </a:outerShdw>
                </a:effectLst>
              </a:rPr>
              <a:t>“History,” </a:t>
            </a:r>
            <a:r>
              <a:rPr lang="en-US" sz="4400" spc="50" dirty="0" smtClean="0">
                <a:ln w="11430"/>
                <a:solidFill>
                  <a:srgbClr val="00CCFF"/>
                </a:solidFill>
                <a:effectLst>
                  <a:outerShdw blurRad="76200" dist="50800" dir="5400000" algn="tl" rotWithShape="0">
                    <a:srgbClr val="000000">
                      <a:alpha val="65000"/>
                    </a:srgbClr>
                  </a:outerShdw>
                </a:effectLst>
              </a:rPr>
              <a:t>Morgenstern’s</a:t>
            </a:r>
            <a:endParaRPr lang="en-US" sz="4400" spc="50" dirty="0">
              <a:ln w="11430"/>
              <a:solidFill>
                <a:srgbClr val="00CCFF"/>
              </a:solidFill>
              <a:effectLst>
                <a:outerShdw blurRad="76200" dist="50800" dir="5400000" algn="tl" rotWithShape="0">
                  <a:srgbClr val="000000">
                    <a:alpha val="65000"/>
                  </a:srgbClr>
                </a:outerShdw>
              </a:effectLst>
            </a:endParaRPr>
          </a:p>
          <a:p>
            <a:r>
              <a:rPr lang="en-US" sz="4400" spc="50" dirty="0" smtClean="0">
                <a:ln w="11430"/>
                <a:solidFill>
                  <a:srgbClr val="00CCFF"/>
                </a:solidFill>
                <a:effectLst>
                  <a:outerShdw blurRad="76200" dist="50800" dir="5400000" algn="tl" rotWithShape="0">
                    <a:srgbClr val="000000">
                      <a:alpha val="65000"/>
                    </a:srgbClr>
                  </a:outerShdw>
                </a:effectLst>
              </a:rPr>
              <a:t>Testimony, </a:t>
            </a:r>
            <a:r>
              <a:rPr lang="en-US" sz="4400" spc="50" dirty="0" smtClean="0">
                <a:ln w="11430"/>
                <a:solidFill>
                  <a:srgbClr val="8C4C64"/>
                </a:solidFill>
                <a:effectLst>
                  <a:outerShdw blurRad="76200" dist="50800" dir="5400000" algn="tl" rotWithShape="0">
                    <a:srgbClr val="000000">
                      <a:alpha val="65000"/>
                    </a:srgbClr>
                  </a:outerShdw>
                </a:effectLst>
              </a:rPr>
              <a:t>and the witness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in the </a:t>
            </a:r>
            <a:r>
              <a:rPr lang="en-US" sz="4400" spc="50" dirty="0" err="1" smtClean="0">
                <a:ln w="11430"/>
                <a:solidFill>
                  <a:srgbClr val="A365D1"/>
                </a:solidFill>
                <a:effectLst>
                  <a:outerShdw blurRad="76200" dist="50800" dir="5400000" algn="tl" rotWithShape="0">
                    <a:srgbClr val="000000">
                      <a:alpha val="65000"/>
                    </a:srgbClr>
                  </a:outerShdw>
                </a:effectLst>
              </a:rPr>
              <a:t>Exo</a:t>
            </a:r>
            <a:r>
              <a:rPr lang="en-US" sz="4400" spc="50" dirty="0" smtClean="0">
                <a:ln w="11430"/>
                <a:solidFill>
                  <a:srgbClr val="A365D1"/>
                </a:solidFill>
                <a:effectLst>
                  <a:outerShdw blurRad="76200" dist="50800" dir="5400000" algn="tl" rotWithShape="0">
                    <a:srgbClr val="000000">
                      <a:alpha val="65000"/>
                    </a:srgbClr>
                  </a:outerShdw>
                </a:effectLst>
              </a:rPr>
              <a:t> 12-16-19 </a:t>
            </a:r>
            <a:r>
              <a:rPr lang="en-US" sz="4400" spc="50" dirty="0" smtClean="0">
                <a:ln w="11430"/>
                <a:solidFill>
                  <a:srgbClr val="8C4C64"/>
                </a:solidFill>
                <a:effectLst>
                  <a:outerShdw blurRad="76200" dist="50800" dir="5400000" algn="tl" rotWithShape="0">
                    <a:srgbClr val="000000">
                      <a:alpha val="65000"/>
                    </a:srgbClr>
                  </a:outerShdw>
                </a:effectLst>
              </a:rPr>
              <a:t>account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of Passover to Pentecost …</a:t>
            </a:r>
            <a:br>
              <a:rPr lang="en-US" sz="4400" spc="50" dirty="0" smtClean="0">
                <a:ln w="11430"/>
                <a:solidFill>
                  <a:srgbClr val="8C4C64"/>
                </a:solidFill>
                <a:effectLst>
                  <a:outerShdw blurRad="76200" dist="50800" dir="5400000" algn="tl" rotWithShape="0">
                    <a:srgbClr val="000000">
                      <a:alpha val="65000"/>
                    </a:srgbClr>
                  </a:outerShdw>
                </a:effectLst>
              </a:rPr>
            </a:br>
            <a:r>
              <a:rPr lang="en-US" sz="1200" spc="50" dirty="0" smtClean="0">
                <a:ln w="11430"/>
                <a:solidFill>
                  <a:srgbClr val="8C4C64"/>
                </a:solidFill>
                <a:effectLst>
                  <a:outerShdw blurRad="76200" dist="50800" dir="5400000" algn="tl" rotWithShape="0">
                    <a:srgbClr val="000000">
                      <a:alpha val="65000"/>
                    </a:srgbClr>
                  </a:outerShdw>
                </a:effectLst>
              </a:rPr>
              <a:t>   </a:t>
            </a:r>
          </a:p>
          <a:p>
            <a:r>
              <a:rPr lang="en-US" sz="4400" spc="50" dirty="0" smtClean="0">
                <a:ln w="11430"/>
                <a:solidFill>
                  <a:srgbClr val="8C4C64"/>
                </a:solidFill>
                <a:effectLst>
                  <a:outerShdw blurRad="76200" dist="50800" dir="5400000" algn="tl" rotWithShape="0">
                    <a:srgbClr val="000000">
                      <a:alpha val="65000"/>
                    </a:srgbClr>
                  </a:outerShdw>
                </a:effectLst>
              </a:rPr>
              <a:t>#13:  Joshua </a:t>
            </a:r>
            <a:r>
              <a:rPr lang="en-US" sz="4400" u="sng" spc="50" dirty="0" smtClean="0">
                <a:ln w="11430"/>
                <a:solidFill>
                  <a:srgbClr val="8C4C64"/>
                </a:solidFill>
                <a:effectLst>
                  <a:outerShdw blurRad="76200" dist="50800" dir="5400000" algn="tl" rotWithShape="0">
                    <a:srgbClr val="000000">
                      <a:alpha val="65000"/>
                    </a:srgbClr>
                  </a:outerShdw>
                </a:effectLst>
              </a:rPr>
              <a:t>also</a:t>
            </a:r>
            <a:r>
              <a:rPr lang="en-US" sz="4400" spc="50" dirty="0" smtClean="0">
                <a:ln w="11430"/>
                <a:solidFill>
                  <a:srgbClr val="8C4C64"/>
                </a:solidFill>
                <a:effectLst>
                  <a:outerShdw blurRad="76200" dist="50800" dir="5400000" algn="tl" rotWithShape="0">
                    <a:srgbClr val="000000">
                      <a:alpha val="65000"/>
                    </a:srgbClr>
                  </a:outerShdw>
                </a:effectLst>
              </a:rPr>
              <a:t> Confirms:</a:t>
            </a:r>
          </a:p>
          <a:p>
            <a:pPr marL="571500" indent="-571500">
              <a:buFont typeface="Arial" pitchFamily="34" charset="0"/>
              <a:buChar char="•"/>
            </a:pPr>
            <a:r>
              <a:rPr lang="en-US" sz="3600" spc="50" dirty="0" smtClean="0">
                <a:ln w="11430"/>
                <a:solidFill>
                  <a:srgbClr val="00B050"/>
                </a:solidFill>
                <a:effectLst>
                  <a:outerShdw blurRad="76200" dist="50800" dir="5400000" algn="tl" rotWithShape="0">
                    <a:srgbClr val="000000">
                      <a:alpha val="65000"/>
                    </a:srgbClr>
                  </a:outerShdw>
                </a:effectLst>
              </a:rPr>
              <a:t>Wave Sheaf</a:t>
            </a:r>
            <a:r>
              <a:rPr lang="en-US" sz="3600" spc="50" dirty="0" smtClean="0">
                <a:ln w="11430"/>
                <a:solidFill>
                  <a:srgbClr val="C00000"/>
                </a:solidFill>
                <a:effectLst>
                  <a:outerShdw blurRad="76200" dist="50800" dir="5400000" algn="tl" rotWithShape="0">
                    <a:srgbClr val="000000">
                      <a:alpha val="65000"/>
                    </a:srgbClr>
                  </a:outerShdw>
                </a:effectLst>
              </a:rPr>
              <a:t> is not married to Abib 16 </a:t>
            </a:r>
            <a:r>
              <a:rPr lang="en-US" sz="3200" spc="50" dirty="0" smtClean="0">
                <a:ln w="11430"/>
                <a:solidFill>
                  <a:srgbClr val="C00000"/>
                </a:solidFill>
                <a:effectLst>
                  <a:outerShdw blurRad="76200" dist="50800" dir="5400000" algn="tl" rotWithShape="0">
                    <a:srgbClr val="000000">
                      <a:alpha val="65000"/>
                    </a:srgbClr>
                  </a:outerShdw>
                </a:effectLst>
              </a:rPr>
              <a:t>– </a:t>
            </a:r>
            <a:br>
              <a:rPr lang="en-US" sz="3200" spc="50" dirty="0" smtClean="0">
                <a:ln w="11430"/>
                <a:solidFill>
                  <a:srgbClr val="C00000"/>
                </a:solidFill>
                <a:effectLst>
                  <a:outerShdw blurRad="76200" dist="50800" dir="5400000" algn="tl" rotWithShape="0">
                    <a:srgbClr val="000000">
                      <a:alpha val="65000"/>
                    </a:srgbClr>
                  </a:outerShdw>
                </a:effectLst>
              </a:rPr>
            </a:br>
            <a:r>
              <a:rPr lang="en-US" sz="3200" spc="50" dirty="0" smtClean="0">
                <a:ln w="11430"/>
                <a:solidFill>
                  <a:srgbClr val="C00000"/>
                </a:solidFill>
                <a:effectLst>
                  <a:outerShdw blurRad="76200" dist="50800" dir="5400000" algn="tl" rotWithShape="0">
                    <a:srgbClr val="000000">
                      <a:alpha val="65000"/>
                    </a:srgbClr>
                  </a:outerShdw>
                </a:effectLst>
              </a:rPr>
              <a:t>the day following the 1</a:t>
            </a:r>
            <a:r>
              <a:rPr lang="en-US" sz="3200" spc="50" baseline="30000" dirty="0" smtClean="0">
                <a:ln w="11430"/>
                <a:solidFill>
                  <a:srgbClr val="C00000"/>
                </a:solidFill>
                <a:effectLst>
                  <a:outerShdw blurRad="76200" dist="50800" dir="5400000" algn="tl" rotWithShape="0">
                    <a:srgbClr val="000000">
                      <a:alpha val="65000"/>
                    </a:srgbClr>
                  </a:outerShdw>
                </a:effectLst>
              </a:rPr>
              <a:t>st</a:t>
            </a:r>
            <a:r>
              <a:rPr lang="en-US" sz="3200" spc="50" dirty="0" smtClean="0">
                <a:ln w="11430"/>
                <a:solidFill>
                  <a:srgbClr val="C00000"/>
                </a:solidFill>
                <a:effectLst>
                  <a:outerShdw blurRad="76200" dist="50800" dir="5400000" algn="tl" rotWithShape="0">
                    <a:srgbClr val="000000">
                      <a:alpha val="65000"/>
                    </a:srgbClr>
                  </a:outerShdw>
                </a:effectLst>
              </a:rPr>
              <a:t> Sabbath of Unleavened Bread;</a:t>
            </a:r>
          </a:p>
          <a:p>
            <a:pPr marL="571500" indent="-571500">
              <a:buFont typeface="Arial" pitchFamily="34" charset="0"/>
              <a:buChar char="•"/>
            </a:pPr>
            <a:r>
              <a:rPr lang="en-US" sz="3600" spc="50" dirty="0" smtClean="0">
                <a:ln w="11430"/>
                <a:solidFill>
                  <a:srgbClr val="00B050"/>
                </a:solidFill>
                <a:effectLst>
                  <a:outerShdw blurRad="76200" dist="50800" dir="5400000" algn="tl" rotWithShape="0">
                    <a:srgbClr val="000000">
                      <a:alpha val="65000"/>
                    </a:srgbClr>
                  </a:outerShdw>
                </a:effectLst>
              </a:rPr>
              <a:t>Wave Sheaf</a:t>
            </a:r>
            <a:r>
              <a:rPr lang="en-US" sz="3600" spc="50" dirty="0" smtClean="0">
                <a:ln w="11430"/>
                <a:solidFill>
                  <a:srgbClr val="8C4C64"/>
                </a:solidFill>
                <a:effectLst>
                  <a:outerShdw blurRad="76200" dist="50800" dir="5400000" algn="tl" rotWithShape="0">
                    <a:srgbClr val="000000">
                      <a:alpha val="65000"/>
                    </a:srgbClr>
                  </a:outerShdw>
                </a:effectLst>
              </a:rPr>
              <a:t> is always placed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u="sng" spc="50" dirty="0" smtClean="0">
                <a:ln w="11430"/>
                <a:solidFill>
                  <a:srgbClr val="8C4C64"/>
                </a:solidFill>
                <a:effectLst>
                  <a:outerShdw blurRad="76200" dist="50800" dir="5400000" algn="tl" rotWithShape="0">
                    <a:srgbClr val="000000">
                      <a:alpha val="65000"/>
                    </a:srgbClr>
                  </a:outerShdw>
                </a:effectLst>
              </a:rPr>
              <a:t>within</a:t>
            </a:r>
            <a:r>
              <a:rPr lang="en-US" sz="3600" spc="50" dirty="0" smtClean="0">
                <a:ln w="11430"/>
                <a:solidFill>
                  <a:srgbClr val="8C4C64"/>
                </a:solidFill>
                <a:effectLst>
                  <a:outerShdw blurRad="76200" dist="50800" dir="5400000" algn="tl" rotWithShape="0">
                    <a:srgbClr val="000000">
                      <a:alpha val="65000"/>
                    </a:srgbClr>
                  </a:outerShdw>
                </a:effectLst>
              </a:rPr>
              <a:t> the Passover Festival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C00000"/>
                </a:solidFill>
                <a:effectLst>
                  <a:outerShdw blurRad="76200" dist="50800" dir="5400000" algn="tl" rotWithShape="0">
                    <a:srgbClr val="000000">
                      <a:alpha val="65000"/>
                    </a:srgbClr>
                  </a:outerShdw>
                </a:effectLst>
              </a:rPr>
              <a:t>contrary to Enoch’s teaching.</a:t>
            </a:r>
          </a:p>
        </p:txBody>
      </p:sp>
      <p:sp>
        <p:nvSpPr>
          <p:cNvPr id="3" name="Lightning Bolt 2"/>
          <p:cNvSpPr/>
          <p:nvPr/>
        </p:nvSpPr>
        <p:spPr>
          <a:xfrm rot="568692">
            <a:off x="43072" y="4406854"/>
            <a:ext cx="1828800" cy="1600200"/>
          </a:xfrm>
          <a:prstGeom prst="lightningBolt">
            <a:avLst/>
          </a:prstGeom>
          <a:solidFill>
            <a:srgbClr val="002060"/>
          </a:solidFill>
          <a:ln w="76200">
            <a:solidFill>
              <a:srgbClr val="00FF00"/>
            </a:solidFill>
          </a:ln>
          <a:effectLst>
            <a:glow rad="127000">
              <a:srgbClr val="0000FF"/>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19248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up)">
                                      <p:cBhvr>
                                        <p:cTn id="7" dur="175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up)">
                                      <p:cBhvr>
                                        <p:cTn id="12" dur="1750"/>
                                        <p:tgtEl>
                                          <p:spTgt spid="5">
                                            <p:txEl>
                                              <p:pRg st="4" end="4"/>
                                            </p:txEl>
                                          </p:spTgt>
                                        </p:tgtEl>
                                      </p:cBhvr>
                                    </p:animEffect>
                                  </p:childTnLst>
                                </p:cTn>
                              </p:par>
                              <p:par>
                                <p:cTn id="13" presetID="31" presetClass="entr" presetSubtype="0" fill="hold" grpId="0" nodeType="withEffect">
                                  <p:stCondLst>
                                    <p:cond delay="200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86017" y="6466935"/>
            <a:ext cx="1828800" cy="365125"/>
          </a:xfrm>
        </p:spPr>
        <p:txBody>
          <a:bodyPr/>
          <a:lstStyle/>
          <a:p>
            <a:fld id="{5C014052-953B-4273-8F47-BF25327D5B24}" type="slidenum">
              <a:rPr lang="en-US" smtClean="0"/>
              <a:t>8</a:t>
            </a:fld>
            <a:endParaRPr lang="en-US" dirty="0"/>
          </a:p>
        </p:txBody>
      </p:sp>
      <p:sp>
        <p:nvSpPr>
          <p:cNvPr id="3" name="Title 1"/>
          <p:cNvSpPr txBox="1">
            <a:spLocks/>
          </p:cNvSpPr>
          <p:nvPr/>
        </p:nvSpPr>
        <p:spPr>
          <a:xfrm>
            <a:off x="-76200" y="152400"/>
            <a:ext cx="92964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spc="50" dirty="0" smtClean="0">
                <a:ln w="11430"/>
                <a:solidFill>
                  <a:srgbClr val="8C4C64"/>
                </a:solidFill>
                <a:effectLst>
                  <a:outerShdw blurRad="76200" dist="50800" dir="5400000" algn="tl" rotWithShape="0">
                    <a:srgbClr val="000000">
                      <a:alpha val="65000"/>
                    </a:srgbClr>
                  </a:outerShdw>
                </a:effectLst>
              </a:rPr>
              <a:t>Special Instructions </a:t>
            </a:r>
            <a:br>
              <a:rPr lang="en-US" sz="5400" spc="50" dirty="0" smtClean="0">
                <a:ln w="11430"/>
                <a:solidFill>
                  <a:srgbClr val="8C4C64"/>
                </a:solidFill>
                <a:effectLst>
                  <a:outerShdw blurRad="76200" dist="50800" dir="5400000" algn="tl" rotWithShape="0">
                    <a:srgbClr val="000000">
                      <a:alpha val="65000"/>
                    </a:srgbClr>
                  </a:outerShdw>
                </a:effectLst>
              </a:rPr>
            </a:br>
            <a:r>
              <a:rPr lang="en-US" sz="5400" spc="50" dirty="0" smtClean="0">
                <a:ln w="11430"/>
                <a:solidFill>
                  <a:srgbClr val="8C4C64"/>
                </a:solidFill>
                <a:effectLst>
                  <a:outerShdw blurRad="76200" dist="50800" dir="5400000" algn="tl" rotWithShape="0">
                    <a:srgbClr val="000000">
                      <a:alpha val="65000"/>
                    </a:srgbClr>
                  </a:outerShdw>
                </a:effectLst>
              </a:rPr>
              <a:t>for </a:t>
            </a:r>
            <a:r>
              <a:rPr lang="en-US" sz="5400" spc="50" dirty="0" smtClean="0">
                <a:ln w="11430"/>
                <a:solidFill>
                  <a:srgbClr val="00B050"/>
                </a:solidFill>
                <a:effectLst>
                  <a:outerShdw blurRad="76200" dist="50800" dir="5400000" algn="tl" rotWithShape="0">
                    <a:srgbClr val="000000">
                      <a:alpha val="65000"/>
                    </a:srgbClr>
                  </a:outerShdw>
                </a:effectLst>
              </a:rPr>
              <a:t>Wave Sheaf </a:t>
            </a:r>
            <a:endParaRPr lang="en-US" sz="2400" spc="50" dirty="0">
              <a:ln w="11430"/>
              <a:solidFill>
                <a:srgbClr val="00B050"/>
              </a:solidFill>
              <a:effectLst>
                <a:outerShdw blurRad="76200" dist="50800" dir="5400000" algn="tl" rotWithShape="0">
                  <a:srgbClr val="000000">
                    <a:alpha val="65000"/>
                  </a:srgbClr>
                </a:outerShdw>
              </a:effectLst>
            </a:endParaRPr>
          </a:p>
        </p:txBody>
      </p:sp>
      <p:sp>
        <p:nvSpPr>
          <p:cNvPr id="5" name="Content Placeholder 4"/>
          <p:cNvSpPr>
            <a:spLocks noGrp="1"/>
          </p:cNvSpPr>
          <p:nvPr>
            <p:ph sz="quarter" idx="13"/>
          </p:nvPr>
        </p:nvSpPr>
        <p:spPr>
          <a:xfrm>
            <a:off x="381000" y="1981200"/>
            <a:ext cx="8357417" cy="4495800"/>
          </a:xfrm>
          <a:solidFill>
            <a:schemeClr val="bg1"/>
          </a:solidFill>
          <a:ln w="38100">
            <a:solidFill>
              <a:schemeClr val="accent5">
                <a:lumMod val="60000"/>
                <a:lumOff val="40000"/>
              </a:schemeClr>
            </a:solidFill>
          </a:ln>
          <a:effectLst>
            <a:glow rad="228600">
              <a:schemeClr val="accent5">
                <a:satMod val="175000"/>
                <a:alpha val="40000"/>
              </a:schemeClr>
            </a:glow>
          </a:effectLst>
          <a:scene3d>
            <a:camera prst="orthographicFront"/>
            <a:lightRig rig="threePt" dir="t"/>
          </a:scene3d>
          <a:sp3d>
            <a:bevelT prst="slope"/>
          </a:sp3d>
        </p:spPr>
        <p:txBody>
          <a:bodyPr>
            <a:normAutofit fontScale="70000" lnSpcReduction="20000"/>
            <a:sp3d extrusionH="57150">
              <a:bevelT w="38100" h="38100"/>
            </a:sp3d>
          </a:bodyPr>
          <a:lstStyle/>
          <a:p>
            <a:pPr marL="45720" indent="0" algn="ctr">
              <a:lnSpc>
                <a:spcPct val="170000"/>
              </a:lnSpc>
              <a:buNone/>
            </a:pPr>
            <a:r>
              <a:rPr lang="en-US" sz="4500" b="1" dirty="0" smtClean="0">
                <a:ln w="1905"/>
                <a:solidFill>
                  <a:srgbClr val="8C4C64"/>
                </a:solidFill>
                <a:effectLst>
                  <a:innerShdw blurRad="69850" dist="43180" dir="5400000">
                    <a:srgbClr val="000000">
                      <a:alpha val="65000"/>
                    </a:srgbClr>
                  </a:innerShdw>
                </a:effectLst>
              </a:rPr>
              <a:t>There </a:t>
            </a:r>
            <a:r>
              <a:rPr lang="en-US" sz="4500" b="1" dirty="0">
                <a:ln w="1905"/>
                <a:solidFill>
                  <a:srgbClr val="8C4C64"/>
                </a:solidFill>
                <a:effectLst>
                  <a:innerShdw blurRad="69850" dist="43180" dir="5400000">
                    <a:srgbClr val="000000">
                      <a:alpha val="65000"/>
                    </a:srgbClr>
                  </a:innerShdw>
                </a:effectLst>
              </a:rPr>
              <a:t>is one command that is extremely significant </a:t>
            </a:r>
            <a:r>
              <a:rPr lang="en-US" sz="4500" b="1" dirty="0" smtClean="0">
                <a:ln w="1905"/>
                <a:solidFill>
                  <a:srgbClr val="8C4C64"/>
                </a:solidFill>
                <a:effectLst>
                  <a:innerShdw blurRad="69850" dist="43180" dir="5400000">
                    <a:srgbClr val="000000">
                      <a:alpha val="65000"/>
                    </a:srgbClr>
                  </a:innerShdw>
                </a:effectLst>
              </a:rPr>
              <a:t> </a:t>
            </a:r>
            <a:r>
              <a:rPr lang="en-US" sz="4500" b="1" u="sng" dirty="0" smtClean="0">
                <a:ln w="1905"/>
                <a:solidFill>
                  <a:srgbClr val="8C4C64"/>
                </a:solidFill>
                <a:effectLst>
                  <a:innerShdw blurRad="69850" dist="43180" dir="5400000">
                    <a:srgbClr val="000000">
                      <a:alpha val="65000"/>
                    </a:srgbClr>
                  </a:innerShdw>
                </a:effectLst>
              </a:rPr>
              <a:t>AND</a:t>
            </a:r>
            <a:r>
              <a:rPr lang="en-US" sz="4500" b="1" dirty="0" smtClean="0">
                <a:ln w="1905"/>
                <a:solidFill>
                  <a:srgbClr val="8C4C64"/>
                </a:solidFill>
                <a:effectLst>
                  <a:innerShdw blurRad="69850" dist="43180" dir="5400000">
                    <a:srgbClr val="000000">
                      <a:alpha val="65000"/>
                    </a:srgbClr>
                  </a:innerShdw>
                </a:effectLst>
              </a:rPr>
              <a:t>  recorded twice:</a:t>
            </a:r>
            <a:br>
              <a:rPr lang="en-US" sz="4500" b="1" dirty="0" smtClean="0">
                <a:ln w="1905"/>
                <a:solidFill>
                  <a:srgbClr val="8C4C64"/>
                </a:solidFill>
                <a:effectLst>
                  <a:innerShdw blurRad="69850" dist="43180" dir="5400000">
                    <a:srgbClr val="000000">
                      <a:alpha val="65000"/>
                    </a:srgbClr>
                  </a:innerShdw>
                </a:effectLst>
              </a:rPr>
            </a:br>
            <a:r>
              <a:rPr lang="en-US" sz="6200" b="1" dirty="0" smtClean="0">
                <a:solidFill>
                  <a:srgbClr val="0070C0"/>
                </a:solidFill>
                <a:effectLst>
                  <a:outerShdw blurRad="69850" dist="43180" dir="5400000" sx="0" sy="0">
                    <a:srgbClr val="000000">
                      <a:alpha val="65000"/>
                    </a:srgbClr>
                  </a:outerShdw>
                </a:effectLst>
              </a:rPr>
              <a:t>The </a:t>
            </a:r>
            <a:r>
              <a:rPr lang="en-US" sz="6200" b="1" dirty="0">
                <a:solidFill>
                  <a:srgbClr val="0070C0"/>
                </a:solidFill>
                <a:effectLst>
                  <a:outerShdw blurRad="69850" dist="43180" dir="5400000" sx="0" sy="0">
                    <a:srgbClr val="000000">
                      <a:alpha val="65000"/>
                    </a:srgbClr>
                  </a:outerShdw>
                </a:effectLst>
              </a:rPr>
              <a:t>terms</a:t>
            </a:r>
            <a:r>
              <a:rPr lang="en-US" sz="6200" b="1" dirty="0">
                <a:effectLst>
                  <a:outerShdw blurRad="69850" dist="43180" dir="5400000" sx="0" sy="0">
                    <a:srgbClr val="000000">
                      <a:alpha val="65000"/>
                    </a:srgbClr>
                  </a:outerShdw>
                </a:effectLst>
              </a:rPr>
              <a:t> </a:t>
            </a:r>
            <a:r>
              <a:rPr lang="en-US" sz="6200" b="1" i="1" u="dash" dirty="0" smtClean="0">
                <a:solidFill>
                  <a:srgbClr val="FF3399"/>
                </a:solidFill>
                <a:latin typeface="Cooper Black" pitchFamily="18" charset="0"/>
              </a:rPr>
              <a:t>UNTIL </a:t>
            </a:r>
            <a:r>
              <a:rPr lang="en-US" sz="6200" b="1" dirty="0" smtClean="0">
                <a:effectLst>
                  <a:outerShdw blurRad="69850" dist="43180" dir="5400000" sx="0" sy="0">
                    <a:srgbClr val="000000">
                      <a:alpha val="65000"/>
                    </a:srgbClr>
                  </a:outerShdw>
                </a:effectLst>
              </a:rPr>
              <a:t> </a:t>
            </a:r>
            <a:r>
              <a:rPr lang="en-US" sz="6200" b="1" dirty="0">
                <a:solidFill>
                  <a:srgbClr val="0070C0"/>
                </a:solidFill>
                <a:effectLst>
                  <a:outerShdw blurRad="69850" dist="43180" dir="5400000" sx="0" sy="0">
                    <a:srgbClr val="000000">
                      <a:alpha val="65000"/>
                    </a:srgbClr>
                  </a:outerShdw>
                </a:effectLst>
              </a:rPr>
              <a:t>– and – </a:t>
            </a:r>
            <a:r>
              <a:rPr lang="en-US" sz="6200" b="1" dirty="0" smtClean="0">
                <a:solidFill>
                  <a:srgbClr val="0070C0"/>
                </a:solidFill>
                <a:effectLst>
                  <a:outerShdw blurRad="69850" dist="43180" dir="5400000" sx="0" sy="0">
                    <a:srgbClr val="000000">
                      <a:alpha val="65000"/>
                    </a:srgbClr>
                  </a:outerShdw>
                </a:effectLst>
              </a:rPr>
              <a:t/>
            </a:r>
            <a:br>
              <a:rPr lang="en-US" sz="6200" b="1" dirty="0" smtClean="0">
                <a:solidFill>
                  <a:srgbClr val="0070C0"/>
                </a:solidFill>
                <a:effectLst>
                  <a:outerShdw blurRad="69850" dist="43180" dir="5400000" sx="0" sy="0">
                    <a:srgbClr val="000000">
                      <a:alpha val="65000"/>
                    </a:srgbClr>
                  </a:outerShdw>
                </a:effectLst>
              </a:rPr>
            </a:br>
            <a:r>
              <a:rPr lang="en-US" sz="6200" b="1" i="1" dirty="0" smtClean="0">
                <a:ln w="1905"/>
                <a:solidFill>
                  <a:srgbClr val="A365D1"/>
                </a:solidFill>
                <a:effectLst>
                  <a:innerShdw blurRad="69850" dist="43180" dir="5400000">
                    <a:srgbClr val="000000">
                      <a:alpha val="65000"/>
                    </a:srgbClr>
                  </a:innerShdw>
                </a:effectLst>
                <a:latin typeface="Kristen ITC" pitchFamily="66" charset="0"/>
              </a:rPr>
              <a:t>ON  </a:t>
            </a:r>
            <a:r>
              <a:rPr lang="en-US" sz="6200" b="1" i="1" dirty="0">
                <a:ln w="1905"/>
                <a:solidFill>
                  <a:srgbClr val="A365D1"/>
                </a:solidFill>
                <a:effectLst>
                  <a:innerShdw blurRad="69850" dist="43180" dir="5400000">
                    <a:srgbClr val="000000">
                      <a:alpha val="65000"/>
                    </a:srgbClr>
                  </a:innerShdw>
                </a:effectLst>
                <a:latin typeface="Kristen ITC" pitchFamily="66" charset="0"/>
              </a:rPr>
              <a:t>THIS  SAME  DAY</a:t>
            </a:r>
            <a:r>
              <a:rPr lang="en-US" sz="6200" b="1" dirty="0">
                <a:ln w="1905"/>
                <a:solidFill>
                  <a:srgbClr val="A365D1"/>
                </a:solidFill>
                <a:effectLst>
                  <a:innerShdw blurRad="69850" dist="43180" dir="5400000">
                    <a:srgbClr val="000000">
                      <a:alpha val="65000"/>
                    </a:srgbClr>
                  </a:innerShdw>
                </a:effectLst>
              </a:rPr>
              <a:t>  </a:t>
            </a:r>
            <a:r>
              <a:rPr lang="en-US" sz="6200" b="1" dirty="0" smtClean="0">
                <a:effectLst>
                  <a:outerShdw blurRad="69850" dist="43180" dir="5400000" sx="0" sy="0">
                    <a:srgbClr val="000000">
                      <a:alpha val="65000"/>
                    </a:srgbClr>
                  </a:outerShdw>
                </a:effectLst>
              </a:rPr>
              <a:t> </a:t>
            </a:r>
            <a:br>
              <a:rPr lang="en-US" sz="6200" b="1" dirty="0" smtClean="0">
                <a:effectLst>
                  <a:outerShdw blurRad="69850" dist="43180" dir="5400000" sx="0" sy="0">
                    <a:srgbClr val="000000">
                      <a:alpha val="65000"/>
                    </a:srgbClr>
                  </a:outerShdw>
                </a:effectLst>
              </a:rPr>
            </a:br>
            <a:r>
              <a:rPr lang="en-US" sz="6200" b="1" dirty="0" smtClean="0">
                <a:solidFill>
                  <a:srgbClr val="0070C0"/>
                </a:solidFill>
                <a:effectLst>
                  <a:outerShdw blurRad="69850" dist="43180" dir="5400000" sx="0" sy="0">
                    <a:srgbClr val="000000">
                      <a:alpha val="65000"/>
                    </a:srgbClr>
                  </a:outerShdw>
                </a:effectLst>
              </a:rPr>
              <a:t>are </a:t>
            </a:r>
            <a:r>
              <a:rPr lang="en-US" sz="6200" b="1" dirty="0">
                <a:solidFill>
                  <a:srgbClr val="0070C0"/>
                </a:solidFill>
                <a:effectLst>
                  <a:outerShdw blurRad="69850" dist="43180" dir="5400000" sx="0" sy="0">
                    <a:srgbClr val="000000">
                      <a:alpha val="65000"/>
                    </a:srgbClr>
                  </a:outerShdw>
                </a:effectLst>
              </a:rPr>
              <a:t>very important to understand. </a:t>
            </a:r>
            <a:endParaRPr lang="en-US" sz="6200" dirty="0">
              <a:solidFill>
                <a:srgbClr val="0070C0"/>
              </a:solidFill>
            </a:endParaRPr>
          </a:p>
        </p:txBody>
      </p:sp>
    </p:spTree>
    <p:extLst>
      <p:ext uri="{BB962C8B-B14F-4D97-AF65-F5344CB8AC3E}">
        <p14:creationId xmlns:p14="http://schemas.microsoft.com/office/powerpoint/2010/main" val="313994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80</a:t>
            </a:fld>
            <a:endParaRPr lang="en-US" dirty="0">
              <a:solidFill>
                <a:schemeClr val="bg1"/>
              </a:solidFill>
            </a:endParaRPr>
          </a:p>
        </p:txBody>
      </p:sp>
      <p:sp>
        <p:nvSpPr>
          <p:cNvPr id="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accent4">
                      <a:lumMod val="20000"/>
                      <a:lumOff val="80000"/>
                    </a:schemeClr>
                  </a:solidFill>
                </a:ln>
                <a:solidFill>
                  <a:schemeClr val="accent2"/>
                </a:solidFill>
                <a:effectLst>
                  <a:outerShdw blurRad="76200" dist="50800" dir="5400000" algn="tl" rotWithShape="0">
                    <a:srgbClr val="000000">
                      <a:alpha val="65000"/>
                    </a:srgbClr>
                  </a:outerShdw>
                </a:effectLst>
              </a:rPr>
              <a:t>Counsel From the Apostle Paul</a:t>
            </a:r>
          </a:p>
        </p:txBody>
      </p:sp>
      <p:sp>
        <p:nvSpPr>
          <p:cNvPr id="4" name="TextBox 3"/>
          <p:cNvSpPr txBox="1"/>
          <p:nvPr/>
        </p:nvSpPr>
        <p:spPr>
          <a:xfrm>
            <a:off x="3276600" y="685800"/>
            <a:ext cx="5638800" cy="4001095"/>
          </a:xfrm>
          <a:prstGeom prst="rect">
            <a:avLst/>
          </a:prstGeom>
          <a:noFill/>
        </p:spPr>
        <p:txBody>
          <a:bodyPr wrap="square" rtlCol="0">
            <a:spAutoFit/>
          </a:bodyPr>
          <a:lstStyle/>
          <a:p>
            <a:r>
              <a:rPr lang="en-CA" sz="2400" b="1" dirty="0">
                <a:solidFill>
                  <a:srgbClr val="FFFF00"/>
                </a:solidFill>
              </a:rPr>
              <a:t>Ephesians </a:t>
            </a:r>
            <a:r>
              <a:rPr lang="en-CA" sz="2400" b="1" dirty="0" smtClean="0">
                <a:solidFill>
                  <a:srgbClr val="FFFF00"/>
                </a:solidFill>
              </a:rPr>
              <a:t>5:8-13</a:t>
            </a:r>
            <a:br>
              <a:rPr lang="en-CA" sz="2400" b="1" dirty="0" smtClean="0">
                <a:solidFill>
                  <a:srgbClr val="FFFF00"/>
                </a:solidFill>
              </a:rPr>
            </a:br>
            <a:endParaRPr lang="en-US" sz="1400" b="1" dirty="0">
              <a:solidFill>
                <a:srgbClr val="FFFF00"/>
              </a:solidFill>
            </a:endParaRPr>
          </a:p>
          <a:p>
            <a:r>
              <a:rPr lang="en-CA" b="1" dirty="0">
                <a:solidFill>
                  <a:srgbClr val="FFFF00"/>
                </a:solidFill>
              </a:rPr>
              <a:t>8</a:t>
            </a:r>
            <a:r>
              <a:rPr lang="en-CA" b="1" dirty="0">
                <a:solidFill>
                  <a:schemeClr val="bg2"/>
                </a:solidFill>
              </a:rPr>
              <a:t>  For </a:t>
            </a:r>
            <a:r>
              <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 were once </a:t>
            </a:r>
            <a:r>
              <a:rPr lang="en-C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darkness,</a:t>
            </a:r>
            <a:r>
              <a:rPr lang="en-CA" b="1" dirty="0" smtClean="0">
                <a:solidFill>
                  <a:schemeClr val="bg2"/>
                </a:solidFill>
              </a:rPr>
              <a:t> </a:t>
            </a:r>
            <a: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but now you are light in </a:t>
            </a:r>
            <a:r>
              <a:rPr lang="en-CA" b="1" cap="all" dirty="0" smtClean="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a:t>
            </a:r>
            <a:r>
              <a:rPr lang="en-CA" b="1" cap="all" dirty="0" err="1" smtClean="0">
                <a:ln w="9000" cmpd="sng">
                  <a:solidFill>
                    <a:schemeClr val="accent4">
                      <a:shade val="50000"/>
                      <a:satMod val="120000"/>
                    </a:schemeClr>
                  </a:solidFill>
                  <a:prstDash val="solid"/>
                </a:ln>
                <a:solidFill>
                  <a:schemeClr val="accent1">
                    <a:lumMod val="60000"/>
                    <a:lumOff val="40000"/>
                  </a:schemeClr>
                </a:solidFill>
                <a:effectLst>
                  <a:reflection blurRad="12700" stA="28000" endPos="45000" dist="1000" dir="5400000" sy="-100000" algn="bl" rotWithShape="0"/>
                </a:effectLst>
              </a:rPr>
              <a:t>yahuah</a:t>
            </a:r>
            <a:r>
              <a:rPr lang="en-CA" b="1" cap="all" dirty="0" smtClean="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  </a:t>
            </a:r>
            <a: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Walk as children of light  </a:t>
            </a:r>
            <a:b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br>
            <a:r>
              <a:rPr lang="en-CA" b="1" dirty="0">
                <a:solidFill>
                  <a:srgbClr val="FFFF00"/>
                </a:solidFill>
              </a:rPr>
              <a:t>9</a:t>
            </a:r>
            <a:r>
              <a:rPr lang="en-CA" b="1" dirty="0">
                <a:solidFill>
                  <a:schemeClr val="bg2"/>
                </a:solidFill>
              </a:rPr>
              <a:t>  (for the fruit of the Spirit is in all goodness, righteousness, and truth), </a:t>
            </a:r>
            <a:br>
              <a:rPr lang="en-CA" b="1" dirty="0">
                <a:solidFill>
                  <a:schemeClr val="bg2"/>
                </a:solidFill>
              </a:rPr>
            </a:br>
            <a:r>
              <a:rPr lang="en-CA" b="1" dirty="0">
                <a:solidFill>
                  <a:srgbClr val="FFFF00"/>
                </a:solidFill>
              </a:rPr>
              <a:t>10</a:t>
            </a:r>
            <a:r>
              <a:rPr lang="en-CA" b="1" dirty="0">
                <a:solidFill>
                  <a:schemeClr val="bg2"/>
                </a:solidFill>
              </a:rPr>
              <a:t>  finding out what is acceptable to </a:t>
            </a:r>
            <a:r>
              <a:rPr lang="en-CA" b="1" dirty="0" smtClean="0">
                <a:solidFill>
                  <a:schemeClr val="bg2"/>
                </a:solidFill>
              </a:rPr>
              <a:t>[</a:t>
            </a:r>
            <a:r>
              <a:rPr lang="en-CA" b="1" dirty="0" smtClean="0">
                <a:solidFill>
                  <a:schemeClr val="accent1">
                    <a:lumMod val="60000"/>
                    <a:lumOff val="40000"/>
                  </a:schemeClr>
                </a:solidFill>
              </a:rPr>
              <a:t>Yahuah</a:t>
            </a:r>
            <a:r>
              <a:rPr lang="en-CA" b="1" dirty="0" smtClean="0">
                <a:solidFill>
                  <a:schemeClr val="bg2"/>
                </a:solidFill>
              </a:rPr>
              <a:t>]. </a:t>
            </a:r>
            <a:r>
              <a:rPr lang="en-CA" b="1" dirty="0">
                <a:solidFill>
                  <a:schemeClr val="bg2"/>
                </a:solidFill>
              </a:rPr>
              <a:t/>
            </a:r>
            <a:br>
              <a:rPr lang="en-CA" b="1" dirty="0">
                <a:solidFill>
                  <a:schemeClr val="bg2"/>
                </a:solidFill>
              </a:rPr>
            </a:br>
            <a:r>
              <a:rPr lang="en-CA" b="1" dirty="0">
                <a:solidFill>
                  <a:srgbClr val="FFFF00"/>
                </a:solidFill>
              </a:rPr>
              <a:t>11</a:t>
            </a:r>
            <a:r>
              <a:rPr lang="en-CA" b="1" dirty="0">
                <a:solidFill>
                  <a:schemeClr val="bg2"/>
                </a:solidFill>
              </a:rPr>
              <a:t>  And </a:t>
            </a:r>
            <a:r>
              <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have no fellowship with the unfruitful works of darkness, </a:t>
            </a:r>
            <a: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but rather expose them.  </a:t>
            </a:r>
            <a:r>
              <a:rPr lang="en-CA" b="1" dirty="0">
                <a:solidFill>
                  <a:schemeClr val="bg2"/>
                </a:solidFill>
              </a:rPr>
              <a:t/>
            </a:r>
            <a:br>
              <a:rPr lang="en-CA" b="1" dirty="0">
                <a:solidFill>
                  <a:schemeClr val="bg2"/>
                </a:solidFill>
              </a:rPr>
            </a:br>
            <a:r>
              <a:rPr lang="en-CA" b="1" dirty="0">
                <a:solidFill>
                  <a:srgbClr val="FFFF00"/>
                </a:solidFill>
              </a:rPr>
              <a:t>12</a:t>
            </a:r>
            <a:r>
              <a:rPr lang="en-CA" b="1" dirty="0">
                <a:solidFill>
                  <a:schemeClr val="bg2"/>
                </a:solidFill>
              </a:rPr>
              <a:t>  For </a:t>
            </a:r>
            <a:r>
              <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it is shameful even to speak of those things which are done by them in secret. </a:t>
            </a:r>
            <a:r>
              <a:rPr lang="en-CA" b="1" dirty="0">
                <a:solidFill>
                  <a:schemeClr val="bg2"/>
                </a:solidFill>
              </a:rPr>
              <a:t/>
            </a:r>
            <a:br>
              <a:rPr lang="en-CA" b="1" dirty="0">
                <a:solidFill>
                  <a:schemeClr val="bg2"/>
                </a:solidFill>
              </a:rPr>
            </a:br>
            <a:r>
              <a:rPr lang="en-CA" b="1" dirty="0">
                <a:solidFill>
                  <a:srgbClr val="FFFF00"/>
                </a:solidFill>
              </a:rPr>
              <a:t>13</a:t>
            </a:r>
            <a:r>
              <a:rPr lang="en-CA" b="1" dirty="0">
                <a:solidFill>
                  <a:schemeClr val="bg2"/>
                </a:solidFill>
              </a:rPr>
              <a:t>  But all things that are exposed are made manifest by the light, for whatever makes manifest is light.   </a:t>
            </a:r>
            <a:r>
              <a:rPr lang="en-CA" sz="1400" b="1" i="1" dirty="0">
                <a:solidFill>
                  <a:schemeClr val="bg2"/>
                </a:solidFill>
              </a:rPr>
              <a:t>NKJV</a:t>
            </a:r>
            <a:endParaRPr lang="en-US" b="1" i="1" dirty="0">
              <a:solidFill>
                <a:schemeClr val="bg2"/>
              </a:solidFill>
            </a:endParaRPr>
          </a:p>
          <a:p>
            <a:endParaRPr lang="en-US" dirty="0" smtClean="0">
              <a:solidFill>
                <a:schemeClr val="accent5">
                  <a:lumMod val="20000"/>
                  <a:lumOff val="80000"/>
                </a:schemeClr>
              </a:solidFill>
            </a:endParaRPr>
          </a:p>
        </p:txBody>
      </p:sp>
      <p:pic>
        <p:nvPicPr>
          <p:cNvPr id="3074" name="Picture 2" descr="C:\Users\Rae\Desktop\apostle-pau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97" y="914401"/>
            <a:ext cx="2481622" cy="3200399"/>
          </a:xfrm>
          <a:prstGeom prst="rect">
            <a:avLst/>
          </a:prstGeom>
          <a:noFill/>
          <a:ln w="38100">
            <a:solidFill>
              <a:schemeClr val="accent2">
                <a:lumMod val="75000"/>
              </a:schemeClr>
            </a:solidFill>
          </a:ln>
          <a:effectLst>
            <a:glow rad="228600">
              <a:schemeClr val="accent2">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759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81</a:t>
            </a:fld>
            <a:endParaRPr lang="en-US" dirty="0">
              <a:solidFill>
                <a:schemeClr val="bg1"/>
              </a:solidFill>
            </a:endParaRPr>
          </a:p>
        </p:txBody>
      </p:sp>
      <p:sp>
        <p:nvSpPr>
          <p:cNvPr id="10" name="TextBox 9"/>
          <p:cNvSpPr txBox="1"/>
          <p:nvPr/>
        </p:nvSpPr>
        <p:spPr>
          <a:xfrm>
            <a:off x="1023042" y="381000"/>
            <a:ext cx="7282758" cy="2677656"/>
          </a:xfrm>
          <a:prstGeom prst="rect">
            <a:avLst/>
          </a:prstGeom>
          <a:gradFill flip="none" rotWithShape="1">
            <a:gsLst>
              <a:gs pos="0">
                <a:srgbClr val="FBEAC7">
                  <a:lumMod val="76000"/>
                  <a:lumOff val="24000"/>
                  <a:alpha val="70000"/>
                </a:srgbClr>
              </a:gs>
              <a:gs pos="17999">
                <a:srgbClr val="FEE7F2"/>
              </a:gs>
              <a:gs pos="36000">
                <a:srgbClr val="FAC77D"/>
              </a:gs>
              <a:gs pos="61000">
                <a:srgbClr val="FBA97D"/>
              </a:gs>
              <a:gs pos="82001">
                <a:srgbClr val="FBD49C"/>
              </a:gs>
              <a:gs pos="100000">
                <a:srgbClr val="FEE7F2"/>
              </a:gs>
            </a:gsLst>
            <a:path path="rect">
              <a:fillToRect l="100000" b="100000"/>
            </a:path>
            <a:tileRect t="-100000" r="-100000"/>
          </a:grad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400" b="1" dirty="0" smtClean="0">
                <a:solidFill>
                  <a:srgbClr val="8C4C64"/>
                </a:solidFill>
              </a:rPr>
              <a:t>It’s very possible many do not understand it is </a:t>
            </a:r>
            <a:br>
              <a:rPr lang="en-US" sz="2400" b="1" dirty="0" smtClean="0">
                <a:solidFill>
                  <a:srgbClr val="8C4C64"/>
                </a:solidFill>
              </a:rPr>
            </a:br>
            <a:r>
              <a:rPr lang="en-US" sz="2400" b="1" dirty="0" smtClean="0">
                <a:solidFill>
                  <a:srgbClr val="8C4C64"/>
                </a:solidFill>
              </a:rPr>
              <a:t>“complete darkness” to consistently celebrate </a:t>
            </a:r>
            <a:br>
              <a:rPr lang="en-US" sz="2400" b="1" dirty="0" smtClean="0">
                <a:solidFill>
                  <a:srgbClr val="8C4C64"/>
                </a:solidFill>
              </a:rPr>
            </a:br>
            <a:r>
              <a:rPr lang="en-US" sz="2400" b="1" dirty="0" smtClean="0">
                <a:solidFill>
                  <a:srgbClr val="8C4C64"/>
                </a:solidFill>
              </a:rPr>
              <a:t>Wave Sheaf on Abib 16.  </a:t>
            </a:r>
            <a:br>
              <a:rPr lang="en-US" sz="2400" b="1" dirty="0" smtClean="0">
                <a:solidFill>
                  <a:srgbClr val="8C4C64"/>
                </a:solidFill>
              </a:rPr>
            </a:br>
            <a:r>
              <a:rPr lang="en-US" sz="2400" b="1" dirty="0" smtClean="0">
                <a:solidFill>
                  <a:srgbClr val="8C4C64"/>
                </a:solidFill>
              </a:rPr>
              <a:t>Lev 23 along with Joshua, Exodus and the Gospel account expose the unfruitful works of darkness.</a:t>
            </a:r>
          </a:p>
          <a:p>
            <a:pPr algn="ctr"/>
            <a:r>
              <a:rPr lang="en-US" sz="2400" b="1" dirty="0" smtClean="0">
                <a:solidFill>
                  <a:srgbClr val="8C4C64"/>
                </a:solidFill>
              </a:rPr>
              <a:t>Once the evidence is brought forth, </a:t>
            </a:r>
            <a:br>
              <a:rPr lang="en-US" sz="2400" b="1" dirty="0" smtClean="0">
                <a:solidFill>
                  <a:srgbClr val="8C4C64"/>
                </a:solidFill>
              </a:rPr>
            </a:br>
            <a:r>
              <a:rPr lang="en-US" sz="2400" b="1" dirty="0" smtClean="0">
                <a:solidFill>
                  <a:srgbClr val="8C4C64"/>
                </a:solidFill>
              </a:rPr>
              <a:t>everyone can make their choice.</a:t>
            </a:r>
            <a:endParaRPr lang="en-US" sz="2400" b="1" dirty="0">
              <a:solidFill>
                <a:srgbClr val="8C4C64"/>
              </a:solidFill>
            </a:endParaRPr>
          </a:p>
        </p:txBody>
      </p:sp>
    </p:spTree>
    <p:extLst>
      <p:ext uri="{BB962C8B-B14F-4D97-AF65-F5344CB8AC3E}">
        <p14:creationId xmlns:p14="http://schemas.microsoft.com/office/powerpoint/2010/main" val="2828006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9" name="Text Placeholder 4"/>
          <p:cNvSpPr txBox="1">
            <a:spLocks/>
          </p:cNvSpPr>
          <p:nvPr/>
        </p:nvSpPr>
        <p:spPr>
          <a:xfrm>
            <a:off x="228600" y="944518"/>
            <a:ext cx="3124200" cy="1147244"/>
          </a:xfrm>
          <a:prstGeom prst="rect">
            <a:avLst/>
          </a:prstGeom>
          <a:no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Wave Sheaf by </a:t>
            </a:r>
            <a:br>
              <a:rPr lang="en-US" sz="3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600" b="1" dirty="0" smtClean="0">
                <a:ln w="11430">
                  <a:solidFill>
                    <a:srgbClr val="002060"/>
                  </a:solidFill>
                </a:ln>
                <a:solidFill>
                  <a:srgbClr val="C00000"/>
                </a:solidFill>
                <a:effectLst>
                  <a:outerShdw blurRad="50800" dist="39000" dir="5460000" algn="tl">
                    <a:srgbClr val="000000">
                      <a:alpha val="38000"/>
                    </a:srgbClr>
                  </a:outerShdw>
                </a:effectLst>
              </a:rPr>
              <a:t>Tradition</a:t>
            </a:r>
            <a:endParaRPr lang="en-US" sz="3600" b="1" dirty="0">
              <a:ln w="11430">
                <a:solidFill>
                  <a:srgbClr val="002060"/>
                </a:solidFill>
              </a:ln>
              <a:solidFill>
                <a:srgbClr val="C00000"/>
              </a:solidFill>
              <a:effectLst>
                <a:outerShdw blurRad="50800" dist="39000" dir="5460000" algn="tl">
                  <a:srgbClr val="000000">
                    <a:alpha val="38000"/>
                  </a:srgbClr>
                </a:outerShdw>
              </a:effectLst>
            </a:endParaRPr>
          </a:p>
        </p:txBody>
      </p:sp>
      <p:sp>
        <p:nvSpPr>
          <p:cNvPr id="10" name="Content Placeholder 5"/>
          <p:cNvSpPr txBox="1">
            <a:spLocks/>
          </p:cNvSpPr>
          <p:nvPr/>
        </p:nvSpPr>
        <p:spPr>
          <a:xfrm>
            <a:off x="321906" y="2214518"/>
            <a:ext cx="3488094" cy="4262482"/>
          </a:xfrm>
          <a:prstGeom prst="rect">
            <a:avLst/>
          </a:prstGeom>
          <a:no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When Wave Sheaf </a:t>
            </a:r>
            <a:b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consistently celebrated on Abib 16, it links to a </a:t>
            </a:r>
            <a:r>
              <a:rPr lang="en-US" sz="2600" b="1" dirty="0" smtClean="0">
                <a:ln w="11430">
                  <a:solidFill>
                    <a:srgbClr val="002060"/>
                  </a:solidFill>
                </a:ln>
                <a:solidFill>
                  <a:srgbClr val="C00000"/>
                </a:solidFill>
                <a:effectLst>
                  <a:outerShdw blurRad="50800" dist="39000" dir="5460000" algn="tl">
                    <a:srgbClr val="000000">
                      <a:alpha val="38000"/>
                    </a:srgbClr>
                  </a:outerShdw>
                </a:effectLst>
              </a:rPr>
              <a:t>Rabbi</a:t>
            </a:r>
            <a: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that gravitated towards the </a:t>
            </a:r>
            <a:r>
              <a:rPr lang="en-US" sz="2600" b="1" dirty="0" smtClean="0">
                <a:ln w="11430">
                  <a:solidFill>
                    <a:srgbClr val="002060"/>
                  </a:solidFill>
                </a:ln>
                <a:solidFill>
                  <a:srgbClr val="C00000"/>
                </a:solidFill>
                <a:effectLst>
                  <a:outerShdw blurRad="50800" dist="39000" dir="5460000" algn="tl">
                    <a:srgbClr val="000000">
                      <a:alpha val="38000"/>
                    </a:srgbClr>
                  </a:outerShdw>
                </a:effectLst>
              </a:rPr>
              <a:t>darkness</a:t>
            </a:r>
            <a: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a:t>
            </a:r>
            <a:r>
              <a:rPr lang="en-US" sz="2600" b="1" dirty="0" smtClean="0">
                <a:ln w="11430">
                  <a:solidFill>
                    <a:srgbClr val="002060"/>
                  </a:solidFill>
                </a:ln>
                <a:solidFill>
                  <a:srgbClr val="C00000"/>
                </a:solidFill>
                <a:effectLst>
                  <a:outerShdw blurRad="50800" dist="39000" dir="5460000" algn="tl">
                    <a:srgbClr val="000000">
                      <a:alpha val="38000"/>
                    </a:srgbClr>
                  </a:outerShdw>
                </a:effectLst>
              </a:rPr>
              <a:t>mysticism</a:t>
            </a:r>
            <a: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a:t>
            </a:r>
            <a:r>
              <a:rPr lang="en-US" sz="2600" b="1" dirty="0" smtClean="0">
                <a:ln w="11430">
                  <a:solidFill>
                    <a:srgbClr val="002060"/>
                  </a:solidFill>
                </a:ln>
                <a:solidFill>
                  <a:srgbClr val="C00000"/>
                </a:solidFill>
                <a:effectLst>
                  <a:outerShdw blurRad="50800" dist="39000" dir="5460000" algn="tl">
                    <a:srgbClr val="000000">
                      <a:alpha val="38000"/>
                    </a:srgbClr>
                  </a:outerShdw>
                </a:effectLst>
              </a:rPr>
              <a:t>Kabbalah</a:t>
            </a:r>
            <a:r>
              <a:rPr lang="en-US" sz="26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which has powerful ties to the </a:t>
            </a:r>
            <a:r>
              <a:rPr lang="en-US" sz="2600" b="1" dirty="0" smtClean="0">
                <a:ln w="11430">
                  <a:solidFill>
                    <a:srgbClr val="002060"/>
                  </a:solidFill>
                </a:ln>
                <a:solidFill>
                  <a:srgbClr val="C00000"/>
                </a:solidFill>
                <a:effectLst>
                  <a:outerShdw blurRad="50800" dist="39000" dir="5460000" algn="tl">
                    <a:srgbClr val="000000">
                      <a:alpha val="38000"/>
                    </a:srgbClr>
                  </a:outerShdw>
                </a:effectLst>
              </a:rPr>
              <a:t>“prince of darkness.”  </a:t>
            </a:r>
            <a:endParaRPr lang="en-US" sz="2600" b="1" dirty="0">
              <a:ln w="11430">
                <a:solidFill>
                  <a:srgbClr val="002060"/>
                </a:solidFill>
              </a:ln>
              <a:solidFill>
                <a:srgbClr val="C00000"/>
              </a:solidFill>
              <a:effectLst>
                <a:outerShdw blurRad="50800" dist="39000" dir="5460000" algn="tl">
                  <a:srgbClr val="000000">
                    <a:alpha val="38000"/>
                  </a:srgbClr>
                </a:outerShdw>
              </a:effectLst>
            </a:endParaRPr>
          </a:p>
        </p:txBody>
      </p:sp>
      <p:sp>
        <p:nvSpPr>
          <p:cNvPr id="11" name="Text Placeholder 6"/>
          <p:cNvSpPr txBox="1">
            <a:spLocks/>
          </p:cNvSpPr>
          <p:nvPr/>
        </p:nvSpPr>
        <p:spPr>
          <a:xfrm>
            <a:off x="4038600" y="944518"/>
            <a:ext cx="4800600" cy="1223070"/>
          </a:xfrm>
          <a:prstGeom prst="rect">
            <a:avLst/>
          </a:prstGeom>
          <a:no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dirty="0" smtClean="0">
                <a:ln w="11430">
                  <a:solidFill>
                    <a:srgbClr val="002060"/>
                  </a:solidFill>
                </a:ln>
                <a:solidFill>
                  <a:srgbClr val="00B050"/>
                </a:solidFill>
                <a:effectLst>
                  <a:outerShdw blurRad="50800" dist="39000" dir="5460000" algn="tl">
                    <a:srgbClr val="000000">
                      <a:alpha val="38000"/>
                    </a:srgbClr>
                  </a:outerShdw>
                </a:effectLst>
              </a:rPr>
              <a:t>Wave Sheaf </a:t>
            </a:r>
            <a:r>
              <a:rPr lang="en-US" sz="3600" b="1" dirty="0">
                <a:ln w="11430">
                  <a:solidFill>
                    <a:srgbClr val="002060"/>
                  </a:solidFill>
                </a:ln>
                <a:solidFill>
                  <a:srgbClr val="00B050"/>
                </a:solidFill>
                <a:effectLst>
                  <a:outerShdw blurRad="50800" dist="39000" dir="5460000" algn="tl">
                    <a:srgbClr val="000000">
                      <a:alpha val="38000"/>
                    </a:srgbClr>
                  </a:outerShdw>
                </a:effectLst>
              </a:rPr>
              <a:t>by </a:t>
            </a:r>
            <a:r>
              <a:rPr lang="en-US" sz="3600" b="1" dirty="0" smtClean="0">
                <a:ln w="11430">
                  <a:solidFill>
                    <a:srgbClr val="002060"/>
                  </a:solidFill>
                </a:ln>
                <a:solidFill>
                  <a:srgbClr val="00B050"/>
                </a:solidFill>
                <a:effectLst>
                  <a:outerShdw blurRad="50800" dist="39000" dir="5460000" algn="tl">
                    <a:srgbClr val="000000">
                      <a:alpha val="38000"/>
                    </a:srgbClr>
                  </a:outerShdw>
                </a:effectLst>
              </a:rPr>
              <a:t/>
            </a:r>
            <a:br>
              <a:rPr lang="en-US" sz="3600" b="1" dirty="0" smtClean="0">
                <a:ln w="11430">
                  <a:solidFill>
                    <a:srgbClr val="002060"/>
                  </a:solidFill>
                </a:ln>
                <a:solidFill>
                  <a:srgbClr val="00B050"/>
                </a:solidFill>
                <a:effectLst>
                  <a:outerShdw blurRad="50800" dist="39000" dir="5460000" algn="tl">
                    <a:srgbClr val="000000">
                      <a:alpha val="38000"/>
                    </a:srgbClr>
                  </a:outerShdw>
                </a:effectLst>
              </a:rPr>
            </a:br>
            <a:r>
              <a:rPr lang="en-US" sz="3600" b="1" dirty="0" smtClean="0">
                <a:ln w="11430">
                  <a:solidFill>
                    <a:srgbClr val="002060"/>
                  </a:solidFill>
                </a:ln>
                <a:solidFill>
                  <a:srgbClr val="0070C0"/>
                </a:solidFill>
                <a:effectLst>
                  <a:outerShdw blurRad="50800" dist="39000" dir="5460000" algn="tl">
                    <a:srgbClr val="000000">
                      <a:alpha val="38000"/>
                    </a:srgbClr>
                  </a:outerShdw>
                </a:effectLst>
              </a:rPr>
              <a:t>Scripture</a:t>
            </a:r>
            <a:endParaRPr lang="en-US" sz="3600" b="1" dirty="0">
              <a:ln w="11430">
                <a:solidFill>
                  <a:srgbClr val="002060"/>
                </a:solidFill>
              </a:ln>
              <a:solidFill>
                <a:srgbClr val="0070C0"/>
              </a:solidFill>
              <a:effectLst>
                <a:outerShdw blurRad="50800" dist="39000" dir="5460000" algn="tl">
                  <a:srgbClr val="000000">
                    <a:alpha val="38000"/>
                  </a:srgbClr>
                </a:outerShdw>
              </a:effectLst>
            </a:endParaRPr>
          </a:p>
        </p:txBody>
      </p:sp>
      <p:sp>
        <p:nvSpPr>
          <p:cNvPr id="12" name="Content Placeholder 7"/>
          <p:cNvSpPr txBox="1">
            <a:spLocks/>
          </p:cNvSpPr>
          <p:nvPr/>
        </p:nvSpPr>
        <p:spPr>
          <a:xfrm>
            <a:off x="3810000" y="2209800"/>
            <a:ext cx="5410200" cy="5030495"/>
          </a:xfrm>
          <a:prstGeom prst="rect">
            <a:avLst/>
          </a:prstGeom>
          <a:no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2400" b="1" dirty="0" smtClean="0">
                <a:ln w="11430">
                  <a:solidFill>
                    <a:srgbClr val="002060"/>
                  </a:solidFill>
                </a:ln>
                <a:solidFill>
                  <a:srgbClr val="00B050"/>
                </a:solidFill>
                <a:effectLst>
                  <a:outerShdw blurRad="50800" dist="39000" dir="5460000" algn="tl">
                    <a:srgbClr val="000000">
                      <a:alpha val="38000"/>
                    </a:srgbClr>
                  </a:outerShdw>
                </a:effectLst>
              </a:rPr>
              <a:t>When Wave Sheaf is celebrated </a:t>
            </a:r>
            <a:br>
              <a:rPr lang="en-US" sz="2400" b="1" dirty="0" smtClean="0">
                <a:ln w="11430">
                  <a:solidFill>
                    <a:srgbClr val="002060"/>
                  </a:solidFill>
                </a:ln>
                <a:solidFill>
                  <a:srgbClr val="00B050"/>
                </a:solidFill>
                <a:effectLst>
                  <a:outerShdw blurRad="50800" dist="39000" dir="5460000" algn="tl">
                    <a:srgbClr val="000000">
                      <a:alpha val="38000"/>
                    </a:srgbClr>
                  </a:outerShdw>
                </a:effectLst>
              </a:rPr>
            </a:br>
            <a:r>
              <a:rPr lang="en-US" sz="2400" b="1" dirty="0" smtClean="0">
                <a:ln w="11430">
                  <a:solidFill>
                    <a:srgbClr val="002060"/>
                  </a:solidFill>
                </a:ln>
                <a:solidFill>
                  <a:srgbClr val="00B050"/>
                </a:solidFill>
                <a:effectLst>
                  <a:outerShdw blurRad="50800" dist="39000" dir="5460000" algn="tl">
                    <a:srgbClr val="000000">
                      <a:alpha val="38000"/>
                    </a:srgbClr>
                  </a:outerShdw>
                </a:effectLst>
              </a:rPr>
              <a:t>on the “Morrow after the weekly Sabbath” </a:t>
            </a:r>
            <a:r>
              <a:rPr lang="en-US" sz="2400" b="1" dirty="0" smtClean="0">
                <a:ln w="11430">
                  <a:solidFill>
                    <a:srgbClr val="002060"/>
                  </a:solidFill>
                </a:ln>
                <a:solidFill>
                  <a:srgbClr val="0070C0"/>
                </a:solidFill>
                <a:effectLst>
                  <a:outerShdw blurRad="50800" dist="39000" dir="5460000" algn="tl">
                    <a:srgbClr val="000000">
                      <a:alpha val="38000"/>
                    </a:srgbClr>
                  </a:outerShdw>
                </a:effectLst>
              </a:rPr>
              <a:t>it links to our Messiah when He presented Himself as “THE leading First-Fruit”</a:t>
            </a:r>
            <a:r>
              <a:rPr lang="en-US" sz="2400" b="1" dirty="0" smtClean="0">
                <a:ln w="11430">
                  <a:solidFill>
                    <a:srgbClr val="002060"/>
                  </a:solidFill>
                </a:ln>
                <a:solidFill>
                  <a:srgbClr val="00B050"/>
                </a:solidFill>
                <a:effectLst>
                  <a:outerShdw blurRad="50800" dist="39000" dir="5460000" algn="tl">
                    <a:srgbClr val="000000">
                      <a:alpha val="38000"/>
                    </a:srgbClr>
                  </a:outerShdw>
                </a:effectLst>
              </a:rPr>
              <a:t> after His resurrection.  Wave Sheaf links to that </a:t>
            </a:r>
            <a:r>
              <a:rPr lang="en-US" sz="2400" b="1" dirty="0" smtClean="0">
                <a:ln w="11430">
                  <a:solidFill>
                    <a:srgbClr val="002060"/>
                  </a:solidFill>
                </a:ln>
                <a:solidFill>
                  <a:srgbClr val="0070C0"/>
                </a:solidFill>
                <a:effectLst>
                  <a:outerShdw blurRad="50800" dist="39000" dir="5460000" algn="tl">
                    <a:srgbClr val="000000">
                      <a:alpha val="38000"/>
                    </a:srgbClr>
                  </a:outerShdw>
                </a:effectLst>
              </a:rPr>
              <a:t>ascension event</a:t>
            </a:r>
            <a:r>
              <a:rPr lang="en-US" sz="2400" b="1" dirty="0" smtClean="0">
                <a:ln w="11430">
                  <a:solidFill>
                    <a:srgbClr val="002060"/>
                  </a:solidFill>
                </a:ln>
                <a:solidFill>
                  <a:srgbClr val="00B050"/>
                </a:solidFill>
                <a:effectLst>
                  <a:outerShdw blurRad="50800" dist="39000" dir="5460000" algn="tl">
                    <a:srgbClr val="000000">
                      <a:alpha val="38000"/>
                    </a:srgbClr>
                  </a:outerShdw>
                </a:effectLst>
              </a:rPr>
              <a:t> – a powerful victory for His children.  This is extremely significant and important because </a:t>
            </a:r>
            <a:r>
              <a:rPr lang="en-US" sz="2400" b="1" dirty="0" smtClean="0">
                <a:ln w="11430">
                  <a:solidFill>
                    <a:srgbClr val="002060"/>
                  </a:solidFill>
                </a:ln>
                <a:solidFill>
                  <a:srgbClr val="0070C0"/>
                </a:solidFill>
                <a:effectLst>
                  <a:outerShdw blurRad="50800" dist="39000" dir="5460000" algn="tl">
                    <a:srgbClr val="000000">
                      <a:alpha val="38000"/>
                    </a:srgbClr>
                  </a:outerShdw>
                </a:effectLst>
              </a:rPr>
              <a:t>it is one of </a:t>
            </a:r>
            <a:br>
              <a:rPr lang="en-US" sz="2400" b="1" dirty="0" smtClean="0">
                <a:ln w="11430">
                  <a:solidFill>
                    <a:srgbClr val="002060"/>
                  </a:solidFill>
                </a:ln>
                <a:solidFill>
                  <a:srgbClr val="0070C0"/>
                </a:solidFill>
                <a:effectLst>
                  <a:outerShdw blurRad="50800" dist="39000" dir="5460000" algn="tl">
                    <a:srgbClr val="000000">
                      <a:alpha val="38000"/>
                    </a:srgbClr>
                  </a:outerShdw>
                </a:effectLst>
              </a:rPr>
            </a:br>
            <a:r>
              <a:rPr lang="en-US" sz="2400" b="1" dirty="0" smtClean="0">
                <a:ln w="11430">
                  <a:solidFill>
                    <a:srgbClr val="002060"/>
                  </a:solidFill>
                </a:ln>
                <a:solidFill>
                  <a:srgbClr val="0070C0"/>
                </a:solidFill>
                <a:effectLst>
                  <a:outerShdw blurRad="50800" dist="39000" dir="5460000" algn="tl">
                    <a:srgbClr val="000000">
                      <a:alpha val="38000"/>
                    </a:srgbClr>
                  </a:outerShdw>
                </a:effectLst>
              </a:rPr>
              <a:t>the most basic events known to man providing the foundational [bone] structure of the Plan of Salvation. </a:t>
            </a:r>
            <a:endParaRPr lang="en-US" sz="2400" b="1" dirty="0">
              <a:ln w="11430">
                <a:solidFill>
                  <a:srgbClr val="002060"/>
                </a:solidFill>
              </a:ln>
              <a:solidFill>
                <a:srgbClr val="0070C0"/>
              </a:solidFill>
              <a:effectLst>
                <a:outerShdw blurRad="50800" dist="39000" dir="5460000" algn="tl">
                  <a:srgbClr val="000000">
                    <a:alpha val="38000"/>
                  </a:srgbClr>
                </a:outerShdw>
              </a:effectLst>
            </a:endParaRPr>
          </a:p>
        </p:txBody>
      </p:sp>
      <p:sp>
        <p:nvSpPr>
          <p:cNvPr id="13" name="Slide Number Placeholder 1"/>
          <p:cNvSpPr>
            <a:spLocks noGrp="1"/>
          </p:cNvSpPr>
          <p:nvPr>
            <p:ph type="sldNum" sz="quarter" idx="12"/>
          </p:nvPr>
        </p:nvSpPr>
        <p:spPr>
          <a:xfrm>
            <a:off x="7162800" y="6334613"/>
            <a:ext cx="1828800" cy="365125"/>
          </a:xfrm>
        </p:spPr>
        <p:txBody>
          <a:bodyPr/>
          <a:lstStyle/>
          <a:p>
            <a:fld id="{5C014052-953B-4273-8F47-BF25327D5B24}" type="slidenum">
              <a:rPr lang="en-US" smtClean="0"/>
              <a:t>82</a:t>
            </a:fld>
            <a:endParaRPr lang="en-US"/>
          </a:p>
        </p:txBody>
      </p:sp>
      <p:sp>
        <p:nvSpPr>
          <p:cNvPr id="14" name="Title 1"/>
          <p:cNvSpPr txBox="1">
            <a:spLocks/>
          </p:cNvSpPr>
          <p:nvPr/>
        </p:nvSpPr>
        <p:spPr>
          <a:xfrm>
            <a:off x="1063028" y="0"/>
            <a:ext cx="7014172" cy="937788"/>
          </a:xfrm>
          <a:prstGeom prst="rect">
            <a:avLst/>
          </a:prstGeom>
          <a:noFill/>
          <a:effectLst>
            <a:glow rad="228600">
              <a:schemeClr val="accent2">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a:t>
            </a:r>
            <a:r>
              <a:rPr lang="en-US" sz="4800" spc="50" dirty="0" smtClean="0">
                <a:ln w="11430"/>
                <a:solidFill>
                  <a:srgbClr val="C00000"/>
                </a:solidFill>
                <a:effectLst>
                  <a:outerShdw blurRad="76200" dist="50800" dir="5400000" algn="tl" rotWithShape="0">
                    <a:srgbClr val="000000">
                      <a:alpha val="65000"/>
                    </a:srgbClr>
                  </a:outerShdw>
                </a:effectLst>
              </a:rPr>
              <a:t>Comparing</a:t>
            </a:r>
            <a:r>
              <a:rPr lang="en-US" sz="4800" spc="50" dirty="0" smtClean="0">
                <a:ln w="11430"/>
                <a:solidFill>
                  <a:schemeClr val="accent2">
                    <a:lumMod val="75000"/>
                  </a:schemeClr>
                </a:solidFill>
                <a:effectLst>
                  <a:outerShdw blurRad="76200" dist="50800" dir="5400000" algn="tl" rotWithShape="0">
                    <a:srgbClr val="000000">
                      <a:alpha val="65000"/>
                    </a:srgbClr>
                  </a:outerShdw>
                </a:effectLst>
              </a:rPr>
              <a:t> the Evidence</a:t>
            </a:r>
          </a:p>
        </p:txBody>
      </p:sp>
      <p:sp>
        <p:nvSpPr>
          <p:cNvPr id="8" name="TextBox 29"/>
          <p:cNvSpPr txBox="1"/>
          <p:nvPr/>
        </p:nvSpPr>
        <p:spPr>
          <a:xfrm>
            <a:off x="8229600" y="304800"/>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842545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3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3074" name="Picture 2" descr="C:\Users\Rae\Desktop\Decisions gold arrows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85801"/>
            <a:ext cx="3810000" cy="35019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45" y="40640"/>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rgbClr val="00B050"/>
                </a:solidFill>
                <a:effectLst/>
              </a:rPr>
              <a:t>Wave Sheaf </a:t>
            </a:r>
            <a:r>
              <a:rPr lang="en-US" sz="4800" b="1" cap="none" spc="0" dirty="0" smtClean="0">
                <a:ln/>
                <a:solidFill>
                  <a:schemeClr val="accent3"/>
                </a:solidFill>
                <a:effectLst/>
              </a:rPr>
              <a:t>Festival Choices</a:t>
            </a:r>
            <a:endParaRPr lang="en-US" sz="4800" b="1" cap="none" spc="0" dirty="0">
              <a:ln/>
              <a:solidFill>
                <a:schemeClr val="accent3"/>
              </a:solidFill>
              <a:effectLst/>
            </a:endParaRPr>
          </a:p>
        </p:txBody>
      </p:sp>
      <p:sp>
        <p:nvSpPr>
          <p:cNvPr id="4" name="Rectangle 3"/>
          <p:cNvSpPr/>
          <p:nvPr/>
        </p:nvSpPr>
        <p:spPr>
          <a:xfrm>
            <a:off x="4566498" y="4005059"/>
            <a:ext cx="4250798"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2060"/>
                  </a:solidFill>
                </a:ln>
                <a:solidFill>
                  <a:srgbClr val="00B050"/>
                </a:solidFill>
                <a:effectLst>
                  <a:outerShdw blurRad="50800" dist="39000" dir="5460000" algn="tl">
                    <a:srgbClr val="000000">
                      <a:alpha val="38000"/>
                    </a:srgbClr>
                  </a:outerShdw>
                </a:effectLst>
              </a:rPr>
              <a:t>Wave Sheaf</a:t>
            </a:r>
            <a:r>
              <a:rPr lang="en-US" sz="32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Following ULB Sabbath on</a:t>
            </a:r>
            <a:br>
              <a:rPr lang="en-US" sz="32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Abib 16 honoring</a:t>
            </a:r>
            <a:br>
              <a:rPr lang="en-US" sz="32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err="1"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Rashbi</a:t>
            </a:r>
            <a:r>
              <a:rPr lang="en-US" sz="3200"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&amp; Kabbalah Mysticism?</a:t>
            </a:r>
            <a:endParaRPr lang="en-US" sz="3200"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295468" y="4005059"/>
            <a:ext cx="3971732"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2060"/>
                  </a:solidFill>
                </a:ln>
                <a:solidFill>
                  <a:srgbClr val="00B050"/>
                </a:solidFill>
                <a:effectLst>
                  <a:outerShdw blurRad="50800" dist="39000" dir="5460000" algn="tl">
                    <a:srgbClr val="000000">
                      <a:alpha val="38000"/>
                    </a:srgbClr>
                  </a:outerShdw>
                </a:effectLst>
              </a:rPr>
              <a:t>Wave Sheaf</a:t>
            </a:r>
            <a:r>
              <a:rPr lang="en-US" sz="3200" b="1" dirty="0" smtClean="0">
                <a:ln w="11430">
                  <a:solidFill>
                    <a:srgbClr val="002060"/>
                  </a:solidFill>
                </a:ln>
                <a:solidFill>
                  <a:srgbClr val="00B0F0"/>
                </a:solidFill>
                <a:effectLst>
                  <a:outerShdw blurRad="50800" dist="39000" dir="5460000" algn="tl">
                    <a:srgbClr val="000000">
                      <a:alpha val="38000"/>
                    </a:srgbClr>
                  </a:outerShdw>
                </a:effectLst>
              </a:rPr>
              <a:t> Following H7676 Sabbath honoring Yahusha’s Ascension &amp; Victory for US!</a:t>
            </a:r>
            <a:endParaRPr lang="en-US" sz="3200" b="1" dirty="0">
              <a:ln w="11430">
                <a:solidFill>
                  <a:srgbClr val="002060"/>
                </a:solidFill>
              </a:ln>
              <a:solidFill>
                <a:srgbClr val="00B0F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p:txBody>
          <a:bodyPr/>
          <a:lstStyle/>
          <a:p>
            <a:fld id="{5C014052-953B-4273-8F47-BF25327D5B24}" type="slidenum">
              <a:rPr lang="en-US" smtClean="0"/>
              <a:t>83</a:t>
            </a:fld>
            <a:endParaRPr lang="en-US" dirty="0"/>
          </a:p>
        </p:txBody>
      </p:sp>
      <p:pic>
        <p:nvPicPr>
          <p:cNvPr id="2050" name="Picture 2" descr="C:\Users\Rae\Desktop\josh 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280964"/>
            <a:ext cx="2514600" cy="2514600"/>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138505" y="990600"/>
            <a:ext cx="3061895" cy="267765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solidFill>
                    <a:srgbClr val="002060"/>
                  </a:solidFill>
                </a:ln>
                <a:solidFill>
                  <a:srgbClr val="C00000"/>
                </a:solidFill>
                <a:effectLst>
                  <a:outerShdw blurRad="50800" dist="39000" dir="5460000" algn="tl">
                    <a:srgbClr val="000000">
                      <a:alpha val="38000"/>
                    </a:srgbClr>
                  </a:outerShdw>
                </a:effectLst>
              </a:rPr>
              <a:t>The tradition of Abib 16 pales </a:t>
            </a:r>
            <a:br>
              <a:rPr lang="en-US" sz="2800" b="1" dirty="0" smtClean="0">
                <a:ln w="11430">
                  <a:solidFill>
                    <a:srgbClr val="002060"/>
                  </a:solidFill>
                </a:ln>
                <a:solidFill>
                  <a:srgbClr val="C00000"/>
                </a:solidFill>
                <a:effectLst>
                  <a:outerShdw blurRad="50800" dist="39000" dir="5460000" algn="tl">
                    <a:srgbClr val="000000">
                      <a:alpha val="38000"/>
                    </a:srgbClr>
                  </a:outerShdw>
                </a:effectLst>
              </a:rPr>
            </a:br>
            <a:r>
              <a:rPr lang="en-US" sz="2800" b="1" dirty="0" smtClean="0">
                <a:ln w="11430">
                  <a:solidFill>
                    <a:srgbClr val="002060"/>
                  </a:solidFill>
                </a:ln>
                <a:solidFill>
                  <a:srgbClr val="C00000"/>
                </a:solidFill>
                <a:effectLst>
                  <a:outerShdw blurRad="50800" dist="39000" dir="5460000" algn="tl">
                    <a:srgbClr val="000000">
                      <a:alpha val="38000"/>
                    </a:srgbClr>
                  </a:outerShdw>
                </a:effectLst>
              </a:rPr>
              <a:t>in comparison </a:t>
            </a:r>
            <a:br>
              <a:rPr lang="en-US" sz="2800" b="1" dirty="0" smtClean="0">
                <a:ln w="11430">
                  <a:solidFill>
                    <a:srgbClr val="002060"/>
                  </a:solidFill>
                </a:ln>
                <a:solidFill>
                  <a:srgbClr val="C00000"/>
                </a:solidFill>
                <a:effectLst>
                  <a:outerShdw blurRad="50800" dist="39000" dir="5460000" algn="tl">
                    <a:srgbClr val="000000">
                      <a:alpha val="38000"/>
                    </a:srgbClr>
                  </a:outerShdw>
                </a:effectLst>
              </a:rPr>
            </a:br>
            <a:r>
              <a:rPr lang="en-US" sz="2800" b="1" dirty="0" smtClean="0">
                <a:ln w="11430">
                  <a:solidFill>
                    <a:srgbClr val="002060"/>
                  </a:solidFill>
                </a:ln>
                <a:solidFill>
                  <a:srgbClr val="C00000"/>
                </a:solidFill>
                <a:effectLst>
                  <a:outerShdw blurRad="50800" dist="39000" dir="5460000" algn="tl">
                    <a:srgbClr val="000000">
                      <a:alpha val="38000"/>
                    </a:srgbClr>
                  </a:outerShdw>
                </a:effectLst>
              </a:rPr>
              <a:t>to the Torah Truth of the </a:t>
            </a:r>
            <a:r>
              <a:rPr lang="en-US" sz="2800" b="1" dirty="0" smtClean="0">
                <a:ln w="11430">
                  <a:solidFill>
                    <a:srgbClr val="002060"/>
                  </a:solidFill>
                </a:ln>
                <a:solidFill>
                  <a:srgbClr val="00B050"/>
                </a:solidFill>
                <a:effectLst>
                  <a:outerShdw blurRad="50800" dist="39000" dir="5460000" algn="tl">
                    <a:srgbClr val="000000">
                      <a:alpha val="38000"/>
                    </a:srgbClr>
                  </a:outerShdw>
                </a:effectLst>
              </a:rPr>
              <a:t>Wave Sheaf Festival!</a:t>
            </a:r>
            <a:endParaRPr lang="en-US" sz="2800" b="1" dirty="0">
              <a:ln w="11430">
                <a:solidFill>
                  <a:srgbClr val="002060"/>
                </a:solidFill>
              </a:ln>
              <a:solidFill>
                <a:srgbClr val="00B05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9623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84</a:t>
            </a:fld>
            <a:endParaRPr lang="en-US" dirty="0">
              <a:solidFill>
                <a:schemeClr val="bg1"/>
              </a:solidFill>
            </a:endParaRPr>
          </a:p>
        </p:txBody>
      </p:sp>
      <p:sp>
        <p:nvSpPr>
          <p:cNvPr id="4" name="Title 4"/>
          <p:cNvSpPr txBox="1">
            <a:spLocks/>
          </p:cNvSpPr>
          <p:nvPr/>
        </p:nvSpPr>
        <p:spPr>
          <a:xfrm>
            <a:off x="152400" y="144782"/>
            <a:ext cx="8686800" cy="685800"/>
          </a:xfrm>
          <a:prstGeom prst="rect">
            <a:avLst/>
          </a:prstGeom>
        </p:spPr>
        <p:txBody>
          <a:bodyPr vert="horz" lIns="91440" tIns="45720" rIns="91440" bIns="45720" rtlCol="0" anchor="b" anchorCtr="0">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solidFill>
                  <a:srgbClr val="00CCFF"/>
                </a:solidFill>
                <a:effectLst>
                  <a:outerShdw blurRad="50800" dist="39000" dir="5460000" algn="tl">
                    <a:srgbClr val="000000">
                      <a:alpha val="38000"/>
                    </a:srgbClr>
                  </a:outerShdw>
                </a:effectLst>
                <a:latin typeface="Segoe Print" pitchFamily="2" charset="0"/>
              </a:rPr>
              <a:t>1 </a:t>
            </a:r>
            <a:r>
              <a:rPr lang="en-US" b="1" dirty="0" smtClean="0">
                <a:ln w="11430"/>
                <a:solidFill>
                  <a:srgbClr val="00CCFF"/>
                </a:solidFill>
                <a:effectLst>
                  <a:outerShdw blurRad="50800" dist="39000" dir="5460000" algn="tl">
                    <a:srgbClr val="000000">
                      <a:alpha val="38000"/>
                    </a:srgbClr>
                  </a:outerShdw>
                </a:effectLst>
                <a:latin typeface="Segoe Print" pitchFamily="2" charset="0"/>
              </a:rPr>
              <a:t>Corinthians 14:33, 40 </a:t>
            </a:r>
            <a:endParaRPr lang="en-US" sz="2400" b="1" dirty="0" smtClean="0">
              <a:ln w="11430"/>
              <a:solidFill>
                <a:srgbClr val="00CCFF"/>
              </a:solidFill>
              <a:effectLst>
                <a:outerShdw blurRad="50800" dist="39000" dir="5460000" algn="tl">
                  <a:srgbClr val="000000">
                    <a:alpha val="38000"/>
                  </a:srgbClr>
                </a:outerShdw>
              </a:effectLst>
              <a:latin typeface="Segoe Print" pitchFamily="2" charset="0"/>
            </a:endParaRPr>
          </a:p>
        </p:txBody>
      </p:sp>
      <p:sp>
        <p:nvSpPr>
          <p:cNvPr id="5" name="Title 4"/>
          <p:cNvSpPr txBox="1">
            <a:spLocks/>
          </p:cNvSpPr>
          <p:nvPr/>
        </p:nvSpPr>
        <p:spPr>
          <a:xfrm>
            <a:off x="-228600" y="1905000"/>
            <a:ext cx="5105400" cy="2438400"/>
          </a:xfrm>
          <a:prstGeom prst="rect">
            <a:avLst/>
          </a:prstGeom>
        </p:spPr>
        <p:txBody>
          <a:bodyPr vert="horz" lIns="91440" tIns="45720" rIns="91440" bIns="45720" rtlCol="0" anchor="b" anchorCtr="0">
            <a:normAutofit fontScale="97500" lnSpcReduction="1000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3200" b="1" dirty="0" smtClean="0">
                <a:ln w="50800"/>
                <a:solidFill>
                  <a:schemeClr val="accent4"/>
                </a:solidFill>
                <a:effectLst>
                  <a:glow rad="203200">
                    <a:srgbClr val="002060">
                      <a:alpha val="92000"/>
                    </a:srgbClr>
                  </a:glow>
                </a:effectLst>
                <a:latin typeface="Segoe Print" pitchFamily="2" charset="0"/>
              </a:rPr>
              <a:t>May</a:t>
            </a:r>
            <a:r>
              <a:rPr lang="en-US" sz="3200" b="1" dirty="0" smtClean="0">
                <a:ln w="50800"/>
                <a:solidFill>
                  <a:srgbClr val="FF3399"/>
                </a:solidFill>
                <a:effectLst>
                  <a:glow rad="203200">
                    <a:srgbClr val="002060">
                      <a:alpha val="92000"/>
                    </a:srgbClr>
                  </a:glow>
                </a:effectLst>
                <a:latin typeface="Segoe Print" pitchFamily="2" charset="0"/>
              </a:rPr>
              <a:t> </a:t>
            </a:r>
            <a:r>
              <a:rPr lang="en-US" sz="3200" b="1" dirty="0" smtClean="0">
                <a:ln w="50800"/>
                <a:solidFill>
                  <a:srgbClr val="0CFCE5"/>
                </a:solidFill>
                <a:effectLst>
                  <a:glow rad="203200">
                    <a:srgbClr val="002060">
                      <a:alpha val="92000"/>
                    </a:srgbClr>
                  </a:glow>
                </a:effectLst>
                <a:latin typeface="Segoe Print" pitchFamily="2" charset="0"/>
              </a:rPr>
              <a:t>Yahuah</a:t>
            </a:r>
            <a:r>
              <a:rPr lang="en-US" sz="3200" b="1" dirty="0" smtClean="0">
                <a:ln w="50800"/>
                <a:solidFill>
                  <a:srgbClr val="FF3399"/>
                </a:solidFill>
                <a:effectLst>
                  <a:glow rad="203200">
                    <a:srgbClr val="002060">
                      <a:alpha val="92000"/>
                    </a:srgbClr>
                  </a:glow>
                </a:effectLst>
                <a:latin typeface="Segoe Print" pitchFamily="2" charset="0"/>
              </a:rPr>
              <a:t> </a:t>
            </a:r>
            <a:br>
              <a:rPr lang="en-US" sz="3200" b="1" dirty="0" smtClean="0">
                <a:ln w="50800"/>
                <a:solidFill>
                  <a:srgbClr val="FF3399"/>
                </a:solidFill>
                <a:effectLst>
                  <a:glow rad="203200">
                    <a:srgbClr val="002060">
                      <a:alpha val="92000"/>
                    </a:srgbClr>
                  </a:glow>
                </a:effectLst>
                <a:latin typeface="Segoe Print" pitchFamily="2" charset="0"/>
              </a:rPr>
            </a:br>
            <a:r>
              <a:rPr lang="en-US" sz="3200" b="1" dirty="0" smtClean="0">
                <a:ln w="50800"/>
                <a:solidFill>
                  <a:schemeClr val="accent4"/>
                </a:solidFill>
                <a:effectLst>
                  <a:glow rad="203200">
                    <a:srgbClr val="002060">
                      <a:alpha val="92000"/>
                    </a:srgbClr>
                  </a:glow>
                </a:effectLst>
                <a:latin typeface="Segoe Print" pitchFamily="2" charset="0"/>
              </a:rPr>
              <a:t>bless you abundantly </a:t>
            </a:r>
            <a:br>
              <a:rPr lang="en-US" sz="3200" b="1" dirty="0" smtClean="0">
                <a:ln w="50800"/>
                <a:solidFill>
                  <a:schemeClr val="accent4"/>
                </a:solidFill>
                <a:effectLst>
                  <a:glow rad="203200">
                    <a:srgbClr val="002060">
                      <a:alpha val="92000"/>
                    </a:srgbClr>
                  </a:glow>
                </a:effectLst>
                <a:latin typeface="Segoe Print" pitchFamily="2" charset="0"/>
              </a:rPr>
            </a:br>
            <a:r>
              <a:rPr lang="en-US" sz="3200" b="1" dirty="0" smtClean="0">
                <a:ln w="50800"/>
                <a:solidFill>
                  <a:schemeClr val="accent4"/>
                </a:solidFill>
                <a:effectLst>
                  <a:glow rad="203200">
                    <a:srgbClr val="002060">
                      <a:alpha val="92000"/>
                    </a:srgbClr>
                  </a:glow>
                </a:effectLst>
                <a:latin typeface="Segoe Print" pitchFamily="2" charset="0"/>
              </a:rPr>
              <a:t>in your search </a:t>
            </a:r>
          </a:p>
          <a:p>
            <a:pPr algn="ctr"/>
            <a:r>
              <a:rPr lang="en-US" sz="3200" b="1" dirty="0" smtClean="0">
                <a:ln w="50800"/>
                <a:solidFill>
                  <a:schemeClr val="accent4"/>
                </a:solidFill>
                <a:effectLst>
                  <a:glow rad="203200">
                    <a:srgbClr val="002060">
                      <a:alpha val="92000"/>
                    </a:srgbClr>
                  </a:glow>
                </a:effectLst>
                <a:latin typeface="Segoe Print" pitchFamily="2" charset="0"/>
              </a:rPr>
              <a:t>for His </a:t>
            </a:r>
            <a:br>
              <a:rPr lang="en-US" sz="3200" b="1" dirty="0" smtClean="0">
                <a:ln w="50800"/>
                <a:solidFill>
                  <a:schemeClr val="accent4"/>
                </a:solidFill>
                <a:effectLst>
                  <a:glow rad="203200">
                    <a:srgbClr val="002060">
                      <a:alpha val="92000"/>
                    </a:srgbClr>
                  </a:glow>
                </a:effectLst>
                <a:latin typeface="Segoe Print" pitchFamily="2" charset="0"/>
              </a:rPr>
            </a:br>
            <a:r>
              <a:rPr lang="en-US" sz="3200" b="1" dirty="0" smtClean="0">
                <a:ln w="50800"/>
                <a:solidFill>
                  <a:schemeClr val="accent4"/>
                </a:solidFill>
                <a:effectLst>
                  <a:glow rad="203200">
                    <a:srgbClr val="002060">
                      <a:alpha val="92000"/>
                    </a:srgbClr>
                  </a:glow>
                </a:effectLst>
                <a:latin typeface="Segoe Print" pitchFamily="2" charset="0"/>
              </a:rPr>
              <a:t>Divine truth. </a:t>
            </a:r>
            <a:endParaRPr lang="en-US" sz="3200" b="1" dirty="0">
              <a:ln w="50800"/>
              <a:solidFill>
                <a:schemeClr val="accent4"/>
              </a:solidFill>
              <a:effectLst>
                <a:glow rad="203200">
                  <a:srgbClr val="002060">
                    <a:alpha val="92000"/>
                  </a:srgbClr>
                </a:glow>
              </a:effectLst>
              <a:latin typeface="Segoe Print" pitchFamily="2" charset="0"/>
            </a:endParaRPr>
          </a:p>
        </p:txBody>
      </p:sp>
      <p:sp>
        <p:nvSpPr>
          <p:cNvPr id="6" name="Title 4"/>
          <p:cNvSpPr txBox="1">
            <a:spLocks/>
          </p:cNvSpPr>
          <p:nvPr/>
        </p:nvSpPr>
        <p:spPr>
          <a:xfrm>
            <a:off x="152400" y="810270"/>
            <a:ext cx="8763000" cy="1087128"/>
          </a:xfrm>
          <a:prstGeom prst="rect">
            <a:avLst/>
          </a:prstGeom>
        </p:spPr>
        <p:txBody>
          <a:bodyPr vert="horz" lIns="91440" tIns="45720" rIns="91440" bIns="45720" rtlCol="0" anchor="b" anchorCtr="0">
            <a:normAutofit fontScale="90000"/>
            <a:scene3d>
              <a:camera prst="orthographicFront"/>
              <a:lightRig rig="glow" dir="tl">
                <a:rot lat="0" lon="0" rev="5400000"/>
              </a:lightRig>
            </a:scene3d>
            <a:sp3d contourW="12700">
              <a:bevelT w="25400" h="25400"/>
              <a:contourClr>
                <a:schemeClr val="accent6">
                  <a:shade val="73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For </a:t>
            </a:r>
            <a:r>
              <a:rPr lang="en-US" sz="3100" b="1" dirty="0" smtClean="0">
                <a:ln w="11430">
                  <a:solidFill>
                    <a:srgbClr val="002060"/>
                  </a:solidFill>
                </a:ln>
                <a:solidFill>
                  <a:srgbClr val="00B0F0"/>
                </a:solidFill>
                <a:effectLst>
                  <a:glow rad="228600">
                    <a:schemeClr val="bg1">
                      <a:alpha val="91000"/>
                    </a:schemeClr>
                  </a:glow>
                  <a:outerShdw blurRad="80000" dist="40000" dir="5040000" algn="tl">
                    <a:srgbClr val="000000">
                      <a:alpha val="30000"/>
                    </a:srgbClr>
                  </a:outerShdw>
                </a:effectLst>
                <a:latin typeface="Segoe Print" pitchFamily="2" charset="0"/>
              </a:rPr>
              <a:t>Yahuah</a:t>
            </a: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 </a:t>
            </a:r>
            <a:r>
              <a:rPr lang="en-US" sz="3100" b="1" dirty="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is not </a:t>
            </a: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the </a:t>
            </a:r>
            <a:r>
              <a:rPr lang="en-US" sz="3100" b="1" dirty="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author </a:t>
            </a: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of confusion … </a:t>
            </a:r>
            <a:endParaRPr lang="en-US" sz="3100" b="1" dirty="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endParaRPr>
          </a:p>
          <a:p>
            <a:pPr algn="ct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Let </a:t>
            </a:r>
            <a:r>
              <a:rPr lang="en-US" sz="3100" b="1" dirty="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all things be done decently </a:t>
            </a: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and in </a:t>
            </a:r>
            <a:r>
              <a:rPr lang="en-US" sz="3100" b="1" dirty="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order</a:t>
            </a:r>
            <a:r>
              <a:rPr lang="en-US" sz="3100" b="1" dirty="0" smtClean="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rPr>
              <a:t>.</a:t>
            </a:r>
            <a:endParaRPr lang="en-US" sz="2400" b="1" dirty="0">
              <a:ln w="11430">
                <a:solidFill>
                  <a:srgbClr val="002060"/>
                </a:solidFill>
              </a:ln>
              <a:solidFill>
                <a:srgbClr val="A365D1"/>
              </a:solidFill>
              <a:effectLst>
                <a:glow rad="228600">
                  <a:schemeClr val="bg1">
                    <a:alpha val="91000"/>
                  </a:schemeClr>
                </a:glow>
                <a:outerShdw blurRad="80000" dist="40000" dir="5040000" algn="tl">
                  <a:srgbClr val="000000">
                    <a:alpha val="30000"/>
                  </a:srgbClr>
                </a:outerShdw>
              </a:effectLst>
              <a:latin typeface="Segoe Print" pitchFamily="2" charset="0"/>
            </a:endParaRPr>
          </a:p>
        </p:txBody>
      </p:sp>
      <p:sp>
        <p:nvSpPr>
          <p:cNvPr id="7" name="Rectangle 6"/>
          <p:cNvSpPr/>
          <p:nvPr/>
        </p:nvSpPr>
        <p:spPr>
          <a:xfrm>
            <a:off x="-228600" y="4343400"/>
            <a:ext cx="38100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solidFill>
                  <a:srgbClr val="99FFCC"/>
                </a:solidFill>
                <a:effectLst>
                  <a:outerShdw blurRad="50800" dist="39000" dir="5460000" algn="tl">
                    <a:srgbClr val="000000">
                      <a:alpha val="38000"/>
                    </a:srgbClr>
                  </a:outerShdw>
                </a:effectLst>
                <a:latin typeface="Edwardian Script ITC" pitchFamily="66" charset="0"/>
              </a:rPr>
              <a:t>The End</a:t>
            </a:r>
            <a:endParaRPr lang="en-US" sz="8000" b="1" dirty="0">
              <a:ln w="11430"/>
              <a:solidFill>
                <a:srgbClr val="99FFCC"/>
              </a:solidFill>
              <a:effectLst>
                <a:outerShdw blurRad="50800" dist="39000" dir="5460000" algn="tl">
                  <a:srgbClr val="000000">
                    <a:alpha val="38000"/>
                  </a:srgbClr>
                </a:outerShdw>
              </a:effectLst>
              <a:latin typeface="Edwardian Script ITC" pitchFamily="66" charset="0"/>
            </a:endParaRPr>
          </a:p>
        </p:txBody>
      </p:sp>
    </p:spTree>
    <p:extLst>
      <p:ext uri="{BB962C8B-B14F-4D97-AF65-F5344CB8AC3E}">
        <p14:creationId xmlns:p14="http://schemas.microsoft.com/office/powerpoint/2010/main" val="1922200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85</a:t>
            </a:fld>
            <a:endParaRPr lang="en-US" dirty="0"/>
          </a:p>
        </p:txBody>
      </p:sp>
      <p:sp>
        <p:nvSpPr>
          <p:cNvPr id="8" name="Rounded Rectangle 7"/>
          <p:cNvSpPr/>
          <p:nvPr/>
        </p:nvSpPr>
        <p:spPr>
          <a:xfrm>
            <a:off x="2362200" y="4038600"/>
            <a:ext cx="6074923" cy="715089"/>
          </a:xfrm>
          <a:prstGeom prst="roundRect">
            <a:avLst/>
          </a:prstGeom>
          <a:gradFill flip="none" rotWithShape="1">
            <a:gsLst>
              <a:gs pos="0">
                <a:srgbClr val="03D4A8">
                  <a:alpha val="56000"/>
                </a:srgbClr>
              </a:gs>
              <a:gs pos="25000">
                <a:srgbClr val="21D6E0">
                  <a:alpha val="43000"/>
                </a:srgbClr>
              </a:gs>
              <a:gs pos="75000">
                <a:srgbClr val="0087E6">
                  <a:alpha val="63000"/>
                </a:srgbClr>
              </a:gs>
              <a:gs pos="100000">
                <a:srgbClr val="005CBF"/>
              </a:gs>
            </a:gsLst>
            <a:lin ang="16200000" scaled="1"/>
            <a:tileRect/>
          </a:gradFill>
          <a:ln w="57150">
            <a:solidFill>
              <a:schemeClr val="accent4">
                <a:lumMod val="75000"/>
              </a:schemeClr>
            </a:solidFill>
          </a:ln>
          <a:scene3d>
            <a:camera prst="orthographicFront"/>
            <a:lightRig rig="flat" dir="tl">
              <a:rot lat="0" lon="0" rev="6600000"/>
            </a:lightRig>
          </a:scene3d>
          <a:sp3d>
            <a:bevelT w="114300" prst="artDeco"/>
          </a:sp3d>
        </p:spPr>
        <p:txBody>
          <a:bodyPr wrap="square" lIns="91440" tIns="45720" rIns="91440" bIns="45720">
            <a:spAutoFit/>
            <a:sp3d extrusionH="25400" contourW="8890">
              <a:bevelT w="38100" h="31750"/>
              <a:contourClr>
                <a:schemeClr val="accent2">
                  <a:shade val="75000"/>
                </a:schemeClr>
              </a:contourClr>
            </a:sp3d>
          </a:bodyPr>
          <a:lstStyle/>
          <a:p>
            <a:pPr algn="r"/>
            <a:r>
              <a:rPr lang="en-US" sz="2800" b="1" dirty="0" smtClean="0">
                <a:ln w="11430"/>
                <a:solidFill>
                  <a:srgbClr val="006C31"/>
                </a:solidFill>
                <a:effectLst>
                  <a:outerShdw blurRad="50800" dist="39000" dir="5460000" algn="tl">
                    <a:srgbClr val="000000">
                      <a:alpha val="38000"/>
                    </a:srgbClr>
                  </a:outerShdw>
                </a:effectLst>
                <a:latin typeface="Segoe Print" pitchFamily="2" charset="0"/>
                <a:hlinkClick r:id="rId3"/>
              </a:rPr>
              <a:t>charlene@studythecalendar.com</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0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pic>
        <p:nvPicPr>
          <p:cNvPr id="9" name="Picture 2" descr="C:\Users\Rae\Desktop\Grammar Art\email mouse best.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733800" y="3124200"/>
            <a:ext cx="1019541" cy="73814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664042" y="5926021"/>
            <a:ext cx="5245398" cy="715089"/>
          </a:xfrm>
          <a:prstGeom prst="roundRect">
            <a:avLst/>
          </a:prstGeom>
          <a:gradFill flip="none" rotWithShape="1">
            <a:gsLst>
              <a:gs pos="0">
                <a:srgbClr val="03D4A8">
                  <a:alpha val="56000"/>
                </a:srgbClr>
              </a:gs>
              <a:gs pos="25000">
                <a:srgbClr val="21D6E0">
                  <a:alpha val="43000"/>
                </a:srgbClr>
              </a:gs>
              <a:gs pos="75000">
                <a:srgbClr val="0087E6">
                  <a:alpha val="63000"/>
                </a:srgbClr>
              </a:gs>
              <a:gs pos="100000">
                <a:srgbClr val="005CBF"/>
              </a:gs>
            </a:gsLst>
            <a:lin ang="16200000" scaled="1"/>
            <a:tileRect/>
          </a:gradFill>
          <a:ln w="57150">
            <a:solidFill>
              <a:schemeClr val="accent4">
                <a:lumMod val="75000"/>
              </a:schemeClr>
            </a:solidFill>
          </a:ln>
          <a:scene3d>
            <a:camera prst="orthographicFront"/>
            <a:lightRig rig="flat" dir="tl">
              <a:rot lat="0" lon="0" rev="6600000"/>
            </a:lightRig>
          </a:scene3d>
          <a:sp3d>
            <a:bevelT w="114300" prst="artDeco"/>
          </a:sp3d>
        </p:spPr>
        <p:txBody>
          <a:bodyPr wrap="square" lIns="91440" tIns="45720" rIns="91440" bIns="45720">
            <a:spAutoFit/>
            <a:sp3d extrusionH="25400" contourW="8890">
              <a:bevelT w="38100" h="31750"/>
              <a:contourClr>
                <a:schemeClr val="accent2">
                  <a:shade val="75000"/>
                </a:schemeClr>
              </a:contourClr>
            </a:sp3d>
          </a:bodyPr>
          <a:lstStyle/>
          <a:p>
            <a:pPr algn="r"/>
            <a:r>
              <a:rPr lang="en-US" sz="2800" b="1" dirty="0" smtClean="0">
                <a:ln w="11430"/>
                <a:solidFill>
                  <a:srgbClr val="006C31"/>
                </a:solidFill>
                <a:effectLst>
                  <a:outerShdw blurRad="50800" dist="39000" dir="5460000" algn="tl">
                    <a:srgbClr val="000000">
                      <a:alpha val="38000"/>
                    </a:srgbClr>
                  </a:outerShdw>
                </a:effectLst>
                <a:latin typeface="Segoe Print" pitchFamily="2" charset="0"/>
                <a:hlinkClick r:id="rId6"/>
              </a:rPr>
              <a:t>www.studythecalendar.com</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11" name="Rounded Rectangle 10"/>
          <p:cNvSpPr/>
          <p:nvPr/>
        </p:nvSpPr>
        <p:spPr>
          <a:xfrm>
            <a:off x="3083860" y="4953000"/>
            <a:ext cx="4536141" cy="715089"/>
          </a:xfrm>
          <a:prstGeom prst="roundRect">
            <a:avLst/>
          </a:prstGeom>
          <a:gradFill flip="none" rotWithShape="1">
            <a:gsLst>
              <a:gs pos="0">
                <a:srgbClr val="03D4A8">
                  <a:alpha val="56000"/>
                </a:srgbClr>
              </a:gs>
              <a:gs pos="25000">
                <a:srgbClr val="21D6E0">
                  <a:alpha val="43000"/>
                </a:srgbClr>
              </a:gs>
              <a:gs pos="75000">
                <a:srgbClr val="0087E6">
                  <a:alpha val="63000"/>
                </a:srgbClr>
              </a:gs>
              <a:gs pos="100000">
                <a:srgbClr val="005CBF"/>
              </a:gs>
            </a:gsLst>
            <a:lin ang="16200000" scaled="1"/>
            <a:tileRect/>
          </a:gradFill>
          <a:ln w="57150">
            <a:solidFill>
              <a:schemeClr val="accent4">
                <a:lumMod val="75000"/>
              </a:schemeClr>
            </a:solidFill>
          </a:ln>
          <a:scene3d>
            <a:camera prst="orthographicFront"/>
            <a:lightRig rig="flat" dir="tl">
              <a:rot lat="0" lon="0" rev="6600000"/>
            </a:lightRig>
          </a:scene3d>
          <a:sp3d>
            <a:bevelT w="114300" prst="artDeco"/>
          </a:sp3d>
        </p:spPr>
        <p:txBody>
          <a:bodyPr wrap="square" lIns="91440" tIns="45720" rIns="91440" bIns="45720">
            <a:spAutoFit/>
            <a:sp3d extrusionH="25400" contourW="8890">
              <a:bevelT w="38100" h="31750"/>
              <a:contourClr>
                <a:schemeClr val="accent2">
                  <a:shade val="75000"/>
                </a:schemeClr>
              </a:contourClr>
            </a:sp3d>
          </a:bodyPr>
          <a:lstStyle/>
          <a:p>
            <a:pPr algn="r"/>
            <a:r>
              <a:rPr lang="en-US" sz="3200" b="1" dirty="0" smtClean="0">
                <a:ln w="11430"/>
                <a:solidFill>
                  <a:srgbClr val="006C31"/>
                </a:solidFill>
                <a:effectLst>
                  <a:outerShdw blurRad="50800" dist="39000" dir="5460000" algn="tl">
                    <a:srgbClr val="000000">
                      <a:alpha val="38000"/>
                    </a:srgbClr>
                  </a:outerShdw>
                </a:effectLst>
                <a:latin typeface="Segoe Print" pitchFamily="2" charset="0"/>
                <a:hlinkClick r:id="rId7"/>
              </a:rPr>
              <a:t>s</a:t>
            </a:r>
            <a:r>
              <a:rPr lang="en-US" sz="2800" b="1" dirty="0" smtClean="0">
                <a:ln w="11430"/>
                <a:solidFill>
                  <a:srgbClr val="006C31"/>
                </a:solidFill>
                <a:effectLst>
                  <a:outerShdw blurRad="50800" dist="39000" dir="5460000" algn="tl">
                    <a:srgbClr val="000000">
                      <a:alpha val="38000"/>
                    </a:srgbClr>
                  </a:outerShdw>
                </a:effectLst>
                <a:latin typeface="Segoe Print" pitchFamily="2" charset="0"/>
                <a:hlinkClick r:id="rId7"/>
              </a:rPr>
              <a:t>hofar1owr@gmail.com</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pic>
        <p:nvPicPr>
          <p:cNvPr id="1028" name="Picture 4" descr="C:\Users\Rae\Desktop\white man gold question.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749" l="0" r="100000"/>
                    </a14:imgEffect>
                  </a14:imgLayer>
                </a14:imgProps>
              </a:ext>
              <a:ext uri="{28A0092B-C50C-407E-A947-70E740481C1C}">
                <a14:useLocalDpi xmlns:a14="http://schemas.microsoft.com/office/drawing/2010/main" val="0"/>
              </a:ext>
            </a:extLst>
          </a:blip>
          <a:srcRect/>
          <a:stretch>
            <a:fillRect/>
          </a:stretch>
        </p:blipFill>
        <p:spPr bwMode="auto">
          <a:xfrm>
            <a:off x="5029200" y="2057400"/>
            <a:ext cx="2317750" cy="2527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95400" y="-152400"/>
            <a:ext cx="7772400" cy="330859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a:p>
            <a:pPr algn="ctr">
              <a:lnSpc>
                <a:spcPct val="150000"/>
              </a:lnSpc>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Questions/Comments </a:t>
            </a:r>
            <a:b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on the placement </a:t>
            </a:r>
            <a:b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of </a:t>
            </a:r>
            <a:r>
              <a:rPr lang="en-US" sz="4400" b="1" dirty="0" smtClean="0">
                <a:ln w="11430"/>
                <a:solidFill>
                  <a:srgbClr val="006C31"/>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Wave Sheaf</a:t>
            </a: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a:t>
            </a:r>
            <a:endParaRPr lang="en-US" sz="40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195258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9</a:t>
            </a:fld>
            <a:endParaRPr lang="en-US" dirty="0"/>
          </a:p>
        </p:txBody>
      </p:sp>
      <p:sp>
        <p:nvSpPr>
          <p:cNvPr id="8" name="Title 1"/>
          <p:cNvSpPr txBox="1">
            <a:spLocks/>
          </p:cNvSpPr>
          <p:nvPr/>
        </p:nvSpPr>
        <p:spPr>
          <a:xfrm>
            <a:off x="-76200" y="22352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Josh</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 </a:t>
            </a:r>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5:11</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 &amp; </a:t>
            </a:r>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Lev 23:14 </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Agree</a:t>
            </a:r>
            <a:endParaRPr lang="en-US" sz="1800" i="1" spc="50" dirty="0">
              <a:ln w="11430"/>
              <a:solidFill>
                <a:srgbClr val="009999"/>
              </a:solidFill>
              <a:effectLst>
                <a:outerShdw blurRad="76200" dist="50800" dir="5400000" algn="tl" rotWithShape="0">
                  <a:srgbClr val="000000">
                    <a:alpha val="65000"/>
                  </a:srgbClr>
                </a:outerShdw>
              </a:effectLst>
              <a:latin typeface="Kristen ITC" pitchFamily="66" charset="0"/>
            </a:endParaRPr>
          </a:p>
        </p:txBody>
      </p:sp>
      <p:pic>
        <p:nvPicPr>
          <p:cNvPr id="8194" name="Picture 2" descr="D:\A. Astleford Jan 5 2016\Dawn Studies\6 - Joshua 5 Passover &amp; FF in Canaan\Art\joshua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199" y="1044390"/>
            <a:ext cx="2381705" cy="1787910"/>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5" name="Picture 3" descr="C:\Users\Rae\Desktop\Leviticus scro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14280">
            <a:off x="4456760" y="1119933"/>
            <a:ext cx="3310697" cy="157291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498431" y="3043101"/>
            <a:ext cx="8188369" cy="3433899"/>
          </a:xfrm>
          <a:prstGeom prst="rect">
            <a:avLst/>
          </a:prstGeom>
          <a:solidFill>
            <a:schemeClr val="bg1"/>
          </a:solidFill>
          <a:ln w="38100">
            <a:solidFill>
              <a:schemeClr val="accent1">
                <a:lumMod val="75000"/>
              </a:schemeClr>
            </a:solidFill>
          </a:ln>
          <a:effectLst>
            <a:glow rad="228600">
              <a:schemeClr val="accent1">
                <a:satMod val="175000"/>
                <a:alpha val="40000"/>
              </a:schemeClr>
            </a:glow>
          </a:effectLst>
          <a:scene3d>
            <a:camera prst="orthographicFront"/>
            <a:lightRig rig="threePt" dir="t"/>
          </a:scene3d>
          <a:sp3d>
            <a:bevelT prst="slope"/>
          </a:sp3d>
        </p:spPr>
        <p:txBody>
          <a:bodyPr>
            <a:normAutofit fontScale="475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nSpc>
                <a:spcPct val="150000"/>
              </a:lnSpc>
              <a:buNone/>
            </a:pPr>
            <a:r>
              <a:rPr lang="en-US" sz="3800" b="1" dirty="0" smtClean="0">
                <a:solidFill>
                  <a:srgbClr val="0070C0"/>
                </a:solidFill>
              </a:rPr>
              <a:t>Josh 5:11</a:t>
            </a:r>
            <a:r>
              <a:rPr lang="en-US" sz="3800" dirty="0">
                <a:solidFill>
                  <a:srgbClr val="0070C0"/>
                </a:solidFill>
              </a:rPr>
              <a:t> </a:t>
            </a:r>
            <a:r>
              <a:rPr lang="en-US" sz="3800" dirty="0" smtClean="0">
                <a:solidFill>
                  <a:srgbClr val="0070C0"/>
                </a:solidFill>
              </a:rPr>
              <a:t> </a:t>
            </a:r>
            <a:r>
              <a:rPr lang="en-US" sz="3800" b="1" dirty="0" smtClean="0">
                <a:solidFill>
                  <a:schemeClr val="accent2">
                    <a:lumMod val="75000"/>
                  </a:schemeClr>
                </a:solidFill>
              </a:rPr>
              <a:t>And </a:t>
            </a:r>
            <a:r>
              <a:rPr lang="en-US" sz="3800" b="1" i="1" dirty="0">
                <a:solidFill>
                  <a:schemeClr val="tx1">
                    <a:lumMod val="50000"/>
                    <a:lumOff val="50000"/>
                  </a:schemeClr>
                </a:solidFill>
              </a:rPr>
              <a:t>they ate</a:t>
            </a:r>
            <a:r>
              <a:rPr lang="en-US" sz="3800" b="1" dirty="0">
                <a:solidFill>
                  <a:schemeClr val="tx1">
                    <a:lumMod val="50000"/>
                    <a:lumOff val="50000"/>
                  </a:schemeClr>
                </a:solidFill>
              </a:rPr>
              <a:t> </a:t>
            </a:r>
            <a:r>
              <a:rPr lang="en-US" sz="3800" b="1" dirty="0">
                <a:solidFill>
                  <a:schemeClr val="accent2">
                    <a:lumMod val="75000"/>
                  </a:schemeClr>
                </a:solidFill>
              </a:rPr>
              <a:t>of the stored grain of the land</a:t>
            </a:r>
            <a:r>
              <a:rPr lang="en-US" sz="3800" b="1" i="1" dirty="0">
                <a:solidFill>
                  <a:schemeClr val="accent2">
                    <a:lumMod val="75000"/>
                  </a:schemeClr>
                </a:solidFill>
              </a:rPr>
              <a:t> </a:t>
            </a:r>
            <a:r>
              <a:rPr lang="en-US" sz="3800" b="1" i="1" dirty="0" smtClean="0">
                <a:solidFill>
                  <a:schemeClr val="accent2">
                    <a:lumMod val="75000"/>
                  </a:schemeClr>
                </a:solidFill>
              </a:rPr>
              <a:t/>
            </a:r>
            <a:br>
              <a:rPr lang="en-US" sz="3800" b="1" i="1" dirty="0" smtClean="0">
                <a:solidFill>
                  <a:schemeClr val="accent2">
                    <a:lumMod val="75000"/>
                  </a:schemeClr>
                </a:solidFill>
              </a:rPr>
            </a:br>
            <a:r>
              <a:rPr lang="en-US" sz="3800" b="1" i="1" dirty="0" smtClean="0">
                <a:solidFill>
                  <a:schemeClr val="accent2">
                    <a:lumMod val="75000"/>
                  </a:schemeClr>
                </a:solidFill>
              </a:rPr>
              <a:t>                   </a:t>
            </a:r>
            <a:r>
              <a:rPr lang="en-US" sz="3800" b="1" i="1" dirty="0" smtClean="0">
                <a:solidFill>
                  <a:srgbClr val="00B050"/>
                </a:solidFill>
              </a:rPr>
              <a:t>on </a:t>
            </a:r>
            <a:r>
              <a:rPr lang="en-US" sz="3800" b="1" i="1" dirty="0">
                <a:solidFill>
                  <a:srgbClr val="00B050"/>
                </a:solidFill>
              </a:rPr>
              <a:t>the morrow after </a:t>
            </a:r>
            <a:r>
              <a:rPr lang="en-US" sz="3800" b="1" dirty="0">
                <a:solidFill>
                  <a:schemeClr val="accent2">
                    <a:lumMod val="75000"/>
                  </a:schemeClr>
                </a:solidFill>
              </a:rPr>
              <a:t>the Passover, </a:t>
            </a:r>
            <a:br>
              <a:rPr lang="en-US" sz="3800" b="1" dirty="0">
                <a:solidFill>
                  <a:schemeClr val="accent2">
                    <a:lumMod val="75000"/>
                  </a:schemeClr>
                </a:solidFill>
              </a:rPr>
            </a:br>
            <a:r>
              <a:rPr lang="en-US" sz="3800" b="1" dirty="0">
                <a:solidFill>
                  <a:schemeClr val="accent2">
                    <a:lumMod val="75000"/>
                  </a:schemeClr>
                </a:solidFill>
              </a:rPr>
              <a:t>  </a:t>
            </a:r>
            <a:r>
              <a:rPr lang="en-US" sz="3800" b="1" dirty="0" smtClean="0">
                <a:solidFill>
                  <a:schemeClr val="accent2">
                    <a:lumMod val="75000"/>
                  </a:schemeClr>
                </a:solidFill>
              </a:rPr>
              <a:t>                unleavened </a:t>
            </a:r>
            <a:r>
              <a:rPr lang="en-US" sz="3800" b="1" dirty="0">
                <a:solidFill>
                  <a:schemeClr val="accent2">
                    <a:lumMod val="75000"/>
                  </a:schemeClr>
                </a:solidFill>
              </a:rPr>
              <a:t>bread and roasted grain</a:t>
            </a:r>
            <a:r>
              <a:rPr lang="en-US" sz="3800" b="1" dirty="0"/>
              <a:t> </a:t>
            </a:r>
            <a:r>
              <a:rPr lang="en-US" sz="3800" b="1" i="1" dirty="0">
                <a:solidFill>
                  <a:srgbClr val="7030A0"/>
                </a:solidFill>
                <a:latin typeface="Kristen ITC" pitchFamily="66" charset="0"/>
              </a:rPr>
              <a:t>ON </a:t>
            </a:r>
            <a:r>
              <a:rPr lang="en-US" sz="3800" b="1" i="1" dirty="0" smtClean="0">
                <a:solidFill>
                  <a:srgbClr val="7030A0"/>
                </a:solidFill>
                <a:latin typeface="Kristen ITC" pitchFamily="66" charset="0"/>
              </a:rPr>
              <a:t> THIS  SAME  DAY</a:t>
            </a:r>
            <a:r>
              <a:rPr lang="en-US" sz="3800" b="1" i="1" dirty="0">
                <a:solidFill>
                  <a:srgbClr val="7030A0"/>
                </a:solidFill>
                <a:latin typeface="Kristen ITC" pitchFamily="66" charset="0"/>
              </a:rPr>
              <a:t>.</a:t>
            </a:r>
            <a:endParaRPr lang="en-US" sz="3800" b="1" dirty="0">
              <a:solidFill>
                <a:srgbClr val="7030A0"/>
              </a:solidFill>
              <a:latin typeface="Kristen ITC" pitchFamily="66" charset="0"/>
            </a:endParaRPr>
          </a:p>
          <a:p>
            <a:pPr marL="45720" indent="0">
              <a:buNone/>
            </a:pPr>
            <a:r>
              <a:rPr lang="en-US" sz="3800" dirty="0"/>
              <a:t> </a:t>
            </a:r>
          </a:p>
          <a:p>
            <a:pPr marL="45720" indent="0">
              <a:lnSpc>
                <a:spcPct val="160000"/>
              </a:lnSpc>
              <a:buNone/>
            </a:pPr>
            <a:r>
              <a:rPr lang="en-US" sz="3800" b="1" dirty="0">
                <a:solidFill>
                  <a:srgbClr val="0070C0"/>
                </a:solidFill>
              </a:rPr>
              <a:t>Lev </a:t>
            </a:r>
            <a:r>
              <a:rPr lang="en-US" sz="3800" b="1" dirty="0" smtClean="0">
                <a:solidFill>
                  <a:srgbClr val="0070C0"/>
                </a:solidFill>
              </a:rPr>
              <a:t>23:14 </a:t>
            </a:r>
            <a:r>
              <a:rPr lang="en-US" sz="3800" dirty="0" smtClean="0"/>
              <a:t> </a:t>
            </a:r>
            <a:r>
              <a:rPr lang="en-US" sz="3800" b="1" u="sng" dirty="0" smtClean="0">
                <a:solidFill>
                  <a:schemeClr val="accent2">
                    <a:lumMod val="75000"/>
                  </a:schemeClr>
                </a:solidFill>
              </a:rPr>
              <a:t>And </a:t>
            </a:r>
            <a:r>
              <a:rPr lang="en-US" sz="3800" b="1" i="1" u="sng" dirty="0">
                <a:solidFill>
                  <a:schemeClr val="tx1">
                    <a:lumMod val="50000"/>
                    <a:lumOff val="50000"/>
                  </a:schemeClr>
                </a:solidFill>
              </a:rPr>
              <a:t>you do not eat</a:t>
            </a:r>
            <a:r>
              <a:rPr lang="en-US" sz="3800" b="1" u="sng" dirty="0">
                <a:solidFill>
                  <a:schemeClr val="tx1">
                    <a:lumMod val="50000"/>
                    <a:lumOff val="50000"/>
                  </a:schemeClr>
                </a:solidFill>
              </a:rPr>
              <a:t> </a:t>
            </a:r>
            <a:r>
              <a:rPr lang="en-US" sz="3800" b="1" u="sng" dirty="0" smtClean="0">
                <a:solidFill>
                  <a:schemeClr val="accent2">
                    <a:lumMod val="75000"/>
                  </a:schemeClr>
                </a:solidFill>
              </a:rPr>
              <a:t>bread</a:t>
            </a:r>
            <a:br>
              <a:rPr lang="en-US" sz="3800" b="1" u="sng" dirty="0" smtClean="0">
                <a:solidFill>
                  <a:schemeClr val="accent2">
                    <a:lumMod val="75000"/>
                  </a:schemeClr>
                </a:solidFill>
              </a:rPr>
            </a:br>
            <a:r>
              <a:rPr lang="en-US" sz="3800" b="1" dirty="0" smtClean="0">
                <a:solidFill>
                  <a:schemeClr val="accent2">
                    <a:lumMod val="75000"/>
                  </a:schemeClr>
                </a:solidFill>
              </a:rPr>
              <a:t>                   </a:t>
            </a:r>
            <a:r>
              <a:rPr lang="en-US" sz="3800" b="1" u="sng" dirty="0" smtClean="0">
                <a:solidFill>
                  <a:schemeClr val="accent2">
                    <a:lumMod val="75000"/>
                  </a:schemeClr>
                </a:solidFill>
              </a:rPr>
              <a:t>or </a:t>
            </a:r>
            <a:r>
              <a:rPr lang="en-US" sz="3800" b="1" u="sng" dirty="0">
                <a:solidFill>
                  <a:schemeClr val="accent2">
                    <a:lumMod val="75000"/>
                  </a:schemeClr>
                </a:solidFill>
              </a:rPr>
              <a:t>roasted grain or fresh grain</a:t>
            </a:r>
            <a:r>
              <a:rPr lang="en-US" sz="3800" b="1" dirty="0"/>
              <a:t> </a:t>
            </a:r>
            <a:r>
              <a:rPr lang="en-US" sz="3800" b="1" i="1" u="dash" dirty="0">
                <a:solidFill>
                  <a:srgbClr val="FF3399"/>
                </a:solidFill>
                <a:latin typeface="Cooper Black" pitchFamily="18" charset="0"/>
              </a:rPr>
              <a:t>UNTIL</a:t>
            </a:r>
            <a:r>
              <a:rPr lang="en-US" sz="3800" b="1" i="1" dirty="0"/>
              <a:t> </a:t>
            </a:r>
            <a:r>
              <a:rPr lang="en-US" sz="3800" b="1" i="1" dirty="0" smtClean="0"/>
              <a:t> </a:t>
            </a:r>
            <a:r>
              <a:rPr lang="en-US" sz="3800" b="1" i="1" dirty="0" smtClean="0">
                <a:solidFill>
                  <a:srgbClr val="7030A0"/>
                </a:solidFill>
                <a:latin typeface="Kristen ITC" pitchFamily="66" charset="0"/>
              </a:rPr>
              <a:t>THE  SAME  DAY</a:t>
            </a:r>
            <a:r>
              <a:rPr lang="en-US" sz="3800" b="1" dirty="0" smtClean="0">
                <a:solidFill>
                  <a:srgbClr val="7030A0"/>
                </a:solidFill>
                <a:latin typeface="Kristen ITC" pitchFamily="66" charset="0"/>
              </a:rPr>
              <a:t> </a:t>
            </a:r>
            <a:r>
              <a:rPr lang="en-US" sz="3800" b="1" dirty="0"/>
              <a:t/>
            </a:r>
            <a:br>
              <a:rPr lang="en-US" sz="3800" b="1" dirty="0"/>
            </a:br>
            <a:r>
              <a:rPr lang="en-US" sz="3800" b="1" dirty="0" smtClean="0"/>
              <a:t>                   </a:t>
            </a:r>
            <a:r>
              <a:rPr lang="en-US" sz="3800" b="1" u="wavy" dirty="0" smtClean="0">
                <a:solidFill>
                  <a:schemeClr val="accent2">
                    <a:lumMod val="75000"/>
                  </a:schemeClr>
                </a:solidFill>
              </a:rPr>
              <a:t>that </a:t>
            </a:r>
            <a:r>
              <a:rPr lang="en-US" sz="3800" b="1" u="wavy" dirty="0">
                <a:solidFill>
                  <a:schemeClr val="accent2">
                    <a:lumMod val="75000"/>
                  </a:schemeClr>
                </a:solidFill>
              </a:rPr>
              <a:t>you have brought an offering to your Elohim</a:t>
            </a:r>
            <a:r>
              <a:rPr lang="en-US" sz="3800" b="1" dirty="0">
                <a:solidFill>
                  <a:schemeClr val="accent2">
                    <a:lumMod val="75000"/>
                  </a:schemeClr>
                </a:solidFill>
              </a:rPr>
              <a:t> – a law forever </a:t>
            </a:r>
            <a:r>
              <a:rPr lang="en-US" sz="3800" b="1" dirty="0" smtClean="0">
                <a:solidFill>
                  <a:schemeClr val="accent2">
                    <a:lumMod val="75000"/>
                  </a:schemeClr>
                </a:solidFill>
              </a:rPr>
              <a:t/>
            </a:r>
            <a:br>
              <a:rPr lang="en-US" sz="3800" b="1" dirty="0" smtClean="0">
                <a:solidFill>
                  <a:schemeClr val="accent2">
                    <a:lumMod val="75000"/>
                  </a:schemeClr>
                </a:solidFill>
              </a:rPr>
            </a:br>
            <a:r>
              <a:rPr lang="en-US" sz="3800" b="1" dirty="0" smtClean="0">
                <a:solidFill>
                  <a:schemeClr val="accent2">
                    <a:lumMod val="75000"/>
                  </a:schemeClr>
                </a:solidFill>
              </a:rPr>
              <a:t>                   throughout </a:t>
            </a:r>
            <a:r>
              <a:rPr lang="en-US" sz="3800" b="1" dirty="0">
                <a:solidFill>
                  <a:schemeClr val="accent2">
                    <a:lumMod val="75000"/>
                  </a:schemeClr>
                </a:solidFill>
              </a:rPr>
              <a:t>your generations in all your dwellings.  </a:t>
            </a:r>
            <a:r>
              <a:rPr lang="en-US" dirty="0">
                <a:solidFill>
                  <a:schemeClr val="accent2">
                    <a:lumMod val="75000"/>
                  </a:schemeClr>
                </a:solidFill>
              </a:rPr>
              <a:t>	</a:t>
            </a:r>
            <a:r>
              <a:rPr lang="en-US" dirty="0"/>
              <a:t>		</a:t>
            </a:r>
            <a:r>
              <a:rPr lang="en-US" i="1" dirty="0"/>
              <a:t>  </a:t>
            </a:r>
            <a:r>
              <a:rPr lang="en-US" i="1" dirty="0" smtClean="0"/>
              <a:t>                            </a:t>
            </a:r>
            <a:r>
              <a:rPr lang="en-US" sz="2500" i="1" dirty="0" smtClean="0"/>
              <a:t>HalleluYah </a:t>
            </a:r>
            <a:r>
              <a:rPr lang="en-US" sz="2500" i="1" dirty="0"/>
              <a:t>Scriptures &amp; The </a:t>
            </a:r>
            <a:r>
              <a:rPr lang="en-US" sz="2500" i="1" dirty="0" smtClean="0"/>
              <a:t>Scriptures</a:t>
            </a:r>
            <a:endParaRPr lang="en-US" sz="2500" dirty="0">
              <a:solidFill>
                <a:srgbClr val="0070C0"/>
              </a:solidFill>
            </a:endParaRPr>
          </a:p>
        </p:txBody>
      </p:sp>
      <p:sp>
        <p:nvSpPr>
          <p:cNvPr id="3" name="Left Brace 2"/>
          <p:cNvSpPr/>
          <p:nvPr/>
        </p:nvSpPr>
        <p:spPr>
          <a:xfrm rot="16200000">
            <a:off x="6244800" y="3028754"/>
            <a:ext cx="533400" cy="2743200"/>
          </a:xfrm>
          <a:prstGeom prst="leftBrace">
            <a:avLst>
              <a:gd name="adj1" fmla="val 39261"/>
              <a:gd name="adj2" fmla="val 53093"/>
            </a:avLst>
          </a:prstGeom>
          <a:solidFill>
            <a:srgbClr val="B7DEE8"/>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5400000">
            <a:off x="6292327" y="3648173"/>
            <a:ext cx="514546" cy="2209800"/>
          </a:xfrm>
          <a:prstGeom prst="leftBrace">
            <a:avLst>
              <a:gd name="adj1" fmla="val 39261"/>
              <a:gd name="adj2" fmla="val 47974"/>
            </a:avLst>
          </a:prstGeom>
          <a:solidFill>
            <a:srgbClr val="B7DEE8"/>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650830" y="4202668"/>
            <a:ext cx="4302169" cy="369332"/>
          </a:xfrm>
          <a:prstGeom prst="rect">
            <a:avLst/>
          </a:prstGeom>
          <a:solidFill>
            <a:srgbClr val="99FFCC"/>
          </a:solidFill>
          <a:scene3d>
            <a:camera prst="orthographicFront"/>
            <a:lightRig rig="threePt" dir="t"/>
          </a:scene3d>
          <a:sp3d>
            <a:bevelT w="165100" prst="coolSlant"/>
          </a:sp3d>
        </p:spPr>
        <p:txBody>
          <a:bodyPr wrap="square" rtlCol="0">
            <a:spAutoFit/>
            <a:sp3d extrusionH="57150">
              <a:bevelT w="82550" h="38100" prst="coolSlant"/>
            </a:sp3d>
          </a:bodyPr>
          <a:lstStyle/>
          <a:p>
            <a:pPr algn="ctr"/>
            <a:r>
              <a:rPr lang="en-US" b="1" dirty="0" smtClean="0">
                <a:ln w="1905">
                  <a:solidFill>
                    <a:srgbClr val="006600"/>
                  </a:solidFill>
                </a:ln>
                <a:solidFill>
                  <a:srgbClr val="00A6A2"/>
                </a:solidFill>
                <a:effectLst>
                  <a:innerShdw blurRad="69850" dist="43180" dir="5400000">
                    <a:srgbClr val="000000">
                      <a:alpha val="65000"/>
                    </a:srgbClr>
                  </a:innerShdw>
                </a:effectLst>
                <a:latin typeface="Aharoni" pitchFamily="2" charset="-79"/>
                <a:cs typeface="Aharoni" pitchFamily="2" charset="-79"/>
              </a:rPr>
              <a:t>Joshua followed the Torah command:</a:t>
            </a:r>
            <a:endParaRPr lang="en-US" b="1" dirty="0">
              <a:ln w="1905">
                <a:solidFill>
                  <a:srgbClr val="006600"/>
                </a:solidFill>
              </a:ln>
              <a:solidFill>
                <a:srgbClr val="00A6A2"/>
              </a:solidFill>
              <a:effectLst>
                <a:innerShdw blurRad="69850" dist="43180" dir="5400000">
                  <a:srgbClr val="000000">
                    <a:alpha val="65000"/>
                  </a:srgbClr>
                </a:innerShdw>
              </a:effectLst>
              <a:latin typeface="Aharoni" pitchFamily="2" charset="-79"/>
              <a:cs typeface="Aharoni" pitchFamily="2" charset="-79"/>
            </a:endParaRPr>
          </a:p>
        </p:txBody>
      </p:sp>
    </p:spTree>
    <p:extLst>
      <p:ext uri="{BB962C8B-B14F-4D97-AF65-F5344CB8AC3E}">
        <p14:creationId xmlns:p14="http://schemas.microsoft.com/office/powerpoint/2010/main" val="1818555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theme/theme1.xml><?xml version="1.0" encoding="utf-8"?>
<a:theme xmlns:a="http://schemas.openxmlformats.org/drawingml/2006/main" name="Slipstream">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18861</TotalTime>
  <Words>5561</Words>
  <Application>Microsoft Office PowerPoint</Application>
  <PresentationFormat>On-screen Show (4:3)</PresentationFormat>
  <Paragraphs>1486</Paragraphs>
  <Slides>85</Slides>
  <Notes>18</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Enoch/Zadok Spring Festival Dates</vt:lpstr>
      <vt:lpstr>Enoch/Zadok  Spring  Festival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1315</cp:revision>
  <cp:lastPrinted>2019-11-17T07:07:24Z</cp:lastPrinted>
  <dcterms:created xsi:type="dcterms:W3CDTF">2016-02-23T17:36:16Z</dcterms:created>
  <dcterms:modified xsi:type="dcterms:W3CDTF">2019-11-18T19:48:40Z</dcterms:modified>
</cp:coreProperties>
</file>