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slideshow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64"/>
  </p:notesMasterIdLst>
  <p:handoutMasterIdLst>
    <p:handoutMasterId r:id="rId65"/>
  </p:handoutMasterIdLst>
  <p:sldIdLst>
    <p:sldId id="606" r:id="rId5"/>
    <p:sldId id="422" r:id="rId6"/>
    <p:sldId id="623" r:id="rId7"/>
    <p:sldId id="659" r:id="rId8"/>
    <p:sldId id="392" r:id="rId9"/>
    <p:sldId id="663" r:id="rId10"/>
    <p:sldId id="599" r:id="rId11"/>
    <p:sldId id="523" r:id="rId12"/>
    <p:sldId id="648" r:id="rId13"/>
    <p:sldId id="647" r:id="rId14"/>
    <p:sldId id="649" r:id="rId15"/>
    <p:sldId id="646" r:id="rId16"/>
    <p:sldId id="400" r:id="rId17"/>
    <p:sldId id="528" r:id="rId18"/>
    <p:sldId id="530" r:id="rId19"/>
    <p:sldId id="529" r:id="rId20"/>
    <p:sldId id="421" r:id="rId21"/>
    <p:sldId id="608" r:id="rId22"/>
    <p:sldId id="614" r:id="rId23"/>
    <p:sldId id="642" r:id="rId24"/>
    <p:sldId id="644" r:id="rId25"/>
    <p:sldId id="645" r:id="rId26"/>
    <p:sldId id="609" r:id="rId27"/>
    <p:sldId id="610" r:id="rId28"/>
    <p:sldId id="611" r:id="rId29"/>
    <p:sldId id="613" r:id="rId30"/>
    <p:sldId id="643" r:id="rId31"/>
    <p:sldId id="612" r:id="rId32"/>
    <p:sldId id="615" r:id="rId33"/>
    <p:sldId id="617" r:id="rId34"/>
    <p:sldId id="618" r:id="rId35"/>
    <p:sldId id="641" r:id="rId36"/>
    <p:sldId id="619" r:id="rId37"/>
    <p:sldId id="667" r:id="rId38"/>
    <p:sldId id="666" r:id="rId39"/>
    <p:sldId id="653" r:id="rId40"/>
    <p:sldId id="625" r:id="rId41"/>
    <p:sldId id="621" r:id="rId42"/>
    <p:sldId id="654" r:id="rId43"/>
    <p:sldId id="361" r:id="rId44"/>
    <p:sldId id="627" r:id="rId45"/>
    <p:sldId id="628" r:id="rId46"/>
    <p:sldId id="629" r:id="rId47"/>
    <p:sldId id="661" r:id="rId48"/>
    <p:sldId id="631" r:id="rId49"/>
    <p:sldId id="632" r:id="rId50"/>
    <p:sldId id="633" r:id="rId51"/>
    <p:sldId id="634" r:id="rId52"/>
    <p:sldId id="665" r:id="rId53"/>
    <p:sldId id="635" r:id="rId54"/>
    <p:sldId id="636" r:id="rId55"/>
    <p:sldId id="660" r:id="rId56"/>
    <p:sldId id="662" r:id="rId57"/>
    <p:sldId id="637" r:id="rId58"/>
    <p:sldId id="622" r:id="rId59"/>
    <p:sldId id="669" r:id="rId60"/>
    <p:sldId id="671" r:id="rId61"/>
    <p:sldId id="652" r:id="rId62"/>
    <p:sldId id="658" r:id="rId63"/>
  </p:sldIdLst>
  <p:sldSz cx="12188825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352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mothy" initials="T" lastIdx="13" clrIdx="0">
    <p:extLst>
      <p:ext uri="{19B8F6BF-5375-455C-9EA6-DF929625EA0E}">
        <p15:presenceInfo xmlns:p15="http://schemas.microsoft.com/office/powerpoint/2012/main" userId="Timothy" providerId="None"/>
      </p:ext>
    </p:extLst>
  </p:cmAuthor>
  <p:cmAuthor id="2" name="Rae" initials="R" lastIdx="343" clrIdx="1"/>
  <p:cmAuthor id="3" name="timothy Astleford" initials="tA" lastIdx="211" clrIdx="2">
    <p:extLst>
      <p:ext uri="{19B8F6BF-5375-455C-9EA6-DF929625EA0E}">
        <p15:presenceInfo xmlns:p15="http://schemas.microsoft.com/office/powerpoint/2012/main" userId="6f70958e3069516c" providerId="Windows Live"/>
      </p:ext>
    </p:extLst>
  </p:cmAuthor>
  <p:cmAuthor id="4" name="Richard" initials="R" lastIdx="1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632C03"/>
    <a:srgbClr val="FFFF99"/>
    <a:srgbClr val="A20036"/>
    <a:srgbClr val="66FF99"/>
    <a:srgbClr val="0000FF"/>
    <a:srgbClr val="FFFFCC"/>
    <a:srgbClr val="993300"/>
    <a:srgbClr val="854372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11" autoAdjust="0"/>
    <p:restoredTop sz="76805" autoAdjust="0"/>
  </p:normalViewPr>
  <p:slideViewPr>
    <p:cSldViewPr>
      <p:cViewPr varScale="1">
        <p:scale>
          <a:sx n="85" d="100"/>
          <a:sy n="85" d="100"/>
        </p:scale>
        <p:origin x="114" y="696"/>
      </p:cViewPr>
      <p:guideLst>
        <p:guide pos="3839"/>
        <p:guide orient="horz" pos="3521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-9600"/>
    </p:cViewPr>
  </p:sorter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commentAuthors" Target="commentAuthor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229" Type="http://schemas.microsoft.com/office/2015/10/relationships/revisionInfo" Target="revisionInfo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notesMaster" Target="notesMasters/notesMaster1.xml"/><Relationship Id="rId69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9/18/2022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9/18/2022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k0SXea7wNL0" TargetMode="External"/><Relationship Id="rId3" Type="http://schemas.openxmlformats.org/officeDocument/2006/relationships/hyperlink" Target="https://youtu.be/rRNT1bbmHYQ" TargetMode="External"/><Relationship Id="rId7" Type="http://schemas.openxmlformats.org/officeDocument/2006/relationships/hyperlink" Target="https://youtu.be/GXuOtas-cHQ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youtu.be/iEN6c3chPyI" TargetMode="External"/><Relationship Id="rId5" Type="http://schemas.openxmlformats.org/officeDocument/2006/relationships/hyperlink" Target="https://youtu.be/wF3fTceJTwQ" TargetMode="External"/><Relationship Id="rId4" Type="http://schemas.openxmlformats.org/officeDocument/2006/relationships/hyperlink" Target="https://youtu.be/wO0jscCA4aU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Sickle #1:  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https://youtu.be/rRNT1bbmHYQ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Sickle #2: 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https://youtu.be/wO0jscCA4aU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Sickle #3:  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https://youtu.be/wF3fTceJTwQ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Sickle #4:  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https://youtu.be/iEN6c3chPyI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Sickle #5  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https://youtu.be/GXuOtas-cHQ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Sickle #6  </a:t>
            </a:r>
            <a:r>
              <a:rPr lang="en-US" sz="1200" u="sng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https://youtu.be/k0SXea7wNL0</a:t>
            </a:r>
            <a:endParaRPr lang="en-US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585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CA" smtClean="0"/>
              <a:t>41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8190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77F8B735-9F03-41FD-BF3E-5ABA6AA9780D}" type="datetime1">
              <a:rPr lang="en-US" smtClean="0"/>
              <a:t>9/18/2022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p:transition spd="slow">
    <p:diamond/>
  </p:transition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2A4A37B2-8E9E-4DEC-B0C3-979D33C5F1E1}" type="datetime1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p:transition spd="slow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1C98F8BF-AFE3-4B27-A84C-EDB5F7CF92BC}" type="datetime1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p:transition spd="slow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9AD4D307-97E3-4172-A856-80BFA7EAB426}" type="datetime1">
              <a:rPr lang="en-US" smtClean="0"/>
              <a:t>9/18/2022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p:transition spd="slow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DD201E7B-C99B-4428-BA41-B75140349D1E}" type="datetime1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p:transition spd="slow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ACBAB13-0E3C-4DC1-87A6-8CAFB9615F78}" type="datetime1">
              <a:rPr lang="en-US" smtClean="0"/>
              <a:t>9/18/2022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p:transition spd="slow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C181ED51-CBB1-46E7-B976-EA9DBB3FDC41}" type="datetime1">
              <a:rPr lang="en-US" smtClean="0"/>
              <a:t>9/18/2022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p:transition spd="slow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F1262753-8C73-434D-BCB7-5A3750E0DED4}" type="datetime1">
              <a:rPr lang="en-US" smtClean="0"/>
              <a:t>9/18/2022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p:transition spd="slow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70E1E528-80BB-4A3B-8DA8-E6317B107F9B}" type="datetime1">
              <a:rPr lang="en-US" smtClean="0"/>
              <a:t>9/18/2022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p:transition spd="slow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42FC0F4F-5C1D-439F-A6C4-705B6FAF5A5D}" type="datetime1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p:transition spd="slow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p:transition spd="slow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DD8A71D9-5BF2-473F-9E8D-3B7D2B931257}" type="datetime1">
              <a:rPr lang="en-US" smtClean="0"/>
              <a:t>9/18/2022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amond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Comic Sans MS" pitchFamily="66" charset="0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microsoft.com/office/2007/relationships/hdphoto" Target="../media/hdphoto2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microsoft.com/office/2007/relationships/hdphoto" Target="../media/hdphoto15.wdp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microsoft.com/office/2007/relationships/hdphoto" Target="../media/hdphoto5.wdp"/><Relationship Id="rId10" Type="http://schemas.openxmlformats.org/officeDocument/2006/relationships/image" Target="../media/image14.jpeg"/><Relationship Id="rId4" Type="http://schemas.openxmlformats.org/officeDocument/2006/relationships/image" Target="../media/image12.png"/><Relationship Id="rId9" Type="http://schemas.microsoft.com/office/2007/relationships/hdphoto" Target="../media/hdphoto3.wdp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9.wdp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8.jpeg"/><Relationship Id="rId4" Type="http://schemas.microsoft.com/office/2007/relationships/hdphoto" Target="../media/hdphoto19.wdp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5.wdp"/><Relationship Id="rId7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microsoft.com/office/2007/relationships/hdphoto" Target="../media/hdphoto6.wdp"/><Relationship Id="rId4" Type="http://schemas.openxmlformats.org/officeDocument/2006/relationships/image" Target="../media/image15.png"/><Relationship Id="rId9" Type="http://schemas.microsoft.com/office/2007/relationships/hdphoto" Target="../media/hdphoto7.wdp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9.wdp"/><Relationship Id="rId5" Type="http://schemas.openxmlformats.org/officeDocument/2006/relationships/image" Target="../media/image19.png"/><Relationship Id="rId4" Type="http://schemas.microsoft.com/office/2007/relationships/hdphoto" Target="../media/hdphoto8.wdp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10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3.wdp"/><Relationship Id="rId5" Type="http://schemas.openxmlformats.org/officeDocument/2006/relationships/image" Target="../media/image68.png"/><Relationship Id="rId4" Type="http://schemas.microsoft.com/office/2007/relationships/hdphoto" Target="../media/hdphoto22.wdp"/></Relationships>
</file>

<file path=ppt/slides/_rels/slide55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microsoft.com/office/2007/relationships/hdphoto" Target="../media/hdphoto19.wdp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71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4.wdp"/><Relationship Id="rId5" Type="http://schemas.openxmlformats.org/officeDocument/2006/relationships/image" Target="../media/image70.png"/><Relationship Id="rId4" Type="http://schemas.microsoft.com/office/2007/relationships/hdphoto" Target="../media/hdphoto19.wdp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25.wdp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tim@studythecalendar.com" TargetMode="External"/><Relationship Id="rId4" Type="http://schemas.microsoft.com/office/2007/relationships/hdphoto" Target="../media/hdphoto26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4.wdp"/><Relationship Id="rId7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microsoft.com/office/2007/relationships/hdphoto" Target="../media/hdphoto5.wdp"/><Relationship Id="rId10" Type="http://schemas.microsoft.com/office/2007/relationships/hdphoto" Target="../media/hdphoto10.wdp"/><Relationship Id="rId4" Type="http://schemas.openxmlformats.org/officeDocument/2006/relationships/image" Target="../media/image12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Relationship Id="rId5" Type="http://schemas.microsoft.com/office/2007/relationships/hdphoto" Target="../media/hdphoto11.wdp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Rae\Desktop\wheat 2 png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2292" y="3573016"/>
            <a:ext cx="12745415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771" y="5517232"/>
            <a:ext cx="1200513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57150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FFFF"/>
                </a:solidFill>
                <a:effectLst>
                  <a:glow rad="1270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Bold ITC" pitchFamily="34" charset="0"/>
              </a:rPr>
              <a:t>The </a:t>
            </a:r>
            <a:r>
              <a:rPr lang="en-US" sz="6600" b="1" dirty="0" smtClean="0">
                <a:ln w="57150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854372"/>
                </a:solidFill>
                <a:effectLst>
                  <a:glow rad="1270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Bold ITC" pitchFamily="34" charset="0"/>
              </a:rPr>
              <a:t>Song</a:t>
            </a:r>
            <a:r>
              <a:rPr lang="en-US" sz="6600" b="1" dirty="0" smtClean="0">
                <a:ln w="57150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FFFF"/>
                </a:solidFill>
                <a:effectLst>
                  <a:glow rad="1270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Bold ITC" pitchFamily="34" charset="0"/>
              </a:rPr>
              <a:t> of Joshua’s </a:t>
            </a:r>
            <a:r>
              <a:rPr lang="en-US" sz="6600" b="1" dirty="0" smtClean="0">
                <a:ln w="57150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854372"/>
                </a:solidFill>
                <a:effectLst>
                  <a:glow rad="1270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Bold ITC" pitchFamily="34" charset="0"/>
              </a:rPr>
              <a:t>Sickle</a:t>
            </a:r>
            <a:endParaRPr lang="en-US" sz="6600" b="1" dirty="0">
              <a:ln w="57150">
                <a:solidFill>
                  <a:schemeClr val="accent1">
                    <a:lumMod val="75000"/>
                  </a:schemeClr>
                </a:solidFill>
              </a:ln>
              <a:solidFill>
                <a:srgbClr val="854372"/>
              </a:solidFill>
              <a:effectLst>
                <a:glow rad="127000">
                  <a:schemeClr val="bg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Eras Bold ITC" pitchFamily="34" charset="0"/>
            </a:endParaRPr>
          </a:p>
        </p:txBody>
      </p:sp>
      <p:pic>
        <p:nvPicPr>
          <p:cNvPr id="5" name="Picture 6" descr="C:\Users\Rae\Desktop\wheat 5 png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3333" l="0" r="875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355" y="2708920"/>
            <a:ext cx="1457325" cy="314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486899" y="4509119"/>
            <a:ext cx="1595003" cy="4600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CA" sz="2800" b="1" dirty="0" smtClean="0">
                <a:ln>
                  <a:solidFill>
                    <a:srgbClr val="0000FF"/>
                  </a:solidFill>
                </a:ln>
                <a:solidFill>
                  <a:srgbClr val="FF99FF"/>
                </a:solidFill>
                <a:latin typeface="Comic Sans MS" panose="030F0702030302020204" pitchFamily="66" charset="0"/>
              </a:rPr>
              <a:t>Part </a:t>
            </a:r>
            <a:r>
              <a:rPr lang="en-CA" sz="2800" b="1" dirty="0" smtClean="0">
                <a:ln>
                  <a:solidFill>
                    <a:srgbClr val="0000FF"/>
                  </a:solidFill>
                </a:ln>
                <a:solidFill>
                  <a:srgbClr val="FF99FF"/>
                </a:solidFill>
                <a:effectLst>
                  <a:glow rad="127000">
                    <a:srgbClr val="FFFF00"/>
                  </a:glow>
                </a:effectLst>
                <a:latin typeface="Comic Sans MS" panose="030F0702030302020204" pitchFamily="66" charset="0"/>
              </a:rPr>
              <a:t>2</a:t>
            </a:r>
            <a:endParaRPr lang="en-CA" sz="2800" b="1" dirty="0">
              <a:ln>
                <a:solidFill>
                  <a:srgbClr val="0000FF"/>
                </a:solidFill>
              </a:ln>
              <a:solidFill>
                <a:srgbClr val="FF99FF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602332" y="-387424"/>
            <a:ext cx="13609512" cy="3416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Nov 7/19:  All errors of Mashiach were corrected on slides 44 – 48 – 57 (Not:  </a:t>
            </a:r>
            <a:r>
              <a:rPr lang="en-US" dirty="0" err="1" smtClean="0"/>
              <a:t>Maschiach</a:t>
            </a:r>
            <a:r>
              <a:rPr lang="en-US" dirty="0" smtClean="0"/>
              <a:t>!!!!!)  Tanach (with an “h” … no “k” …</a:t>
            </a:r>
            <a:endParaRPr lang="en-US" dirty="0"/>
          </a:p>
        </p:txBody>
      </p:sp>
      <p:pic>
        <p:nvPicPr>
          <p:cNvPr id="7" name="Picture 2" descr="C:\Users\Rae\Documents\A CF Desktop Feb 2021\Best CCC Logo Clear with colors in circle SMS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9978" y="2708920"/>
            <a:ext cx="2032186" cy="210274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2118114" y="1640516"/>
            <a:ext cx="187220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Sept 17/22: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Corrected statues spelling error on #16.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#42 – wording changes too.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55186385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11036" y="6511325"/>
            <a:ext cx="477789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10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1917948" y="1628800"/>
            <a:ext cx="2376264" cy="648072"/>
          </a:xfrm>
          <a:noFill/>
          <a:ln>
            <a:noFill/>
          </a:ln>
        </p:spPr>
        <p:txBody>
          <a:bodyPr anchor="ctr">
            <a:normAutofit fontScale="92500"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lvl="0"/>
            <a:r>
              <a:rPr lang="en-CA" sz="2800" b="1" dirty="0" smtClean="0">
                <a:solidFill>
                  <a:srgbClr val="CC0099"/>
                </a:solidFill>
                <a:latin typeface="Verdana"/>
              </a:rPr>
              <a:t> </a:t>
            </a:r>
            <a:r>
              <a:rPr lang="en-CA" sz="3600" b="1" dirty="0" smtClean="0">
                <a:solidFill>
                  <a:srgbClr val="CC0099"/>
                </a:solidFill>
                <a:effectLst>
                  <a:glow rad="127000">
                    <a:schemeClr val="bg1"/>
                  </a:glow>
                </a:effectLst>
                <a:latin typeface="Verdana"/>
              </a:rPr>
              <a:t>And you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917948" y="212564"/>
            <a:ext cx="8566622" cy="55214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00FFFF"/>
            </a:solidFill>
          </a:ln>
          <a:effectLst>
            <a:glow rad="127000">
              <a:srgbClr val="CC0099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>
              <a:lnSpc>
                <a:spcPct val="150000"/>
              </a:lnSpc>
            </a:pPr>
            <a:r>
              <a:rPr lang="en-CA" sz="3200" b="1" i="1" dirty="0" smtClean="0">
                <a:solidFill>
                  <a:srgbClr val="9900CC"/>
                </a:solidFill>
                <a:latin typeface="Comic Sans MS" pitchFamily="66" charset="0"/>
              </a:rPr>
              <a:t>Remember the Command of Lev 23:14?!</a:t>
            </a:r>
            <a:endParaRPr lang="en-CA" sz="3200" b="1" dirty="0">
              <a:solidFill>
                <a:srgbClr val="9900C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30116" y="3645024"/>
            <a:ext cx="8280920" cy="648072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CA" sz="2800" b="1" dirty="0">
                <a:ln>
                  <a:solidFill>
                    <a:srgbClr val="0000FF"/>
                  </a:solidFill>
                </a:ln>
                <a:solidFill>
                  <a:srgbClr val="CC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</a:t>
            </a:r>
            <a:r>
              <a:rPr lang="en-CA" sz="2800" b="1" dirty="0" smtClean="0">
                <a:ln>
                  <a:solidFill>
                    <a:srgbClr val="0000FF"/>
                  </a:solidFill>
                </a:ln>
                <a:solidFill>
                  <a:srgbClr val="CC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read</a:t>
            </a:r>
            <a:r>
              <a:rPr lang="en-CA" sz="2800" b="1" dirty="0" smtClean="0">
                <a:solidFill>
                  <a:srgbClr val="CC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CA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</a:t>
            </a:r>
            <a:r>
              <a:rPr lang="en-CA" sz="2800" b="1" dirty="0" smtClean="0">
                <a:solidFill>
                  <a:srgbClr val="CC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CA" sz="2800" b="1" dirty="0" smtClean="0">
                <a:ln>
                  <a:solidFill>
                    <a:srgbClr val="0000FF"/>
                  </a:solidFill>
                </a:ln>
                <a:solidFill>
                  <a:srgbClr val="CC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roasted grain </a:t>
            </a:r>
            <a:r>
              <a:rPr lang="en-CA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</a:t>
            </a:r>
            <a:r>
              <a:rPr lang="en-CA" sz="2800" b="1" dirty="0" smtClean="0">
                <a:solidFill>
                  <a:srgbClr val="CC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CA" sz="2800" b="1" dirty="0" smtClean="0">
                <a:ln>
                  <a:solidFill>
                    <a:srgbClr val="0000FF"/>
                  </a:solidFill>
                </a:ln>
                <a:solidFill>
                  <a:srgbClr val="CC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fresh grain …</a:t>
            </a:r>
            <a:endParaRPr lang="en-CA" sz="2800" b="1" dirty="0">
              <a:ln>
                <a:solidFill>
                  <a:srgbClr val="0000FF"/>
                </a:solidFill>
              </a:ln>
              <a:solidFill>
                <a:srgbClr val="CC00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02524" y="1988840"/>
            <a:ext cx="3816424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CA" sz="3600" b="1" dirty="0">
                <a:ln>
                  <a:solidFill>
                    <a:srgbClr val="000000"/>
                  </a:solidFill>
                </a:ln>
                <a:solidFill>
                  <a:srgbClr val="CC0099"/>
                </a:solidFill>
                <a:effectLst>
                  <a:glow rad="127000">
                    <a:srgbClr val="00FF00"/>
                  </a:glow>
                </a:effectLst>
                <a:latin typeface="Verdana"/>
              </a:rPr>
              <a:t>DO NOT EAT </a:t>
            </a:r>
            <a:endParaRPr lang="en-CA" sz="3600" dirty="0"/>
          </a:p>
        </p:txBody>
      </p:sp>
      <p:sp>
        <p:nvSpPr>
          <p:cNvPr id="11" name="Explosion 1 10"/>
          <p:cNvSpPr/>
          <p:nvPr/>
        </p:nvSpPr>
        <p:spPr>
          <a:xfrm>
            <a:off x="4510236" y="1484784"/>
            <a:ext cx="2376264" cy="1368152"/>
          </a:xfrm>
          <a:prstGeom prst="irregularSeal1">
            <a:avLst/>
          </a:prstGeom>
          <a:solidFill>
            <a:srgbClr val="5D2D2D"/>
          </a:solidFill>
          <a:ln>
            <a:solidFill>
              <a:srgbClr val="00FF00"/>
            </a:solidFill>
          </a:ln>
          <a:effectLst>
            <a:glow rad="139700">
              <a:srgbClr val="FF3300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200" b="1" dirty="0" smtClean="0">
                <a:ln>
                  <a:solidFill>
                    <a:schemeClr val="tx2"/>
                  </a:solidFill>
                </a:ln>
                <a:solidFill>
                  <a:srgbClr val="FFFF00"/>
                </a:solidFill>
                <a:effectLst>
                  <a:glow rad="127000">
                    <a:srgbClr val="FF6600"/>
                  </a:glow>
                </a:effectLst>
                <a:latin typeface="Comic Sans MS" pitchFamily="66" charset="0"/>
              </a:rPr>
              <a:t>WHAT?</a:t>
            </a:r>
            <a:endParaRPr lang="en-CA" sz="2200" b="1" dirty="0">
              <a:ln>
                <a:solidFill>
                  <a:schemeClr val="tx2"/>
                </a:solidFill>
              </a:ln>
              <a:solidFill>
                <a:srgbClr val="FFFF00"/>
              </a:solidFill>
              <a:effectLst>
                <a:glow rad="127000">
                  <a:srgbClr val="FF6600"/>
                </a:glow>
              </a:effectLst>
              <a:latin typeface="Comic Sans MS" pitchFamily="66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150196" y="2971800"/>
            <a:ext cx="576064" cy="457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</a:rPr>
              <a:t>1</a:t>
            </a:r>
            <a:endParaRPr lang="en-CA" sz="3200" b="1" dirty="0">
              <a:solidFill>
                <a:srgbClr val="0000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9553354" y="2971800"/>
            <a:ext cx="576064" cy="457200"/>
          </a:xfrm>
          <a:prstGeom prst="ellipse">
            <a:avLst/>
          </a:prstGeom>
          <a:solidFill>
            <a:srgbClr val="00FF00"/>
          </a:solidFill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</a:rPr>
              <a:t>3</a:t>
            </a:r>
            <a:endParaRPr lang="en-CA" sz="3200" b="1" dirty="0">
              <a:solidFill>
                <a:srgbClr val="0000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14492" y="2971800"/>
            <a:ext cx="576064" cy="457200"/>
          </a:xfrm>
          <a:prstGeom prst="ellipse">
            <a:avLst/>
          </a:prstGeom>
          <a:solidFill>
            <a:srgbClr val="FF9933"/>
          </a:solidFill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</a:rPr>
              <a:t>2</a:t>
            </a:r>
            <a:endParaRPr lang="en-CA" sz="3200" b="1" dirty="0">
              <a:solidFill>
                <a:srgbClr val="0000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53852" y="4293096"/>
            <a:ext cx="993710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800" b="1" cap="none" spc="0" dirty="0" smtClean="0">
                <a:ln w="57150">
                  <a:solidFill>
                    <a:srgbClr val="CCFF99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127000">
                    <a:srgbClr val="5D2D2D"/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0000" endA="300" endPos="50000" dist="29997" dir="5400000" sy="-100000" algn="bl" rotWithShape="0"/>
                </a:effectLst>
                <a:latin typeface="Ravie" pitchFamily="82" charset="0"/>
              </a:rPr>
              <a:t>This command includes </a:t>
            </a:r>
            <a:br>
              <a:rPr lang="en-US" sz="4800" b="1" cap="none" spc="0" dirty="0" smtClean="0">
                <a:ln w="57150">
                  <a:solidFill>
                    <a:srgbClr val="CCFF99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127000">
                    <a:srgbClr val="5D2D2D"/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0000" endA="300" endPos="50000" dist="29997" dir="5400000" sy="-100000" algn="bl" rotWithShape="0"/>
                </a:effectLst>
                <a:latin typeface="Ravie" pitchFamily="82" charset="0"/>
              </a:rPr>
            </a:br>
            <a:r>
              <a:rPr lang="en-US" sz="4800" b="1" cap="none" spc="0" dirty="0" smtClean="0">
                <a:ln w="57150">
                  <a:solidFill>
                    <a:srgbClr val="CCFF99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127000">
                    <a:srgbClr val="5D2D2D"/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0000" endA="300" endPos="50000" dist="29997" dir="5400000" sy="-100000" algn="bl" rotWithShape="0"/>
                </a:effectLst>
                <a:latin typeface="Ravie" pitchFamily="82" charset="0"/>
              </a:rPr>
              <a:t>old &amp; new grain ~</a:t>
            </a:r>
            <a:br>
              <a:rPr lang="en-US" sz="4800" b="1" cap="none" spc="0" dirty="0" smtClean="0">
                <a:ln w="57150">
                  <a:solidFill>
                    <a:srgbClr val="CCFF99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127000">
                    <a:srgbClr val="5D2D2D"/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0000" endA="300" endPos="50000" dist="29997" dir="5400000" sy="-100000" algn="bl" rotWithShape="0"/>
                </a:effectLst>
                <a:latin typeface="Ravie" pitchFamily="82" charset="0"/>
              </a:rPr>
            </a:br>
            <a:r>
              <a:rPr lang="en-US" sz="4800" b="1" cap="none" spc="0" dirty="0" smtClean="0">
                <a:ln w="57150">
                  <a:solidFill>
                    <a:srgbClr val="CCFF99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127000">
                    <a:srgbClr val="5D2D2D"/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0000" endA="300" endPos="50000" dist="29997" dir="5400000" sy="-100000" algn="bl" rotWithShape="0"/>
                </a:effectLst>
                <a:latin typeface="Ravie" pitchFamily="82" charset="0"/>
              </a:rPr>
              <a:t>barley &amp; wheat!</a:t>
            </a:r>
            <a:endParaRPr lang="en-US" sz="4800" b="1" cap="none" spc="0" dirty="0">
              <a:ln w="57150">
                <a:solidFill>
                  <a:srgbClr val="CCFF99"/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127000">
                  <a:srgbClr val="5D2D2D"/>
                </a:glow>
                <a:innerShdw blurRad="69850" dist="43180" dir="5400000">
                  <a:srgbClr val="000000">
                    <a:alpha val="65000"/>
                  </a:srgbClr>
                </a:innerShdw>
                <a:reflection blurRad="6350" stA="50000" endA="300" endPos="50000" dist="29997" dir="5400000" sy="-100000" algn="bl" rotWithShape="0"/>
              </a:effectLst>
              <a:latin typeface="Ravie" pitchFamily="8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287100" y="2323237"/>
            <a:ext cx="6092825" cy="1754326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r>
              <a:rPr lang="en-US" dirty="0"/>
              <a:t>How can you tell the difference between barley and wheat?</a:t>
            </a:r>
          </a:p>
          <a:p>
            <a:r>
              <a:rPr lang="en-US" dirty="0"/>
              <a:t>As far as appearance goes, </a:t>
            </a:r>
            <a:r>
              <a:rPr lang="en-US" b="1" dirty="0"/>
              <a:t>barley</a:t>
            </a:r>
            <a:r>
              <a:rPr lang="en-US" dirty="0"/>
              <a:t> has a long beard (the bristly material protecting the kernels) while </a:t>
            </a:r>
            <a:r>
              <a:rPr lang="en-US" b="1" dirty="0"/>
              <a:t>wheat</a:t>
            </a:r>
            <a:r>
              <a:rPr lang="en-US" dirty="0"/>
              <a:t> has a shorter one. When it is ready for harvesting, </a:t>
            </a:r>
            <a:r>
              <a:rPr lang="en-US" b="1" dirty="0"/>
              <a:t>wheat</a:t>
            </a:r>
            <a:r>
              <a:rPr lang="en-US" dirty="0"/>
              <a:t> is golden brown in hue, whereas </a:t>
            </a:r>
            <a:r>
              <a:rPr lang="en-US" b="1" dirty="0"/>
              <a:t>barley</a:t>
            </a:r>
            <a:r>
              <a:rPr lang="en-US" dirty="0"/>
              <a:t> is yellow-white.</a:t>
            </a:r>
          </a:p>
        </p:txBody>
      </p:sp>
    </p:spTree>
    <p:extLst>
      <p:ext uri="{BB962C8B-B14F-4D97-AF65-F5344CB8AC3E}">
        <p14:creationId xmlns:p14="http://schemas.microsoft.com/office/powerpoint/2010/main" val="2643536655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4000" fill="remove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  <p:bldP spid="10" grpId="0"/>
      <p:bldP spid="10" grpId="1"/>
      <p:bldP spid="11" grpId="0" animBg="1"/>
      <p:bldP spid="12" grpId="0" animBg="1"/>
      <p:bldP spid="13" grpId="0" animBg="1"/>
      <p:bldP spid="14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11036" y="6511325"/>
            <a:ext cx="477789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11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22220" y="-171400"/>
            <a:ext cx="5468560" cy="21875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4800" b="1" cap="none" spc="0" dirty="0" smtClean="0">
                <a:ln w="57150">
                  <a:solidFill>
                    <a:srgbClr val="CCFF99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127000">
                    <a:srgbClr val="5D2D2D"/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0000" endA="300" endPos="50000" dist="29997" dir="5400000" sy="-100000" algn="bl" rotWithShape="0"/>
                </a:effectLst>
                <a:latin typeface="Ravie" pitchFamily="82" charset="0"/>
              </a:rPr>
              <a:t>Manna for Passover …</a:t>
            </a:r>
            <a:endParaRPr lang="en-US" sz="4800" b="1" cap="none" spc="0" dirty="0">
              <a:ln w="57150">
                <a:solidFill>
                  <a:srgbClr val="CCFF99"/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127000">
                  <a:srgbClr val="5D2D2D"/>
                </a:glow>
                <a:innerShdw blurRad="69850" dist="43180" dir="5400000">
                  <a:srgbClr val="000000">
                    <a:alpha val="65000"/>
                  </a:srgbClr>
                </a:innerShdw>
                <a:reflection blurRad="6350" stA="50000" endA="300" endPos="50000" dist="29997" dir="5400000" sy="-100000" algn="bl" rotWithShape="0"/>
              </a:effectLst>
              <a:latin typeface="Ravie" pitchFamily="8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18148" y="5900826"/>
            <a:ext cx="813690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800" b="1" cap="none" spc="0" dirty="0" smtClean="0">
                <a:ln w="57150">
                  <a:solidFill>
                    <a:srgbClr val="CCFF99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127000">
                    <a:srgbClr val="5D2D2D"/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0000" endA="300" endPos="50000" dist="29997" dir="5400000" sy="-100000" algn="bl" rotWithShape="0"/>
                </a:effectLst>
                <a:latin typeface="Ravie" pitchFamily="82" charset="0"/>
              </a:rPr>
              <a:t>… one more time!</a:t>
            </a:r>
            <a:endParaRPr lang="en-US" sz="4800" b="1" cap="none" spc="0" dirty="0">
              <a:ln w="57150">
                <a:solidFill>
                  <a:srgbClr val="CCFF99"/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127000">
                  <a:srgbClr val="5D2D2D"/>
                </a:glow>
                <a:innerShdw blurRad="69850" dist="43180" dir="5400000">
                  <a:srgbClr val="000000">
                    <a:alpha val="65000"/>
                  </a:srgbClr>
                </a:innerShdw>
                <a:reflection blurRad="6350" stA="50000" endA="300" endPos="50000" dist="29997" dir="5400000" sy="-100000" algn="bl" rotWithShape="0"/>
              </a:effectLst>
              <a:latin typeface="Ravie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340305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>
                <a:alpha val="6000"/>
              </a:srgbClr>
            </a:gs>
            <a:gs pos="48000">
              <a:srgbClr val="FF6633">
                <a:alpha val="30000"/>
              </a:srgbClr>
            </a:gs>
            <a:gs pos="91000">
              <a:srgbClr val="FFFF00">
                <a:alpha val="57000"/>
              </a:srgbClr>
            </a:gs>
            <a:gs pos="75000">
              <a:srgbClr val="01A78F">
                <a:alpha val="58000"/>
              </a:srgbClr>
            </a:gs>
            <a:gs pos="100000">
              <a:srgbClr val="3366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e\Desktop\no more manna png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2515" y="2204864"/>
            <a:ext cx="9396413" cy="326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11036" y="6511325"/>
            <a:ext cx="477789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12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53852" y="2348880"/>
            <a:ext cx="10153128" cy="4104456"/>
          </a:xfrm>
          <a:prstGeom prst="rect">
            <a:avLst/>
          </a:prstGeom>
          <a:noFill/>
          <a:ln w="76200">
            <a:noFill/>
          </a:ln>
          <a:effectLst>
            <a:glow rad="63500">
              <a:srgbClr val="99FF66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6000" b="1" dirty="0" smtClean="0">
                <a:ln w="28575">
                  <a:solidFill>
                    <a:srgbClr val="993300"/>
                  </a:solidFill>
                </a:ln>
                <a:blipFill>
                  <a:blip r:embed="rId4"/>
                  <a:tile tx="0" ty="0" sx="100000" sy="100000" flip="none" algn="tl"/>
                </a:blipFill>
                <a:latin typeface="Arial Black" panose="020B0A04020102020204" pitchFamily="34" charset="0"/>
              </a:rPr>
              <a:t>                   Just when   </a:t>
            </a:r>
            <a:br>
              <a:rPr lang="en-US" sz="6000" b="1" dirty="0" smtClean="0">
                <a:ln w="28575">
                  <a:solidFill>
                    <a:srgbClr val="993300"/>
                  </a:solidFill>
                </a:ln>
                <a:blipFill>
                  <a:blip r:embed="rId4"/>
                  <a:tile tx="0" ty="0" sx="100000" sy="100000" flip="none" algn="tl"/>
                </a:blipFill>
                <a:latin typeface="Arial Black" panose="020B0A04020102020204" pitchFamily="34" charset="0"/>
              </a:rPr>
            </a:br>
            <a:r>
              <a:rPr lang="en-US" sz="6000" b="1" dirty="0" smtClean="0">
                <a:ln w="28575">
                  <a:solidFill>
                    <a:srgbClr val="993300"/>
                  </a:solidFill>
                </a:ln>
                <a:blipFill>
                  <a:blip r:embed="rId4"/>
                  <a:tile tx="0" ty="0" sx="100000" sy="100000" flip="none" algn="tl"/>
                </a:blipFill>
                <a:latin typeface="Arial Black" panose="020B0A04020102020204" pitchFamily="34" charset="0"/>
              </a:rPr>
              <a:t>                   did the</a:t>
            </a:r>
          </a:p>
          <a:p>
            <a:pPr algn="ctr"/>
            <a:r>
              <a:rPr lang="en-US" sz="6000" b="1" dirty="0" smtClean="0">
                <a:ln w="28575">
                  <a:solidFill>
                    <a:srgbClr val="993300"/>
                  </a:solidFill>
                </a:ln>
                <a:blipFill>
                  <a:blip r:embed="rId4"/>
                  <a:tile tx="0" ty="0" sx="100000" sy="100000" flip="none" algn="tl"/>
                </a:blipFill>
                <a:latin typeface="Arial Black" panose="020B0A04020102020204" pitchFamily="34" charset="0"/>
              </a:rPr>
              <a:t> </a:t>
            </a:r>
            <a:br>
              <a:rPr lang="en-US" sz="6000" b="1" dirty="0" smtClean="0">
                <a:ln w="28575">
                  <a:solidFill>
                    <a:srgbClr val="993300"/>
                  </a:solidFill>
                </a:ln>
                <a:blipFill>
                  <a:blip r:embed="rId4"/>
                  <a:tile tx="0" ty="0" sx="100000" sy="100000" flip="none" algn="tl"/>
                </a:blipFill>
                <a:latin typeface="Arial Black" panose="020B0A04020102020204" pitchFamily="34" charset="0"/>
              </a:rPr>
            </a:br>
            <a:r>
              <a:rPr lang="en-US" sz="6000" b="1" dirty="0" smtClean="0">
                <a:ln w="28575">
                  <a:solidFill>
                    <a:srgbClr val="993300"/>
                  </a:solidFill>
                </a:ln>
                <a:blipFill>
                  <a:blip r:embed="rId4"/>
                  <a:tile tx="0" ty="0" sx="100000" sy="100000" flip="none" algn="tl"/>
                </a:blipFill>
                <a:latin typeface="Arial Black" panose="020B0A04020102020204" pitchFamily="34" charset="0"/>
              </a:rPr>
              <a:t>                      cease?</a:t>
            </a:r>
            <a:endParaRPr lang="en-CA" sz="6000" b="1" dirty="0">
              <a:ln w="28575">
                <a:solidFill>
                  <a:srgbClr val="993300"/>
                </a:solidFill>
              </a:ln>
              <a:blipFill>
                <a:blip r:embed="rId4"/>
                <a:tile tx="0" ty="0" sx="100000" sy="100000" flip="none" algn="tl"/>
              </a:blipFill>
              <a:latin typeface="Arial Black" panose="020B0A040201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7788" y="737669"/>
            <a:ext cx="2725433" cy="326739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2133972" y="548680"/>
            <a:ext cx="7776864" cy="914400"/>
          </a:xfrm>
          <a:prstGeom prst="ellipse">
            <a:avLst/>
          </a:prstGeom>
          <a:solidFill>
            <a:schemeClr val="tx2"/>
          </a:solidFill>
          <a:effectLst>
            <a:glow rad="2794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b="1" dirty="0" smtClean="0"/>
              <a:t>Section #</a:t>
            </a:r>
            <a:r>
              <a:rPr lang="en-US" sz="6000" b="1" dirty="0">
                <a:solidFill>
                  <a:srgbClr val="00FF00"/>
                </a:solidFill>
              </a:rPr>
              <a:t>3</a:t>
            </a:r>
            <a:endParaRPr lang="en-CA" sz="60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833047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5000">
              <a:srgbClr val="00B050"/>
            </a:gs>
            <a:gs pos="50000">
              <a:srgbClr val="CC00CC">
                <a:alpha val="53000"/>
              </a:srgbClr>
            </a:gs>
            <a:gs pos="9000">
              <a:srgbClr val="FFFF00"/>
            </a:gs>
          </a:gsLst>
          <a:lin ang="11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708433" y="6597352"/>
            <a:ext cx="480392" cy="260648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13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98068" y="247956"/>
            <a:ext cx="7416824" cy="753585"/>
          </a:xfrm>
          <a:prstGeom prst="rect">
            <a:avLst/>
          </a:prstGeom>
          <a:solidFill>
            <a:srgbClr val="FFFFCC"/>
          </a:solidFill>
          <a:ln w="38100">
            <a:solidFill>
              <a:srgbClr val="00B0F0"/>
            </a:solidFill>
          </a:ln>
          <a:effectLst>
            <a:glow rad="127000">
              <a:srgbClr val="FF3300"/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US" sz="3600" b="1" spc="3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Yisra’el</a:t>
            </a:r>
            <a:r>
              <a:rPr lang="en-US" sz="3600" b="1" spc="300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 Enjoys The Grain!</a:t>
            </a:r>
            <a:endParaRPr lang="en-CA" sz="3600" spc="300" dirty="0">
              <a:solidFill>
                <a:srgbClr val="00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 Rounded MT Bold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9796" y="4797152"/>
            <a:ext cx="10225136" cy="19442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US" sz="2400" dirty="0" smtClean="0">
                <a:ln>
                  <a:solidFill>
                    <a:schemeClr val="tx2"/>
                  </a:solidFill>
                </a:ln>
                <a:solidFill>
                  <a:srgbClr val="00B050"/>
                </a:solidFill>
                <a:effectLst/>
                <a:latin typeface="Arial Rounded MT Bold" pitchFamily="34" charset="0"/>
              </a:rPr>
              <a:t> </a:t>
            </a:r>
            <a:r>
              <a:rPr lang="en-US" sz="2400" dirty="0" smtClean="0">
                <a:ln>
                  <a:solidFill>
                    <a:schemeClr val="tx2"/>
                  </a:solidFill>
                </a:ln>
                <a:solidFill>
                  <a:srgbClr val="00B050"/>
                </a:solidFill>
                <a:latin typeface="Arial Rounded MT Bold" pitchFamily="34" charset="0"/>
              </a:rPr>
              <a:t>Josh 5:12  </a:t>
            </a:r>
            <a:r>
              <a:rPr lang="en-US" sz="2400" dirty="0" smtClean="0">
                <a:ln>
                  <a:solidFill>
                    <a:schemeClr val="tx2"/>
                  </a:solidFill>
                </a:ln>
                <a:solidFill>
                  <a:srgbClr val="00B050"/>
                </a:solidFill>
                <a:effectLst/>
                <a:latin typeface="Arial Rounded MT Bold" pitchFamily="34" charset="0"/>
              </a:rPr>
              <a:t> </a:t>
            </a:r>
            <a:r>
              <a:rPr lang="en-US" sz="3000" dirty="0" smtClean="0">
                <a:ln>
                  <a:solidFill>
                    <a:schemeClr val="tx2"/>
                  </a:solidFill>
                </a:ln>
                <a:solidFill>
                  <a:srgbClr val="00B050"/>
                </a:solidFill>
                <a:effectLst/>
                <a:latin typeface="Arial Rounded MT Bold" pitchFamily="34" charset="0"/>
              </a:rPr>
              <a:t>And the manna ceased </a:t>
            </a:r>
            <a:r>
              <a:rPr lang="en-US" sz="3000" dirty="0" smtClean="0">
                <a:ln>
                  <a:solidFill>
                    <a:schemeClr val="tx2"/>
                  </a:solidFill>
                </a:ln>
                <a:solidFill>
                  <a:srgbClr val="FF3300"/>
                </a:solidFill>
                <a:effectLst/>
                <a:latin typeface="Arial Rounded MT Bold" pitchFamily="34" charset="0"/>
              </a:rPr>
              <a:t>on the day after </a:t>
            </a:r>
            <a:br>
              <a:rPr lang="en-US" sz="3000" dirty="0" smtClean="0">
                <a:ln>
                  <a:solidFill>
                    <a:schemeClr val="tx2"/>
                  </a:solidFill>
                </a:ln>
                <a:solidFill>
                  <a:srgbClr val="FF3300"/>
                </a:solidFill>
                <a:effectLst/>
                <a:latin typeface="Arial Rounded MT Bold" pitchFamily="34" charset="0"/>
              </a:rPr>
            </a:br>
            <a:r>
              <a:rPr lang="en-US" sz="3000" dirty="0" smtClean="0">
                <a:ln>
                  <a:solidFill>
                    <a:schemeClr val="tx2"/>
                  </a:solidFill>
                </a:ln>
                <a:solidFill>
                  <a:srgbClr val="00B050"/>
                </a:solidFill>
                <a:effectLst/>
                <a:latin typeface="Arial Rounded MT Bold" pitchFamily="34" charset="0"/>
              </a:rPr>
              <a:t>they had </a:t>
            </a:r>
            <a:r>
              <a:rPr lang="en-CA" sz="28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glow rad="127000">
                    <a:schemeClr val="accent6">
                      <a:lumMod val="75000"/>
                    </a:schemeClr>
                  </a:glow>
                </a:effectLst>
                <a:latin typeface="Verdana"/>
              </a:rPr>
              <a:t>eaten </a:t>
            </a:r>
            <a:r>
              <a:rPr lang="en-CA" sz="2800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glow rad="127000">
                    <a:schemeClr val="accent6">
                      <a:lumMod val="75000"/>
                    </a:schemeClr>
                  </a:glow>
                </a:effectLst>
                <a:latin typeface="Verdana"/>
              </a:rPr>
              <a:t>of the stored </a:t>
            </a:r>
            <a:r>
              <a:rPr lang="en-CA" sz="28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glow rad="127000">
                    <a:schemeClr val="accent6">
                      <a:lumMod val="75000"/>
                    </a:schemeClr>
                  </a:glow>
                </a:effectLst>
                <a:latin typeface="Verdana"/>
              </a:rPr>
              <a:t>grain of the land</a:t>
            </a:r>
            <a:r>
              <a:rPr lang="en-US" sz="3000" dirty="0" smtClean="0">
                <a:ln>
                  <a:solidFill>
                    <a:schemeClr val="tx2"/>
                  </a:solidFill>
                </a:ln>
                <a:solidFill>
                  <a:srgbClr val="00B050"/>
                </a:solidFill>
                <a:effectLst/>
                <a:latin typeface="Arial Rounded MT Bold" pitchFamily="34" charset="0"/>
              </a:rPr>
              <a:t>. </a:t>
            </a:r>
            <a:br>
              <a:rPr lang="en-US" sz="3000" dirty="0" smtClean="0">
                <a:ln>
                  <a:solidFill>
                    <a:schemeClr val="tx2"/>
                  </a:solidFill>
                </a:ln>
                <a:solidFill>
                  <a:srgbClr val="00B050"/>
                </a:solidFill>
                <a:effectLst/>
                <a:latin typeface="Arial Rounded MT Bold" pitchFamily="34" charset="0"/>
              </a:rPr>
            </a:br>
            <a:r>
              <a:rPr lang="en-US" sz="3000" dirty="0" smtClean="0">
                <a:ln>
                  <a:solidFill>
                    <a:schemeClr val="tx2"/>
                  </a:solidFill>
                </a:ln>
                <a:solidFill>
                  <a:srgbClr val="00B050"/>
                </a:solidFill>
                <a:effectLst/>
                <a:latin typeface="Arial Rounded MT Bold" pitchFamily="34" charset="0"/>
              </a:rPr>
              <a:t>And the children of </a:t>
            </a:r>
            <a:r>
              <a:rPr lang="en-US" sz="3000" dirty="0" err="1" smtClean="0">
                <a:ln>
                  <a:solidFill>
                    <a:schemeClr val="tx2"/>
                  </a:solidFill>
                </a:ln>
                <a:solidFill>
                  <a:srgbClr val="00B050"/>
                </a:solidFill>
                <a:effectLst/>
                <a:latin typeface="Arial Rounded MT Bold" pitchFamily="34" charset="0"/>
              </a:rPr>
              <a:t>Yisra’el</a:t>
            </a:r>
            <a:r>
              <a:rPr lang="en-US" sz="3000" dirty="0" smtClean="0">
                <a:ln>
                  <a:solidFill>
                    <a:schemeClr val="tx2"/>
                  </a:solidFill>
                </a:ln>
                <a:solidFill>
                  <a:srgbClr val="00B050"/>
                </a:solidFill>
                <a:effectLst/>
                <a:latin typeface="Arial Rounded MT Bold" pitchFamily="34" charset="0"/>
              </a:rPr>
              <a:t> no longer had manna, </a:t>
            </a:r>
            <a:br>
              <a:rPr lang="en-US" sz="3000" dirty="0" smtClean="0">
                <a:ln>
                  <a:solidFill>
                    <a:schemeClr val="tx2"/>
                  </a:solidFill>
                </a:ln>
                <a:solidFill>
                  <a:srgbClr val="00B050"/>
                </a:solidFill>
                <a:effectLst/>
                <a:latin typeface="Arial Rounded MT Bold" pitchFamily="34" charset="0"/>
              </a:rPr>
            </a:br>
            <a:r>
              <a:rPr lang="en-US" sz="3000" dirty="0" smtClean="0">
                <a:ln>
                  <a:solidFill>
                    <a:schemeClr val="tx2"/>
                  </a:solidFill>
                </a:ln>
                <a:solidFill>
                  <a:srgbClr val="00B050"/>
                </a:solidFill>
                <a:effectLst/>
                <a:latin typeface="Arial Rounded MT Bold" pitchFamily="34" charset="0"/>
              </a:rPr>
              <a:t>but they ate the food of the land in </a:t>
            </a:r>
            <a:r>
              <a:rPr lang="en-US" sz="3000" dirty="0" err="1" smtClean="0">
                <a:ln>
                  <a:solidFill>
                    <a:schemeClr val="tx2"/>
                  </a:solidFill>
                </a:ln>
                <a:solidFill>
                  <a:srgbClr val="00B050"/>
                </a:solidFill>
                <a:effectLst/>
                <a:latin typeface="Arial Rounded MT Bold" pitchFamily="34" charset="0"/>
              </a:rPr>
              <a:t>Kena’an</a:t>
            </a:r>
            <a:r>
              <a:rPr lang="en-US" sz="3000" dirty="0" smtClean="0">
                <a:ln>
                  <a:solidFill>
                    <a:schemeClr val="tx2"/>
                  </a:solidFill>
                </a:ln>
                <a:solidFill>
                  <a:srgbClr val="00B050"/>
                </a:solidFill>
                <a:effectLst/>
                <a:latin typeface="Arial Rounded MT Bold" pitchFamily="34" charset="0"/>
              </a:rPr>
              <a:t> that year. </a:t>
            </a:r>
            <a:endParaRPr lang="en-CA" sz="2400" dirty="0">
              <a:ln>
                <a:solidFill>
                  <a:schemeClr val="tx2"/>
                </a:solidFill>
              </a:ln>
              <a:solidFill>
                <a:srgbClr val="00B050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12" name="Right Brace 11"/>
          <p:cNvSpPr/>
          <p:nvPr/>
        </p:nvSpPr>
        <p:spPr>
          <a:xfrm rot="5400000" flipH="1">
            <a:off x="5098507" y="-414427"/>
            <a:ext cx="522058" cy="8136904"/>
          </a:xfrm>
          <a:prstGeom prst="rightBrace">
            <a:avLst>
              <a:gd name="adj1" fmla="val 90726"/>
              <a:gd name="adj2" fmla="val 50000"/>
            </a:avLst>
          </a:prstGeom>
          <a:solidFill>
            <a:srgbClr val="CC0099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909836" y="2852936"/>
            <a:ext cx="0" cy="1053450"/>
          </a:xfrm>
          <a:prstGeom prst="straightConnector1">
            <a:avLst/>
          </a:prstGeom>
          <a:ln w="76200">
            <a:solidFill>
              <a:srgbClr val="990000"/>
            </a:solidFill>
            <a:tailEnd type="arrow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610634"/>
              </p:ext>
            </p:extLst>
          </p:nvPr>
        </p:nvGraphicFramePr>
        <p:xfrm>
          <a:off x="438292" y="3909484"/>
          <a:ext cx="11200736" cy="5181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31584"/>
                <a:gridCol w="8136904"/>
                <a:gridCol w="22322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Arial Rounded MT Bold" pitchFamily="34" charset="0"/>
                        </a:rPr>
                        <a:t>14</a:t>
                      </a:r>
                      <a:endParaRPr lang="en-CA" sz="2400" dirty="0">
                        <a:solidFill>
                          <a:schemeClr val="bg1"/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 Rounded MT Bold" pitchFamily="34" charset="0"/>
                        </a:rPr>
                        <a:t>Abib </a:t>
                      </a:r>
                      <a:r>
                        <a:rPr lang="en-US" sz="2800" u="sng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 Rounded MT Bold" pitchFamily="34" charset="0"/>
                        </a:rPr>
                        <a:t>15</a:t>
                      </a:r>
                      <a:r>
                        <a:rPr lang="en-US" sz="2800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 Rounded MT Bold" pitchFamily="34" charset="0"/>
                        </a:rPr>
                        <a:t> - 1</a:t>
                      </a:r>
                      <a:r>
                        <a:rPr lang="en-US" sz="2800" baseline="30000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 Rounded MT Bold" pitchFamily="34" charset="0"/>
                        </a:rPr>
                        <a:t>st</a:t>
                      </a:r>
                      <a:r>
                        <a:rPr lang="en-US" sz="2800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 Rounded MT Bold" pitchFamily="34" charset="0"/>
                        </a:rPr>
                        <a:t> Cycle</a:t>
                      </a:r>
                      <a:r>
                        <a:rPr lang="en-US" sz="2800" baseline="0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 Rounded MT Bold" pitchFamily="34" charset="0"/>
                        </a:rPr>
                        <a:t>  -  1</a:t>
                      </a:r>
                      <a:r>
                        <a:rPr lang="en-US" sz="2800" baseline="30000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 Rounded MT Bold" pitchFamily="34" charset="0"/>
                        </a:rPr>
                        <a:t>st</a:t>
                      </a:r>
                      <a:r>
                        <a:rPr lang="en-US" sz="2800" baseline="0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 Rounded MT Bold" pitchFamily="34" charset="0"/>
                        </a:rPr>
                        <a:t> Convocation of U/B</a:t>
                      </a:r>
                      <a:endParaRPr lang="en-CA" sz="280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n>
                            <a:solidFill>
                              <a:srgbClr val="632C03"/>
                            </a:solidFill>
                          </a:ln>
                          <a:solidFill>
                            <a:srgbClr val="FFFF00"/>
                          </a:solidFill>
                          <a:latin typeface="Arial Rounded MT Bold" pitchFamily="34" charset="0"/>
                        </a:rPr>
                        <a:t>Abib</a:t>
                      </a:r>
                      <a:r>
                        <a:rPr lang="en-US" sz="2800" dirty="0" smtClean="0">
                          <a:ln>
                            <a:solidFill>
                              <a:srgbClr val="632C03"/>
                            </a:solidFill>
                          </a:ln>
                          <a:solidFill>
                            <a:srgbClr val="FF9933"/>
                          </a:solidFill>
                          <a:latin typeface="Arial Rounded MT Bold" pitchFamily="34" charset="0"/>
                        </a:rPr>
                        <a:t> </a:t>
                      </a:r>
                      <a:r>
                        <a:rPr lang="en-US" sz="2800" u="sng" dirty="0" smtClean="0">
                          <a:ln>
                            <a:solidFill>
                              <a:srgbClr val="632C03"/>
                            </a:solidFill>
                          </a:ln>
                          <a:solidFill>
                            <a:srgbClr val="FFFF00"/>
                          </a:solidFill>
                          <a:latin typeface="Arial Rounded MT Bold" pitchFamily="34" charset="0"/>
                        </a:rPr>
                        <a:t>16</a:t>
                      </a:r>
                      <a:r>
                        <a:rPr lang="en-US" sz="2800" dirty="0" smtClean="0">
                          <a:ln>
                            <a:solidFill>
                              <a:srgbClr val="632C03"/>
                            </a:solidFill>
                          </a:ln>
                          <a:solidFill>
                            <a:srgbClr val="FF9933"/>
                          </a:solidFill>
                          <a:latin typeface="Arial Rounded MT Bold" pitchFamily="34" charset="0"/>
                        </a:rPr>
                        <a:t> </a:t>
                      </a:r>
                      <a:endParaRPr lang="en-CA" sz="2800" dirty="0">
                        <a:ln>
                          <a:solidFill>
                            <a:srgbClr val="632C03"/>
                          </a:solidFill>
                        </a:ln>
                        <a:solidFill>
                          <a:srgbClr val="FF993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rgbClr val="CC6600"/>
                    </a:solidFill>
                  </a:tcPr>
                </a:tc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2277988" y="1268760"/>
            <a:ext cx="9217024" cy="2070231"/>
          </a:xfrm>
          <a:prstGeom prst="rect">
            <a:avLst/>
          </a:prstGeom>
          <a:gradFill flip="none" rotWithShape="1">
            <a:gsLst>
              <a:gs pos="0">
                <a:srgbClr val="CC0099">
                  <a:tint val="66000"/>
                  <a:satMod val="160000"/>
                </a:srgbClr>
              </a:gs>
              <a:gs pos="50000">
                <a:srgbClr val="CC0099">
                  <a:tint val="44500"/>
                  <a:satMod val="160000"/>
                </a:srgbClr>
              </a:gs>
              <a:gs pos="100000">
                <a:srgbClr val="CC0099">
                  <a:tint val="23500"/>
                  <a:satMod val="160000"/>
                </a:srgbClr>
              </a:gs>
            </a:gsLst>
            <a:lin ang="18900000" scaled="1"/>
            <a:tileRect/>
          </a:gra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3200" dirty="0" smtClean="0">
                <a:solidFill>
                  <a:srgbClr val="FF0000"/>
                </a:solidFill>
                <a:latin typeface="Verdana"/>
              </a:rPr>
              <a:t>  </a:t>
            </a:r>
            <a:r>
              <a:rPr lang="en-CA" sz="28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glow rad="127000">
                    <a:schemeClr val="accent6">
                      <a:lumMod val="75000"/>
                    </a:schemeClr>
                  </a:glow>
                </a:effectLst>
                <a:latin typeface="Verdana"/>
              </a:rPr>
              <a:t>And they ate of the stored grain of the land</a:t>
            </a:r>
            <a:r>
              <a:rPr lang="en-CA" sz="2800" dirty="0" smtClean="0">
                <a:solidFill>
                  <a:srgbClr val="FF0000"/>
                </a:solidFill>
                <a:latin typeface="Verdana"/>
              </a:rPr>
              <a:t> on the </a:t>
            </a:r>
            <a:r>
              <a:rPr lang="en-CA" sz="2800" u="sng" dirty="0" smtClean="0">
                <a:solidFill>
                  <a:srgbClr val="FF0000"/>
                </a:solidFill>
                <a:effectLst>
                  <a:glow rad="127000">
                    <a:srgbClr val="CCFF99"/>
                  </a:glow>
                </a:effectLst>
                <a:latin typeface="Verdana"/>
              </a:rPr>
              <a:t>morrow after the Pesach</a:t>
            </a:r>
            <a:r>
              <a:rPr lang="en-CA" sz="2800" dirty="0" smtClean="0">
                <a:solidFill>
                  <a:srgbClr val="FF0000"/>
                </a:solidFill>
                <a:effectLst>
                  <a:glow rad="127000">
                    <a:srgbClr val="CCFF99"/>
                  </a:glow>
                </a:effectLst>
                <a:latin typeface="Verdana"/>
              </a:rPr>
              <a:t>, </a:t>
            </a:r>
            <a:r>
              <a:rPr lang="en-CA" sz="2800" dirty="0" smtClean="0">
                <a:solidFill>
                  <a:srgbClr val="FF0000"/>
                </a:solidFill>
                <a:latin typeface="Verdana"/>
              </a:rPr>
              <a:t>unleavened bread and roasted grain         on the same day.</a:t>
            </a:r>
          </a:p>
          <a:p>
            <a:r>
              <a:rPr lang="en-CA" sz="3200" dirty="0" smtClean="0">
                <a:solidFill>
                  <a:srgbClr val="00B050"/>
                </a:solidFill>
                <a:latin typeface="Verdana"/>
              </a:rPr>
              <a:t>       </a:t>
            </a:r>
            <a:r>
              <a:rPr lang="en-CA" sz="2400" b="1" dirty="0" smtClean="0">
                <a:solidFill>
                  <a:srgbClr val="00B050"/>
                </a:solidFill>
                <a:latin typeface="Verdana"/>
              </a:rPr>
              <a:t>Josh 5:11</a:t>
            </a:r>
            <a:endParaRPr lang="en-CA" sz="1200" b="1" dirty="0">
              <a:solidFill>
                <a:srgbClr val="00B050"/>
              </a:solidFill>
              <a:latin typeface="Verdana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7030516" y="2778799"/>
            <a:ext cx="2232248" cy="612648"/>
          </a:xfrm>
          <a:prstGeom prst="wedgeRoundRectCallout">
            <a:avLst>
              <a:gd name="adj1" fmla="val -54670"/>
              <a:gd name="adj2" fmla="val -118530"/>
              <a:gd name="adj3" fmla="val 16667"/>
            </a:avLst>
          </a:prstGeom>
          <a:solidFill>
            <a:schemeClr val="bg1">
              <a:lumMod val="65000"/>
            </a:schemeClr>
          </a:solidFill>
          <a:ln>
            <a:solidFill>
              <a:srgbClr val="00FF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CA" sz="3200" dirty="0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latin typeface="Arial Rounded MT Bold" pitchFamily="34" charset="0"/>
              </a:rPr>
              <a:t>ABIB 15</a:t>
            </a:r>
            <a:endParaRPr lang="en-CA" sz="3200" dirty="0">
              <a:ln>
                <a:solidFill>
                  <a:srgbClr val="002060"/>
                </a:solidFill>
              </a:ln>
              <a:solidFill>
                <a:srgbClr val="00FFFF"/>
              </a:solidFill>
              <a:latin typeface="Arial Rounded MT Bold" pitchFamily="34" charset="0"/>
            </a:endParaRPr>
          </a:p>
        </p:txBody>
      </p:sp>
      <p:pic>
        <p:nvPicPr>
          <p:cNvPr id="3075" name="Picture 3" descr="C:\Users\Rae\Desktop\Passover banner edit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748" y="2060849"/>
            <a:ext cx="1962318" cy="94531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61764" y="257528"/>
            <a:ext cx="1944216" cy="792088"/>
          </a:xfrm>
          <a:prstGeom prst="rect">
            <a:avLst/>
          </a:prstGeom>
          <a:solidFill>
            <a:srgbClr val="7030A0"/>
          </a:solidFill>
          <a:ln w="57150">
            <a:solidFill>
              <a:srgbClr val="FFFFC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CA" sz="3600" b="1" dirty="0" smtClean="0">
                <a:solidFill>
                  <a:srgbClr val="FFCCFF"/>
                </a:solidFill>
                <a:latin typeface="Comic Sans MS" panose="030F0702030302020204" pitchFamily="66" charset="0"/>
              </a:rPr>
              <a:t>Review!</a:t>
            </a:r>
            <a:endParaRPr lang="en-CA" sz="4400" b="1" dirty="0">
              <a:ln>
                <a:solidFill>
                  <a:srgbClr val="0000FF"/>
                </a:solidFill>
              </a:ln>
              <a:solidFill>
                <a:srgbClr val="FFCCFF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Bent Arrow 4"/>
          <p:cNvSpPr/>
          <p:nvPr/>
        </p:nvSpPr>
        <p:spPr>
          <a:xfrm rot="16200000" flipV="1">
            <a:off x="10317040" y="4259410"/>
            <a:ext cx="936104" cy="1116124"/>
          </a:xfrm>
          <a:prstGeom prst="bentArrow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8100000" scaled="1"/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1134972" y="5341808"/>
            <a:ext cx="720080" cy="1347832"/>
          </a:xfrm>
          <a:prstGeom prst="roundRect">
            <a:avLst>
              <a:gd name="adj" fmla="val 30777"/>
            </a:avLst>
          </a:prstGeom>
          <a:solidFill>
            <a:srgbClr val="7030A0"/>
          </a:solidFill>
          <a:ln w="57150">
            <a:solidFill>
              <a:srgbClr val="FFFFC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CA" sz="2400" b="1" dirty="0" smtClean="0">
                <a:solidFill>
                  <a:srgbClr val="FFCCFF"/>
                </a:solidFill>
                <a:latin typeface="Comic Sans MS" panose="030F0702030302020204" pitchFamily="66" charset="0"/>
              </a:rPr>
              <a:t>N</a:t>
            </a:r>
            <a:br>
              <a:rPr lang="en-CA" sz="2400" b="1" dirty="0" smtClean="0">
                <a:solidFill>
                  <a:srgbClr val="FFCCFF"/>
                </a:solidFill>
                <a:latin typeface="Comic Sans MS" panose="030F0702030302020204" pitchFamily="66" charset="0"/>
              </a:rPr>
            </a:br>
            <a:r>
              <a:rPr lang="en-CA" sz="2400" b="1" dirty="0" smtClean="0">
                <a:solidFill>
                  <a:srgbClr val="FFCCFF"/>
                </a:solidFill>
                <a:latin typeface="Comic Sans MS" panose="030F0702030302020204" pitchFamily="66" charset="0"/>
              </a:rPr>
              <a:t>E</a:t>
            </a:r>
            <a:br>
              <a:rPr lang="en-CA" sz="2400" b="1" dirty="0" smtClean="0">
                <a:solidFill>
                  <a:srgbClr val="FFCCFF"/>
                </a:solidFill>
                <a:latin typeface="Comic Sans MS" panose="030F0702030302020204" pitchFamily="66" charset="0"/>
              </a:rPr>
            </a:br>
            <a:r>
              <a:rPr lang="en-CA" sz="2400" b="1" dirty="0" smtClean="0">
                <a:solidFill>
                  <a:srgbClr val="FFCCFF"/>
                </a:solidFill>
                <a:latin typeface="Comic Sans MS" panose="030F0702030302020204" pitchFamily="66" charset="0"/>
              </a:rPr>
              <a:t>W</a:t>
            </a:r>
            <a:endParaRPr lang="en-CA" sz="3200" b="1" dirty="0">
              <a:ln>
                <a:solidFill>
                  <a:srgbClr val="0000FF"/>
                </a:solidFill>
              </a:ln>
              <a:solidFill>
                <a:srgbClr val="FFCCFF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ight Bracket 17"/>
          <p:cNvSpPr/>
          <p:nvPr/>
        </p:nvSpPr>
        <p:spPr>
          <a:xfrm rot="5400000" flipH="1">
            <a:off x="10345330" y="2623281"/>
            <a:ext cx="397563" cy="2189832"/>
          </a:xfrm>
          <a:prstGeom prst="rightBracket">
            <a:avLst>
              <a:gd name="adj" fmla="val 59327"/>
            </a:avLst>
          </a:prstGeom>
          <a:solidFill>
            <a:srgbClr val="FF9933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9381688" y="3570216"/>
            <a:ext cx="235505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lnSpc>
                <a:spcPct val="90000"/>
              </a:lnSpc>
            </a:pPr>
            <a:r>
              <a:rPr lang="en-US" sz="2000" dirty="0" smtClean="0">
                <a:solidFill>
                  <a:srgbClr val="5D2D2D"/>
                </a:solidFill>
                <a:latin typeface="Arial Rounded MT Bold" pitchFamily="34" charset="0"/>
              </a:rPr>
              <a:t>No More Manna!</a:t>
            </a:r>
            <a:endParaRPr lang="en-US" sz="2000" dirty="0">
              <a:solidFill>
                <a:srgbClr val="5D2D2D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432076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3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5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5000">
              <a:srgbClr val="00B0F0">
                <a:alpha val="21000"/>
              </a:srgbClr>
            </a:gs>
            <a:gs pos="50000">
              <a:srgbClr val="CC00CC">
                <a:lumMod val="56000"/>
                <a:lumOff val="44000"/>
                <a:alpha val="33000"/>
              </a:srgbClr>
            </a:gs>
            <a:gs pos="9000">
              <a:srgbClr val="00FF00">
                <a:alpha val="29000"/>
              </a:srgb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708433" y="6597352"/>
            <a:ext cx="480392" cy="260648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14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9757" y="332656"/>
            <a:ext cx="11809312" cy="6264696"/>
          </a:xfrm>
          <a:prstGeom prst="rect">
            <a:avLst/>
          </a:prstGeom>
          <a:solidFill>
            <a:schemeClr val="bg1">
              <a:lumMod val="85000"/>
              <a:alpha val="53000"/>
            </a:schemeClr>
          </a:solidFill>
          <a:ln w="76200">
            <a:solidFill>
              <a:srgbClr val="CC66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3d extrusionH="57150">
              <a:bevelT h="25400" prst="softRound"/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2800" dirty="0" smtClean="0">
                <a:ln>
                  <a:solidFill>
                    <a:schemeClr val="tx2"/>
                  </a:solidFill>
                </a:ln>
                <a:solidFill>
                  <a:srgbClr val="0070C0"/>
                </a:solidFill>
                <a:latin typeface="Arial Rounded MT Bold" pitchFamily="34" charset="0"/>
              </a:rPr>
              <a:t>For Israel, who ate the grain of the land on Abib 15, </a:t>
            </a:r>
            <a:r>
              <a:rPr lang="en-US" sz="2800" u="sng" dirty="0" smtClean="0">
                <a:ln>
                  <a:solidFill>
                    <a:schemeClr val="tx2"/>
                  </a:solidFill>
                </a:ln>
                <a:solidFill>
                  <a:srgbClr val="0070C0"/>
                </a:solidFill>
                <a:latin typeface="Arial Rounded MT Bold" pitchFamily="34" charset="0"/>
              </a:rPr>
              <a:t>there would be NO reason</a:t>
            </a:r>
            <a:r>
              <a:rPr lang="en-US" sz="2800" dirty="0" smtClean="0">
                <a:ln>
                  <a:solidFill>
                    <a:schemeClr val="tx2"/>
                  </a:solidFill>
                </a:ln>
                <a:solidFill>
                  <a:srgbClr val="0070C0"/>
                </a:solidFill>
                <a:latin typeface="Arial Rounded MT Bold" pitchFamily="34" charset="0"/>
              </a:rPr>
              <a:t> to look for manna on Abib 16 – the 2</a:t>
            </a:r>
            <a:r>
              <a:rPr lang="en-US" sz="2800" baseline="30000" dirty="0" smtClean="0">
                <a:ln>
                  <a:solidFill>
                    <a:schemeClr val="tx2"/>
                  </a:solidFill>
                </a:ln>
                <a:solidFill>
                  <a:srgbClr val="0070C0"/>
                </a:solidFill>
                <a:latin typeface="Arial Rounded MT Bold" pitchFamily="34" charset="0"/>
              </a:rPr>
              <a:t>nd</a:t>
            </a:r>
            <a:r>
              <a:rPr lang="en-US" sz="2800" dirty="0" smtClean="0">
                <a:ln>
                  <a:solidFill>
                    <a:schemeClr val="tx2"/>
                  </a:solidFill>
                </a:ln>
                <a:solidFill>
                  <a:srgbClr val="0070C0"/>
                </a:solidFill>
                <a:latin typeface="Arial Rounded MT Bold" pitchFamily="34" charset="0"/>
              </a:rPr>
              <a:t> cycle of the week!</a:t>
            </a:r>
            <a:br>
              <a:rPr lang="en-US" sz="2800" dirty="0" smtClean="0">
                <a:ln>
                  <a:solidFill>
                    <a:schemeClr val="tx2"/>
                  </a:solidFill>
                </a:ln>
                <a:solidFill>
                  <a:srgbClr val="0070C0"/>
                </a:solidFill>
                <a:latin typeface="Arial Rounded MT Bold" pitchFamily="34" charset="0"/>
              </a:rPr>
            </a:br>
            <a:r>
              <a:rPr lang="en-US" sz="2800" dirty="0" smtClean="0">
                <a:ln>
                  <a:solidFill>
                    <a:schemeClr val="tx2"/>
                  </a:solidFill>
                </a:ln>
                <a:solidFill>
                  <a:srgbClr val="993300"/>
                </a:solidFill>
                <a:latin typeface="Arial Rounded MT Bold" pitchFamily="34" charset="0"/>
              </a:rPr>
              <a:t>What about Enoch’s calendar?   </a:t>
            </a:r>
            <a:br>
              <a:rPr lang="en-US" sz="2800" dirty="0" smtClean="0">
                <a:ln>
                  <a:solidFill>
                    <a:schemeClr val="tx2"/>
                  </a:solidFill>
                </a:ln>
                <a:solidFill>
                  <a:srgbClr val="993300"/>
                </a:solidFill>
                <a:latin typeface="Arial Rounded MT Bold" pitchFamily="34" charset="0"/>
              </a:rPr>
            </a:br>
            <a:r>
              <a:rPr lang="en-US" sz="2800" dirty="0" smtClean="0">
                <a:ln>
                  <a:solidFill>
                    <a:schemeClr val="tx2"/>
                  </a:solidFill>
                </a:ln>
                <a:solidFill>
                  <a:srgbClr val="993300"/>
                </a:solidFill>
                <a:latin typeface="Arial Rounded MT Bold" pitchFamily="34" charset="0"/>
              </a:rPr>
              <a:t>Remember Enoch’s quote</a:t>
            </a:r>
            <a:r>
              <a:rPr lang="en-US" sz="2800" dirty="0">
                <a:ln>
                  <a:solidFill>
                    <a:schemeClr val="tx2"/>
                  </a:solidFill>
                </a:ln>
                <a:solidFill>
                  <a:srgbClr val="993300"/>
                </a:solidFill>
                <a:latin typeface="Arial Rounded MT Bold" pitchFamily="34" charset="0"/>
              </a:rPr>
              <a:t>?</a:t>
            </a:r>
            <a:endParaRPr lang="en-US" sz="2800" dirty="0" smtClean="0">
              <a:ln>
                <a:solidFill>
                  <a:schemeClr val="tx2"/>
                </a:solidFill>
              </a:ln>
              <a:solidFill>
                <a:srgbClr val="993300"/>
              </a:solidFill>
              <a:latin typeface="Arial Rounded MT Bold" pitchFamily="34" charset="0"/>
            </a:endParaRPr>
          </a:p>
          <a:p>
            <a:pPr algn="ctr">
              <a:lnSpc>
                <a:spcPct val="150000"/>
              </a:lnSpc>
            </a:pPr>
            <a:endParaRPr lang="en-US" sz="2800" dirty="0">
              <a:ln>
                <a:solidFill>
                  <a:schemeClr val="tx2"/>
                </a:solidFill>
              </a:ln>
              <a:solidFill>
                <a:srgbClr val="993300"/>
              </a:solidFill>
              <a:latin typeface="Arial Rounded MT Bold" pitchFamily="34" charset="0"/>
            </a:endParaRPr>
          </a:p>
          <a:p>
            <a:pPr algn="ctr">
              <a:lnSpc>
                <a:spcPct val="150000"/>
              </a:lnSpc>
            </a:pPr>
            <a:endParaRPr lang="en-US" sz="2800" dirty="0" smtClean="0">
              <a:ln>
                <a:solidFill>
                  <a:schemeClr val="tx2"/>
                </a:solidFill>
              </a:ln>
              <a:solidFill>
                <a:srgbClr val="993300"/>
              </a:solidFill>
              <a:latin typeface="Arial Rounded MT Bold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ln>
                  <a:solidFill>
                    <a:schemeClr val="tx2"/>
                  </a:solidFill>
                </a:ln>
                <a:solidFill>
                  <a:srgbClr val="993300"/>
                </a:solidFill>
                <a:latin typeface="Arial Rounded MT Bold" pitchFamily="34" charset="0"/>
              </a:rPr>
              <a:t>The </a:t>
            </a:r>
            <a:r>
              <a:rPr lang="en-US" sz="2800" b="1" i="1" u="sng" dirty="0" smtClean="0">
                <a:ln>
                  <a:solidFill>
                    <a:schemeClr val="tx2"/>
                  </a:solidFill>
                </a:ln>
                <a:solidFill>
                  <a:srgbClr val="0000FF"/>
                </a:solidFill>
                <a:latin typeface="Arial Rounded MT Bold" pitchFamily="34" charset="0"/>
              </a:rPr>
              <a:t>Sickle’s </a:t>
            </a:r>
            <a:r>
              <a:rPr lang="en-US" sz="2800" b="1" i="1" u="sng" dirty="0" smtClean="0">
                <a:ln>
                  <a:solidFill>
                    <a:schemeClr val="tx2"/>
                  </a:solidFill>
                </a:ln>
                <a:solidFill>
                  <a:srgbClr val="0000FF"/>
                </a:solidFill>
                <a:effectLst>
                  <a:glow rad="127000">
                    <a:srgbClr val="9CECAF"/>
                  </a:glow>
                </a:effectLst>
                <a:latin typeface="Arial Rounded MT Bold" pitchFamily="34" charset="0"/>
              </a:rPr>
              <a:t>FIRST</a:t>
            </a:r>
            <a:r>
              <a:rPr lang="en-US" sz="2800" b="1" i="1" u="sng" dirty="0" smtClean="0">
                <a:ln>
                  <a:solidFill>
                    <a:schemeClr val="tx2"/>
                  </a:solidFill>
                </a:ln>
                <a:solidFill>
                  <a:srgbClr val="0000FF"/>
                </a:solidFill>
                <a:latin typeface="Arial Rounded MT Bold" pitchFamily="34" charset="0"/>
              </a:rPr>
              <a:t> Harvest</a:t>
            </a:r>
            <a:r>
              <a:rPr lang="en-US" sz="2800" b="1" i="1" dirty="0" smtClean="0">
                <a:ln>
                  <a:solidFill>
                    <a:schemeClr val="tx2"/>
                  </a:solidFill>
                </a:ln>
                <a:solidFill>
                  <a:srgbClr val="0000FF"/>
                </a:solidFill>
                <a:latin typeface="Arial Rounded MT Bold" pitchFamily="34" charset="0"/>
              </a:rPr>
              <a:t>,  </a:t>
            </a:r>
            <a:r>
              <a:rPr lang="en-US" sz="2800" dirty="0" smtClean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effectLst>
                  <a:glow rad="88900">
                    <a:srgbClr val="FFFF00"/>
                  </a:glow>
                </a:effectLst>
                <a:latin typeface="Arial Rounded MT Bold" pitchFamily="34" charset="0"/>
              </a:rPr>
              <a:t>as claimed by Enoch’s calendar, </a:t>
            </a:r>
            <a:r>
              <a:rPr lang="en-US" sz="2800" dirty="0" smtClean="0">
                <a:ln>
                  <a:solidFill>
                    <a:schemeClr val="tx2"/>
                  </a:solidFill>
                </a:ln>
                <a:solidFill>
                  <a:srgbClr val="993300"/>
                </a:solidFill>
                <a:latin typeface="Arial Rounded MT Bold" pitchFamily="34" charset="0"/>
              </a:rPr>
              <a:t>asserts the Wave Sheaf offering of First Fruits (for the count to Shavuot) cannot be performed until Abib 26 (</a:t>
            </a:r>
            <a:r>
              <a:rPr lang="en-US" sz="2800" dirty="0" smtClean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latin typeface="Arial Rounded MT Bold" pitchFamily="34" charset="0"/>
              </a:rPr>
              <a:t>hungry or not</a:t>
            </a:r>
            <a:r>
              <a:rPr lang="en-US" sz="2800" dirty="0" smtClean="0">
                <a:ln>
                  <a:solidFill>
                    <a:schemeClr val="tx2"/>
                  </a:solidFill>
                </a:ln>
                <a:solidFill>
                  <a:srgbClr val="993300"/>
                </a:solidFill>
                <a:latin typeface="Arial Rounded MT Bold" pitchFamily="34" charset="0"/>
              </a:rPr>
              <a:t>)!</a:t>
            </a:r>
            <a:endParaRPr lang="en-CA" sz="2800" dirty="0">
              <a:ln>
                <a:solidFill>
                  <a:schemeClr val="tx2"/>
                </a:solidFill>
              </a:ln>
              <a:solidFill>
                <a:srgbClr val="993300"/>
              </a:solidFill>
              <a:latin typeface="Arial Rounded MT Bol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7809" y="3090664"/>
            <a:ext cx="10873208" cy="914400"/>
          </a:xfrm>
          <a:prstGeom prst="rect">
            <a:avLst/>
          </a:prstGeom>
          <a:solidFill>
            <a:srgbClr val="FF99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US" sz="3600" b="1" dirty="0">
                <a:solidFill>
                  <a:srgbClr val="164B4F"/>
                </a:solidFill>
                <a:latin typeface="Arial Rounded MT Bold" pitchFamily="34" charset="0"/>
              </a:rPr>
              <a:t>1/</a:t>
            </a:r>
            <a:r>
              <a:rPr lang="en-US" sz="3600" b="1" dirty="0">
                <a:solidFill>
                  <a:srgbClr val="164B4F"/>
                </a:solidFill>
                <a:effectLst>
                  <a:glow rad="127000">
                    <a:srgbClr val="FFFF00"/>
                  </a:glow>
                </a:effectLst>
                <a:latin typeface="Arial Rounded MT Bold" pitchFamily="34" charset="0"/>
              </a:rPr>
              <a:t>26</a:t>
            </a:r>
            <a:r>
              <a:rPr lang="en-US" sz="3600" b="1" dirty="0" smtClean="0">
                <a:solidFill>
                  <a:srgbClr val="164B4F"/>
                </a:solidFill>
                <a:effectLst>
                  <a:glow rad="127000">
                    <a:srgbClr val="FFFF00"/>
                  </a:glow>
                </a:effectLst>
                <a:latin typeface="Arial Rounded MT Bold" pitchFamily="34" charset="0"/>
              </a:rPr>
              <a:t>:  </a:t>
            </a:r>
            <a:r>
              <a:rPr lang="en-US" sz="3600" b="1" dirty="0">
                <a:solidFill>
                  <a:srgbClr val="164B4F"/>
                </a:solidFill>
                <a:effectLst>
                  <a:glow rad="127000">
                    <a:srgbClr val="00FF00"/>
                  </a:glow>
                </a:effectLst>
                <a:latin typeface="Arial Rounded MT Bold" pitchFamily="34" charset="0"/>
              </a:rPr>
              <a:t>First Fruits (Waving of the Sheaf offering)</a:t>
            </a:r>
            <a:endParaRPr lang="en-CA" sz="36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733203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5000">
              <a:srgbClr val="00B0F0">
                <a:alpha val="21000"/>
              </a:srgbClr>
            </a:gs>
            <a:gs pos="50000">
              <a:srgbClr val="CC00CC">
                <a:lumMod val="56000"/>
                <a:lumOff val="44000"/>
                <a:alpha val="33000"/>
              </a:srgbClr>
            </a:gs>
            <a:gs pos="9000">
              <a:srgbClr val="00FF00">
                <a:alpha val="29000"/>
              </a:srgb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708433" y="6597352"/>
            <a:ext cx="480392" cy="260648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15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5781" y="332656"/>
            <a:ext cx="8136904" cy="4366313"/>
          </a:xfrm>
          <a:prstGeom prst="rect">
            <a:avLst/>
          </a:prstGeom>
          <a:solidFill>
            <a:schemeClr val="bg1">
              <a:lumMod val="85000"/>
              <a:alpha val="53000"/>
            </a:schemeClr>
          </a:solidFill>
          <a:ln w="76200">
            <a:solidFill>
              <a:srgbClr val="CC66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ln>
                  <a:solidFill>
                    <a:schemeClr val="tx2"/>
                  </a:solidFill>
                </a:ln>
                <a:solidFill>
                  <a:srgbClr val="0070C0"/>
                </a:solidFill>
                <a:latin typeface="Arial Rounded MT Bold" pitchFamily="34" charset="0"/>
              </a:rPr>
              <a:t>W</a:t>
            </a:r>
            <a:r>
              <a:rPr lang="en-US" sz="2800" dirty="0" smtClean="0">
                <a:ln>
                  <a:solidFill>
                    <a:schemeClr val="tx2"/>
                  </a:solidFill>
                </a:ln>
                <a:solidFill>
                  <a:srgbClr val="0070C0"/>
                </a:solidFill>
                <a:latin typeface="Arial Rounded MT Bold" pitchFamily="34" charset="0"/>
              </a:rPr>
              <a:t>hile Joshua was quite able to fulfill the </a:t>
            </a:r>
            <a:br>
              <a:rPr lang="en-US" sz="2800" dirty="0" smtClean="0">
                <a:ln>
                  <a:solidFill>
                    <a:schemeClr val="tx2"/>
                  </a:solidFill>
                </a:ln>
                <a:solidFill>
                  <a:srgbClr val="0070C0"/>
                </a:solidFill>
                <a:latin typeface="Arial Rounded MT Bold" pitchFamily="34" charset="0"/>
              </a:rPr>
            </a:br>
            <a:r>
              <a:rPr lang="en-US" sz="2800" dirty="0" smtClean="0">
                <a:ln>
                  <a:solidFill>
                    <a:schemeClr val="tx2"/>
                  </a:solidFill>
                </a:ln>
                <a:solidFill>
                  <a:srgbClr val="0070C0"/>
                </a:solidFill>
                <a:latin typeface="Arial Rounded MT Bold" pitchFamily="34" charset="0"/>
              </a:rPr>
              <a:t>Torah’s requirements concerning the </a:t>
            </a:r>
            <a:br>
              <a:rPr lang="en-US" sz="2800" dirty="0" smtClean="0">
                <a:ln>
                  <a:solidFill>
                    <a:schemeClr val="tx2"/>
                  </a:solidFill>
                </a:ln>
                <a:solidFill>
                  <a:srgbClr val="0070C0"/>
                </a:solidFill>
                <a:latin typeface="Arial Rounded MT Bold" pitchFamily="34" charset="0"/>
              </a:rPr>
            </a:br>
            <a:r>
              <a:rPr lang="en-US" sz="2800" dirty="0" smtClean="0">
                <a:ln>
                  <a:solidFill>
                    <a:schemeClr val="tx2"/>
                  </a:solidFill>
                </a:ln>
                <a:solidFill>
                  <a:srgbClr val="0070C0"/>
                </a:solidFill>
                <a:latin typeface="Arial Rounded MT Bold" pitchFamily="34" charset="0"/>
              </a:rPr>
              <a:t>Feast of Unleavened </a:t>
            </a:r>
            <a:r>
              <a:rPr lang="en-US" sz="2800" b="1" dirty="0" smtClean="0">
                <a:ln>
                  <a:solidFill>
                    <a:schemeClr val="tx2"/>
                  </a:solidFill>
                </a:ln>
                <a:solidFill>
                  <a:srgbClr val="0070C0"/>
                </a:solidFill>
                <a:effectLst>
                  <a:glow rad="127000">
                    <a:srgbClr val="FFFF00"/>
                  </a:glow>
                </a:effectLst>
                <a:latin typeface="Arial Rounded MT Bold" pitchFamily="34" charset="0"/>
              </a:rPr>
              <a:t>Bread; </a:t>
            </a:r>
            <a:r>
              <a:rPr lang="en-US" sz="2800" dirty="0" smtClean="0">
                <a:ln>
                  <a:solidFill>
                    <a:schemeClr val="tx2"/>
                  </a:solidFill>
                </a:ln>
                <a:solidFill>
                  <a:srgbClr val="0070C0"/>
                </a:solidFill>
                <a:latin typeface="Arial Rounded MT Bold" pitchFamily="34" charset="0"/>
              </a:rPr>
              <a:t/>
            </a:r>
            <a:br>
              <a:rPr lang="en-US" sz="2800" dirty="0" smtClean="0">
                <a:ln>
                  <a:solidFill>
                    <a:schemeClr val="tx2"/>
                  </a:solidFill>
                </a:ln>
                <a:solidFill>
                  <a:srgbClr val="0070C0"/>
                </a:solidFill>
                <a:latin typeface="Arial Rounded MT Bold" pitchFamily="34" charset="0"/>
              </a:rPr>
            </a:br>
            <a:r>
              <a:rPr lang="en-US" sz="2800" dirty="0">
                <a:ln>
                  <a:solidFill>
                    <a:schemeClr val="tx2"/>
                  </a:solidFill>
                </a:ln>
                <a:solidFill>
                  <a:srgbClr val="5D2D2D"/>
                </a:solidFill>
                <a:latin typeface="Arial Rounded MT Bold" pitchFamily="34" charset="0"/>
              </a:rPr>
              <a:t>the rules of </a:t>
            </a:r>
            <a:r>
              <a:rPr lang="en-US" sz="2800" dirty="0" smtClean="0">
                <a:ln>
                  <a:solidFill>
                    <a:schemeClr val="tx2"/>
                  </a:solidFill>
                </a:ln>
                <a:solidFill>
                  <a:srgbClr val="5D2D2D"/>
                </a:solidFill>
                <a:effectLst>
                  <a:glow rad="127000">
                    <a:srgbClr val="99FF99"/>
                  </a:glow>
                </a:effectLst>
                <a:latin typeface="Arial Rounded MT Bold" pitchFamily="34" charset="0"/>
              </a:rPr>
              <a:t>Enoch’s</a:t>
            </a:r>
            <a:r>
              <a:rPr lang="en-US" sz="2800" dirty="0" smtClean="0">
                <a:ln>
                  <a:solidFill>
                    <a:schemeClr val="tx2"/>
                  </a:solidFill>
                </a:ln>
                <a:solidFill>
                  <a:sysClr val="windowText" lastClr="000000"/>
                </a:solidFill>
                <a:latin typeface="Arial Rounded MT Bold" pitchFamily="34" charset="0"/>
              </a:rPr>
              <a:t> </a:t>
            </a:r>
            <a:r>
              <a:rPr lang="en-US" sz="2800" dirty="0" smtClean="0">
                <a:ln>
                  <a:solidFill>
                    <a:schemeClr val="tx2"/>
                  </a:solidFill>
                </a:ln>
                <a:solidFill>
                  <a:srgbClr val="5D2D2D"/>
                </a:solidFill>
                <a:latin typeface="Arial Rounded MT Bold" pitchFamily="34" charset="0"/>
              </a:rPr>
              <a:t>Calendar would </a:t>
            </a:r>
            <a:br>
              <a:rPr lang="en-US" sz="2800" dirty="0" smtClean="0">
                <a:ln>
                  <a:solidFill>
                    <a:schemeClr val="tx2"/>
                  </a:solidFill>
                </a:ln>
                <a:solidFill>
                  <a:srgbClr val="5D2D2D"/>
                </a:solidFill>
                <a:latin typeface="Arial Rounded MT Bold" pitchFamily="34" charset="0"/>
              </a:rPr>
            </a:br>
            <a:r>
              <a:rPr lang="en-US" sz="2800" dirty="0" smtClean="0">
                <a:ln>
                  <a:solidFill>
                    <a:schemeClr val="tx2"/>
                  </a:solidFill>
                </a:ln>
                <a:solidFill>
                  <a:srgbClr val="5D2D2D"/>
                </a:solidFill>
                <a:latin typeface="Arial Rounded MT Bold" pitchFamily="34" charset="0"/>
              </a:rPr>
              <a:t>have p</a:t>
            </a:r>
            <a:r>
              <a:rPr lang="en-US" sz="2800" u="sng" dirty="0" smtClean="0">
                <a:ln>
                  <a:solidFill>
                    <a:schemeClr val="tx2"/>
                  </a:solidFill>
                </a:ln>
                <a:solidFill>
                  <a:srgbClr val="5D2D2D"/>
                </a:solidFill>
                <a:latin typeface="Arial Rounded MT Bold" pitchFamily="34" charset="0"/>
              </a:rPr>
              <a:t>revented Joshua from obedience </a:t>
            </a:r>
            <a:br>
              <a:rPr lang="en-US" sz="2800" u="sng" dirty="0" smtClean="0">
                <a:ln>
                  <a:solidFill>
                    <a:schemeClr val="tx2"/>
                  </a:solidFill>
                </a:ln>
                <a:solidFill>
                  <a:srgbClr val="5D2D2D"/>
                </a:solidFill>
                <a:latin typeface="Arial Rounded MT Bold" pitchFamily="34" charset="0"/>
              </a:rPr>
            </a:br>
            <a:r>
              <a:rPr lang="en-US" sz="2800" u="sng" dirty="0" smtClean="0">
                <a:ln>
                  <a:solidFill>
                    <a:schemeClr val="tx2"/>
                  </a:solidFill>
                </a:ln>
                <a:solidFill>
                  <a:srgbClr val="5D2D2D"/>
                </a:solidFill>
                <a:latin typeface="Arial Rounded MT Bold" pitchFamily="34" charset="0"/>
              </a:rPr>
              <a:t>to </a:t>
            </a:r>
            <a:r>
              <a:rPr lang="en-US" sz="2800" u="sng" dirty="0" smtClean="0">
                <a:ln>
                  <a:solidFill>
                    <a:schemeClr val="tx2"/>
                  </a:solidFill>
                </a:ln>
                <a:solidFill>
                  <a:srgbClr val="0000FF"/>
                </a:solidFill>
                <a:latin typeface="Arial Rounded MT Bold" pitchFamily="34" charset="0"/>
              </a:rPr>
              <a:t>Yahuah</a:t>
            </a:r>
            <a:r>
              <a:rPr lang="en-US" sz="2800" u="sng" dirty="0" smtClean="0">
                <a:ln>
                  <a:solidFill>
                    <a:schemeClr val="tx2"/>
                  </a:solidFill>
                </a:ln>
                <a:solidFill>
                  <a:sysClr val="windowText" lastClr="000000"/>
                </a:solidFill>
                <a:latin typeface="Arial Rounded MT Bold" pitchFamily="34" charset="0"/>
              </a:rPr>
              <a:t> </a:t>
            </a:r>
            <a:r>
              <a:rPr lang="en-US" sz="2800" u="sng" dirty="0" smtClean="0">
                <a:ln>
                  <a:solidFill>
                    <a:schemeClr val="tx2"/>
                  </a:solidFill>
                </a:ln>
                <a:solidFill>
                  <a:srgbClr val="5D2D2D"/>
                </a:solidFill>
                <a:latin typeface="Arial Rounded MT Bold" pitchFamily="34" charset="0"/>
              </a:rPr>
              <a:t>causin</a:t>
            </a:r>
            <a:r>
              <a:rPr lang="en-US" sz="2800" dirty="0" smtClean="0">
                <a:ln>
                  <a:solidFill>
                    <a:schemeClr val="tx2"/>
                  </a:solidFill>
                </a:ln>
                <a:solidFill>
                  <a:srgbClr val="5D2D2D"/>
                </a:solidFill>
                <a:latin typeface="Arial Rounded MT Bold" pitchFamily="34" charset="0"/>
              </a:rPr>
              <a:t>g</a:t>
            </a:r>
            <a:r>
              <a:rPr lang="en-US" sz="2800" u="sng" dirty="0" smtClean="0">
                <a:ln>
                  <a:solidFill>
                    <a:schemeClr val="tx2"/>
                  </a:solidFill>
                </a:ln>
                <a:solidFill>
                  <a:srgbClr val="5D2D2D"/>
                </a:solidFill>
                <a:latin typeface="Arial Rounded MT Bold" pitchFamily="34" charset="0"/>
              </a:rPr>
              <a:t> ever</a:t>
            </a:r>
            <a:r>
              <a:rPr lang="en-US" sz="2800" dirty="0" smtClean="0">
                <a:ln>
                  <a:solidFill>
                    <a:schemeClr val="tx2"/>
                  </a:solidFill>
                </a:ln>
                <a:solidFill>
                  <a:srgbClr val="5D2D2D"/>
                </a:solidFill>
                <a:latin typeface="Arial Rounded MT Bold" pitchFamily="34" charset="0"/>
              </a:rPr>
              <a:t>y</a:t>
            </a:r>
            <a:r>
              <a:rPr lang="en-US" sz="2800" u="sng" dirty="0" smtClean="0">
                <a:ln>
                  <a:solidFill>
                    <a:schemeClr val="tx2"/>
                  </a:solidFill>
                </a:ln>
                <a:solidFill>
                  <a:srgbClr val="5D2D2D"/>
                </a:solidFill>
                <a:latin typeface="Arial Rounded MT Bold" pitchFamily="34" charset="0"/>
              </a:rPr>
              <a:t>one to sin as well</a:t>
            </a:r>
            <a:r>
              <a:rPr lang="en-US" sz="2800" dirty="0" smtClean="0">
                <a:ln>
                  <a:solidFill>
                    <a:schemeClr val="tx2"/>
                  </a:solidFill>
                </a:ln>
                <a:solidFill>
                  <a:srgbClr val="5D2D2D"/>
                </a:solidFill>
                <a:latin typeface="Arial Rounded MT Bold" pitchFamily="34" charset="0"/>
              </a:rPr>
              <a:t>!</a:t>
            </a:r>
          </a:p>
        </p:txBody>
      </p:sp>
      <p:pic>
        <p:nvPicPr>
          <p:cNvPr id="2050" name="Picture 2" descr="C:\Users\Rae\Desktop\Joshu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3823" y="332656"/>
            <a:ext cx="2247900" cy="306705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Rae\Desktop\hunger tumm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90756" y="4864758"/>
            <a:ext cx="3048000" cy="17145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Rae\Desktop\hungry tummy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2292" y="4797152"/>
            <a:ext cx="3024336" cy="197365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1" descr="C:\Users\Rae\Desktop\Art on Desktop\white man clip art\yellow-blue smiley faces\Smiley Decision Questions png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2604" y="2591079"/>
            <a:ext cx="1960245" cy="220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629916" y="4864758"/>
            <a:ext cx="861584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V Boli" pitchFamily="2" charset="0"/>
                <a:cs typeface="MV Boli" pitchFamily="2" charset="0"/>
              </a:rPr>
              <a:t>How hungry would they have been having to wait till Abib 26 to </a:t>
            </a:r>
            <a:b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V Boli" pitchFamily="2" charset="0"/>
                <a:cs typeface="MV Boli" pitchFamily="2" charset="0"/>
              </a:rPr>
            </a:br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V Boli" pitchFamily="2" charset="0"/>
                <a:cs typeface="MV Boli" pitchFamily="2" charset="0"/>
              </a:rPr>
              <a:t>eat &amp; enjoy any of the harvest?!</a:t>
            </a:r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V Boli" pitchFamily="2" charset="0"/>
              <a:cs typeface="MV Bo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475239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5000">
              <a:srgbClr val="00B0F0">
                <a:alpha val="21000"/>
              </a:srgbClr>
            </a:gs>
            <a:gs pos="50000">
              <a:srgbClr val="CC00CC">
                <a:lumMod val="56000"/>
                <a:lumOff val="44000"/>
                <a:alpha val="33000"/>
              </a:srgbClr>
            </a:gs>
            <a:gs pos="9000">
              <a:srgbClr val="00FF00">
                <a:alpha val="29000"/>
              </a:srgb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708433" y="6597352"/>
            <a:ext cx="480392" cy="260648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16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6027" y="1020480"/>
            <a:ext cx="11521281" cy="5504864"/>
          </a:xfrm>
          <a:prstGeom prst="rect">
            <a:avLst/>
          </a:prstGeom>
          <a:solidFill>
            <a:schemeClr val="bg1">
              <a:lumMod val="85000"/>
              <a:alpha val="53000"/>
            </a:schemeClr>
          </a:solidFill>
          <a:ln w="7620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n>
                  <a:solidFill>
                    <a:schemeClr val="tx2"/>
                  </a:solidFill>
                </a:ln>
                <a:solidFill>
                  <a:sysClr val="windowText" lastClr="000000"/>
                </a:solidFill>
                <a:latin typeface="Arial Rounded MT Bold" pitchFamily="34" charset="0"/>
              </a:rPr>
              <a:t>Enoch’s harvest could not begin until Abib 26!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n>
                  <a:solidFill>
                    <a:schemeClr val="tx2"/>
                  </a:solidFill>
                </a:ln>
                <a:solidFill>
                  <a:sysClr val="windowText" lastClr="000000"/>
                </a:solidFill>
                <a:effectLst>
                  <a:glow rad="127000">
                    <a:srgbClr val="9CECAF"/>
                  </a:glow>
                </a:effectLst>
                <a:latin typeface="Arial Rounded MT Bold" pitchFamily="34" charset="0"/>
              </a:rPr>
              <a:t>Enoch’s people </a:t>
            </a:r>
            <a:r>
              <a:rPr lang="en-US" sz="2400" u="sng" dirty="0" smtClean="0">
                <a:ln>
                  <a:solidFill>
                    <a:schemeClr val="tx2"/>
                  </a:solidFill>
                </a:ln>
                <a:solidFill>
                  <a:sysClr val="windowText" lastClr="000000"/>
                </a:solidFill>
                <a:effectLst>
                  <a:glow rad="127000">
                    <a:srgbClr val="9CECAF"/>
                  </a:glow>
                </a:effectLst>
                <a:latin typeface="Arial Rounded MT Bold" pitchFamily="34" charset="0"/>
              </a:rPr>
              <a:t>could not eat</a:t>
            </a:r>
            <a:r>
              <a:rPr lang="en-US" sz="2400" dirty="0" smtClean="0">
                <a:ln>
                  <a:solidFill>
                    <a:schemeClr val="tx2"/>
                  </a:solidFill>
                </a:ln>
                <a:solidFill>
                  <a:sysClr val="windowText" lastClr="000000"/>
                </a:solidFill>
                <a:effectLst>
                  <a:glow rad="127000">
                    <a:srgbClr val="9CECAF"/>
                  </a:glow>
                </a:effectLst>
                <a:latin typeface="Arial Rounded MT Bold" pitchFamily="34" charset="0"/>
              </a:rPr>
              <a:t> any grain </a:t>
            </a:r>
            <a:r>
              <a:rPr lang="en-US" sz="2400" dirty="0" smtClean="0">
                <a:ln>
                  <a:solidFill>
                    <a:schemeClr val="tx2"/>
                  </a:solidFill>
                </a:ln>
                <a:solidFill>
                  <a:sysClr val="windowText" lastClr="000000"/>
                </a:solidFill>
                <a:latin typeface="Arial Rounded MT Bold" pitchFamily="34" charset="0"/>
              </a:rPr>
              <a:t>until the Abib 26 harvest begins.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n>
                  <a:solidFill>
                    <a:schemeClr val="tx2"/>
                  </a:solidFill>
                </a:ln>
                <a:solidFill>
                  <a:sysClr val="windowText" lastClr="000000"/>
                </a:solidFill>
                <a:latin typeface="Arial Rounded MT Bold" pitchFamily="34" charset="0"/>
              </a:rPr>
              <a:t>Enoch could not </a:t>
            </a:r>
            <a:r>
              <a:rPr lang="en-US" sz="2400" dirty="0" smtClean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latin typeface="Arial Rounded MT Bold" pitchFamily="34" charset="0"/>
              </a:rPr>
              <a:t>eat unleavened bread as commanded by </a:t>
            </a:r>
            <a:r>
              <a:rPr lang="en-US" sz="24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Rounded MT Bold" pitchFamily="34" charset="0"/>
              </a:rPr>
              <a:t>Yahuah, </a:t>
            </a:r>
            <a:br>
              <a:rPr lang="en-US" sz="24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Rounded MT Bold" pitchFamily="34" charset="0"/>
              </a:rPr>
            </a:br>
            <a:r>
              <a:rPr lang="en-US" sz="2400" u="sng" dirty="0" smtClean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latin typeface="Arial Rounded MT Bold" pitchFamily="34" charset="0"/>
              </a:rPr>
              <a:t>durin</a:t>
            </a:r>
            <a:r>
              <a:rPr lang="en-US" sz="2400" dirty="0" smtClean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latin typeface="Arial Rounded MT Bold" pitchFamily="34" charset="0"/>
              </a:rPr>
              <a:t>g the Feast of Unleavened Bread!  </a:t>
            </a:r>
            <a:r>
              <a:rPr lang="en-US" sz="240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  <a:latin typeface="Arial Rounded MT Bold" pitchFamily="34" charset="0"/>
              </a:rPr>
              <a:t>NO GRAIN &amp; NO MANNA!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n>
                  <a:solidFill>
                    <a:schemeClr val="tx2"/>
                  </a:solidFill>
                </a:ln>
                <a:solidFill>
                  <a:sysClr val="windowText" lastClr="000000"/>
                </a:solidFill>
                <a:latin typeface="Arial Rounded MT Bold" pitchFamily="34" charset="0"/>
              </a:rPr>
              <a:t>Enoch could only claim Abib 15 for eating manna. </a:t>
            </a:r>
            <a:r>
              <a:rPr lang="en-US" sz="2000" dirty="0" smtClean="0">
                <a:ln>
                  <a:solidFill>
                    <a:schemeClr val="tx2"/>
                  </a:solidFill>
                </a:ln>
                <a:solidFill>
                  <a:srgbClr val="C00000"/>
                </a:solidFill>
                <a:latin typeface="Arial Rounded MT Bold" pitchFamily="34" charset="0"/>
              </a:rPr>
              <a:t>(Then what?  </a:t>
            </a:r>
            <a:r>
              <a:rPr lang="en-US" sz="2000" dirty="0" smtClean="0">
                <a:ln>
                  <a:solidFill>
                    <a:schemeClr val="tx2"/>
                  </a:solidFill>
                </a:ln>
                <a:solidFill>
                  <a:srgbClr val="C00000"/>
                </a:solidFill>
                <a:effectLst>
                  <a:glow rad="127000">
                    <a:srgbClr val="9CECAF"/>
                  </a:glow>
                </a:effectLst>
                <a:latin typeface="Arial Rounded MT Bold" pitchFamily="34" charset="0"/>
              </a:rPr>
              <a:t>Hunger?</a:t>
            </a:r>
            <a:r>
              <a:rPr lang="en-US" sz="2000" dirty="0" smtClean="0">
                <a:ln>
                  <a:solidFill>
                    <a:schemeClr val="tx2"/>
                  </a:solidFill>
                </a:ln>
                <a:solidFill>
                  <a:srgbClr val="C00000"/>
                </a:solidFill>
                <a:latin typeface="Arial Rounded MT Bold" pitchFamily="34" charset="0"/>
              </a:rPr>
              <a:t>) </a:t>
            </a:r>
            <a:r>
              <a:rPr lang="en-US" sz="2400" dirty="0" smtClean="0">
                <a:ln>
                  <a:solidFill>
                    <a:schemeClr val="tx2"/>
                  </a:solidFill>
                </a:ln>
                <a:solidFill>
                  <a:sysClr val="windowText" lastClr="000000"/>
                </a:solidFill>
                <a:latin typeface="Arial Rounded MT Bold" pitchFamily="34" charset="0"/>
              </a:rPr>
              <a:t/>
            </a:r>
            <a:br>
              <a:rPr lang="en-US" sz="2400" dirty="0" smtClean="0">
                <a:ln>
                  <a:solidFill>
                    <a:schemeClr val="tx2"/>
                  </a:solidFill>
                </a:ln>
                <a:solidFill>
                  <a:sysClr val="windowText" lastClr="000000"/>
                </a:solidFill>
                <a:latin typeface="Arial Rounded MT Bold" pitchFamily="34" charset="0"/>
              </a:rPr>
            </a:br>
            <a:r>
              <a:rPr lang="en-US" sz="2400" dirty="0" smtClean="0">
                <a:ln>
                  <a:solidFill>
                    <a:schemeClr val="tx2"/>
                  </a:solidFill>
                </a:ln>
                <a:solidFill>
                  <a:sysClr val="windowText" lastClr="000000"/>
                </a:solidFill>
                <a:latin typeface="Arial Rounded MT Bold" pitchFamily="34" charset="0"/>
              </a:rPr>
              <a:t>Would that be one day of </a:t>
            </a:r>
            <a:r>
              <a:rPr lang="en-US" sz="2400" dirty="0" smtClean="0">
                <a:ln>
                  <a:solidFill>
                    <a:schemeClr val="tx2"/>
                  </a:solidFill>
                </a:ln>
                <a:solidFill>
                  <a:srgbClr val="CC6600"/>
                </a:solidFill>
                <a:latin typeface="Arial Rounded MT Bold" pitchFamily="34" charset="0"/>
              </a:rPr>
              <a:t>“Feast of Unleavened </a:t>
            </a:r>
            <a:r>
              <a:rPr lang="en-US" sz="2400" u="sng" dirty="0" smtClean="0">
                <a:ln>
                  <a:solidFill>
                    <a:schemeClr val="tx2"/>
                  </a:solidFill>
                </a:ln>
                <a:solidFill>
                  <a:srgbClr val="CC6600"/>
                </a:solidFill>
                <a:latin typeface="Arial Rounded MT Bold" pitchFamily="34" charset="0"/>
              </a:rPr>
              <a:t>Manna</a:t>
            </a:r>
            <a:r>
              <a:rPr lang="en-US" sz="2400" dirty="0" smtClean="0">
                <a:ln>
                  <a:solidFill>
                    <a:schemeClr val="tx2"/>
                  </a:solidFill>
                </a:ln>
                <a:solidFill>
                  <a:srgbClr val="CC6600"/>
                </a:solidFill>
                <a:latin typeface="Arial Rounded MT Bold" pitchFamily="34" charset="0"/>
              </a:rPr>
              <a:t>” for ULB week? </a:t>
            </a:r>
            <a:endParaRPr lang="en-US" sz="2400" dirty="0">
              <a:ln>
                <a:solidFill>
                  <a:schemeClr val="tx2"/>
                </a:solidFill>
              </a:ln>
              <a:solidFill>
                <a:srgbClr val="CC6600"/>
              </a:solidFill>
              <a:latin typeface="Arial Rounded MT Bold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n>
                  <a:solidFill>
                    <a:schemeClr val="tx2"/>
                  </a:solidFill>
                </a:ln>
                <a:solidFill>
                  <a:sysClr val="windowText" lastClr="000000"/>
                </a:solidFill>
                <a:latin typeface="Arial Rounded MT Bold" pitchFamily="34" charset="0"/>
              </a:rPr>
              <a:t>Does Enoch believe the people should have been tempted by </a:t>
            </a:r>
            <a:r>
              <a:rPr lang="en-US" sz="2400" dirty="0" smtClean="0">
                <a:ln>
                  <a:solidFill>
                    <a:schemeClr val="tx2"/>
                  </a:solidFill>
                </a:ln>
                <a:solidFill>
                  <a:srgbClr val="0000FF"/>
                </a:solidFill>
                <a:latin typeface="Arial Rounded MT Bold" pitchFamily="34" charset="0"/>
              </a:rPr>
              <a:t>Yahuah</a:t>
            </a:r>
            <a:r>
              <a:rPr lang="en-US" sz="2400" dirty="0" smtClean="0">
                <a:ln>
                  <a:solidFill>
                    <a:schemeClr val="tx2"/>
                  </a:solidFill>
                </a:ln>
                <a:solidFill>
                  <a:sysClr val="windowText" lastClr="000000"/>
                </a:solidFill>
                <a:latin typeface="Arial Rounded MT Bold" pitchFamily="34" charset="0"/>
              </a:rPr>
              <a:t> to abstain from the coveted grain </a:t>
            </a:r>
            <a:r>
              <a:rPr lang="en-US" dirty="0" smtClean="0">
                <a:solidFill>
                  <a:schemeClr val="tx1"/>
                </a:solidFill>
                <a:latin typeface="Arial Rounded MT Bold" pitchFamily="34" charset="0"/>
              </a:rPr>
              <a:t>(which they had not eaten in 40 years)</a:t>
            </a:r>
            <a:r>
              <a:rPr lang="en-US" sz="24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smtClean="0">
                <a:ln>
                  <a:solidFill>
                    <a:schemeClr val="tx2"/>
                  </a:solidFill>
                </a:ln>
                <a:solidFill>
                  <a:sysClr val="windowText" lastClr="000000"/>
                </a:solidFill>
                <a:latin typeface="Arial Rounded MT Bold" pitchFamily="34" charset="0"/>
              </a:rPr>
              <a:t>for 11 more days, </a:t>
            </a:r>
            <a:r>
              <a:rPr lang="en-US" sz="1400" dirty="0" smtClean="0">
                <a:ln>
                  <a:solidFill>
                    <a:schemeClr val="tx2"/>
                  </a:solidFill>
                </a:ln>
                <a:solidFill>
                  <a:sysClr val="windowText" lastClr="000000"/>
                </a:solidFill>
                <a:latin typeface="Arial Rounded MT Bold" pitchFamily="34" charset="0"/>
              </a:rPr>
              <a:t>(to Abib 26) </a:t>
            </a:r>
            <a:r>
              <a:rPr lang="en-US" sz="2400" dirty="0" smtClean="0">
                <a:ln>
                  <a:solidFill>
                    <a:schemeClr val="tx2"/>
                  </a:solidFill>
                </a:ln>
                <a:solidFill>
                  <a:sysClr val="windowText" lastClr="000000"/>
                </a:solidFill>
                <a:latin typeface="Arial Rounded MT Bold" pitchFamily="34" charset="0"/>
              </a:rPr>
              <a:t>before they could begin </a:t>
            </a:r>
            <a:r>
              <a:rPr lang="en-US" sz="2400" dirty="0" smtClean="0">
                <a:ln>
                  <a:solidFill>
                    <a:schemeClr val="tx2"/>
                  </a:solidFill>
                </a:ln>
                <a:solidFill>
                  <a:sysClr val="windowText" lastClr="000000"/>
                </a:solidFill>
                <a:effectLst>
                  <a:glow rad="127000">
                    <a:srgbClr val="99FF99"/>
                  </a:glow>
                </a:effectLst>
                <a:latin typeface="Arial Rounded MT Bold" pitchFamily="34" charset="0"/>
              </a:rPr>
              <a:t>Enoch’s</a:t>
            </a:r>
            <a:r>
              <a:rPr lang="en-US" sz="2400" dirty="0" smtClean="0">
                <a:ln>
                  <a:solidFill>
                    <a:schemeClr val="tx2"/>
                  </a:solidFill>
                </a:ln>
                <a:solidFill>
                  <a:sysClr val="windowText" lastClr="000000"/>
                </a:solidFill>
                <a:latin typeface="Arial Rounded MT Bold" pitchFamily="34" charset="0"/>
              </a:rPr>
              <a:t> harvest and satisfy their hunger?</a:t>
            </a:r>
          </a:p>
        </p:txBody>
      </p:sp>
      <p:sp>
        <p:nvSpPr>
          <p:cNvPr id="4" name="Rectangle 3"/>
          <p:cNvSpPr/>
          <p:nvPr/>
        </p:nvSpPr>
        <p:spPr>
          <a:xfrm>
            <a:off x="392403" y="270808"/>
            <a:ext cx="11456772" cy="753585"/>
          </a:xfrm>
          <a:prstGeom prst="rect">
            <a:avLst/>
          </a:prstGeom>
          <a:solidFill>
            <a:srgbClr val="FFFFCC"/>
          </a:solidFill>
          <a:ln w="38100">
            <a:solidFill>
              <a:srgbClr val="00B0F0"/>
            </a:solidFill>
          </a:ln>
          <a:effectLst>
            <a:glow rad="127000">
              <a:srgbClr val="FF3300"/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US" sz="3600" b="1" spc="300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This is Enoch’s Dilemma ~ not Joshua’s!</a:t>
            </a:r>
            <a:endParaRPr lang="en-CA" sz="3600" spc="300" dirty="0">
              <a:solidFill>
                <a:srgbClr val="00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 Rounded MT Bol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4052" y="6148552"/>
            <a:ext cx="8136904" cy="520808"/>
          </a:xfrm>
          <a:prstGeom prst="rect">
            <a:avLst/>
          </a:prstGeom>
          <a:solidFill>
            <a:srgbClr val="FFFFCC"/>
          </a:solidFill>
          <a:ln w="38100">
            <a:solidFill>
              <a:srgbClr val="00B0F0"/>
            </a:solidFill>
          </a:ln>
          <a:effectLst>
            <a:glow rad="127000">
              <a:srgbClr val="FF3300"/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US" sz="2800" b="1" spc="300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How many statutes have been broken?</a:t>
            </a:r>
            <a:endParaRPr lang="en-CA" sz="2800" spc="300" dirty="0">
              <a:solidFill>
                <a:srgbClr val="00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 Rounded MT Bold" pitchFamily="34" charset="0"/>
            </a:endParaRPr>
          </a:p>
        </p:txBody>
      </p:sp>
      <p:pic>
        <p:nvPicPr>
          <p:cNvPr id="2050" name="Picture 2" descr="C:\Users\Rae\Desktop\Yellow face shock edit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883" y="1960013"/>
            <a:ext cx="1785107" cy="1575863"/>
          </a:xfrm>
          <a:prstGeom prst="rect">
            <a:avLst/>
          </a:prstGeom>
          <a:noFill/>
          <a:effectLst>
            <a:glow rad="101600">
              <a:schemeClr val="bg1">
                <a:alpha val="42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378030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3399">
                <a:alpha val="6000"/>
              </a:srgbClr>
            </a:gs>
            <a:gs pos="48000">
              <a:srgbClr val="FF6633">
                <a:alpha val="30000"/>
              </a:srgbClr>
            </a:gs>
            <a:gs pos="91000">
              <a:srgbClr val="FFFF00">
                <a:alpha val="57000"/>
              </a:srgbClr>
            </a:gs>
            <a:gs pos="75000">
              <a:srgbClr val="01A78F">
                <a:alpha val="58000"/>
              </a:srgbClr>
            </a:gs>
            <a:gs pos="100000">
              <a:srgbClr val="3366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79137" y="6500692"/>
            <a:ext cx="477789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17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1497" y="2080097"/>
            <a:ext cx="11377264" cy="3312368"/>
          </a:xfrm>
          <a:prstGeom prst="rect">
            <a:avLst/>
          </a:prstGeom>
          <a:noFill/>
          <a:ln>
            <a:noFill/>
          </a:ln>
          <a:effectLst>
            <a:glow rad="63500">
              <a:srgbClr val="CC0099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>
              <a:lnSpc>
                <a:spcPct val="150000"/>
              </a:lnSpc>
            </a:pPr>
            <a:r>
              <a:rPr lang="en-CA" sz="3600" dirty="0" smtClean="0">
                <a:ln>
                  <a:solidFill>
                    <a:srgbClr val="FF3300"/>
                  </a:solidFill>
                </a:ln>
                <a:solidFill>
                  <a:srgbClr val="9900CC"/>
                </a:solidFill>
                <a:latin typeface="Arial Rounded MT Bold" pitchFamily="34" charset="0"/>
                <a:cs typeface="Aharoni" pitchFamily="2" charset="-79"/>
              </a:rPr>
              <a:t>If Joshua observed the </a:t>
            </a:r>
            <a:r>
              <a:rPr lang="en-CA" sz="3600" b="1" i="1" dirty="0" smtClean="0">
                <a:ln>
                  <a:solidFill>
                    <a:srgbClr val="002060"/>
                  </a:solidFill>
                </a:ln>
                <a:solidFill>
                  <a:srgbClr val="9900CC"/>
                </a:solidFill>
                <a:latin typeface="Comic Sans MS" panose="030F0702030302020204" pitchFamily="66" charset="0"/>
              </a:rPr>
              <a:t>Wave Sheaf Festival </a:t>
            </a:r>
            <a:r>
              <a:rPr lang="en-CA" sz="3200" dirty="0" smtClean="0">
                <a:ln>
                  <a:solidFill>
                    <a:srgbClr val="002060"/>
                  </a:solidFill>
                </a:ln>
                <a:solidFill>
                  <a:srgbClr val="9900CC"/>
                </a:solidFill>
              </a:rPr>
              <a:t/>
            </a:r>
            <a:br>
              <a:rPr lang="en-CA" sz="3200" dirty="0" smtClean="0">
                <a:ln>
                  <a:solidFill>
                    <a:srgbClr val="002060"/>
                  </a:solidFill>
                </a:ln>
                <a:solidFill>
                  <a:srgbClr val="9900CC"/>
                </a:solidFill>
              </a:rPr>
            </a:br>
            <a:r>
              <a:rPr lang="en-CA" sz="3600" dirty="0" smtClean="0">
                <a:ln>
                  <a:solidFill>
                    <a:srgbClr val="FF3300"/>
                  </a:solidFill>
                </a:ln>
                <a:solidFill>
                  <a:srgbClr val="9900CC"/>
                </a:solidFill>
                <a:latin typeface="Arial Rounded MT Bold" pitchFamily="34" charset="0"/>
                <a:cs typeface="Aharoni" pitchFamily="2" charset="-79"/>
              </a:rPr>
              <a:t>according to Enoch’s calendar, </a:t>
            </a:r>
            <a:br>
              <a:rPr lang="en-CA" sz="3600" dirty="0" smtClean="0">
                <a:ln>
                  <a:solidFill>
                    <a:srgbClr val="FF3300"/>
                  </a:solidFill>
                </a:ln>
                <a:solidFill>
                  <a:srgbClr val="9900CC"/>
                </a:solidFill>
                <a:latin typeface="Arial Rounded MT Bold" pitchFamily="34" charset="0"/>
                <a:cs typeface="Aharoni" pitchFamily="2" charset="-79"/>
              </a:rPr>
            </a:br>
            <a:r>
              <a:rPr lang="en-CA" sz="3600" b="1" dirty="0" smtClean="0">
                <a:ln>
                  <a:solidFill>
                    <a:srgbClr val="9966FF"/>
                  </a:solidFill>
                </a:ln>
                <a:solidFill>
                  <a:srgbClr val="9900CC"/>
                </a:solidFill>
                <a:effectLst>
                  <a:glow rad="127000">
                    <a:srgbClr val="00FFFF"/>
                  </a:glow>
                </a:effectLst>
                <a:latin typeface="Arial Rounded MT Bold" pitchFamily="34" charset="0"/>
                <a:cs typeface="Aharoni" pitchFamily="2" charset="-79"/>
              </a:rPr>
              <a:t>what would be the condition of the bread </a:t>
            </a:r>
            <a:r>
              <a:rPr lang="en-CA" sz="3600" dirty="0" smtClean="0">
                <a:ln>
                  <a:solidFill>
                    <a:srgbClr val="FF3300"/>
                  </a:solidFill>
                </a:ln>
                <a:solidFill>
                  <a:srgbClr val="9900CC"/>
                </a:solidFill>
                <a:latin typeface="Arial Rounded MT Bold" pitchFamily="34" charset="0"/>
                <a:cs typeface="Aharoni" pitchFamily="2" charset="-79"/>
              </a:rPr>
              <a:t/>
            </a:r>
            <a:br>
              <a:rPr lang="en-CA" sz="3600" dirty="0" smtClean="0">
                <a:ln>
                  <a:solidFill>
                    <a:srgbClr val="FF3300"/>
                  </a:solidFill>
                </a:ln>
                <a:solidFill>
                  <a:srgbClr val="9900CC"/>
                </a:solidFill>
                <a:latin typeface="Arial Rounded MT Bold" pitchFamily="34" charset="0"/>
                <a:cs typeface="Aharoni" pitchFamily="2" charset="-79"/>
              </a:rPr>
            </a:br>
            <a:r>
              <a:rPr lang="en-CA" sz="3600" dirty="0" smtClean="0">
                <a:ln>
                  <a:solidFill>
                    <a:srgbClr val="FF3300"/>
                  </a:solidFill>
                </a:ln>
                <a:solidFill>
                  <a:srgbClr val="9900CC"/>
                </a:solidFill>
                <a:latin typeface="Arial Rounded MT Bold" pitchFamily="34" charset="0"/>
                <a:cs typeface="Aharoni" pitchFamily="2" charset="-79"/>
              </a:rPr>
              <a:t>if not offered until Abib 26?</a:t>
            </a:r>
            <a:endParaRPr lang="en-CA" sz="3600" dirty="0">
              <a:ln>
                <a:solidFill>
                  <a:srgbClr val="FF3300"/>
                </a:solidFill>
              </a:ln>
              <a:solidFill>
                <a:srgbClr val="0000FF"/>
              </a:solidFill>
              <a:latin typeface="Arial Rounded MT Bold" pitchFamily="34" charset="0"/>
              <a:cs typeface="Aharoni" pitchFamily="2" charset="-79"/>
            </a:endParaRPr>
          </a:p>
        </p:txBody>
      </p:sp>
      <p:sp>
        <p:nvSpPr>
          <p:cNvPr id="8" name="Oval 7"/>
          <p:cNvSpPr/>
          <p:nvPr/>
        </p:nvSpPr>
        <p:spPr>
          <a:xfrm>
            <a:off x="2133972" y="786408"/>
            <a:ext cx="7776864" cy="914400"/>
          </a:xfrm>
          <a:prstGeom prst="ellipse">
            <a:avLst/>
          </a:prstGeom>
          <a:solidFill>
            <a:schemeClr val="tx2"/>
          </a:solidFill>
          <a:effectLst>
            <a:glow rad="2794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b="1" dirty="0" smtClean="0"/>
              <a:t>Section #</a:t>
            </a:r>
            <a:r>
              <a:rPr lang="en-US" sz="6000" b="1" dirty="0">
                <a:solidFill>
                  <a:srgbClr val="00FF00"/>
                </a:solidFill>
              </a:rPr>
              <a:t>4</a:t>
            </a:r>
            <a:endParaRPr lang="en-CA" sz="6000" b="1" dirty="0">
              <a:solidFill>
                <a:srgbClr val="00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94798" y="5644496"/>
            <a:ext cx="8515534" cy="520808"/>
          </a:xfrm>
          <a:prstGeom prst="rect">
            <a:avLst/>
          </a:prstGeom>
          <a:solidFill>
            <a:srgbClr val="FFFFCC"/>
          </a:solidFill>
          <a:ln w="38100">
            <a:solidFill>
              <a:srgbClr val="00B0F0"/>
            </a:solidFill>
          </a:ln>
          <a:effectLst>
            <a:glow rad="177800">
              <a:srgbClr val="5D2D2D"/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US" sz="2800" b="1" spc="300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What kind of problem will this create?</a:t>
            </a:r>
            <a:endParaRPr lang="en-CA" sz="2800" spc="300" dirty="0">
              <a:solidFill>
                <a:srgbClr val="00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169640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3399">
                <a:alpha val="6000"/>
              </a:srgbClr>
            </a:gs>
            <a:gs pos="48000">
              <a:srgbClr val="FF6633">
                <a:alpha val="30000"/>
              </a:srgbClr>
            </a:gs>
            <a:gs pos="91000">
              <a:srgbClr val="FFFF00">
                <a:alpha val="57000"/>
              </a:srgbClr>
            </a:gs>
            <a:gs pos="75000">
              <a:srgbClr val="01A78F">
                <a:alpha val="58000"/>
              </a:srgbClr>
            </a:gs>
            <a:gs pos="100000">
              <a:srgbClr val="3366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79137" y="6500692"/>
            <a:ext cx="477789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18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7748" y="404664"/>
            <a:ext cx="11953328" cy="5976664"/>
          </a:xfrm>
          <a:prstGeom prst="rect">
            <a:avLst/>
          </a:prstGeom>
          <a:noFill/>
          <a:ln>
            <a:solidFill>
              <a:srgbClr val="9900CC"/>
            </a:solidFill>
          </a:ln>
          <a:effectLst>
            <a:glow rad="63500">
              <a:srgbClr val="CC0099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lnSpc>
                <a:spcPct val="150000"/>
              </a:lnSpc>
            </a:pPr>
            <a:r>
              <a:rPr lang="en-CA" sz="3200" dirty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  <a:latin typeface="Comic Sans MS" pitchFamily="66" charset="0"/>
              </a:rPr>
              <a:t>We </a:t>
            </a:r>
            <a:r>
              <a:rPr lang="en-CA" sz="3200" dirty="0" smtClean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  <a:latin typeface="Comic Sans MS" pitchFamily="66" charset="0"/>
              </a:rPr>
              <a:t>now know there </a:t>
            </a:r>
            <a:r>
              <a:rPr lang="en-CA" sz="3200" dirty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  <a:latin typeface="Comic Sans MS" pitchFamily="66" charset="0"/>
              </a:rPr>
              <a:t>was a restriction for eating </a:t>
            </a:r>
            <a:r>
              <a:rPr lang="en-CA" sz="3200" dirty="0" smtClean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en-CA" sz="3200" dirty="0" smtClean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  <a:latin typeface="Comic Sans MS" pitchFamily="66" charset="0"/>
              </a:rPr>
            </a:br>
            <a:r>
              <a:rPr lang="en-CA" sz="3200" b="1" dirty="0" smtClean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  <a:latin typeface="Comic Sans MS" pitchFamily="66" charset="0"/>
              </a:rPr>
              <a:t>g</a:t>
            </a:r>
            <a:r>
              <a:rPr lang="en-CA" sz="3200" b="1" u="sng" dirty="0" smtClean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  <a:latin typeface="Comic Sans MS" pitchFamily="66" charset="0"/>
              </a:rPr>
              <a:t>rain </a:t>
            </a:r>
            <a:r>
              <a:rPr lang="en-CA" sz="3200" b="1" u="sng" dirty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  <a:latin typeface="Comic Sans MS" pitchFamily="66" charset="0"/>
              </a:rPr>
              <a:t>of an</a:t>
            </a:r>
            <a:r>
              <a:rPr lang="en-CA" sz="3200" b="1" dirty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  <a:latin typeface="Comic Sans MS" pitchFamily="66" charset="0"/>
              </a:rPr>
              <a:t>y</a:t>
            </a:r>
            <a:r>
              <a:rPr lang="en-CA" sz="3200" b="1" u="sng" dirty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  <a:latin typeface="Comic Sans MS" pitchFamily="66" charset="0"/>
              </a:rPr>
              <a:t> kind</a:t>
            </a:r>
            <a:r>
              <a:rPr lang="en-CA" sz="3200" b="1" dirty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CA" sz="3200" dirty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  <a:effectLst>
                  <a:glow rad="127000">
                    <a:srgbClr val="00FFFF"/>
                  </a:glow>
                </a:effectLst>
                <a:latin typeface="Comic Sans MS" pitchFamily="66" charset="0"/>
              </a:rPr>
              <a:t>until after </a:t>
            </a:r>
            <a:r>
              <a:rPr lang="en-CA" sz="3200" dirty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  <a:latin typeface="Comic Sans MS" pitchFamily="66" charset="0"/>
              </a:rPr>
              <a:t>the Wave Sheaf </a:t>
            </a:r>
            <a:br>
              <a:rPr lang="en-CA" sz="3200" dirty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  <a:latin typeface="Comic Sans MS" pitchFamily="66" charset="0"/>
              </a:rPr>
            </a:br>
            <a:r>
              <a:rPr lang="en-CA" sz="3200" dirty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  <a:latin typeface="Comic Sans MS" pitchFamily="66" charset="0"/>
              </a:rPr>
              <a:t>had been presented</a:t>
            </a:r>
            <a:r>
              <a:rPr lang="en-CA" sz="3200" dirty="0" smtClean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  <a:latin typeface="Comic Sans MS" pitchFamily="66" charset="0"/>
              </a:rPr>
              <a:t>.  That’s why …</a:t>
            </a:r>
            <a:endParaRPr lang="en-CA" sz="3200" dirty="0">
              <a:ln>
                <a:solidFill>
                  <a:schemeClr val="tx2"/>
                </a:solidFill>
              </a:ln>
              <a:solidFill>
                <a:schemeClr val="tx1"/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en-CA" sz="3200" b="1" u="sng" dirty="0" smtClean="0">
                <a:ln>
                  <a:solidFill>
                    <a:srgbClr val="FF3300"/>
                  </a:solidFill>
                </a:ln>
                <a:solidFill>
                  <a:srgbClr val="9900CC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Joshua </a:t>
            </a:r>
            <a:r>
              <a:rPr lang="en-CA" sz="3200" b="1" dirty="0" smtClean="0">
                <a:ln>
                  <a:solidFill>
                    <a:srgbClr val="FF3300"/>
                  </a:solidFill>
                </a:ln>
                <a:solidFill>
                  <a:srgbClr val="9900CC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p</a:t>
            </a:r>
            <a:r>
              <a:rPr lang="en-CA" sz="3200" b="1" u="sng" dirty="0" smtClean="0">
                <a:ln>
                  <a:solidFill>
                    <a:srgbClr val="FF3300"/>
                  </a:solidFill>
                </a:ln>
                <a:solidFill>
                  <a:srgbClr val="9900CC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erformed the Wave Sheaf</a:t>
            </a:r>
            <a:r>
              <a:rPr lang="en-CA" sz="3200" b="1" dirty="0" smtClean="0">
                <a:ln>
                  <a:solidFill>
                    <a:srgbClr val="FF3300"/>
                  </a:solidFill>
                </a:ln>
                <a:solidFill>
                  <a:srgbClr val="9900CC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according to the statute, </a:t>
            </a:r>
            <a:r>
              <a:rPr lang="en-CA" sz="3200" b="1" u="sng" dirty="0" smtClean="0">
                <a:ln>
                  <a:solidFill>
                    <a:srgbClr val="FF3300"/>
                  </a:solidFill>
                </a:ln>
                <a:solidFill>
                  <a:srgbClr val="0000FF"/>
                </a:solidFill>
                <a:latin typeface="Comic Sans MS" pitchFamily="66" charset="0"/>
              </a:rPr>
              <a:t>so the</a:t>
            </a:r>
            <a:r>
              <a:rPr lang="en-CA" sz="3200" b="1" dirty="0" smtClean="0">
                <a:ln>
                  <a:solidFill>
                    <a:srgbClr val="FF3300"/>
                  </a:solidFill>
                </a:ln>
                <a:solidFill>
                  <a:srgbClr val="0000FF"/>
                </a:solidFill>
                <a:latin typeface="Comic Sans MS" pitchFamily="66" charset="0"/>
              </a:rPr>
              <a:t>y</a:t>
            </a:r>
            <a:r>
              <a:rPr lang="en-CA" sz="3200" b="1" u="sng" dirty="0" smtClean="0">
                <a:ln>
                  <a:solidFill>
                    <a:srgbClr val="FF3300"/>
                  </a:solidFill>
                </a:ln>
                <a:solidFill>
                  <a:srgbClr val="0000FF"/>
                </a:solidFill>
                <a:latin typeface="Comic Sans MS" pitchFamily="66" charset="0"/>
              </a:rPr>
              <a:t> could eat</a:t>
            </a:r>
            <a:r>
              <a:rPr lang="en-CA" sz="3200" b="1" dirty="0" smtClean="0">
                <a:ln>
                  <a:solidFill>
                    <a:srgbClr val="FF3300"/>
                  </a:solidFill>
                </a:ln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CA" sz="3200" dirty="0" smtClean="0">
                <a:ln>
                  <a:solidFill>
                    <a:srgbClr val="FF3300"/>
                  </a:solidFill>
                </a:ln>
                <a:solidFill>
                  <a:srgbClr val="9900CC"/>
                </a:solidFill>
                <a:latin typeface="Comic Sans MS" pitchFamily="66" charset="0"/>
              </a:rPr>
              <a:t>the </a:t>
            </a:r>
            <a:r>
              <a:rPr lang="en-CA" sz="3200" b="1" u="sng" dirty="0" smtClean="0">
                <a:ln>
                  <a:solidFill>
                    <a:srgbClr val="FF3300"/>
                  </a:solidFill>
                </a:ln>
                <a:solidFill>
                  <a:srgbClr val="0000FF"/>
                </a:solidFill>
                <a:latin typeface="Comic Sans MS" pitchFamily="66" charset="0"/>
              </a:rPr>
              <a:t>first</a:t>
            </a:r>
            <a:r>
              <a:rPr lang="en-CA" sz="3200" dirty="0" smtClean="0">
                <a:ln>
                  <a:solidFill>
                    <a:srgbClr val="FF3300"/>
                  </a:solidFill>
                </a:ln>
                <a:solidFill>
                  <a:srgbClr val="9900CC"/>
                </a:solidFill>
                <a:latin typeface="Comic Sans MS" pitchFamily="66" charset="0"/>
              </a:rPr>
              <a:t> batch of bread dough on </a:t>
            </a:r>
            <a:r>
              <a:rPr lang="en-CA" sz="3200" b="1" dirty="0" smtClean="0">
                <a:ln>
                  <a:solidFill>
                    <a:srgbClr val="FF3300"/>
                  </a:solidFill>
                </a:ln>
                <a:solidFill>
                  <a:srgbClr val="9900CC"/>
                </a:solidFill>
                <a:latin typeface="Comic Sans MS" pitchFamily="66" charset="0"/>
              </a:rPr>
              <a:t>Abib 15 </a:t>
            </a:r>
            <a:r>
              <a:rPr lang="en-CA" sz="3200" dirty="0" smtClean="0">
                <a:ln>
                  <a:solidFill>
                    <a:srgbClr val="FF3300"/>
                  </a:solidFill>
                </a:ln>
                <a:solidFill>
                  <a:srgbClr val="9900CC"/>
                </a:solidFill>
                <a:latin typeface="Comic Sans MS" pitchFamily="66" charset="0"/>
              </a:rPr>
              <a:t>– the morrow </a:t>
            </a:r>
            <a:r>
              <a:rPr lang="en-CA" sz="3200" b="1" u="sng" dirty="0" smtClean="0">
                <a:ln>
                  <a:solidFill>
                    <a:srgbClr val="FF3300"/>
                  </a:solidFill>
                </a:ln>
                <a:solidFill>
                  <a:srgbClr val="9900CC"/>
                </a:solidFill>
                <a:latin typeface="Comic Sans MS" pitchFamily="66" charset="0"/>
              </a:rPr>
              <a:t>AFTER</a:t>
            </a:r>
            <a:r>
              <a:rPr lang="en-CA" sz="3200" dirty="0" smtClean="0">
                <a:ln>
                  <a:solidFill>
                    <a:srgbClr val="FF3300"/>
                  </a:solidFill>
                </a:ln>
                <a:solidFill>
                  <a:srgbClr val="9900CC"/>
                </a:solidFill>
                <a:latin typeface="Comic Sans MS" pitchFamily="66" charset="0"/>
              </a:rPr>
              <a:t> the </a:t>
            </a:r>
            <a:r>
              <a:rPr lang="en-CA" sz="2400" dirty="0" smtClean="0">
                <a:ln>
                  <a:solidFill>
                    <a:srgbClr val="FF3300"/>
                  </a:solidFill>
                </a:ln>
                <a:solidFill>
                  <a:srgbClr val="9900CC"/>
                </a:solidFill>
                <a:latin typeface="Comic Sans MS" pitchFamily="66" charset="0"/>
              </a:rPr>
              <a:t>H7676</a:t>
            </a:r>
            <a:r>
              <a:rPr lang="en-CA" sz="3200" dirty="0" smtClean="0">
                <a:ln>
                  <a:solidFill>
                    <a:srgbClr val="FF3300"/>
                  </a:solidFill>
                </a:ln>
                <a:solidFill>
                  <a:srgbClr val="9900CC"/>
                </a:solidFill>
                <a:latin typeface="Comic Sans MS" pitchFamily="66" charset="0"/>
              </a:rPr>
              <a:t> Shabbat.</a:t>
            </a:r>
          </a:p>
          <a:p>
            <a:pPr algn="ctr">
              <a:lnSpc>
                <a:spcPct val="150000"/>
              </a:lnSpc>
            </a:pPr>
            <a:r>
              <a:rPr lang="en-CA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itchFamily="66" charset="0"/>
              </a:rPr>
              <a:t>(Passover is not an “annual” Shabbat, but in this year Abib 14 was observed on the </a:t>
            </a:r>
            <a:r>
              <a:rPr lang="en-CA" sz="14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itchFamily="66" charset="0"/>
              </a:rPr>
              <a:t>H7676</a:t>
            </a:r>
            <a:r>
              <a:rPr lang="en-CA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itchFamily="66" charset="0"/>
              </a:rPr>
              <a:t> Shabbat.) </a:t>
            </a:r>
            <a:br>
              <a:rPr lang="en-CA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itchFamily="66" charset="0"/>
              </a:rPr>
            </a:br>
            <a:r>
              <a:rPr lang="en-CA" sz="2800" b="1" dirty="0" smtClean="0">
                <a:ln>
                  <a:solidFill>
                    <a:srgbClr val="FF3300"/>
                  </a:solidFill>
                </a:ln>
                <a:solidFill>
                  <a:srgbClr val="0000FF"/>
                </a:solidFill>
                <a:latin typeface="Comic Sans MS" pitchFamily="66" charset="0"/>
              </a:rPr>
              <a:t>The People were then allowed to freely use the grain of the land!</a:t>
            </a:r>
            <a:endParaRPr lang="en-CA" sz="2800" dirty="0">
              <a:ln>
                <a:solidFill>
                  <a:srgbClr val="FF3300"/>
                </a:solidFill>
              </a:ln>
              <a:solidFill>
                <a:schemeClr val="tx2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746755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45000">
              <a:srgbClr val="FF3399">
                <a:alpha val="46000"/>
              </a:srgbClr>
            </a:gs>
            <a:gs pos="72000">
              <a:srgbClr val="00B0F0">
                <a:alpha val="46000"/>
              </a:srgbClr>
            </a:gs>
            <a:gs pos="5000">
              <a:srgbClr val="FFFF00">
                <a:alpha val="73000"/>
              </a:srgbClr>
            </a:gs>
            <a:gs pos="93000">
              <a:srgbClr val="01A78F">
                <a:alpha val="77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8413968" y="3305508"/>
            <a:ext cx="1697592" cy="8435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Arial Rounded MT Bold" pitchFamily="34" charset="0"/>
              </a:rPr>
              <a:t>H7676</a:t>
            </a:r>
            <a:r>
              <a:rPr lang="en-US" sz="2400" b="1" dirty="0" smtClean="0">
                <a:solidFill>
                  <a:srgbClr val="0000FF"/>
                </a:solidFill>
                <a:latin typeface="Arial Rounded MT Bold" pitchFamily="34" charset="0"/>
              </a:rPr>
              <a:t> </a:t>
            </a:r>
            <a:br>
              <a:rPr lang="en-US" sz="2400" b="1" dirty="0" smtClean="0">
                <a:solidFill>
                  <a:srgbClr val="0000FF"/>
                </a:solidFill>
                <a:latin typeface="Arial Rounded MT Bold" pitchFamily="34" charset="0"/>
              </a:rPr>
            </a:br>
            <a:r>
              <a:rPr lang="en-US" sz="2400" b="1" dirty="0" smtClean="0">
                <a:solidFill>
                  <a:srgbClr val="0000FF"/>
                </a:solidFill>
                <a:latin typeface="Arial Rounded MT Bold" pitchFamily="34" charset="0"/>
              </a:rPr>
              <a:t>Shabbat</a:t>
            </a:r>
            <a:endParaRPr lang="en-CA" sz="2400" dirty="0">
              <a:solidFill>
                <a:srgbClr val="0000FF"/>
              </a:solidFill>
              <a:latin typeface="Arial Rounded MT Bold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79137" y="6500692"/>
            <a:ext cx="477789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19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3475" y="2924944"/>
            <a:ext cx="7513145" cy="1728192"/>
          </a:xfrm>
          <a:prstGeom prst="rect">
            <a:avLst/>
          </a:prstGeom>
          <a:gradFill flip="none" rotWithShape="1">
            <a:gsLst>
              <a:gs pos="0">
                <a:srgbClr val="CC0099">
                  <a:tint val="66000"/>
                  <a:satMod val="160000"/>
                </a:srgbClr>
              </a:gs>
              <a:gs pos="50000">
                <a:srgbClr val="CC0099">
                  <a:tint val="44500"/>
                  <a:satMod val="160000"/>
                </a:srgbClr>
              </a:gs>
              <a:gs pos="100000">
                <a:srgbClr val="CC0099">
                  <a:tint val="23500"/>
                  <a:satMod val="160000"/>
                </a:srgbClr>
              </a:gs>
            </a:gsLst>
            <a:lin ang="18900000" scaled="1"/>
            <a:tileRect/>
          </a:gradFill>
          <a:ln w="76200"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US" sz="2600" b="1" dirty="0" smtClean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3200" b="1" dirty="0" smtClean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latin typeface="Arial Rounded MT Bold" pitchFamily="34" charset="0"/>
              </a:rPr>
              <a:t>Enoch </a:t>
            </a:r>
            <a:r>
              <a:rPr lang="en-US" sz="3200" b="1" u="sng" dirty="0" smtClean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latin typeface="Arial Rounded MT Bold" pitchFamily="34" charset="0"/>
              </a:rPr>
              <a:t>does</a:t>
            </a:r>
            <a:r>
              <a:rPr lang="en-US" sz="3200" b="1" dirty="0" smtClean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latin typeface="Arial Rounded MT Bold" pitchFamily="34" charset="0"/>
              </a:rPr>
              <a:t> abide by this stipulation with Joshua &amp; Torah Truth … </a:t>
            </a:r>
            <a:br>
              <a:rPr lang="en-US" sz="3200" b="1" dirty="0" smtClean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latin typeface="Arial Rounded MT Bold" pitchFamily="34" charset="0"/>
              </a:rPr>
            </a:br>
            <a:r>
              <a:rPr lang="en-US" sz="3200" b="1" dirty="0" smtClean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latin typeface="Arial Rounded MT Bold" pitchFamily="34" charset="0"/>
              </a:rPr>
              <a:t>to some degree!</a:t>
            </a:r>
            <a:endParaRPr lang="en-CA" sz="3200" b="1" dirty="0">
              <a:ln>
                <a:solidFill>
                  <a:schemeClr val="tx2"/>
                </a:solidFill>
              </a:ln>
              <a:solidFill>
                <a:srgbClr val="FF0000"/>
              </a:solidFill>
              <a:latin typeface="Arial Rounded MT Bold" pitchFamily="34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697377"/>
              </p:ext>
            </p:extLst>
          </p:nvPr>
        </p:nvGraphicFramePr>
        <p:xfrm>
          <a:off x="1125860" y="4941168"/>
          <a:ext cx="10081120" cy="50405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60140"/>
                <a:gridCol w="1260140"/>
                <a:gridCol w="1260140"/>
                <a:gridCol w="1260140"/>
                <a:gridCol w="1260140"/>
                <a:gridCol w="1260140"/>
                <a:gridCol w="1260140"/>
                <a:gridCol w="1260140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en-US" sz="2400" baseline="30000" dirty="0" smtClean="0">
                          <a:solidFill>
                            <a:schemeClr val="bg1"/>
                          </a:solidFill>
                        </a:rPr>
                        <a:t>ST</a:t>
                      </a:r>
                      <a:r>
                        <a:rPr lang="en-US" sz="24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endParaRPr lang="en-CA" sz="2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r>
                        <a:rPr lang="en-US" sz="2400" baseline="30000" dirty="0" smtClean="0">
                          <a:solidFill>
                            <a:schemeClr val="tx2"/>
                          </a:solidFill>
                        </a:rPr>
                        <a:t>ND</a:t>
                      </a:r>
                      <a:r>
                        <a:rPr lang="en-US" sz="24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endParaRPr lang="en-CA" sz="2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2"/>
                          </a:solidFill>
                        </a:rPr>
                        <a:t>3</a:t>
                      </a:r>
                      <a:r>
                        <a:rPr lang="en-US" sz="2400" baseline="30000" dirty="0" smtClean="0">
                          <a:solidFill>
                            <a:schemeClr val="tx2"/>
                          </a:solidFill>
                        </a:rPr>
                        <a:t>RD</a:t>
                      </a:r>
                      <a:r>
                        <a:rPr lang="en-US" sz="24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endParaRPr lang="en-CA" sz="2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solidFill>
                            <a:schemeClr val="tx2"/>
                          </a:solidFill>
                        </a:rPr>
                        <a:t>4</a:t>
                      </a:r>
                      <a:r>
                        <a:rPr lang="en-CA" sz="2400" baseline="30000" dirty="0" smtClean="0">
                          <a:solidFill>
                            <a:schemeClr val="tx2"/>
                          </a:solidFill>
                        </a:rPr>
                        <a:t>TH</a:t>
                      </a:r>
                      <a:r>
                        <a:rPr lang="en-CA" sz="24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endParaRPr lang="en-CA" sz="2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solidFill>
                            <a:schemeClr val="tx2"/>
                          </a:solidFill>
                        </a:rPr>
                        <a:t>5</a:t>
                      </a:r>
                      <a:r>
                        <a:rPr lang="en-CA" sz="2400" baseline="30000" dirty="0" smtClean="0">
                          <a:solidFill>
                            <a:schemeClr val="tx2"/>
                          </a:solidFill>
                        </a:rPr>
                        <a:t>TH</a:t>
                      </a:r>
                      <a:r>
                        <a:rPr lang="en-CA" sz="24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endParaRPr lang="en-CA" sz="2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solidFill>
                            <a:schemeClr val="tx2"/>
                          </a:solidFill>
                        </a:rPr>
                        <a:t>6</a:t>
                      </a:r>
                      <a:r>
                        <a:rPr lang="en-CA" sz="2400" baseline="30000" dirty="0" smtClean="0">
                          <a:solidFill>
                            <a:schemeClr val="tx2"/>
                          </a:solidFill>
                        </a:rPr>
                        <a:t>TH</a:t>
                      </a:r>
                      <a:r>
                        <a:rPr lang="en-CA" sz="24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endParaRPr lang="en-CA" sz="2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solidFill>
                            <a:srgbClr val="00FFFF"/>
                          </a:solidFill>
                        </a:rPr>
                        <a:t>7</a:t>
                      </a:r>
                      <a:r>
                        <a:rPr lang="en-CA" sz="2400" baseline="30000" dirty="0" smtClean="0">
                          <a:solidFill>
                            <a:srgbClr val="00FFFF"/>
                          </a:solidFill>
                        </a:rPr>
                        <a:t>TH</a:t>
                      </a:r>
                      <a:r>
                        <a:rPr lang="en-CA" sz="2400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 </a:t>
                      </a:r>
                      <a:endParaRPr lang="en-CA" sz="2400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en-US" sz="2400" baseline="30000" dirty="0" smtClean="0">
                          <a:solidFill>
                            <a:schemeClr val="bg1"/>
                          </a:solidFill>
                        </a:rPr>
                        <a:t>ST</a:t>
                      </a:r>
                      <a:r>
                        <a:rPr lang="en-US" sz="24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endParaRPr lang="en-CA" sz="240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sp>
        <p:nvSpPr>
          <p:cNvPr id="24" name="Rectangle 23"/>
          <p:cNvSpPr/>
          <p:nvPr/>
        </p:nvSpPr>
        <p:spPr>
          <a:xfrm>
            <a:off x="405780" y="5805264"/>
            <a:ext cx="8640960" cy="914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27000">
                    <a:srgbClr val="FFFF00"/>
                  </a:glow>
                </a:effectLst>
                <a:latin typeface="Matura MT Script Capitals" pitchFamily="66" charset="0"/>
              </a:rPr>
              <a:t>There is another problem to consider.</a:t>
            </a:r>
            <a:endParaRPr lang="en-CA" sz="4000" dirty="0">
              <a:ln>
                <a:solidFill>
                  <a:schemeClr val="tx1"/>
                </a:solidFill>
              </a:ln>
              <a:solidFill>
                <a:srgbClr val="0070C0"/>
              </a:solidFill>
              <a:effectLst>
                <a:glow rad="127000">
                  <a:srgbClr val="FFFF00"/>
                </a:glow>
              </a:effectLst>
              <a:latin typeface="Matura MT Script Capitals" pitchFamily="66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9262764" y="4213448"/>
            <a:ext cx="0" cy="720080"/>
          </a:xfrm>
          <a:prstGeom prst="straightConnector1">
            <a:avLst/>
          </a:prstGeom>
          <a:ln w="76200">
            <a:solidFill>
              <a:srgbClr val="0000FF"/>
            </a:solidFill>
            <a:headEnd type="oval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422004" y="166177"/>
            <a:ext cx="9766820" cy="1822663"/>
          </a:xfrm>
          <a:prstGeom prst="rect">
            <a:avLst/>
          </a:prstGeom>
          <a:noFill/>
          <a:ln>
            <a:noFill/>
          </a:ln>
          <a:effectLst>
            <a:glow rad="63500">
              <a:srgbClr val="CC0099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lnSpc>
                <a:spcPct val="150000"/>
              </a:lnSpc>
            </a:pPr>
            <a:r>
              <a:rPr lang="en-CA" sz="2800" b="1" dirty="0" smtClean="0">
                <a:ln>
                  <a:solidFill>
                    <a:schemeClr val="tx2"/>
                  </a:solidFill>
                </a:ln>
                <a:solidFill>
                  <a:srgbClr val="0000FF"/>
                </a:solidFill>
                <a:latin typeface="Comic Sans MS" pitchFamily="66" charset="0"/>
              </a:rPr>
              <a:t>Yahuah</a:t>
            </a:r>
            <a:r>
              <a:rPr lang="en-CA" sz="2800" dirty="0" smtClean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  <a:latin typeface="Comic Sans MS" pitchFamily="66" charset="0"/>
              </a:rPr>
              <a:t> stipulated </a:t>
            </a:r>
            <a:r>
              <a:rPr lang="en-CA" sz="2800" u="sng" dirty="0" smtClean="0">
                <a:ln>
                  <a:solidFill>
                    <a:schemeClr val="tx2"/>
                  </a:solidFill>
                </a:ln>
                <a:solidFill>
                  <a:srgbClr val="0000FF"/>
                </a:solidFill>
                <a:latin typeface="Comic Sans MS" pitchFamily="66" charset="0"/>
              </a:rPr>
              <a:t>b</a:t>
            </a:r>
            <a:r>
              <a:rPr lang="en-CA" sz="2800" dirty="0" smtClean="0">
                <a:ln>
                  <a:solidFill>
                    <a:schemeClr val="tx2"/>
                  </a:solidFill>
                </a:ln>
                <a:solidFill>
                  <a:srgbClr val="0000FF"/>
                </a:solidFill>
                <a:latin typeface="Comic Sans MS" pitchFamily="66" charset="0"/>
              </a:rPr>
              <a:t>y</a:t>
            </a:r>
            <a:r>
              <a:rPr lang="en-CA" sz="2800" u="sng" dirty="0" smtClean="0">
                <a:ln>
                  <a:solidFill>
                    <a:schemeClr val="tx2"/>
                  </a:solidFill>
                </a:ln>
                <a:solidFill>
                  <a:srgbClr val="0000FF"/>
                </a:solidFill>
                <a:latin typeface="Comic Sans MS" pitchFamily="66" charset="0"/>
              </a:rPr>
              <a:t> statute</a:t>
            </a:r>
            <a:r>
              <a:rPr lang="en-CA" sz="2800" dirty="0" smtClean="0">
                <a:ln>
                  <a:solidFill>
                    <a:schemeClr val="tx2"/>
                  </a:solidFill>
                </a:ln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CA" sz="2800" dirty="0" smtClean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  <a:latin typeface="Comic Sans MS" pitchFamily="66" charset="0"/>
              </a:rPr>
              <a:t>the Wave Sheaf </a:t>
            </a:r>
            <a:br>
              <a:rPr lang="en-CA" sz="2800" dirty="0" smtClean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  <a:latin typeface="Comic Sans MS" pitchFamily="66" charset="0"/>
              </a:rPr>
            </a:br>
            <a:r>
              <a:rPr lang="en-CA" sz="2800" dirty="0" smtClean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  <a:latin typeface="Comic Sans MS" pitchFamily="66" charset="0"/>
              </a:rPr>
              <a:t>ceremony must occur on the </a:t>
            </a:r>
            <a:r>
              <a:rPr lang="en-CA" sz="2800" b="1" dirty="0" smtClean="0">
                <a:ln>
                  <a:solidFill>
                    <a:schemeClr val="tx2"/>
                  </a:solidFill>
                </a:ln>
                <a:solidFill>
                  <a:srgbClr val="FF33CC"/>
                </a:solidFill>
                <a:latin typeface="Comic Sans MS" pitchFamily="66" charset="0"/>
              </a:rPr>
              <a:t>1</a:t>
            </a:r>
            <a:r>
              <a:rPr lang="en-CA" sz="2800" b="1" baseline="30000" dirty="0" smtClean="0">
                <a:ln>
                  <a:solidFill>
                    <a:schemeClr val="tx2"/>
                  </a:solidFill>
                </a:ln>
                <a:solidFill>
                  <a:srgbClr val="FF33CC"/>
                </a:solidFill>
                <a:latin typeface="Comic Sans MS" pitchFamily="66" charset="0"/>
              </a:rPr>
              <a:t>st</a:t>
            </a:r>
            <a:r>
              <a:rPr lang="en-CA" sz="2800" b="1" dirty="0" smtClean="0">
                <a:ln>
                  <a:solidFill>
                    <a:schemeClr val="tx2"/>
                  </a:solidFill>
                </a:ln>
                <a:solidFill>
                  <a:srgbClr val="FF33CC"/>
                </a:solidFill>
                <a:latin typeface="Comic Sans MS" pitchFamily="66" charset="0"/>
              </a:rPr>
              <a:t> cycle of the week,</a:t>
            </a:r>
            <a:r>
              <a:rPr lang="en-CA" sz="2800" b="1" dirty="0" smtClean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  <a:latin typeface="Comic Sans MS" pitchFamily="66" charset="0"/>
              </a:rPr>
              <a:t> </a:t>
            </a:r>
            <a:br>
              <a:rPr lang="en-CA" sz="2800" b="1" dirty="0" smtClean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  <a:latin typeface="Comic Sans MS" pitchFamily="66" charset="0"/>
              </a:rPr>
            </a:br>
            <a:r>
              <a:rPr lang="en-CA" sz="2800" dirty="0" smtClean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  <a:latin typeface="Comic Sans MS" pitchFamily="66" charset="0"/>
              </a:rPr>
              <a:t>the </a:t>
            </a:r>
            <a:r>
              <a:rPr lang="en-CA" sz="2800" u="sng" dirty="0" smtClean="0">
                <a:ln>
                  <a:solidFill>
                    <a:schemeClr val="tx2"/>
                  </a:solidFill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DAY</a:t>
            </a:r>
            <a:r>
              <a:rPr lang="en-CA" sz="2800" dirty="0" smtClean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  <a:latin typeface="Comic Sans MS" pitchFamily="66" charset="0"/>
              </a:rPr>
              <a:t> after the 7</a:t>
            </a:r>
            <a:r>
              <a:rPr lang="en-CA" sz="2800" baseline="30000" dirty="0" smtClean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  <a:latin typeface="Comic Sans MS" pitchFamily="66" charset="0"/>
              </a:rPr>
              <a:t>th</a:t>
            </a:r>
            <a:r>
              <a:rPr lang="en-CA" sz="2800" dirty="0" smtClean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  <a:latin typeface="Comic Sans MS" pitchFamily="66" charset="0"/>
              </a:rPr>
              <a:t> day Shabbat.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41528" y="260648"/>
            <a:ext cx="2491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spc="150" dirty="0" smtClean="0">
                <a:ln w="11430"/>
                <a:solidFill>
                  <a:srgbClr val="F8F8F8"/>
                </a:solidFill>
                <a:effectLst>
                  <a:glow rad="127000">
                    <a:srgbClr val="7030A0">
                      <a:alpha val="81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atura MT Script Capitals" pitchFamily="66" charset="0"/>
              </a:rPr>
              <a:t>Note: </a:t>
            </a:r>
            <a:endParaRPr lang="en-US" sz="5400" b="1" spc="150" dirty="0">
              <a:ln w="11430"/>
              <a:solidFill>
                <a:srgbClr val="F8F8F8"/>
              </a:solidFill>
              <a:effectLst>
                <a:glow rad="127000">
                  <a:srgbClr val="7030A0">
                    <a:alpha val="81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Matura MT Script Capitals" pitchFamily="66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05780" y="1844824"/>
            <a:ext cx="373281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softRound"/>
              <a:contourClr>
                <a:srgbClr val="DDDDDD"/>
              </a:contourClr>
            </a:sp3d>
          </a:bodyPr>
          <a:lstStyle/>
          <a:p>
            <a:pPr algn="ctr"/>
            <a:r>
              <a:rPr lang="en-US" sz="6600" b="1" spc="50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atura MT Script Capitals" pitchFamily="66" charset="0"/>
              </a:rPr>
              <a:t>Surprise!</a:t>
            </a:r>
            <a:endParaRPr lang="en-US" sz="6600" b="1" spc="150" dirty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Matura MT Script Capitals" pitchFamily="66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478788" y="6043384"/>
            <a:ext cx="2232248" cy="5555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n-US" sz="2400" b="1" dirty="0" smtClean="0">
                <a:solidFill>
                  <a:schemeClr val="accent6"/>
                </a:solidFill>
                <a:latin typeface="Arial Rounded MT Bold" pitchFamily="34" charset="0"/>
              </a:rPr>
              <a:t>Wave Sheaf</a:t>
            </a:r>
            <a:endParaRPr lang="en-CA" sz="2400" dirty="0">
              <a:solidFill>
                <a:schemeClr val="accent6"/>
              </a:solidFill>
              <a:latin typeface="Arial Rounded MT Bold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10607900" y="5445184"/>
            <a:ext cx="0" cy="576064"/>
          </a:xfrm>
          <a:prstGeom prst="straightConnector1">
            <a:avLst/>
          </a:prstGeom>
          <a:ln w="76200">
            <a:solidFill>
              <a:schemeClr val="accent6"/>
            </a:solidFill>
            <a:headEnd type="oval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241631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25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3" grpId="0" animBg="1"/>
      <p:bldP spid="34" grpId="0"/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>
                <a:alpha val="47000"/>
              </a:srgbClr>
            </a:gs>
            <a:gs pos="22000">
              <a:srgbClr val="FF6633">
                <a:alpha val="43000"/>
              </a:srgbClr>
            </a:gs>
            <a:gs pos="47000">
              <a:srgbClr val="FFFF00">
                <a:alpha val="50000"/>
              </a:srgbClr>
            </a:gs>
            <a:gs pos="71000">
              <a:srgbClr val="01A78F">
                <a:alpha val="51000"/>
              </a:srgbClr>
            </a:gs>
            <a:gs pos="88000">
              <a:srgbClr val="9900CC">
                <a:alpha val="52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83044" y="6511325"/>
            <a:ext cx="405781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023" y="980728"/>
            <a:ext cx="11972802" cy="55446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CA" sz="3200" dirty="0" smtClean="0">
                <a:ln>
                  <a:solidFill>
                    <a:srgbClr val="0000FF"/>
                  </a:solidFill>
                </a:ln>
                <a:solidFill>
                  <a:srgbClr val="00FFFF"/>
                </a:solidFill>
                <a:latin typeface="Arial Rounded MT Bold" pitchFamily="34" charset="0"/>
              </a:rPr>
              <a:t>Yahuah’s</a:t>
            </a:r>
            <a:r>
              <a:rPr lang="en-CA" sz="3200" dirty="0" smtClean="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r>
              <a:rPr lang="en-CA" sz="32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requirements thus far:</a:t>
            </a:r>
            <a:br>
              <a:rPr lang="en-CA" sz="32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</a:br>
            <a:r>
              <a:rPr lang="en-CA" sz="3200" dirty="0" smtClean="0">
                <a:ln>
                  <a:solidFill>
                    <a:srgbClr val="0000FF"/>
                  </a:solidFill>
                </a:ln>
                <a:solidFill>
                  <a:srgbClr val="00FFFF"/>
                </a:solidFill>
                <a:latin typeface="Arial Rounded MT Bold" pitchFamily="34" charset="0"/>
              </a:rPr>
              <a:t>1.  </a:t>
            </a:r>
            <a:r>
              <a:rPr lang="en-CA" sz="32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Enter the land.</a:t>
            </a:r>
            <a:br>
              <a:rPr lang="en-CA" sz="32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</a:br>
            <a:r>
              <a:rPr lang="en-CA" sz="3200" dirty="0" smtClean="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r>
              <a:rPr lang="en-CA" sz="3200" dirty="0" smtClean="0">
                <a:ln>
                  <a:solidFill>
                    <a:srgbClr val="0000FF"/>
                  </a:solidFill>
                </a:ln>
                <a:solidFill>
                  <a:srgbClr val="00FFFF"/>
                </a:solidFill>
                <a:latin typeface="Arial Rounded MT Bold" pitchFamily="34" charset="0"/>
              </a:rPr>
              <a:t>2.  </a:t>
            </a:r>
            <a:r>
              <a:rPr lang="en-CA" sz="32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Observe Passover. </a:t>
            </a:r>
            <a:r>
              <a:rPr lang="en-CA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(Abib 14)</a:t>
            </a:r>
            <a:r>
              <a:rPr lang="en-CA" sz="32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/>
            </a:r>
            <a:br>
              <a:rPr lang="en-CA" sz="32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</a:br>
            <a:r>
              <a:rPr lang="en-CA" sz="3200" dirty="0" smtClean="0">
                <a:solidFill>
                  <a:schemeClr val="tx2"/>
                </a:solidFill>
                <a:latin typeface="Arial Rounded MT Bold" pitchFamily="34" charset="0"/>
              </a:rPr>
              <a:t>   </a:t>
            </a:r>
            <a:r>
              <a:rPr lang="en-CA" sz="3200" dirty="0" smtClean="0">
                <a:ln>
                  <a:solidFill>
                    <a:srgbClr val="0000FF"/>
                  </a:solidFill>
                </a:ln>
                <a:solidFill>
                  <a:srgbClr val="00FFFF"/>
                </a:solidFill>
                <a:latin typeface="Arial Rounded MT Bold" pitchFamily="34" charset="0"/>
              </a:rPr>
              <a:t>3.  </a:t>
            </a:r>
            <a:r>
              <a:rPr lang="en-CA" sz="3200" b="1" u="sng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Arial Rounded MT Bold" pitchFamily="34" charset="0"/>
              </a:rPr>
              <a:t>Cut</a:t>
            </a:r>
            <a:r>
              <a:rPr lang="en-CA" sz="3200" dirty="0" smtClean="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r>
              <a:rPr lang="en-CA" sz="32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the</a:t>
            </a:r>
            <a:r>
              <a:rPr lang="en-CA" sz="3200" dirty="0" smtClean="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r>
              <a:rPr lang="en-CA" sz="3200" b="1" u="sng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Arial Rounded MT Bold" pitchFamily="34" charset="0"/>
              </a:rPr>
              <a:t>First</a:t>
            </a:r>
            <a:r>
              <a:rPr lang="en-CA" sz="3200" dirty="0" smtClean="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r>
              <a:rPr lang="en-CA" sz="32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Wheat Wave Sheaf offering.</a:t>
            </a:r>
            <a:br>
              <a:rPr lang="en-CA" sz="32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</a:br>
            <a:r>
              <a:rPr lang="en-CA" sz="3200" dirty="0" smtClean="0">
                <a:solidFill>
                  <a:schemeClr val="tx2"/>
                </a:solidFill>
                <a:latin typeface="Arial Rounded MT Bold" pitchFamily="34" charset="0"/>
              </a:rPr>
              <a:t>     </a:t>
            </a:r>
            <a:r>
              <a:rPr lang="en-CA" sz="3200" dirty="0" smtClean="0">
                <a:ln>
                  <a:solidFill>
                    <a:srgbClr val="0000FF"/>
                  </a:solidFill>
                </a:ln>
                <a:solidFill>
                  <a:srgbClr val="00FFFF"/>
                </a:solidFill>
                <a:latin typeface="Arial Rounded MT Bold" pitchFamily="34" charset="0"/>
              </a:rPr>
              <a:t>4.  </a:t>
            </a:r>
            <a:r>
              <a:rPr lang="en-CA" sz="32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Roast </a:t>
            </a:r>
            <a:r>
              <a:rPr lang="en-CA" sz="3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&amp; </a:t>
            </a:r>
            <a:r>
              <a:rPr lang="en-CA" sz="32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Grind Wheat; prepare a </a:t>
            </a:r>
            <a:r>
              <a:rPr lang="en-CA" sz="3200" u="sng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Arial Rounded MT Bold" pitchFamily="34" charset="0"/>
              </a:rPr>
              <a:t>Flour</a:t>
            </a:r>
            <a:r>
              <a:rPr lang="en-CA" sz="320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Arial Rounded MT Bold" pitchFamily="34" charset="0"/>
              </a:rPr>
              <a:t> and Oil Mixture.</a:t>
            </a:r>
            <a:r>
              <a:rPr lang="en-CA" sz="3200" dirty="0" smtClean="0">
                <a:solidFill>
                  <a:schemeClr val="tx2"/>
                </a:solidFill>
                <a:latin typeface="Arial Rounded MT Bold" pitchFamily="34" charset="0"/>
              </a:rPr>
              <a:t/>
            </a:r>
            <a:br>
              <a:rPr lang="en-CA" sz="3200" dirty="0" smtClean="0">
                <a:solidFill>
                  <a:schemeClr val="tx2"/>
                </a:solidFill>
                <a:latin typeface="Arial Rounded MT Bold" pitchFamily="34" charset="0"/>
              </a:rPr>
            </a:br>
            <a:r>
              <a:rPr lang="en-CA" sz="3200" dirty="0" smtClean="0">
                <a:solidFill>
                  <a:schemeClr val="tx2"/>
                </a:solidFill>
                <a:latin typeface="Arial Rounded MT Bold" pitchFamily="34" charset="0"/>
              </a:rPr>
              <a:t>       </a:t>
            </a:r>
            <a:r>
              <a:rPr lang="en-CA" sz="3200" dirty="0" smtClean="0">
                <a:ln>
                  <a:solidFill>
                    <a:srgbClr val="0000FF"/>
                  </a:solidFill>
                </a:ln>
                <a:solidFill>
                  <a:srgbClr val="00FFFF"/>
                </a:solidFill>
                <a:latin typeface="Arial Rounded MT Bold" pitchFamily="34" charset="0"/>
              </a:rPr>
              <a:t>5.  </a:t>
            </a:r>
            <a:r>
              <a:rPr lang="en-CA" sz="32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Present the </a:t>
            </a:r>
            <a:r>
              <a:rPr lang="en-CA" sz="3200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glow rad="127000">
                    <a:srgbClr val="9CECAF"/>
                  </a:glow>
                </a:effectLst>
                <a:latin typeface="Arial Rounded MT Bold" pitchFamily="34" charset="0"/>
              </a:rPr>
              <a:t>ascent</a:t>
            </a:r>
            <a:r>
              <a:rPr lang="en-CA" sz="32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 offering (by fire) to </a:t>
            </a:r>
            <a:r>
              <a:rPr lang="en-CA" sz="3200" dirty="0" smtClean="0">
                <a:solidFill>
                  <a:srgbClr val="0000FF"/>
                </a:solidFill>
                <a:latin typeface="Arial Rounded MT Bold" pitchFamily="34" charset="0"/>
              </a:rPr>
              <a:t>Yahuah.</a:t>
            </a:r>
            <a:br>
              <a:rPr lang="en-CA" sz="3200" dirty="0" smtClean="0">
                <a:solidFill>
                  <a:srgbClr val="0000FF"/>
                </a:solidFill>
                <a:latin typeface="Arial Rounded MT Bold" pitchFamily="34" charset="0"/>
              </a:rPr>
            </a:br>
            <a:r>
              <a:rPr lang="en-CA" sz="3200" dirty="0" smtClean="0">
                <a:solidFill>
                  <a:srgbClr val="0000FF"/>
                </a:solidFill>
                <a:latin typeface="Arial Rounded MT Bold" pitchFamily="34" charset="0"/>
              </a:rPr>
              <a:t>	    </a:t>
            </a:r>
            <a:r>
              <a:rPr lang="en-CA" sz="3200" dirty="0" smtClean="0">
                <a:ln>
                  <a:solidFill>
                    <a:srgbClr val="0000FF"/>
                  </a:solidFill>
                </a:ln>
                <a:solidFill>
                  <a:srgbClr val="00FFFF"/>
                </a:solidFill>
                <a:latin typeface="Arial Rounded MT Bold" pitchFamily="34" charset="0"/>
              </a:rPr>
              <a:t>6.  </a:t>
            </a:r>
            <a:r>
              <a:rPr lang="en-CA" sz="32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Bake Bread Dough for normal consumption.</a:t>
            </a:r>
            <a:br>
              <a:rPr lang="en-CA" sz="32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</a:br>
            <a:r>
              <a:rPr lang="en-CA" sz="3200" dirty="0" smtClean="0">
                <a:solidFill>
                  <a:schemeClr val="tx2"/>
                </a:solidFill>
                <a:latin typeface="Arial Rounded MT Bold" pitchFamily="34" charset="0"/>
              </a:rPr>
              <a:t>	     </a:t>
            </a:r>
            <a:r>
              <a:rPr lang="en-CA" sz="3200" b="1" dirty="0" smtClean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  <a:latin typeface="Arial Rounded MT Bold" pitchFamily="34" charset="0"/>
              </a:rPr>
              <a:t>7.  </a:t>
            </a:r>
            <a:r>
              <a:rPr lang="en-CA" sz="3200" b="1" u="sng" dirty="0" smtClean="0">
                <a:ln>
                  <a:solidFill>
                    <a:srgbClr val="0000FF"/>
                  </a:solidFill>
                </a:ln>
                <a:solidFill>
                  <a:srgbClr val="208080"/>
                </a:solidFill>
                <a:latin typeface="Arial Rounded MT Bold" pitchFamily="34" charset="0"/>
              </a:rPr>
              <a:t>Eat the Grain of the Land</a:t>
            </a:r>
            <a:r>
              <a:rPr lang="en-CA" sz="3200" b="1" dirty="0" smtClean="0">
                <a:ln>
                  <a:solidFill>
                    <a:srgbClr val="0000FF"/>
                  </a:solidFill>
                </a:ln>
                <a:solidFill>
                  <a:srgbClr val="208080"/>
                </a:solidFill>
                <a:latin typeface="Arial Rounded MT Bold" pitchFamily="34" charset="0"/>
              </a:rPr>
              <a:t>!</a:t>
            </a:r>
            <a:endParaRPr lang="en-CA" sz="3200" b="1" u="sng" dirty="0">
              <a:ln>
                <a:solidFill>
                  <a:srgbClr val="0000FF"/>
                </a:solidFill>
              </a:ln>
              <a:solidFill>
                <a:srgbClr val="208080"/>
              </a:solidFill>
              <a:latin typeface="Arial Rounded MT Bol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69876" y="116632"/>
            <a:ext cx="9649072" cy="776038"/>
          </a:xfrm>
          <a:prstGeom prst="rect">
            <a:avLst/>
          </a:prstGeom>
          <a:solidFill>
            <a:srgbClr val="FF33CC"/>
          </a:solidFill>
          <a:ln w="381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CA" sz="4800" b="1" dirty="0" smtClean="0">
                <a:ln>
                  <a:solidFill>
                    <a:srgbClr val="0000FF"/>
                  </a:solidFill>
                </a:ln>
                <a:latin typeface="Arial Rounded MT Bold" pitchFamily="34" charset="0"/>
              </a:rPr>
              <a:t>Basic Pre-Summary From Part 1</a:t>
            </a:r>
            <a:endParaRPr lang="en-CA" sz="4800" b="1" dirty="0">
              <a:ln>
                <a:solidFill>
                  <a:srgbClr val="0000FF"/>
                </a:solidFill>
              </a:ln>
              <a:latin typeface="Arial Rounded MT Bold" pitchFamily="34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9779953" y="1412776"/>
            <a:ext cx="2277989" cy="1368152"/>
          </a:xfrm>
          <a:prstGeom prst="cloudCallout">
            <a:avLst>
              <a:gd name="adj1" fmla="val -90735"/>
              <a:gd name="adj2" fmla="val 70911"/>
            </a:avLst>
          </a:prstGeom>
          <a:solidFill>
            <a:srgbClr val="FFCCFF"/>
          </a:solidFill>
          <a:ln w="28575">
            <a:solidFill>
              <a:srgbClr val="FF33CC"/>
            </a:solidFill>
          </a:ln>
          <a:effectLst>
            <a:glow rad="127000">
              <a:srgbClr val="BCFFDE"/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4400" b="1" dirty="0" smtClean="0">
                <a:ln w="28575">
                  <a:solidFill>
                    <a:srgbClr val="0000FF"/>
                  </a:solidFill>
                </a:ln>
                <a:solidFill>
                  <a:srgbClr val="99FF66"/>
                </a:solidFill>
                <a:latin typeface="Arial Rounded MT Bold" pitchFamily="34" charset="0"/>
              </a:rPr>
              <a:t>Fine</a:t>
            </a:r>
            <a:endParaRPr lang="en-CA" sz="4400" b="1" dirty="0">
              <a:ln w="28575">
                <a:solidFill>
                  <a:srgbClr val="0000FF"/>
                </a:solidFill>
              </a:ln>
              <a:solidFill>
                <a:srgbClr val="99FF66"/>
              </a:solidFill>
              <a:latin typeface="Arial Rounded MT Bol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3772" y="5229200"/>
            <a:ext cx="11783045" cy="1509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CA" sz="31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Only after the Wave Sheaf and the </a:t>
            </a:r>
            <a:r>
              <a:rPr lang="en-CA" sz="31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glow rad="127000">
                    <a:srgbClr val="FFFFCC"/>
                  </a:glow>
                </a:effectLst>
                <a:latin typeface="Arial Rounded MT Bold" pitchFamily="34" charset="0"/>
              </a:rPr>
              <a:t>ascension</a:t>
            </a:r>
            <a:r>
              <a:rPr lang="en-CA" sz="31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 offerings had been presented was it acceptable to </a:t>
            </a:r>
            <a:r>
              <a:rPr lang="en-CA" sz="3100" dirty="0">
                <a:solidFill>
                  <a:srgbClr val="0000FF"/>
                </a:solidFill>
                <a:latin typeface="Arial Rounded MT Bold" pitchFamily="34" charset="0"/>
              </a:rPr>
              <a:t>Yahuah</a:t>
            </a:r>
            <a:r>
              <a:rPr lang="en-CA" sz="3100" dirty="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r>
              <a:rPr lang="en-CA" sz="31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to consume the </a:t>
            </a:r>
            <a:r>
              <a:rPr lang="en-CA" sz="31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Arial Rounded MT Bold" pitchFamily="34" charset="0"/>
              </a:rPr>
              <a:t>FIRST</a:t>
            </a:r>
            <a:r>
              <a:rPr lang="en-CA" sz="3100" dirty="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r>
              <a:rPr lang="en-CA" sz="3100" dirty="0">
                <a:solidFill>
                  <a:srgbClr val="006600"/>
                </a:solidFill>
                <a:latin typeface="Arial Rounded MT Bold" pitchFamily="34" charset="0"/>
              </a:rPr>
              <a:t>Grain of the Land! </a:t>
            </a:r>
            <a:r>
              <a:rPr lang="en-CA" sz="3100" dirty="0" smtClean="0">
                <a:solidFill>
                  <a:srgbClr val="006600"/>
                </a:solidFill>
                <a:latin typeface="Arial Rounded MT Bold" pitchFamily="34" charset="0"/>
              </a:rPr>
              <a:t>    </a:t>
            </a:r>
            <a:r>
              <a:rPr lang="en-CA" sz="3100" b="1" dirty="0" smtClean="0">
                <a:ln>
                  <a:solidFill>
                    <a:srgbClr val="0000FF"/>
                  </a:solidFill>
                </a:ln>
                <a:solidFill>
                  <a:srgbClr val="00FFFF"/>
                </a:solidFill>
                <a:latin typeface="Arial Rounded MT Bold" pitchFamily="34" charset="0"/>
              </a:rPr>
              <a:t>Jos </a:t>
            </a:r>
            <a:r>
              <a:rPr lang="en-CA" sz="3100" b="1" dirty="0">
                <a:ln>
                  <a:solidFill>
                    <a:srgbClr val="0000FF"/>
                  </a:solidFill>
                </a:ln>
                <a:solidFill>
                  <a:srgbClr val="00FFFF"/>
                </a:solidFill>
                <a:latin typeface="Arial Rounded MT Bold" pitchFamily="34" charset="0"/>
              </a:rPr>
              <a:t>5:11 - </a:t>
            </a:r>
            <a:r>
              <a:rPr lang="en-CA" sz="3100" b="1" dirty="0" smtClean="0">
                <a:ln>
                  <a:solidFill>
                    <a:srgbClr val="0000FF"/>
                  </a:solidFill>
                </a:ln>
                <a:solidFill>
                  <a:srgbClr val="00FFFF"/>
                </a:solidFill>
                <a:latin typeface="Arial Rounded MT Bold" pitchFamily="34" charset="0"/>
              </a:rPr>
              <a:t>… AND </a:t>
            </a:r>
            <a:r>
              <a:rPr lang="en-CA" sz="3100" b="1" dirty="0">
                <a:ln>
                  <a:solidFill>
                    <a:srgbClr val="0000FF"/>
                  </a:solidFill>
                </a:ln>
                <a:solidFill>
                  <a:srgbClr val="00FFFF"/>
                </a:solidFill>
                <a:latin typeface="Arial Rounded MT Bold" pitchFamily="34" charset="0"/>
              </a:rPr>
              <a:t>THEY </a:t>
            </a:r>
            <a:r>
              <a:rPr lang="en-CA" sz="3100" b="1" u="sng" dirty="0">
                <a:ln>
                  <a:solidFill>
                    <a:srgbClr val="0000FF"/>
                  </a:solidFill>
                </a:ln>
                <a:solidFill>
                  <a:srgbClr val="00FFFF"/>
                </a:solidFill>
                <a:latin typeface="Arial Rounded MT Bold" pitchFamily="34" charset="0"/>
              </a:rPr>
              <a:t>ATE</a:t>
            </a:r>
            <a:r>
              <a:rPr lang="en-CA" sz="3100" b="1" dirty="0">
                <a:ln>
                  <a:solidFill>
                    <a:srgbClr val="0000FF"/>
                  </a:solidFill>
                </a:ln>
                <a:solidFill>
                  <a:srgbClr val="00FFFF"/>
                </a:solidFill>
                <a:latin typeface="Arial Rounded MT Bold" pitchFamily="34" charset="0"/>
              </a:rPr>
              <a:t> …</a:t>
            </a:r>
          </a:p>
        </p:txBody>
      </p:sp>
      <p:pic>
        <p:nvPicPr>
          <p:cNvPr id="11" name="Picture 3" descr="F:\Art on Desktop - 1\All white man clip art\yellow-blue smiley faces\yellow smiley face - right on 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764" y="4077072"/>
            <a:ext cx="1194177" cy="10299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C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loud Callout 11"/>
          <p:cNvSpPr/>
          <p:nvPr/>
        </p:nvSpPr>
        <p:spPr>
          <a:xfrm>
            <a:off x="6598468" y="1074616"/>
            <a:ext cx="2592288" cy="1042204"/>
          </a:xfrm>
          <a:prstGeom prst="cloudCallout">
            <a:avLst>
              <a:gd name="adj1" fmla="val -49531"/>
              <a:gd name="adj2" fmla="val 86347"/>
            </a:avLst>
          </a:prstGeom>
          <a:solidFill>
            <a:srgbClr val="CCFF99"/>
          </a:solidFill>
          <a:ln w="28575">
            <a:solidFill>
              <a:srgbClr val="FF33CC"/>
            </a:solidFill>
          </a:ln>
          <a:effectLst>
            <a:glow rad="127000">
              <a:srgbClr val="BCFFDE"/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3200" b="1" dirty="0" smtClean="0">
                <a:ln w="28575">
                  <a:solidFill>
                    <a:srgbClr val="0000FF"/>
                  </a:solidFill>
                </a:ln>
                <a:solidFill>
                  <a:srgbClr val="99FF66"/>
                </a:solidFill>
                <a:latin typeface="Arial Rounded MT Bold" pitchFamily="34" charset="0"/>
              </a:rPr>
              <a:t>Abib 15</a:t>
            </a:r>
            <a:endParaRPr lang="en-CA" sz="3200" b="1" dirty="0">
              <a:ln w="28575">
                <a:solidFill>
                  <a:srgbClr val="0000FF"/>
                </a:solidFill>
              </a:ln>
              <a:solidFill>
                <a:srgbClr val="99FF66"/>
              </a:solidFill>
              <a:latin typeface="Arial Rounded MT Bold" pitchFamily="34" charset="0"/>
            </a:endParaRPr>
          </a:p>
        </p:txBody>
      </p:sp>
      <p:pic>
        <p:nvPicPr>
          <p:cNvPr id="13" name="Picture 6" descr="C:\Users\Rae\Desktop\wheat 5 pn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3333" l="0" r="875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1261959" y="1268760"/>
            <a:ext cx="835712" cy="1358375"/>
          </a:xfrm>
          <a:prstGeom prst="rect">
            <a:avLst/>
          </a:prstGeom>
          <a:noFill/>
          <a:effectLst>
            <a:glow rad="63500">
              <a:schemeClr val="accent1">
                <a:lumMod val="20000"/>
                <a:lumOff val="8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2359108" y="3212976"/>
            <a:ext cx="202170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Part 2</a:t>
            </a:r>
            <a:endParaRPr lang="en-US" sz="4400" b="1" cap="none" spc="0" dirty="0">
              <a:ln w="11430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V Boli" pitchFamily="2" charset="0"/>
              <a:cs typeface="MV Bo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170850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3399">
                <a:alpha val="6000"/>
              </a:srgbClr>
            </a:gs>
            <a:gs pos="48000">
              <a:srgbClr val="FF6633">
                <a:alpha val="30000"/>
              </a:srgbClr>
            </a:gs>
            <a:gs pos="91000">
              <a:srgbClr val="FFFF00">
                <a:alpha val="57000"/>
              </a:srgbClr>
            </a:gs>
            <a:gs pos="75000">
              <a:srgbClr val="01A78F">
                <a:alpha val="58000"/>
              </a:srgbClr>
            </a:gs>
            <a:gs pos="100000">
              <a:srgbClr val="3366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79137" y="6500692"/>
            <a:ext cx="477789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20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5780" y="404664"/>
            <a:ext cx="11377264" cy="5976664"/>
          </a:xfrm>
          <a:prstGeom prst="rect">
            <a:avLst/>
          </a:prstGeom>
          <a:noFill/>
          <a:ln>
            <a:solidFill>
              <a:srgbClr val="9900CC"/>
            </a:solidFill>
          </a:ln>
          <a:effectLst>
            <a:glow rad="63500">
              <a:srgbClr val="CC0099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lnSpc>
                <a:spcPct val="150000"/>
              </a:lnSpc>
            </a:pPr>
            <a:endParaRPr lang="en-CA" sz="3200" dirty="0">
              <a:ln>
                <a:solidFill>
                  <a:srgbClr val="FF3300"/>
                </a:solidFill>
              </a:ln>
              <a:solidFill>
                <a:srgbClr val="FF33CC"/>
              </a:solidFill>
              <a:latin typeface="Comic Sans MS" pitchFamily="66" charset="0"/>
            </a:endParaRPr>
          </a:p>
        </p:txBody>
      </p:sp>
      <p:pic>
        <p:nvPicPr>
          <p:cNvPr id="8" name="Picture 3" descr="C:\Users\Rae\Desktop\BOOK OF ENO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7908" y="1723296"/>
            <a:ext cx="2128604" cy="25336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Rae\Desktop\Joshu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4652" y="1613615"/>
            <a:ext cx="2016224" cy="275094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65820" y="692696"/>
            <a:ext cx="10657184" cy="57554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spc="150" dirty="0" smtClean="0">
                <a:ln w="11430"/>
                <a:solidFill>
                  <a:srgbClr val="F8F8F8"/>
                </a:solidFill>
                <a:effectLst>
                  <a:glow rad="127000">
                    <a:srgbClr val="7030A0">
                      <a:alpha val="81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atura MT Script Capitals" pitchFamily="66" charset="0"/>
              </a:rPr>
              <a:t>What is the difference between </a:t>
            </a:r>
            <a:r>
              <a:rPr lang="en-US" sz="5400" b="1" spc="150" dirty="0" smtClean="0">
                <a:ln w="11430"/>
                <a:solidFill>
                  <a:srgbClr val="632C03"/>
                </a:solidFill>
                <a:effectLst>
                  <a:glow rad="127000">
                    <a:srgbClr val="FF9933">
                      <a:alpha val="81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atura MT Script Capitals" pitchFamily="66" charset="0"/>
              </a:rPr>
              <a:t>Enoch</a:t>
            </a:r>
            <a:r>
              <a:rPr lang="en-US" sz="5400" b="1" spc="150" dirty="0" smtClean="0">
                <a:ln w="11430"/>
                <a:solidFill>
                  <a:srgbClr val="F8F8F8"/>
                </a:solidFill>
                <a:effectLst>
                  <a:glow rad="127000">
                    <a:srgbClr val="7030A0">
                      <a:alpha val="81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atura MT Script Capitals" pitchFamily="66" charset="0"/>
              </a:rPr>
              <a:t> &amp; </a:t>
            </a:r>
            <a:br>
              <a:rPr lang="en-US" sz="5400" b="1" spc="150" dirty="0" smtClean="0">
                <a:ln w="11430"/>
                <a:solidFill>
                  <a:srgbClr val="F8F8F8"/>
                </a:solidFill>
                <a:effectLst>
                  <a:glow rad="127000">
                    <a:srgbClr val="7030A0">
                      <a:alpha val="81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atura MT Script Capitals" pitchFamily="66" charset="0"/>
              </a:rPr>
            </a:br>
            <a:r>
              <a:rPr lang="en-US" sz="5400" b="1" spc="150" dirty="0" smtClean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27000">
                    <a:srgbClr val="7030A0">
                      <a:alpha val="81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atura MT Script Capitals" pitchFamily="66" charset="0"/>
              </a:rPr>
              <a:t>Joshua</a:t>
            </a:r>
            <a:r>
              <a:rPr lang="en-US" sz="5400" b="1" spc="150" dirty="0" smtClean="0">
                <a:ln w="11430"/>
                <a:solidFill>
                  <a:srgbClr val="F8F8F8"/>
                </a:solidFill>
                <a:effectLst>
                  <a:glow rad="127000">
                    <a:srgbClr val="7030A0">
                      <a:alpha val="81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atura MT Script Capitals" pitchFamily="66" charset="0"/>
              </a:rPr>
              <a:t>?</a:t>
            </a:r>
          </a:p>
          <a:p>
            <a:pPr algn="ctr"/>
            <a:endParaRPr lang="en-US" sz="4000" b="1" spc="150" dirty="0">
              <a:ln w="11430"/>
              <a:solidFill>
                <a:srgbClr val="F8F8F8"/>
              </a:solidFill>
              <a:effectLst>
                <a:glow rad="127000">
                  <a:srgbClr val="7030A0">
                    <a:alpha val="81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Matura MT Script Capitals" pitchFamily="66" charset="0"/>
            </a:endParaRPr>
          </a:p>
          <a:p>
            <a:pPr algn="ctr"/>
            <a:endParaRPr lang="en-US" sz="5400" b="1" spc="150" dirty="0" smtClean="0">
              <a:ln w="11430"/>
              <a:solidFill>
                <a:srgbClr val="F8F8F8"/>
              </a:solidFill>
              <a:effectLst>
                <a:glow rad="127000">
                  <a:srgbClr val="7030A0">
                    <a:alpha val="81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Matura MT Script Capitals" pitchFamily="66" charset="0"/>
            </a:endParaRPr>
          </a:p>
          <a:p>
            <a:pPr algn="ctr"/>
            <a:r>
              <a:rPr lang="en-US" sz="5400" b="1" spc="150" dirty="0" smtClean="0">
                <a:ln w="11430"/>
                <a:solidFill>
                  <a:srgbClr val="F8F8F8"/>
                </a:solidFill>
                <a:effectLst>
                  <a:glow rad="127000">
                    <a:srgbClr val="7030A0">
                      <a:alpha val="81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atura MT Script Capitals" pitchFamily="66" charset="0"/>
              </a:rPr>
              <a:t>It’s the difference between </a:t>
            </a:r>
            <a:br>
              <a:rPr lang="en-US" sz="5400" b="1" spc="150" dirty="0" smtClean="0">
                <a:ln w="11430"/>
                <a:solidFill>
                  <a:srgbClr val="F8F8F8"/>
                </a:solidFill>
                <a:effectLst>
                  <a:glow rad="127000">
                    <a:srgbClr val="7030A0">
                      <a:alpha val="81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atura MT Script Capitals" pitchFamily="66" charset="0"/>
              </a:rPr>
            </a:br>
            <a:r>
              <a:rPr lang="en-US" sz="5400" b="1" spc="150" dirty="0" smtClean="0">
                <a:ln w="11430"/>
                <a:solidFill>
                  <a:srgbClr val="F8F8F8"/>
                </a:solidFill>
                <a:effectLst>
                  <a:glow rad="127000">
                    <a:srgbClr val="7030A0">
                      <a:alpha val="81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atura MT Script Capitals" pitchFamily="66" charset="0"/>
              </a:rPr>
              <a:t>a “</a:t>
            </a:r>
            <a:r>
              <a:rPr lang="en-US" sz="5400" b="1" spc="150" dirty="0" smtClean="0">
                <a:ln w="11430"/>
                <a:solidFill>
                  <a:srgbClr val="632C03"/>
                </a:solidFill>
                <a:effectLst>
                  <a:glow rad="127000">
                    <a:srgbClr val="FF9933">
                      <a:alpha val="81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atura MT Script Capitals" pitchFamily="66" charset="0"/>
              </a:rPr>
              <a:t>date</a:t>
            </a:r>
            <a:r>
              <a:rPr lang="en-US" sz="5400" b="1" spc="150" dirty="0" smtClean="0">
                <a:ln w="11430"/>
                <a:solidFill>
                  <a:srgbClr val="F8F8F8"/>
                </a:solidFill>
                <a:effectLst>
                  <a:glow rad="127000">
                    <a:srgbClr val="7030A0">
                      <a:alpha val="81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atura MT Script Capitals" pitchFamily="66" charset="0"/>
              </a:rPr>
              <a:t>” and/or a “</a:t>
            </a:r>
            <a:r>
              <a:rPr lang="en-US" sz="5400" b="1" spc="150" dirty="0" smtClean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27000">
                    <a:srgbClr val="7030A0">
                      <a:alpha val="81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atura MT Script Capitals" pitchFamily="66" charset="0"/>
              </a:rPr>
              <a:t>day.</a:t>
            </a:r>
            <a:r>
              <a:rPr lang="en-US" sz="5400" b="1" spc="150" dirty="0" smtClean="0">
                <a:ln w="11430"/>
                <a:solidFill>
                  <a:srgbClr val="F8F8F8"/>
                </a:solidFill>
                <a:effectLst>
                  <a:glow rad="127000">
                    <a:srgbClr val="7030A0">
                      <a:alpha val="81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atura MT Script Capitals" pitchFamily="66" charset="0"/>
              </a:rPr>
              <a:t>”</a:t>
            </a:r>
            <a:endParaRPr lang="en-US" sz="5400" b="1" spc="150" dirty="0">
              <a:ln w="11430"/>
              <a:solidFill>
                <a:srgbClr val="F8F8F8"/>
              </a:solidFill>
              <a:effectLst>
                <a:glow rad="127000">
                  <a:srgbClr val="7030A0">
                    <a:alpha val="81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Matura MT Script Capital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056829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3399">
                <a:alpha val="6000"/>
              </a:srgbClr>
            </a:gs>
            <a:gs pos="48000">
              <a:srgbClr val="FF6633">
                <a:alpha val="30000"/>
              </a:srgbClr>
            </a:gs>
            <a:gs pos="91000">
              <a:srgbClr val="FFFF00">
                <a:alpha val="57000"/>
              </a:srgbClr>
            </a:gs>
            <a:gs pos="75000">
              <a:srgbClr val="01A78F">
                <a:alpha val="58000"/>
              </a:srgbClr>
            </a:gs>
            <a:gs pos="100000">
              <a:srgbClr val="3366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79137" y="6500692"/>
            <a:ext cx="477789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21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42284" y="3026570"/>
            <a:ext cx="6768752" cy="3642790"/>
          </a:xfrm>
          <a:prstGeom prst="rect">
            <a:avLst/>
          </a:prstGeom>
          <a:noFill/>
          <a:ln>
            <a:noFill/>
          </a:ln>
          <a:effectLst>
            <a:glow rad="63500">
              <a:srgbClr val="CC0099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lnSpc>
                <a:spcPct val="150000"/>
              </a:lnSpc>
            </a:pPr>
            <a:r>
              <a:rPr lang="en-CA" sz="3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The 15</a:t>
            </a:r>
            <a:r>
              <a:rPr lang="en-CA" sz="3600" b="1" baseline="3000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th</a:t>
            </a:r>
            <a:r>
              <a:rPr lang="en-CA" sz="3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day of the </a:t>
            </a:r>
            <a:br>
              <a:rPr lang="en-CA" sz="3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en-CA" sz="3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1</a:t>
            </a:r>
            <a:r>
              <a:rPr lang="en-CA" sz="3600" b="1" baseline="3000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st</a:t>
            </a:r>
            <a:r>
              <a:rPr lang="en-CA" sz="3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month is not always on </a:t>
            </a:r>
            <a:br>
              <a:rPr lang="en-CA" sz="3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en-CA" sz="3600" b="1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a 4</a:t>
            </a:r>
            <a:r>
              <a:rPr lang="en-CA" sz="3600" b="1" baseline="3000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th</a:t>
            </a:r>
            <a:r>
              <a:rPr lang="en-CA" sz="3600" b="1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en-CA" sz="3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cycle </a:t>
            </a:r>
            <a:r>
              <a:rPr lang="en-CA" sz="2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(or a Wednesday)</a:t>
            </a:r>
            <a:r>
              <a:rPr lang="en-CA" sz="3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br>
              <a:rPr lang="en-CA" sz="3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en-CA" sz="3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like it is on Enoch’s calendar.</a:t>
            </a:r>
            <a:endParaRPr lang="en-CA" sz="3200" dirty="0">
              <a:ln>
                <a:solidFill>
                  <a:srgbClr val="FF3300"/>
                </a:solidFill>
              </a:ln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9796" y="460788"/>
            <a:ext cx="1116124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spc="150" dirty="0">
                <a:ln w="11430"/>
                <a:solidFill>
                  <a:srgbClr val="F8F8F8"/>
                </a:solidFill>
                <a:effectLst>
                  <a:glow rad="127000">
                    <a:srgbClr val="7030A0">
                      <a:alpha val="81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atura MT Script Capitals" pitchFamily="66" charset="0"/>
              </a:rPr>
              <a:t>A</a:t>
            </a:r>
            <a:r>
              <a:rPr lang="en-US" sz="5400" b="1" spc="150" dirty="0" smtClean="0">
                <a:ln w="11430"/>
                <a:solidFill>
                  <a:srgbClr val="F8F8F8"/>
                </a:solidFill>
                <a:effectLst>
                  <a:glow rad="127000">
                    <a:srgbClr val="7030A0">
                      <a:alpha val="81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atura MT Script Capitals" pitchFamily="66" charset="0"/>
              </a:rPr>
              <a:t> </a:t>
            </a:r>
            <a:r>
              <a:rPr lang="en-US" sz="5400" b="1" spc="150" dirty="0">
                <a:ln w="11430"/>
                <a:solidFill>
                  <a:srgbClr val="F8F8F8"/>
                </a:solidFill>
                <a:effectLst>
                  <a:glow rad="127000">
                    <a:srgbClr val="7030A0">
                      <a:alpha val="81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atura MT Script Capitals" pitchFamily="66" charset="0"/>
              </a:rPr>
              <a:t>“</a:t>
            </a:r>
            <a:r>
              <a:rPr lang="en-US" sz="5400" b="1" spc="150" dirty="0" smtClean="0">
                <a:ln w="11430"/>
                <a:solidFill>
                  <a:srgbClr val="632C03"/>
                </a:solidFill>
                <a:effectLst>
                  <a:glow rad="127000">
                    <a:srgbClr val="FF9933">
                      <a:alpha val="81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atura MT Script Capitals" pitchFamily="66" charset="0"/>
              </a:rPr>
              <a:t>date</a:t>
            </a:r>
            <a:r>
              <a:rPr lang="en-US" sz="5400" b="1" spc="150" dirty="0" smtClean="0">
                <a:ln w="11430"/>
                <a:solidFill>
                  <a:srgbClr val="F8F8F8"/>
                </a:solidFill>
                <a:effectLst>
                  <a:glow rad="127000">
                    <a:srgbClr val="7030A0">
                      <a:alpha val="81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atura MT Script Capitals" pitchFamily="66" charset="0"/>
              </a:rPr>
              <a:t>” </a:t>
            </a:r>
            <a:r>
              <a:rPr lang="en-US" sz="5400" b="1" spc="150" dirty="0">
                <a:ln w="11430"/>
                <a:solidFill>
                  <a:srgbClr val="F8F8F8"/>
                </a:solidFill>
                <a:effectLst>
                  <a:glow rad="127000">
                    <a:srgbClr val="7030A0">
                      <a:alpha val="81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atura MT Script Capitals" pitchFamily="66" charset="0"/>
              </a:rPr>
              <a:t>and/or a “</a:t>
            </a:r>
            <a:r>
              <a:rPr lang="en-US" sz="5400" b="1" spc="150" dirty="0" smtClean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27000">
                    <a:srgbClr val="7030A0">
                      <a:alpha val="81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atura MT Script Capitals" pitchFamily="66" charset="0"/>
              </a:rPr>
              <a:t>day</a:t>
            </a:r>
            <a:r>
              <a:rPr lang="en-US" sz="5400" b="1" spc="150" dirty="0" smtClean="0">
                <a:ln w="11430"/>
                <a:solidFill>
                  <a:srgbClr val="F8F8F8"/>
                </a:solidFill>
                <a:effectLst>
                  <a:glow rad="127000">
                    <a:srgbClr val="7030A0">
                      <a:alpha val="81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atura MT Script Capitals" pitchFamily="66" charset="0"/>
              </a:rPr>
              <a:t>” are </a:t>
            </a:r>
            <a:r>
              <a:rPr lang="en-US" sz="5400" b="1" u="sng" spc="150" dirty="0" smtClean="0">
                <a:ln w="11430"/>
                <a:solidFill>
                  <a:srgbClr val="F8F8F8"/>
                </a:solidFill>
                <a:effectLst>
                  <a:glow rad="127000">
                    <a:srgbClr val="7030A0">
                      <a:alpha val="81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atura MT Script Capitals" pitchFamily="66" charset="0"/>
              </a:rPr>
              <a:t>usuall</a:t>
            </a:r>
            <a:r>
              <a:rPr lang="en-US" sz="5400" b="1" spc="150" dirty="0" smtClean="0">
                <a:ln w="11430"/>
                <a:solidFill>
                  <a:srgbClr val="F8F8F8"/>
                </a:solidFill>
                <a:effectLst>
                  <a:glow rad="127000">
                    <a:srgbClr val="7030A0">
                      <a:alpha val="81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atura MT Script Capitals" pitchFamily="66" charset="0"/>
              </a:rPr>
              <a:t>y not the same!</a:t>
            </a:r>
            <a:endParaRPr lang="en-US" sz="5400" b="1" spc="150" dirty="0">
              <a:ln w="11430"/>
              <a:solidFill>
                <a:srgbClr val="F8F8F8"/>
              </a:solidFill>
              <a:effectLst>
                <a:glow rad="127000">
                  <a:srgbClr val="7030A0">
                    <a:alpha val="81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Matura MT Script Capitals" pitchFamily="66" charset="0"/>
            </a:endParaRPr>
          </a:p>
          <a:p>
            <a:pPr algn="ctr"/>
            <a:endParaRPr lang="en-US" sz="5400" b="1" spc="150" dirty="0">
              <a:ln w="11430"/>
              <a:solidFill>
                <a:srgbClr val="F8F8F8"/>
              </a:solidFill>
              <a:effectLst>
                <a:glow rad="127000">
                  <a:srgbClr val="7030A0">
                    <a:alpha val="81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Matura MT Script Capitals" pitchFamily="66" charset="0"/>
            </a:endParaRPr>
          </a:p>
        </p:txBody>
      </p:sp>
      <p:pic>
        <p:nvPicPr>
          <p:cNvPr id="1026" name="Picture 2" descr="C:\Users\Rae\Desktop\15th day of month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804" y="2623061"/>
            <a:ext cx="4536504" cy="333149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158309" y="2348880"/>
            <a:ext cx="59477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spc="1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atura MT Script Capitals" pitchFamily="66" charset="0"/>
              </a:rPr>
              <a:t>Random Example: </a:t>
            </a:r>
            <a:endParaRPr lang="en-US" sz="5400" b="1" spc="150" dirty="0">
              <a:ln w="11430"/>
              <a:solidFill>
                <a:schemeClr val="accent6">
                  <a:lumMod val="75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Matura MT Script Capitals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 rot="20913350">
            <a:off x="988823" y="2792203"/>
            <a:ext cx="183152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1</a:t>
            </a:r>
            <a:r>
              <a:rPr lang="en-US" sz="2800" b="1" cap="none" spc="50" baseline="3000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st</a:t>
            </a:r>
            <a:r>
              <a:rPr lang="en-US" sz="2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 Month</a:t>
            </a:r>
            <a:endParaRPr lang="en-US" sz="2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603989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3399">
                <a:alpha val="6000"/>
              </a:srgbClr>
            </a:gs>
            <a:gs pos="48000">
              <a:srgbClr val="FF6633">
                <a:alpha val="30000"/>
              </a:srgbClr>
            </a:gs>
            <a:gs pos="91000">
              <a:srgbClr val="FFFF00">
                <a:alpha val="57000"/>
              </a:srgbClr>
            </a:gs>
            <a:gs pos="75000">
              <a:srgbClr val="01A78F">
                <a:alpha val="58000"/>
              </a:srgbClr>
            </a:gs>
            <a:gs pos="100000">
              <a:srgbClr val="3366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79137" y="6500692"/>
            <a:ext cx="477789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22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5780" y="2924944"/>
            <a:ext cx="11377264" cy="3456384"/>
          </a:xfrm>
          <a:prstGeom prst="rect">
            <a:avLst/>
          </a:prstGeom>
          <a:noFill/>
          <a:ln>
            <a:solidFill>
              <a:srgbClr val="9900CC"/>
            </a:solidFill>
          </a:ln>
          <a:effectLst>
            <a:glow rad="63500">
              <a:srgbClr val="CC0099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>
              <a:lnSpc>
                <a:spcPct val="150000"/>
              </a:lnSpc>
            </a:pPr>
            <a:r>
              <a:rPr lang="en-CA" sz="3000" dirty="0" smtClean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  <a:latin typeface="Comic Sans MS" pitchFamily="66" charset="0"/>
              </a:rPr>
              <a:t>        “Enoch” demands that </a:t>
            </a:r>
            <a:r>
              <a:rPr lang="en-CA" sz="3000" u="sng" dirty="0" smtClean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  <a:latin typeface="Comic Sans MS" pitchFamily="66" charset="0"/>
              </a:rPr>
              <a:t>his</a:t>
            </a:r>
            <a:r>
              <a:rPr lang="en-CA" sz="3000" dirty="0" smtClean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  <a:latin typeface="Comic Sans MS" pitchFamily="66" charset="0"/>
              </a:rPr>
              <a:t> wave sheaf ceremony </a:t>
            </a:r>
            <a:br>
              <a:rPr lang="en-CA" sz="3000" dirty="0" smtClean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  <a:latin typeface="Comic Sans MS" pitchFamily="66" charset="0"/>
              </a:rPr>
            </a:br>
            <a:r>
              <a:rPr lang="en-CA" sz="3000" dirty="0" smtClean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  <a:latin typeface="Comic Sans MS" pitchFamily="66" charset="0"/>
              </a:rPr>
              <a:t>      MUST be on a </a:t>
            </a:r>
            <a:r>
              <a:rPr lang="en-CA" sz="3000" u="sng" dirty="0">
                <a:ln>
                  <a:solidFill>
                    <a:schemeClr val="tx2"/>
                  </a:solidFill>
                </a:ln>
                <a:solidFill>
                  <a:srgbClr val="FF33CC"/>
                </a:solidFill>
                <a:latin typeface="Arial Black" panose="020B0A04020102020204" pitchFamily="34" charset="0"/>
              </a:rPr>
              <a:t>c</a:t>
            </a:r>
            <a:r>
              <a:rPr lang="en-CA" sz="3000" u="sng" dirty="0" smtClean="0">
                <a:ln>
                  <a:solidFill>
                    <a:schemeClr val="tx2"/>
                  </a:solidFill>
                </a:ln>
                <a:solidFill>
                  <a:srgbClr val="FF33CC"/>
                </a:solidFill>
                <a:latin typeface="Arial Black" panose="020B0A04020102020204" pitchFamily="34" charset="0"/>
              </a:rPr>
              <a:t>ertain DATE</a:t>
            </a:r>
            <a:r>
              <a:rPr lang="en-CA" sz="3000" dirty="0" smtClean="0">
                <a:ln>
                  <a:solidFill>
                    <a:schemeClr val="tx2"/>
                  </a:solidFill>
                </a:ln>
                <a:solidFill>
                  <a:srgbClr val="FF33CC"/>
                </a:solidFill>
                <a:latin typeface="Arial Black" panose="020B0A04020102020204" pitchFamily="34" charset="0"/>
              </a:rPr>
              <a:t>!</a:t>
            </a:r>
            <a:r>
              <a:rPr lang="en-CA" sz="3000" dirty="0" smtClean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CA" sz="3200" dirty="0" smtClean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en-CA" sz="3200" dirty="0" smtClean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  <a:latin typeface="Arial Black" panose="020B0A04020102020204" pitchFamily="34" charset="0"/>
              </a:rPr>
            </a:br>
            <a:endParaRPr lang="en-CA" sz="3200" dirty="0" smtClean="0">
              <a:ln>
                <a:solidFill>
                  <a:schemeClr val="tx2"/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150000"/>
              </a:lnSpc>
            </a:pPr>
            <a:endParaRPr lang="en-CA" sz="3200" dirty="0">
              <a:ln>
                <a:solidFill>
                  <a:srgbClr val="FF3300"/>
                </a:solidFill>
              </a:ln>
              <a:solidFill>
                <a:srgbClr val="FF33CC"/>
              </a:solidFill>
              <a:latin typeface="Comic Sans MS" pitchFamily="66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9334772" y="4365104"/>
            <a:ext cx="1981500" cy="0"/>
          </a:xfrm>
          <a:prstGeom prst="straightConnector1">
            <a:avLst/>
          </a:prstGeom>
          <a:ln w="136525">
            <a:solidFill>
              <a:srgbClr val="00FFFF"/>
            </a:solidFill>
            <a:headEnd type="none" w="med" len="med"/>
            <a:tailEnd type="arrow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2061964" y="4797152"/>
            <a:ext cx="9649072" cy="14293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lvl="0" algn="ctr">
              <a:lnSpc>
                <a:spcPts val="4100"/>
              </a:lnSpc>
            </a:pPr>
            <a:r>
              <a:rPr lang="en-CA" sz="3200" dirty="0">
                <a:ln>
                  <a:solidFill>
                    <a:srgbClr val="000000"/>
                  </a:solidFill>
                </a:ln>
                <a:solidFill>
                  <a:srgbClr val="164B4F"/>
                </a:solidFill>
                <a:latin typeface="Comic Sans MS" pitchFamily="66" charset="0"/>
              </a:rPr>
              <a:t>That </a:t>
            </a:r>
            <a:r>
              <a:rPr lang="en-CA" sz="3200" dirty="0">
                <a:ln>
                  <a:solidFill>
                    <a:srgbClr val="000000"/>
                  </a:solidFill>
                </a:ln>
                <a:solidFill>
                  <a:srgbClr val="FF33CC"/>
                </a:solidFill>
                <a:latin typeface="Arial Black" panose="020B0A04020102020204" pitchFamily="34" charset="0"/>
              </a:rPr>
              <a:t>DATE</a:t>
            </a:r>
            <a:r>
              <a:rPr lang="en-CA" sz="3200" dirty="0">
                <a:ln>
                  <a:solidFill>
                    <a:srgbClr val="000000"/>
                  </a:solidFill>
                </a:ln>
                <a:solidFill>
                  <a:srgbClr val="164B4F"/>
                </a:solidFill>
                <a:latin typeface="Comic Sans MS" pitchFamily="66" charset="0"/>
              </a:rPr>
              <a:t> being the </a:t>
            </a:r>
            <a:r>
              <a:rPr lang="en-CA" sz="3200" u="sng" dirty="0">
                <a:ln>
                  <a:solidFill>
                    <a:srgbClr val="000000"/>
                  </a:solidFill>
                </a:ln>
                <a:solidFill>
                  <a:srgbClr val="FF33CC"/>
                </a:solidFill>
                <a:latin typeface="Comic Sans MS" pitchFamily="66" charset="0"/>
              </a:rPr>
              <a:t>26</a:t>
            </a:r>
            <a:r>
              <a:rPr lang="en-CA" sz="3200" baseline="30000" dirty="0">
                <a:ln>
                  <a:solidFill>
                    <a:srgbClr val="000000"/>
                  </a:solidFill>
                </a:ln>
                <a:solidFill>
                  <a:srgbClr val="FF33CC"/>
                </a:solidFill>
                <a:latin typeface="Comic Sans MS" pitchFamily="66" charset="0"/>
              </a:rPr>
              <a:t>th</a:t>
            </a:r>
            <a:r>
              <a:rPr lang="en-CA" sz="3200" dirty="0">
                <a:ln>
                  <a:solidFill>
                    <a:srgbClr val="000000"/>
                  </a:solidFill>
                </a:ln>
                <a:solidFill>
                  <a:srgbClr val="164B4F"/>
                </a:solidFill>
                <a:latin typeface="Comic Sans MS" pitchFamily="66" charset="0"/>
              </a:rPr>
              <a:t> of the first month.</a:t>
            </a:r>
          </a:p>
          <a:p>
            <a:pPr lvl="0" algn="ctr">
              <a:lnSpc>
                <a:spcPts val="4100"/>
              </a:lnSpc>
            </a:pPr>
            <a:r>
              <a:rPr lang="en-CA" sz="3200" b="1" dirty="0" smtClean="0">
                <a:ln>
                  <a:solidFill>
                    <a:srgbClr val="000000"/>
                  </a:solidFill>
                </a:ln>
                <a:solidFill>
                  <a:srgbClr val="FF33CC"/>
                </a:solidFill>
                <a:latin typeface="Comic Sans MS" pitchFamily="66" charset="0"/>
              </a:rPr>
              <a:t>Let’s </a:t>
            </a:r>
            <a:r>
              <a:rPr lang="en-CA" sz="3200" b="1" dirty="0">
                <a:ln>
                  <a:solidFill>
                    <a:srgbClr val="000000"/>
                  </a:solidFill>
                </a:ln>
                <a:solidFill>
                  <a:srgbClr val="FF33CC"/>
                </a:solidFill>
                <a:latin typeface="Comic Sans MS" pitchFamily="66" charset="0"/>
              </a:rPr>
              <a:t>see how it plays out!</a:t>
            </a:r>
            <a:endParaRPr lang="en-CA" sz="3200" b="1" dirty="0">
              <a:ln>
                <a:solidFill>
                  <a:srgbClr val="FF3300"/>
                </a:solidFill>
              </a:ln>
              <a:solidFill>
                <a:srgbClr val="FF33CC"/>
              </a:solidFill>
              <a:latin typeface="Comic Sans MS" pitchFamily="66" charset="0"/>
            </a:endParaRPr>
          </a:p>
        </p:txBody>
      </p:sp>
      <p:pic>
        <p:nvPicPr>
          <p:cNvPr id="8" name="Picture 3" descr="C:\Users\Rae\Desktop\BOOK OF ENO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991" y="3430957"/>
            <a:ext cx="1754463" cy="237430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Rae\Desktop\Joshu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780" y="404664"/>
            <a:ext cx="1800200" cy="227496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379454" y="404664"/>
            <a:ext cx="9377714" cy="2304256"/>
          </a:xfrm>
          <a:prstGeom prst="rect">
            <a:avLst/>
          </a:prstGeom>
          <a:noFill/>
          <a:ln>
            <a:solidFill>
              <a:srgbClr val="9900CC"/>
            </a:solidFill>
          </a:ln>
          <a:effectLst>
            <a:glow rad="63500">
              <a:srgbClr val="CC0099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>
              <a:lnSpc>
                <a:spcPct val="150000"/>
              </a:lnSpc>
            </a:pPr>
            <a:r>
              <a:rPr lang="en-C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Joshua knew Torah’s Wave Sheaf was always on the “day” after the H7676 Shabbat ~ </a:t>
            </a:r>
            <a:br>
              <a:rPr lang="en-C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en-C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whatever “date” that may be</a:t>
            </a:r>
            <a:r>
              <a:rPr lang="en-C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7100020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2" repeatCount="3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3399">
                <a:alpha val="6000"/>
              </a:srgbClr>
            </a:gs>
            <a:gs pos="48000">
              <a:srgbClr val="FF6633">
                <a:alpha val="30000"/>
              </a:srgbClr>
            </a:gs>
            <a:gs pos="91000">
              <a:srgbClr val="FFFF00">
                <a:alpha val="57000"/>
              </a:srgbClr>
            </a:gs>
            <a:gs pos="75000">
              <a:srgbClr val="01A78F">
                <a:alpha val="58000"/>
              </a:srgbClr>
            </a:gs>
            <a:gs pos="100000">
              <a:srgbClr val="3366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79137" y="6500692"/>
            <a:ext cx="477789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23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5780" y="404663"/>
            <a:ext cx="11377264" cy="6107929"/>
          </a:xfrm>
          <a:prstGeom prst="rect">
            <a:avLst/>
          </a:prstGeom>
          <a:noFill/>
          <a:ln>
            <a:solidFill>
              <a:srgbClr val="9900CC"/>
            </a:solidFill>
          </a:ln>
          <a:effectLst>
            <a:glow rad="63500">
              <a:srgbClr val="CC0099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CA" sz="3200" dirty="0" smtClean="0">
                <a:ln>
                  <a:solidFill>
                    <a:schemeClr val="tx2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The Enoch calendar claims the Wave Sheaf </a:t>
            </a:r>
            <a:br>
              <a:rPr lang="en-CA" sz="3200" dirty="0" smtClean="0">
                <a:ln>
                  <a:solidFill>
                    <a:schemeClr val="tx2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</a:br>
            <a:r>
              <a:rPr lang="en-CA" sz="3200" dirty="0" smtClean="0">
                <a:ln>
                  <a:solidFill>
                    <a:schemeClr val="tx2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must be performed on </a:t>
            </a:r>
            <a:r>
              <a:rPr lang="en-CA" sz="3200" u="sng" dirty="0" smtClean="0">
                <a:ln>
                  <a:solidFill>
                    <a:schemeClr val="tx2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Abib </a:t>
            </a:r>
            <a:r>
              <a:rPr lang="en-CA" sz="3200" u="sng" dirty="0" smtClean="0">
                <a:ln>
                  <a:solidFill>
                    <a:schemeClr val="tx2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  <a:latin typeface="Comic Sans MS" pitchFamily="66" charset="0"/>
              </a:rPr>
              <a:t>26</a:t>
            </a:r>
            <a:r>
              <a:rPr lang="en-CA" sz="3200" dirty="0">
                <a:ln>
                  <a:solidFill>
                    <a:schemeClr val="tx2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CA" sz="3200" dirty="0" smtClean="0">
                <a:ln>
                  <a:solidFill>
                    <a:schemeClr val="tx2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- not any other </a:t>
            </a:r>
            <a:r>
              <a:rPr lang="en-CA" sz="3200" b="1" u="sng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Comic Sans MS" pitchFamily="66" charset="0"/>
              </a:rPr>
              <a:t>date</a:t>
            </a:r>
            <a:r>
              <a:rPr lang="en-CA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Comic Sans MS" pitchFamily="66" charset="0"/>
              </a:rPr>
              <a:t>.</a:t>
            </a:r>
            <a:r>
              <a:rPr lang="en-CA" sz="3200" dirty="0" smtClean="0">
                <a:ln>
                  <a:solidFill>
                    <a:schemeClr val="tx2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  Therefore:  If Enoch follows the </a:t>
            </a:r>
            <a:r>
              <a:rPr lang="en-CA" sz="3200" dirty="0" smtClean="0">
                <a:ln>
                  <a:solidFill>
                    <a:schemeClr val="tx2"/>
                  </a:solidFill>
                </a:ln>
                <a:solidFill>
                  <a:srgbClr val="0000FF"/>
                </a:solidFill>
                <a:latin typeface="Comic Sans MS" pitchFamily="66" charset="0"/>
              </a:rPr>
              <a:t>Torah guidelines, </a:t>
            </a:r>
            <a:r>
              <a:rPr lang="en-CA" sz="3200" u="sng" dirty="0" smtClean="0">
                <a:ln>
                  <a:solidFill>
                    <a:schemeClr val="tx2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no </a:t>
            </a:r>
            <a:r>
              <a:rPr lang="en-CA" sz="3200" dirty="0" smtClean="0">
                <a:ln>
                  <a:solidFill>
                    <a:schemeClr val="tx2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g</a:t>
            </a:r>
            <a:r>
              <a:rPr lang="en-CA" sz="3200" u="sng" dirty="0" smtClean="0">
                <a:ln>
                  <a:solidFill>
                    <a:schemeClr val="tx2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rain can be touched</a:t>
            </a:r>
            <a:r>
              <a:rPr lang="en-CA" sz="3200" dirty="0" smtClean="0">
                <a:ln>
                  <a:solidFill>
                    <a:schemeClr val="tx2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 until the </a:t>
            </a:r>
            <a:r>
              <a:rPr lang="en-CA" sz="3200" u="sng" dirty="0">
                <a:ln>
                  <a:solidFill>
                    <a:schemeClr val="tx2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Abib </a:t>
            </a:r>
            <a:r>
              <a:rPr lang="en-CA" sz="3200" u="sng" dirty="0">
                <a:ln>
                  <a:solidFill>
                    <a:schemeClr val="tx2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  <a:latin typeface="Comic Sans MS" pitchFamily="66" charset="0"/>
              </a:rPr>
              <a:t>26</a:t>
            </a:r>
            <a:r>
              <a:rPr lang="en-CA" sz="3200" dirty="0" smtClean="0">
                <a:ln>
                  <a:solidFill>
                    <a:schemeClr val="tx2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 Wave Sheaf.</a:t>
            </a:r>
            <a:br>
              <a:rPr lang="en-CA" sz="3200" dirty="0" smtClean="0">
                <a:ln>
                  <a:solidFill>
                    <a:schemeClr val="tx2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</a:br>
            <a:endParaRPr lang="en-CA" sz="1100" dirty="0" smtClean="0">
              <a:ln>
                <a:solidFill>
                  <a:schemeClr val="tx2"/>
                </a:solidFill>
              </a:ln>
              <a:solidFill>
                <a:srgbClr val="C00000"/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en-CA" sz="3200" dirty="0" smtClean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  <a:latin typeface="Comic Sans MS" pitchFamily="66" charset="0"/>
              </a:rPr>
              <a:t>Does this mean that Joshua </a:t>
            </a:r>
            <a:r>
              <a:rPr lang="en-CA" sz="3200" u="sng" dirty="0" smtClean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  <a:latin typeface="Comic Sans MS" pitchFamily="66" charset="0"/>
              </a:rPr>
              <a:t>broke the Torah statute b</a:t>
            </a:r>
            <a:r>
              <a:rPr lang="en-CA" sz="3200" dirty="0" smtClean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  <a:latin typeface="Comic Sans MS" pitchFamily="66" charset="0"/>
              </a:rPr>
              <a:t>y</a:t>
            </a:r>
            <a:r>
              <a:rPr lang="en-CA" sz="3200" u="sng" dirty="0" smtClean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CA" sz="3200" dirty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  <a:latin typeface="Comic Sans MS" pitchFamily="66" charset="0"/>
              </a:rPr>
              <a:t>defiantly eating </a:t>
            </a:r>
            <a:r>
              <a:rPr lang="en-CA" sz="3200" dirty="0" smtClean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  <a:latin typeface="Comic Sans MS" pitchFamily="66" charset="0"/>
              </a:rPr>
              <a:t>the </a:t>
            </a:r>
            <a:r>
              <a:rPr lang="en-CA" sz="3200" dirty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  <a:latin typeface="Comic Sans MS" pitchFamily="66" charset="0"/>
              </a:rPr>
              <a:t>grain of the land on Abib </a:t>
            </a:r>
            <a:r>
              <a:rPr lang="en-CA" sz="3200" dirty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  <a:effectLst>
                  <a:glow rad="127000">
                    <a:srgbClr val="99FF66"/>
                  </a:glow>
                </a:effectLst>
                <a:latin typeface="Comic Sans MS" pitchFamily="66" charset="0"/>
              </a:rPr>
              <a:t>15</a:t>
            </a:r>
            <a:r>
              <a:rPr lang="en-CA" sz="3200" dirty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CA" sz="2400" dirty="0" smtClean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  <a:latin typeface="Comic Sans MS" pitchFamily="66" charset="0"/>
              </a:rPr>
              <a:t>(Josh 5:11)</a:t>
            </a:r>
            <a:r>
              <a:rPr lang="en-CA" sz="3200" dirty="0" smtClean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  <a:latin typeface="Comic Sans MS" pitchFamily="66" charset="0"/>
              </a:rPr>
              <a:t>? Was Joshua really supposed to </a:t>
            </a:r>
            <a:r>
              <a:rPr lang="en-CA" sz="3200" u="sng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27000">
                    <a:srgbClr val="99FFCC"/>
                  </a:glow>
                </a:effectLst>
                <a:latin typeface="Comic Sans MS" pitchFamily="66" charset="0"/>
              </a:rPr>
              <a:t>STORE A PORTION</a:t>
            </a:r>
            <a:r>
              <a:rPr lang="en-CA" sz="32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27000">
                    <a:srgbClr val="99FFCC"/>
                  </a:glow>
                </a:effectLst>
                <a:latin typeface="Comic Sans MS" pitchFamily="66" charset="0"/>
              </a:rPr>
              <a:t> </a:t>
            </a:r>
            <a:br>
              <a:rPr lang="en-CA" sz="32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27000">
                    <a:srgbClr val="99FFCC"/>
                  </a:glow>
                </a:effectLst>
                <a:latin typeface="Comic Sans MS" pitchFamily="66" charset="0"/>
              </a:rPr>
            </a:br>
            <a:r>
              <a:rPr lang="en-CA" sz="3200" dirty="0" smtClean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  <a:latin typeface="Comic Sans MS" pitchFamily="66" charset="0"/>
              </a:rPr>
              <a:t>of the </a:t>
            </a:r>
            <a:r>
              <a:rPr lang="en-CA" sz="3200" u="sng" dirty="0" smtClean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FIRST</a:t>
            </a:r>
            <a:r>
              <a:rPr lang="en-CA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n-CA" sz="3200" dirty="0" smtClean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  <a:latin typeface="Comic Sans MS" pitchFamily="66" charset="0"/>
              </a:rPr>
              <a:t>batch of </a:t>
            </a:r>
            <a:r>
              <a:rPr lang="en-CA" sz="3200" dirty="0" smtClean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dough, </a:t>
            </a:r>
            <a:r>
              <a:rPr lang="en-CA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127000">
                    <a:srgbClr val="FFC000"/>
                  </a:glow>
                </a:effectLst>
                <a:latin typeface="Comic Sans MS" pitchFamily="66" charset="0"/>
              </a:rPr>
              <a:t>until </a:t>
            </a:r>
            <a:r>
              <a:rPr lang="en-CA" sz="3200" dirty="0">
                <a:ln>
                  <a:solidFill>
                    <a:schemeClr val="tx2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Abib </a:t>
            </a:r>
            <a:r>
              <a:rPr lang="en-CA" sz="4800" b="1" dirty="0">
                <a:ln>
                  <a:solidFill>
                    <a:schemeClr val="tx2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  <a:latin typeface="Comic Sans MS" pitchFamily="66" charset="0"/>
              </a:rPr>
              <a:t>26</a:t>
            </a:r>
            <a:r>
              <a:rPr lang="en-CA" sz="3200" dirty="0">
                <a:ln>
                  <a:solidFill>
                    <a:schemeClr val="tx2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 –</a:t>
            </a:r>
            <a:r>
              <a:rPr lang="en-CA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127000">
                    <a:srgbClr val="FFC000"/>
                  </a:glow>
                </a:effectLst>
                <a:latin typeface="Comic Sans MS" pitchFamily="66" charset="0"/>
              </a:rPr>
              <a:t> </a:t>
            </a:r>
            <a:br>
              <a:rPr lang="en-CA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127000">
                    <a:srgbClr val="FFC000"/>
                  </a:glow>
                </a:effectLst>
                <a:latin typeface="Comic Sans MS" pitchFamily="66" charset="0"/>
              </a:rPr>
            </a:br>
            <a:r>
              <a:rPr lang="en-CA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127000">
                    <a:srgbClr val="FFC000"/>
                  </a:glow>
                </a:effectLst>
                <a:latin typeface="Comic Sans MS" pitchFamily="66" charset="0"/>
              </a:rPr>
              <a:t>11 cycles later – to </a:t>
            </a:r>
            <a:r>
              <a:rPr lang="en-CA" sz="32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127000">
                    <a:srgbClr val="FFC000"/>
                  </a:glow>
                </a:effectLst>
                <a:latin typeface="Comic Sans MS" pitchFamily="66" charset="0"/>
              </a:rPr>
              <a:t>honor</a:t>
            </a:r>
            <a:r>
              <a:rPr lang="en-CA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127000">
                    <a:srgbClr val="FFC000"/>
                  </a:glow>
                </a:effectLst>
                <a:latin typeface="Comic Sans MS" pitchFamily="66" charset="0"/>
              </a:rPr>
              <a:t> </a:t>
            </a:r>
            <a:r>
              <a:rPr lang="en-CA" sz="3200" dirty="0" smtClean="0">
                <a:ln>
                  <a:solidFill>
                    <a:schemeClr val="tx2"/>
                  </a:solidFill>
                </a:ln>
                <a:solidFill>
                  <a:srgbClr val="C00000"/>
                </a:solidFill>
                <a:effectLst>
                  <a:glow rad="127000">
                    <a:srgbClr val="FF99FF"/>
                  </a:glow>
                </a:effectLst>
                <a:latin typeface="Comic Sans MS" pitchFamily="66" charset="0"/>
              </a:rPr>
              <a:t>Enoch’s</a:t>
            </a:r>
            <a:r>
              <a:rPr lang="en-CA" sz="3200" dirty="0" smtClean="0">
                <a:ln>
                  <a:solidFill>
                    <a:schemeClr val="tx2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 Wave Sheaf ceremony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10630916" y="4818665"/>
            <a:ext cx="1418456" cy="482544"/>
          </a:xfrm>
          <a:prstGeom prst="wedgeRoundRectCallout">
            <a:avLst>
              <a:gd name="adj1" fmla="val -75043"/>
              <a:gd name="adj2" fmla="val 50917"/>
              <a:gd name="adj3" fmla="val 16667"/>
            </a:avLst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 smtClean="0"/>
              <a:t>Enoch!</a:t>
            </a:r>
            <a:endParaRPr lang="en-CA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1206980" y="5459135"/>
            <a:ext cx="842392" cy="135424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lvl="0" algn="ctr"/>
            <a:r>
              <a:rPr lang="en-CA" sz="880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glow rad="127000">
                    <a:srgbClr val="FF33CC"/>
                  </a:glow>
                </a:effectLst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22677956" y="4581128"/>
            <a:ext cx="842392" cy="1485506"/>
          </a:xfrm>
          <a:prstGeom prst="rect">
            <a:avLst/>
          </a:prstGeom>
          <a:solidFill>
            <a:srgbClr val="00FF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CA" sz="960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glow rad="127000">
                    <a:srgbClr val="FF33CC"/>
                  </a:glo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19920291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 animBg="1"/>
      <p:bldP spid="8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3399">
                <a:alpha val="46000"/>
              </a:srgbClr>
            </a:gs>
            <a:gs pos="25000">
              <a:srgbClr val="FF6633">
                <a:alpha val="26000"/>
              </a:srgbClr>
            </a:gs>
            <a:gs pos="50000">
              <a:srgbClr val="FFFF00">
                <a:alpha val="26000"/>
              </a:srgbClr>
            </a:gs>
            <a:gs pos="75000">
              <a:srgbClr val="01A78F">
                <a:alpha val="29000"/>
              </a:srgbClr>
            </a:gs>
            <a:gs pos="100000">
              <a:srgbClr val="9933FF">
                <a:alpha val="20000"/>
              </a:srgbClr>
            </a:gs>
          </a:gsLst>
          <a:lin ang="10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79137" y="6500692"/>
            <a:ext cx="477789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24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7788" y="787552"/>
            <a:ext cx="10801200" cy="2785464"/>
          </a:xfrm>
          <a:noFill/>
          <a:ln>
            <a:noFill/>
          </a:ln>
        </p:spPr>
        <p:txBody>
          <a:bodyPr anchor="t"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lvl="0" algn="ctr">
              <a:lnSpc>
                <a:spcPct val="120000"/>
              </a:lnSpc>
            </a:pPr>
            <a:r>
              <a:rPr lang="en-CA" sz="4300" dirty="0">
                <a:ln>
                  <a:solidFill>
                    <a:srgbClr val="FF3300"/>
                  </a:solidFill>
                </a:ln>
                <a:solidFill>
                  <a:srgbClr val="9900CC"/>
                </a:solidFill>
                <a:latin typeface="Arial Rounded MT Bold" pitchFamily="34" charset="0"/>
              </a:rPr>
              <a:t>W</a:t>
            </a:r>
            <a:r>
              <a:rPr lang="en-CA" sz="4300" dirty="0" smtClean="0">
                <a:ln>
                  <a:solidFill>
                    <a:srgbClr val="FF3300"/>
                  </a:solidFill>
                </a:ln>
                <a:solidFill>
                  <a:srgbClr val="9900CC"/>
                </a:solidFill>
                <a:latin typeface="Arial Rounded MT Bold" pitchFamily="34" charset="0"/>
              </a:rPr>
              <a:t>ould it really be </a:t>
            </a:r>
            <a:r>
              <a:rPr lang="en-CA" sz="4300" dirty="0">
                <a:ln>
                  <a:solidFill>
                    <a:srgbClr val="FF3300"/>
                  </a:solidFill>
                </a:ln>
                <a:solidFill>
                  <a:srgbClr val="9900CC"/>
                </a:solidFill>
                <a:latin typeface="Arial Rounded MT Bold" pitchFamily="34" charset="0"/>
              </a:rPr>
              <a:t>acceptable to </a:t>
            </a:r>
            <a:r>
              <a:rPr lang="en-CA" sz="4300" dirty="0" smtClean="0">
                <a:ln>
                  <a:solidFill>
                    <a:srgbClr val="FF3300"/>
                  </a:solidFill>
                </a:ln>
                <a:solidFill>
                  <a:srgbClr val="9900CC"/>
                </a:solidFill>
                <a:latin typeface="Arial Rounded MT Bold" pitchFamily="34" charset="0"/>
              </a:rPr>
              <a:t>offer </a:t>
            </a:r>
            <a:r>
              <a:rPr lang="en-CA" sz="4300" dirty="0">
                <a:ln>
                  <a:solidFill>
                    <a:srgbClr val="FF3300"/>
                  </a:solidFill>
                </a:ln>
                <a:solidFill>
                  <a:srgbClr val="0000FF"/>
                </a:solidFill>
                <a:latin typeface="Arial Rounded MT Bold" pitchFamily="34" charset="0"/>
              </a:rPr>
              <a:t>Yahuah</a:t>
            </a:r>
            <a:r>
              <a:rPr lang="en-CA" sz="4300" dirty="0" smtClean="0">
                <a:ln>
                  <a:solidFill>
                    <a:srgbClr val="FF3300"/>
                  </a:solidFill>
                </a:ln>
                <a:solidFill>
                  <a:srgbClr val="9900CC"/>
                </a:solidFill>
                <a:latin typeface="Arial Rounded MT Bold" pitchFamily="34" charset="0"/>
              </a:rPr>
              <a:t> </a:t>
            </a:r>
            <a:r>
              <a:rPr lang="en-CA" sz="4300" b="1" u="sng" dirty="0" smtClean="0">
                <a:ln>
                  <a:solidFill>
                    <a:srgbClr val="FF3300"/>
                  </a:solidFill>
                </a:ln>
                <a:solidFill>
                  <a:srgbClr val="9900CC"/>
                </a:solidFill>
                <a:effectLst>
                  <a:glow rad="127000">
                    <a:srgbClr val="00FFFF"/>
                  </a:glow>
                </a:effectLst>
                <a:latin typeface="Arial Rounded MT Bold" pitchFamily="34" charset="0"/>
              </a:rPr>
              <a:t>bread </a:t>
            </a:r>
            <a:r>
              <a:rPr lang="en-CA" sz="4300" b="1" u="sng" dirty="0">
                <a:ln>
                  <a:solidFill>
                    <a:srgbClr val="FF3300"/>
                  </a:solidFill>
                </a:ln>
                <a:solidFill>
                  <a:srgbClr val="9900CC"/>
                </a:solidFill>
                <a:effectLst>
                  <a:glow rad="127000">
                    <a:srgbClr val="00FFFF"/>
                  </a:glow>
                </a:effectLst>
                <a:latin typeface="Arial Rounded MT Bold" pitchFamily="34" charset="0"/>
              </a:rPr>
              <a:t>dou</a:t>
            </a:r>
            <a:r>
              <a:rPr lang="en-CA" sz="4300" b="1" dirty="0">
                <a:ln>
                  <a:solidFill>
                    <a:srgbClr val="FF3300"/>
                  </a:solidFill>
                </a:ln>
                <a:solidFill>
                  <a:srgbClr val="9900CC"/>
                </a:solidFill>
                <a:effectLst>
                  <a:glow rad="127000">
                    <a:srgbClr val="00FFFF"/>
                  </a:glow>
                </a:effectLst>
                <a:latin typeface="Arial Rounded MT Bold" pitchFamily="34" charset="0"/>
              </a:rPr>
              <a:t>g</a:t>
            </a:r>
            <a:r>
              <a:rPr lang="en-CA" sz="4300" b="1" u="sng" dirty="0">
                <a:ln>
                  <a:solidFill>
                    <a:srgbClr val="FF3300"/>
                  </a:solidFill>
                </a:ln>
                <a:solidFill>
                  <a:srgbClr val="9900CC"/>
                </a:solidFill>
                <a:effectLst>
                  <a:glow rad="127000">
                    <a:srgbClr val="00FFFF"/>
                  </a:glow>
                </a:effectLst>
                <a:latin typeface="Arial Rounded MT Bold" pitchFamily="34" charset="0"/>
              </a:rPr>
              <a:t>h</a:t>
            </a:r>
            <a:r>
              <a:rPr lang="en-CA" sz="4300" b="1" dirty="0">
                <a:ln>
                  <a:solidFill>
                    <a:srgbClr val="FF3300"/>
                  </a:solidFill>
                </a:ln>
                <a:solidFill>
                  <a:srgbClr val="9900CC"/>
                </a:solidFill>
                <a:effectLst>
                  <a:glow rad="127000">
                    <a:srgbClr val="00FFFF"/>
                  </a:glow>
                </a:effectLst>
                <a:latin typeface="Arial Rounded MT Bold" pitchFamily="34" charset="0"/>
              </a:rPr>
              <a:t> </a:t>
            </a:r>
            <a:r>
              <a:rPr lang="en-CA" sz="4300" dirty="0" smtClean="0">
                <a:ln>
                  <a:solidFill>
                    <a:srgbClr val="FF3300"/>
                  </a:solidFill>
                </a:ln>
                <a:solidFill>
                  <a:srgbClr val="9900CC"/>
                </a:solidFill>
                <a:latin typeface="Arial Rounded MT Bold" pitchFamily="34" charset="0"/>
              </a:rPr>
              <a:t>that </a:t>
            </a:r>
            <a:br>
              <a:rPr lang="en-CA" sz="4300" dirty="0" smtClean="0">
                <a:ln>
                  <a:solidFill>
                    <a:srgbClr val="FF3300"/>
                  </a:solidFill>
                </a:ln>
                <a:solidFill>
                  <a:srgbClr val="9900CC"/>
                </a:solidFill>
                <a:latin typeface="Arial Rounded MT Bold" pitchFamily="34" charset="0"/>
              </a:rPr>
            </a:br>
            <a:r>
              <a:rPr lang="en-CA" sz="4300" dirty="0" smtClean="0">
                <a:ln>
                  <a:solidFill>
                    <a:srgbClr val="FF3300"/>
                  </a:solidFill>
                </a:ln>
                <a:solidFill>
                  <a:srgbClr val="9900CC"/>
                </a:solidFill>
                <a:latin typeface="Arial Rounded MT Bold" pitchFamily="34" charset="0"/>
              </a:rPr>
              <a:t>was </a:t>
            </a:r>
            <a:r>
              <a:rPr lang="en-CA" sz="4300" b="1" u="sng" dirty="0" smtClean="0">
                <a:ln>
                  <a:solidFill>
                    <a:srgbClr val="FF3300"/>
                  </a:solidFill>
                </a:ln>
                <a:solidFill>
                  <a:srgbClr val="9900CC"/>
                </a:solidFill>
                <a:effectLst>
                  <a:glow rad="127000">
                    <a:srgbClr val="00FFFF"/>
                  </a:glow>
                </a:effectLst>
                <a:latin typeface="Arial Rounded MT Bold" pitchFamily="34" charset="0"/>
              </a:rPr>
              <a:t>11 da</a:t>
            </a:r>
            <a:r>
              <a:rPr lang="en-CA" sz="4300" b="1" dirty="0" smtClean="0">
                <a:ln>
                  <a:solidFill>
                    <a:srgbClr val="FF3300"/>
                  </a:solidFill>
                </a:ln>
                <a:solidFill>
                  <a:srgbClr val="9900CC"/>
                </a:solidFill>
                <a:effectLst>
                  <a:glow rad="127000">
                    <a:srgbClr val="00FFFF"/>
                  </a:glow>
                </a:effectLst>
                <a:latin typeface="Arial Rounded MT Bold" pitchFamily="34" charset="0"/>
              </a:rPr>
              <a:t>y</a:t>
            </a:r>
            <a:r>
              <a:rPr lang="en-CA" sz="4300" b="1" u="sng" dirty="0" smtClean="0">
                <a:ln>
                  <a:solidFill>
                    <a:srgbClr val="FF3300"/>
                  </a:solidFill>
                </a:ln>
                <a:solidFill>
                  <a:srgbClr val="9900CC"/>
                </a:solidFill>
                <a:effectLst>
                  <a:glow rad="127000">
                    <a:srgbClr val="00FFFF"/>
                  </a:glow>
                </a:effectLst>
                <a:latin typeface="Arial Rounded MT Bold" pitchFamily="34" charset="0"/>
              </a:rPr>
              <a:t>s</a:t>
            </a:r>
            <a:r>
              <a:rPr lang="en-CA" sz="4300" b="1" dirty="0" smtClean="0">
                <a:ln>
                  <a:solidFill>
                    <a:srgbClr val="FF3300"/>
                  </a:solidFill>
                </a:ln>
                <a:solidFill>
                  <a:srgbClr val="9900CC"/>
                </a:solidFill>
                <a:effectLst>
                  <a:glow rad="127000">
                    <a:srgbClr val="00FFFF"/>
                  </a:glow>
                </a:effectLst>
                <a:latin typeface="Arial Rounded MT Bold" pitchFamily="34" charset="0"/>
              </a:rPr>
              <a:t> </a:t>
            </a:r>
            <a:r>
              <a:rPr lang="en-CA" sz="4300" b="1" u="sng" dirty="0">
                <a:ln>
                  <a:solidFill>
                    <a:srgbClr val="FF3300"/>
                  </a:solidFill>
                </a:ln>
                <a:solidFill>
                  <a:srgbClr val="9900CC"/>
                </a:solidFill>
                <a:effectLst>
                  <a:glow rad="127000">
                    <a:srgbClr val="00FFFF"/>
                  </a:glow>
                </a:effectLst>
                <a:latin typeface="Arial Rounded MT Bold" pitchFamily="34" charset="0"/>
              </a:rPr>
              <a:t>old</a:t>
            </a:r>
            <a:r>
              <a:rPr lang="en-CA" sz="4300" b="1" dirty="0" smtClean="0">
                <a:ln>
                  <a:solidFill>
                    <a:srgbClr val="FF3300"/>
                  </a:solidFill>
                </a:ln>
                <a:solidFill>
                  <a:srgbClr val="993300"/>
                </a:solidFill>
                <a:latin typeface="Arial Rounded MT Bold" pitchFamily="34" charset="0"/>
              </a:rPr>
              <a:t>?????</a:t>
            </a:r>
            <a:endParaRPr lang="en-CA" sz="4300" dirty="0" smtClean="0">
              <a:ln>
                <a:solidFill>
                  <a:srgbClr val="FF3300"/>
                </a:solidFill>
              </a:ln>
              <a:solidFill>
                <a:srgbClr val="0000FF"/>
              </a:solidFill>
              <a:latin typeface="Arial Rounded MT Bold" pitchFamily="34" charset="0"/>
            </a:endParaRPr>
          </a:p>
        </p:txBody>
      </p:sp>
      <p:pic>
        <p:nvPicPr>
          <p:cNvPr id="5" name="Picture 10" descr="C:\Users\Rae\Desktop\Art on Desktop\white man clip art\yellow-blue smiley faces\question face yellow p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02724" y="4776369"/>
            <a:ext cx="2599269" cy="196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4078188" y="5219326"/>
            <a:ext cx="4111436" cy="1281366"/>
          </a:xfrm>
          <a:prstGeom prst="wedgeRoundRectCallout">
            <a:avLst>
              <a:gd name="adj1" fmla="val 81772"/>
              <a:gd name="adj2" fmla="val -19330"/>
              <a:gd name="adj3" fmla="val 16667"/>
            </a:avLst>
          </a:prstGeom>
          <a:solidFill>
            <a:srgbClr val="9933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CA" sz="3200" b="1" i="1" dirty="0" smtClean="0">
                <a:latin typeface="Arial Rounded MT Bold" pitchFamily="34" charset="0"/>
              </a:rPr>
              <a:t>Where would that Scripture be??</a:t>
            </a:r>
            <a:endParaRPr lang="en-CA" sz="3200" b="1" dirty="0">
              <a:latin typeface="Arial Rounded MT Bold" pitchFamily="34" charset="0"/>
            </a:endParaRPr>
          </a:p>
        </p:txBody>
      </p:sp>
      <p:pic>
        <p:nvPicPr>
          <p:cNvPr id="5123" name="Picture 3" descr="C:\Users\Rae\Desktop\moldy brea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5824" y="1440518"/>
            <a:ext cx="2239228" cy="1489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Rae\Desktop\bread fresh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05780" y="4669237"/>
            <a:ext cx="3104926" cy="19730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Rae\Desktop\wheat 5 png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3333" l="0" r="875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936" y="3889576"/>
            <a:ext cx="1457325" cy="314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2"/>
          <p:cNvSpPr txBox="1">
            <a:spLocks/>
          </p:cNvSpPr>
          <p:nvPr/>
        </p:nvSpPr>
        <p:spPr>
          <a:xfrm>
            <a:off x="693812" y="3329923"/>
            <a:ext cx="10801200" cy="194363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 fontScale="77500" lnSpcReduction="20000"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l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CA" sz="4800" b="1" dirty="0" smtClean="0">
                <a:ln>
                  <a:solidFill>
                    <a:srgbClr val="FF3300"/>
                  </a:solidFill>
                </a:ln>
                <a:solidFill>
                  <a:schemeClr val="tx2"/>
                </a:solidFill>
                <a:latin typeface="Arial Rounded MT Bold" pitchFamily="34" charset="0"/>
              </a:rPr>
              <a:t>Or did Joshua perform a  - </a:t>
            </a:r>
            <a:r>
              <a:rPr lang="en-CA" sz="4800" b="1" u="sng" dirty="0" smtClean="0">
                <a:ln>
                  <a:solidFill>
                    <a:srgbClr val="FF3300"/>
                  </a:solidFill>
                </a:ln>
                <a:solidFill>
                  <a:srgbClr val="FF0000"/>
                </a:solidFill>
                <a:effectLst>
                  <a:glow rad="127000">
                    <a:srgbClr val="CCFF99"/>
                  </a:glow>
                </a:effectLst>
                <a:latin typeface="Arial Rounded MT Bold" pitchFamily="34" charset="0"/>
              </a:rPr>
              <a:t>2</a:t>
            </a:r>
            <a:r>
              <a:rPr lang="en-CA" sz="4800" b="1" u="sng" baseline="30000" dirty="0" smtClean="0">
                <a:ln>
                  <a:solidFill>
                    <a:srgbClr val="FF3300"/>
                  </a:solidFill>
                </a:ln>
                <a:solidFill>
                  <a:srgbClr val="FF0000"/>
                </a:solidFill>
                <a:effectLst>
                  <a:glow rad="127000">
                    <a:srgbClr val="CCFF99"/>
                  </a:glow>
                </a:effectLst>
                <a:latin typeface="Arial Rounded MT Bold" pitchFamily="34" charset="0"/>
              </a:rPr>
              <a:t>nd</a:t>
            </a:r>
            <a:r>
              <a:rPr lang="en-CA" sz="4800" b="1" u="sng" dirty="0" smtClean="0">
                <a:ln>
                  <a:solidFill>
                    <a:srgbClr val="FF3300"/>
                  </a:solidFill>
                </a:ln>
                <a:solidFill>
                  <a:srgbClr val="0000FF"/>
                </a:solidFill>
                <a:latin typeface="Arial Rounded MT Bold" pitchFamily="34" charset="0"/>
              </a:rPr>
              <a:t>  </a:t>
            </a:r>
            <a:r>
              <a:rPr lang="en-CA" sz="4800" b="1" u="sng" dirty="0" smtClean="0">
                <a:ln>
                  <a:solidFill>
                    <a:srgbClr val="FF3300"/>
                  </a:solidFill>
                </a:ln>
                <a:solidFill>
                  <a:schemeClr val="tx2"/>
                </a:solidFill>
                <a:latin typeface="Arial Rounded MT Bold" pitchFamily="34" charset="0"/>
              </a:rPr>
              <a:t>Wave Sheaf </a:t>
            </a:r>
            <a:r>
              <a:rPr lang="en-CA" sz="4800" b="1" dirty="0" smtClean="0">
                <a:ln>
                  <a:solidFill>
                    <a:srgbClr val="FF3300"/>
                  </a:solidFill>
                </a:ln>
                <a:solidFill>
                  <a:schemeClr val="tx2"/>
                </a:solidFill>
                <a:latin typeface="Arial Rounded MT Bold" pitchFamily="34" charset="0"/>
              </a:rPr>
              <a:t>ceremony so there could be </a:t>
            </a:r>
            <a:br>
              <a:rPr lang="en-CA" sz="4800" b="1" dirty="0" smtClean="0">
                <a:ln>
                  <a:solidFill>
                    <a:srgbClr val="FF3300"/>
                  </a:solidFill>
                </a:ln>
                <a:solidFill>
                  <a:schemeClr val="tx2"/>
                </a:solidFill>
                <a:latin typeface="Arial Rounded MT Bold" pitchFamily="34" charset="0"/>
              </a:rPr>
            </a:br>
            <a:r>
              <a:rPr lang="en-CA" sz="4800" b="1" dirty="0" smtClean="0">
                <a:ln>
                  <a:solidFill>
                    <a:srgbClr val="FF3300"/>
                  </a:solidFill>
                </a:ln>
                <a:solidFill>
                  <a:schemeClr val="tx2"/>
                </a:solidFill>
                <a:latin typeface="Arial Rounded MT Bold" pitchFamily="34" charset="0"/>
              </a:rPr>
              <a:t>“acceptable bread?” </a:t>
            </a:r>
            <a:endParaRPr lang="en-CA" sz="1800" dirty="0">
              <a:solidFill>
                <a:schemeClr val="tx2"/>
              </a:solidFill>
              <a:latin typeface="Arial Rounded MT Bol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4252" y="250488"/>
            <a:ext cx="8352928" cy="523220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  <a:sp3d extrusionH="57150">
              <a:bevelT w="82550" h="38100" prst="coolSlant"/>
            </a:sp3d>
          </a:bodyPr>
          <a:lstStyle/>
          <a:p>
            <a:pPr algn="ctr"/>
            <a:r>
              <a:rPr lang="en-CA" sz="2800" dirty="0" smtClean="0">
                <a:solidFill>
                  <a:srgbClr val="0000FF"/>
                </a:solidFill>
                <a:latin typeface="Arial Rounded MT Bold" pitchFamily="34" charset="0"/>
              </a:rPr>
              <a:t>#4.1:  </a:t>
            </a:r>
            <a:r>
              <a:rPr lang="en-US" sz="2800" dirty="0" smtClean="0">
                <a:solidFill>
                  <a:srgbClr val="0000FF"/>
                </a:solidFill>
                <a:latin typeface="Arial Rounded MT Bold" pitchFamily="34" charset="0"/>
              </a:rPr>
              <a:t>Divine Life of the Wave Sheaf Bread</a:t>
            </a:r>
            <a:endParaRPr lang="en-US" sz="28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119039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37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125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uiExpand="1" build="allAtOnce" animBg="1"/>
      <p:bldP spid="10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3399">
                <a:alpha val="46000"/>
              </a:srgbClr>
            </a:gs>
            <a:gs pos="25000">
              <a:srgbClr val="FF6633">
                <a:alpha val="26000"/>
              </a:srgbClr>
            </a:gs>
            <a:gs pos="50000">
              <a:srgbClr val="FFFF00">
                <a:alpha val="26000"/>
              </a:srgbClr>
            </a:gs>
            <a:gs pos="75000">
              <a:srgbClr val="01A78F">
                <a:alpha val="29000"/>
              </a:srgbClr>
            </a:gs>
            <a:gs pos="100000">
              <a:srgbClr val="9933FF">
                <a:alpha val="20000"/>
              </a:srgb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79137" y="6500692"/>
            <a:ext cx="477789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25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5860" y="476672"/>
            <a:ext cx="10801200" cy="5400599"/>
          </a:xfrm>
          <a:noFill/>
          <a:ln>
            <a:noFill/>
          </a:ln>
        </p:spPr>
        <p:txBody>
          <a:bodyPr anchor="t"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lvl="0" algn="ctr">
              <a:lnSpc>
                <a:spcPct val="100000"/>
              </a:lnSpc>
            </a:pPr>
            <a:r>
              <a:rPr lang="en-CA" sz="7200" dirty="0" smtClean="0">
                <a:ln>
                  <a:solidFill>
                    <a:srgbClr val="FF3300"/>
                  </a:solidFill>
                </a:ln>
                <a:solidFill>
                  <a:srgbClr val="9900CC"/>
                </a:solidFill>
              </a:rPr>
              <a:t>	</a:t>
            </a:r>
            <a:r>
              <a:rPr lang="en-CA" sz="7200" dirty="0" smtClean="0">
                <a:ln>
                  <a:solidFill>
                    <a:srgbClr val="FF3300"/>
                  </a:solidFill>
                </a:ln>
                <a:solidFill>
                  <a:srgbClr val="9900CC"/>
                </a:solidFill>
                <a:latin typeface="Comic Sans MS" pitchFamily="66" charset="0"/>
              </a:rPr>
              <a:t>What is with these </a:t>
            </a:r>
            <a:r>
              <a:rPr lang="en-CA" sz="7200" dirty="0" smtClean="0">
                <a:ln>
                  <a:solidFill>
                    <a:srgbClr val="FF3300"/>
                  </a:solidFill>
                </a:ln>
                <a:solidFill>
                  <a:srgbClr val="0000FF"/>
                </a:solidFill>
                <a:latin typeface="Comic Sans MS" pitchFamily="66" charset="0"/>
              </a:rPr>
              <a:t/>
            </a:r>
            <a:br>
              <a:rPr lang="en-CA" sz="7200" dirty="0" smtClean="0">
                <a:ln>
                  <a:solidFill>
                    <a:srgbClr val="FF3300"/>
                  </a:solidFill>
                </a:ln>
                <a:solidFill>
                  <a:srgbClr val="0000FF"/>
                </a:solidFill>
                <a:latin typeface="Comic Sans MS" pitchFamily="66" charset="0"/>
              </a:rPr>
            </a:br>
            <a:r>
              <a:rPr lang="en-CA" sz="7200" dirty="0" smtClean="0">
                <a:ln>
                  <a:solidFill>
                    <a:srgbClr val="FF3300"/>
                  </a:solidFill>
                </a:ln>
                <a:solidFill>
                  <a:srgbClr val="0000FF"/>
                </a:solidFill>
                <a:latin typeface="Comic Sans MS" pitchFamily="66" charset="0"/>
              </a:rPr>
              <a:t>	 </a:t>
            </a:r>
            <a:r>
              <a:rPr lang="en-CA" sz="7200" dirty="0" smtClean="0">
                <a:ln>
                  <a:solidFill>
                    <a:srgbClr val="FF3300"/>
                  </a:solidFill>
                </a:ln>
                <a:solidFill>
                  <a:srgbClr val="993300"/>
                </a:solidFill>
                <a:latin typeface="Comic Sans MS" pitchFamily="66" charset="0"/>
              </a:rPr>
              <a:t>“</a:t>
            </a:r>
            <a:r>
              <a:rPr lang="en-CA" sz="7200" b="1" i="1" dirty="0" smtClean="0">
                <a:ln w="38100">
                  <a:solidFill>
                    <a:srgbClr val="0000FF"/>
                  </a:solidFill>
                </a:ln>
                <a:solidFill>
                  <a:srgbClr val="993300"/>
                </a:solidFill>
                <a:effectLst>
                  <a:glow rad="127000">
                    <a:srgbClr val="FFFF00"/>
                  </a:glow>
                </a:effectLst>
                <a:latin typeface="Comic Sans MS" pitchFamily="66" charset="0"/>
              </a:rPr>
              <a:t>11 days</a:t>
            </a:r>
            <a:r>
              <a:rPr lang="en-CA" sz="7200" b="1" i="1" dirty="0" smtClean="0">
                <a:ln>
                  <a:solidFill>
                    <a:srgbClr val="FF3300"/>
                  </a:solidFill>
                </a:ln>
                <a:solidFill>
                  <a:srgbClr val="993300"/>
                </a:solidFill>
                <a:latin typeface="Comic Sans MS" pitchFamily="66" charset="0"/>
              </a:rPr>
              <a:t>”????</a:t>
            </a:r>
            <a:r>
              <a:rPr lang="en-CA" sz="7200" dirty="0" smtClean="0">
                <a:ln>
                  <a:solidFill>
                    <a:srgbClr val="FF3300"/>
                  </a:solidFill>
                </a:ln>
                <a:solidFill>
                  <a:srgbClr val="0000FF"/>
                </a:solidFill>
              </a:rPr>
              <a:t/>
            </a:r>
            <a:br>
              <a:rPr lang="en-CA" sz="7200" dirty="0" smtClean="0">
                <a:ln>
                  <a:solidFill>
                    <a:srgbClr val="FF3300"/>
                  </a:solidFill>
                </a:ln>
                <a:solidFill>
                  <a:srgbClr val="0000FF"/>
                </a:solidFill>
              </a:rPr>
            </a:br>
            <a:endParaRPr lang="en-CA" sz="7200" dirty="0" smtClean="0">
              <a:ln>
                <a:solidFill>
                  <a:srgbClr val="FF3300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189756" y="620688"/>
            <a:ext cx="2455252" cy="1728192"/>
          </a:xfrm>
          <a:prstGeom prst="wedgeRoundRectCallout">
            <a:avLst>
              <a:gd name="adj1" fmla="val 94707"/>
              <a:gd name="adj2" fmla="val 32242"/>
              <a:gd name="adj3" fmla="val 16667"/>
            </a:avLst>
          </a:prstGeom>
          <a:solidFill>
            <a:srgbClr val="9933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CA" sz="3200" b="1" dirty="0" smtClean="0">
                <a:latin typeface="Arial Rounded MT Bold" pitchFamily="34" charset="0"/>
              </a:rPr>
              <a:t>Patience! It’s coming!</a:t>
            </a:r>
            <a:endParaRPr lang="en-CA" sz="3200" b="1" dirty="0">
              <a:latin typeface="Arial Rounded MT Bol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5780" y="3462126"/>
            <a:ext cx="8280920" cy="2458216"/>
          </a:xfrm>
          <a:prstGeom prst="rect">
            <a:avLst/>
          </a:prstGeom>
          <a:noFill/>
          <a:ln w="57150">
            <a:solidFill>
              <a:srgbClr val="164B4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CA" sz="3200" dirty="0" smtClean="0">
                <a:solidFill>
                  <a:srgbClr val="164B4F"/>
                </a:solidFill>
                <a:latin typeface="Comic Sans MS" pitchFamily="66" charset="0"/>
              </a:rPr>
              <a:t>Also we must remember </a:t>
            </a:r>
            <a:r>
              <a:rPr lang="en-CA" sz="3200" i="1" dirty="0" smtClean="0">
                <a:solidFill>
                  <a:srgbClr val="164B4F"/>
                </a:solidFill>
                <a:latin typeface="Comic Sans MS" pitchFamily="66" charset="0"/>
              </a:rPr>
              <a:t>(</a:t>
            </a:r>
            <a:r>
              <a:rPr lang="en-CA" sz="3200" i="1" dirty="0" smtClean="0">
                <a:solidFill>
                  <a:srgbClr val="993300"/>
                </a:solidFill>
                <a:latin typeface="Comic Sans MS" pitchFamily="66" charset="0"/>
              </a:rPr>
              <a:t>Lev 23:13</a:t>
            </a:r>
            <a:r>
              <a:rPr lang="en-CA" sz="3200" i="1" dirty="0" smtClean="0">
                <a:solidFill>
                  <a:srgbClr val="164B4F"/>
                </a:solidFill>
                <a:latin typeface="Comic Sans MS" pitchFamily="66" charset="0"/>
              </a:rPr>
              <a:t>) </a:t>
            </a:r>
            <a:r>
              <a:rPr lang="en-CA" sz="3200" dirty="0" smtClean="0">
                <a:solidFill>
                  <a:srgbClr val="164B4F"/>
                </a:solidFill>
                <a:latin typeface="Comic Sans MS" pitchFamily="66" charset="0"/>
              </a:rPr>
              <a:t>that the – </a:t>
            </a:r>
            <a:r>
              <a:rPr lang="en-CA" sz="3200" b="1" dirty="0" smtClean="0">
                <a:solidFill>
                  <a:srgbClr val="164B4F"/>
                </a:solidFill>
                <a:effectLst>
                  <a:glow rad="127000">
                    <a:srgbClr val="00FFFF"/>
                  </a:glow>
                </a:effectLst>
                <a:latin typeface="Comic Sans MS" pitchFamily="66" charset="0"/>
              </a:rPr>
              <a:t>oil mixed with flour </a:t>
            </a:r>
            <a:r>
              <a:rPr lang="en-CA" sz="3200" dirty="0" smtClean="0">
                <a:solidFill>
                  <a:srgbClr val="164B4F"/>
                </a:solidFill>
                <a:latin typeface="Comic Sans MS" pitchFamily="66" charset="0"/>
              </a:rPr>
              <a:t>is a </a:t>
            </a:r>
            <a:r>
              <a:rPr lang="en-CA" sz="3200" b="1" dirty="0" smtClean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  <a:latin typeface="Comic Sans MS" pitchFamily="66" charset="0"/>
              </a:rPr>
              <a:t>DOUGH!  </a:t>
            </a:r>
            <a:r>
              <a:rPr lang="en-CA" sz="3200" dirty="0" smtClean="0">
                <a:solidFill>
                  <a:srgbClr val="164B4F"/>
                </a:solidFill>
                <a:latin typeface="Comic Sans MS" pitchFamily="66" charset="0"/>
              </a:rPr>
              <a:t/>
            </a:r>
            <a:br>
              <a:rPr lang="en-CA" sz="3200" dirty="0" smtClean="0">
                <a:solidFill>
                  <a:srgbClr val="164B4F"/>
                </a:solidFill>
                <a:latin typeface="Comic Sans MS" pitchFamily="66" charset="0"/>
              </a:rPr>
            </a:br>
            <a:r>
              <a:rPr lang="en-CA" sz="3200" dirty="0" smtClean="0">
                <a:solidFill>
                  <a:srgbClr val="164B4F"/>
                </a:solidFill>
                <a:latin typeface="Comic Sans MS" pitchFamily="66" charset="0"/>
              </a:rPr>
              <a:t>A moist dough!  It is not dry bread! </a:t>
            </a:r>
          </a:p>
          <a:p>
            <a:pPr algn="ctr"/>
            <a:r>
              <a:rPr lang="en-CA" sz="3200" dirty="0" smtClean="0">
                <a:solidFill>
                  <a:srgbClr val="164B4F"/>
                </a:solidFill>
                <a:latin typeface="Comic Sans MS" pitchFamily="66" charset="0"/>
              </a:rPr>
              <a:t>Moist dough - in the desert heat!</a:t>
            </a:r>
            <a:r>
              <a:rPr lang="en-CA" sz="2400" dirty="0" smtClean="0">
                <a:latin typeface="Comic Sans MS" pitchFamily="66" charset="0"/>
              </a:rPr>
              <a:t> </a:t>
            </a:r>
            <a:endParaRPr lang="en-CA" sz="2400" dirty="0">
              <a:latin typeface="Comic Sans MS" pitchFamily="66" charset="0"/>
            </a:endParaRPr>
          </a:p>
        </p:txBody>
      </p:sp>
      <p:pic>
        <p:nvPicPr>
          <p:cNvPr id="7" name="Picture 10" descr="C:\Users\Rae\Desktop\Art on Desktop\white man clip art\3d white people\3d tie bl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06537" y="3408788"/>
            <a:ext cx="2564892" cy="2564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00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745029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3399">
                <a:alpha val="46000"/>
              </a:srgbClr>
            </a:gs>
            <a:gs pos="25000">
              <a:srgbClr val="FF6633">
                <a:alpha val="26000"/>
              </a:srgbClr>
            </a:gs>
            <a:gs pos="50000">
              <a:srgbClr val="FFFF00">
                <a:alpha val="26000"/>
              </a:srgbClr>
            </a:gs>
            <a:gs pos="75000">
              <a:srgbClr val="01A78F">
                <a:alpha val="29000"/>
              </a:srgbClr>
            </a:gs>
            <a:gs pos="100000">
              <a:srgbClr val="9933FF">
                <a:alpha val="20000"/>
              </a:srgbClr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79137" y="6500692"/>
            <a:ext cx="477789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26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748" y="312419"/>
            <a:ext cx="7848872" cy="3600400"/>
          </a:xfrm>
          <a:noFill/>
          <a:ln>
            <a:noFill/>
          </a:ln>
        </p:spPr>
        <p:txBody>
          <a:bodyPr anchor="t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CA" sz="4800" b="1" spc="300" dirty="0" smtClean="0">
                <a:ln w="11430"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glow rad="1270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oper Black" pitchFamily="18" charset="0"/>
              </a:rPr>
              <a:t>Where do we see Scriptural authority for Joshua’s actions?</a:t>
            </a:r>
            <a:endParaRPr lang="en-CA" sz="4800" b="1" spc="300" dirty="0">
              <a:ln w="11430">
                <a:solidFill>
                  <a:srgbClr val="002060"/>
                </a:solidFill>
              </a:ln>
              <a:solidFill>
                <a:schemeClr val="accent1"/>
              </a:solidFill>
              <a:effectLst>
                <a:glow rad="127000">
                  <a:schemeClr val="bg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5" name="Picture 18" descr="C:\Users\Rae\Desktop\Art on Desktop\white man clip art\3d white people\png\Questions ... pn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2119" y="-29050"/>
            <a:ext cx="4494979" cy="280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9796" y="4091476"/>
            <a:ext cx="5092868" cy="2433868"/>
          </a:xfrm>
          <a:prstGeom prst="rect">
            <a:avLst/>
          </a:prstGeom>
          <a:solidFill>
            <a:srgbClr val="CCFF99"/>
          </a:solidFill>
          <a:ln w="1270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US" sz="3600" dirty="0" smtClean="0">
                <a:ln>
                  <a:solidFill>
                    <a:srgbClr val="0000FF"/>
                  </a:solidFill>
                </a:ln>
                <a:solidFill>
                  <a:srgbClr val="0070C0"/>
                </a:solidFill>
                <a:latin typeface="Arial Rounded MT Bold" pitchFamily="34" charset="0"/>
              </a:rPr>
              <a:t>Four Witnesses:</a:t>
            </a:r>
          </a:p>
          <a:p>
            <a:pPr algn="ctr"/>
            <a:r>
              <a:rPr lang="en-US" sz="360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Arial Rounded MT Bold" pitchFamily="34" charset="0"/>
              </a:rPr>
              <a:t>Lev 23:10-13 </a:t>
            </a:r>
          </a:p>
          <a:p>
            <a:pPr algn="ctr"/>
            <a:r>
              <a:rPr lang="en-US" sz="360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Arial Rounded MT Bold" pitchFamily="34" charset="0"/>
              </a:rPr>
              <a:t>Num 15:19-21 </a:t>
            </a:r>
          </a:p>
          <a:p>
            <a:pPr algn="ctr"/>
            <a:r>
              <a:rPr lang="en-US" sz="360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Arial Rounded MT Bold" pitchFamily="34" charset="0"/>
              </a:rPr>
              <a:t>Deut 18:3, 4; 26:1, 2</a:t>
            </a:r>
            <a:endParaRPr lang="en-CA" sz="3600" dirty="0">
              <a:solidFill>
                <a:schemeClr val="tx2"/>
              </a:solidFill>
              <a:effectLst>
                <a:glow rad="127000">
                  <a:schemeClr val="accent6">
                    <a:lumMod val="60000"/>
                    <a:lumOff val="40000"/>
                  </a:schemeClr>
                </a:glow>
              </a:effectLst>
              <a:latin typeface="Arial Rounded MT Bold" pitchFamily="34" charset="0"/>
            </a:endParaRPr>
          </a:p>
        </p:txBody>
      </p:sp>
      <p:pic>
        <p:nvPicPr>
          <p:cNvPr id="6146" name="Picture 2" descr="C:\Users\Rae\Desktop\Where in the bibl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6420" y="4091476"/>
            <a:ext cx="5653260" cy="243386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055733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45000">
              <a:srgbClr val="FF3399">
                <a:alpha val="46000"/>
              </a:srgbClr>
            </a:gs>
            <a:gs pos="72000">
              <a:srgbClr val="00B0F0">
                <a:alpha val="46000"/>
              </a:srgbClr>
            </a:gs>
            <a:gs pos="5000">
              <a:srgbClr val="FFFF00">
                <a:alpha val="73000"/>
              </a:srgbClr>
            </a:gs>
            <a:gs pos="93000">
              <a:srgbClr val="01A78F">
                <a:alpha val="77000"/>
              </a:srgb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79137" y="6500692"/>
            <a:ext cx="477789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27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01924" y="203572"/>
            <a:ext cx="6768752" cy="75358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00B0F0"/>
            </a:solidFill>
          </a:ln>
          <a:effectLst>
            <a:glow rad="127000">
              <a:srgbClr val="FF3300"/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Yisra’el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Cleared to Eat Grain!</a:t>
            </a:r>
            <a:endParaRPr lang="en-CA" sz="3600" dirty="0">
              <a:solidFill>
                <a:srgbClr val="00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5780" y="4941168"/>
            <a:ext cx="11377264" cy="1800199"/>
          </a:xfrm>
          <a:prstGeom prst="rect">
            <a:avLst/>
          </a:prstGeom>
          <a:noFill/>
          <a:ln w="381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rgbClr val="002060"/>
                </a:solidFill>
                <a:effectLst>
                  <a:glow rad="88900">
                    <a:srgbClr val="99FFCC"/>
                  </a:glow>
                </a:effectLst>
                <a:latin typeface="Comic Sans MS" pitchFamily="66" charset="0"/>
              </a:rPr>
              <a:t>The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rgbClr val="00B050"/>
                </a:solidFill>
                <a:effectLst>
                  <a:glow rad="127000">
                    <a:srgbClr val="FFFF00"/>
                  </a:glow>
                </a:effectLst>
                <a:latin typeface="Comic Sans MS" pitchFamily="66" charset="0"/>
              </a:rPr>
              <a:t> 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rgbClr val="FF33CC"/>
                </a:solidFill>
                <a:effectLst>
                  <a:glow rad="127000">
                    <a:srgbClr val="FFFF00"/>
                  </a:glow>
                </a:effectLst>
                <a:latin typeface="Comic Sans MS" pitchFamily="66" charset="0"/>
              </a:rPr>
              <a:t>Wave Sheaf 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rgbClr val="002060"/>
                </a:solidFill>
                <a:effectLst>
                  <a:glow rad="76200">
                    <a:srgbClr val="99FFCC"/>
                  </a:glow>
                </a:effectLst>
                <a:latin typeface="Comic Sans MS" pitchFamily="66" charset="0"/>
              </a:rPr>
              <a:t>statute requirements </a:t>
            </a:r>
            <a:r>
              <a:rPr lang="en-US" sz="3200" dirty="0" smtClean="0">
                <a:ln>
                  <a:solidFill>
                    <a:srgbClr val="0000FF"/>
                  </a:solidFill>
                </a:ln>
                <a:solidFill>
                  <a:srgbClr val="BCFFDE"/>
                </a:solidFill>
                <a:effectLst>
                  <a:glow rad="76200">
                    <a:srgbClr val="9966FF"/>
                  </a:glow>
                </a:effectLst>
                <a:latin typeface="Comic Sans MS" pitchFamily="66" charset="0"/>
              </a:rPr>
              <a:t>before eating the grain 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rgbClr val="002060"/>
                </a:solidFill>
                <a:effectLst>
                  <a:glow rad="76200">
                    <a:srgbClr val="99FFCC"/>
                  </a:glow>
                </a:effectLst>
                <a:latin typeface="Comic Sans MS" pitchFamily="66" charset="0"/>
              </a:rPr>
              <a:t>of the land were accomplished; granting permission </a:t>
            </a:r>
            <a:b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rgbClr val="002060"/>
                </a:solidFill>
                <a:effectLst>
                  <a:glow rad="76200">
                    <a:srgbClr val="99FFCC"/>
                  </a:glow>
                </a:effectLst>
                <a:latin typeface="Comic Sans MS" pitchFamily="66" charset="0"/>
              </a:rPr>
            </a:b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rgbClr val="002060"/>
                </a:solidFill>
                <a:effectLst>
                  <a:glow rad="76200">
                    <a:srgbClr val="99FFCC"/>
                  </a:glow>
                </a:effectLst>
                <a:latin typeface="Comic Sans MS" pitchFamily="66" charset="0"/>
              </a:rPr>
              <a:t>to the Yisra’elites to eat the grain of the land! </a:t>
            </a:r>
            <a:endParaRPr lang="en-CA" sz="3200" dirty="0">
              <a:ln>
                <a:solidFill>
                  <a:schemeClr val="tx2"/>
                </a:solidFill>
              </a:ln>
              <a:solidFill>
                <a:srgbClr val="002060"/>
              </a:solidFill>
              <a:effectLst>
                <a:glow rad="76200">
                  <a:srgbClr val="99FFCC"/>
                </a:glow>
              </a:effectLst>
              <a:latin typeface="Comic Sans MS" pitchFamily="66" charset="0"/>
            </a:endParaRPr>
          </a:p>
        </p:txBody>
      </p:sp>
      <p:sp>
        <p:nvSpPr>
          <p:cNvPr id="6" name="Right Brace 5"/>
          <p:cNvSpPr/>
          <p:nvPr/>
        </p:nvSpPr>
        <p:spPr>
          <a:xfrm rot="5400000">
            <a:off x="6341706" y="-356154"/>
            <a:ext cx="513524" cy="10081120"/>
          </a:xfrm>
          <a:prstGeom prst="rightBrace">
            <a:avLst>
              <a:gd name="adj1" fmla="val 90726"/>
              <a:gd name="adj2" fmla="val 50000"/>
            </a:avLst>
          </a:prstGeom>
          <a:solidFill>
            <a:srgbClr val="FFFF0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848090"/>
              </p:ext>
            </p:extLst>
          </p:nvPr>
        </p:nvGraphicFramePr>
        <p:xfrm>
          <a:off x="438292" y="3909484"/>
          <a:ext cx="11200736" cy="5181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46256"/>
                <a:gridCol w="100544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14</a:t>
                      </a:r>
                      <a:endParaRPr lang="en-CA" sz="2400" b="1" dirty="0">
                        <a:solidFill>
                          <a:schemeClr val="bg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2"/>
                          </a:solidFill>
                          <a:latin typeface="Comic Sans MS" pitchFamily="66" charset="0"/>
                        </a:rPr>
                        <a:t>Abib </a:t>
                      </a:r>
                      <a:r>
                        <a:rPr lang="en-US" sz="2800" u="sng" dirty="0" smtClean="0">
                          <a:solidFill>
                            <a:schemeClr val="tx2"/>
                          </a:solidFill>
                          <a:latin typeface="Comic Sans MS" pitchFamily="66" charset="0"/>
                        </a:rPr>
                        <a:t>15</a:t>
                      </a:r>
                      <a:r>
                        <a:rPr lang="en-US" sz="2800" dirty="0" smtClean="0">
                          <a:solidFill>
                            <a:schemeClr val="tx2"/>
                          </a:solidFill>
                          <a:latin typeface="Comic Sans MS" pitchFamily="66" charset="0"/>
                        </a:rPr>
                        <a:t> - 1</a:t>
                      </a:r>
                      <a:r>
                        <a:rPr lang="en-US" sz="2800" baseline="30000" dirty="0" smtClean="0">
                          <a:solidFill>
                            <a:schemeClr val="tx2"/>
                          </a:solidFill>
                          <a:latin typeface="Comic Sans MS" pitchFamily="66" charset="0"/>
                        </a:rPr>
                        <a:t>st</a:t>
                      </a:r>
                      <a:r>
                        <a:rPr lang="en-US" sz="2800" dirty="0" smtClean="0">
                          <a:solidFill>
                            <a:schemeClr val="tx2"/>
                          </a:solidFill>
                          <a:latin typeface="Comic Sans MS" pitchFamily="66" charset="0"/>
                        </a:rPr>
                        <a:t> Cycle</a:t>
                      </a:r>
                      <a:r>
                        <a:rPr lang="en-US" sz="2800" baseline="0" dirty="0" smtClean="0">
                          <a:solidFill>
                            <a:schemeClr val="tx2"/>
                          </a:solidFill>
                          <a:latin typeface="Comic Sans MS" pitchFamily="66" charset="0"/>
                        </a:rPr>
                        <a:t>  -  </a:t>
                      </a:r>
                      <a:r>
                        <a:rPr lang="en-US" sz="280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latin typeface="Comic Sans MS" pitchFamily="66" charset="0"/>
                        </a:rPr>
                        <a:t>1</a:t>
                      </a:r>
                      <a:r>
                        <a:rPr lang="en-US" sz="2800" baseline="300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latin typeface="Comic Sans MS" pitchFamily="66" charset="0"/>
                        </a:rPr>
                        <a:t>st</a:t>
                      </a:r>
                      <a:r>
                        <a:rPr lang="en-US" sz="280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latin typeface="Comic Sans MS" pitchFamily="66" charset="0"/>
                        </a:rPr>
                        <a:t> </a:t>
                      </a:r>
                      <a:r>
                        <a:rPr lang="en-US" sz="280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latin typeface="Comic Sans MS" pitchFamily="66" charset="0"/>
                        </a:rPr>
                        <a:t>Miqra</a:t>
                      </a:r>
                      <a:r>
                        <a:rPr lang="en-US" sz="280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latin typeface="Comic Sans MS" pitchFamily="66" charset="0"/>
                        </a:rPr>
                        <a:t> (Convocation) U/B</a:t>
                      </a:r>
                      <a:endParaRPr lang="en-CA" sz="2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rgbClr val="CC6600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701924" y="1484783"/>
            <a:ext cx="9937104" cy="2142239"/>
          </a:xfrm>
          <a:prstGeom prst="rect">
            <a:avLst/>
          </a:prstGeom>
          <a:gradFill flip="none" rotWithShape="1">
            <a:gsLst>
              <a:gs pos="0">
                <a:srgbClr val="CC0099">
                  <a:tint val="66000"/>
                  <a:satMod val="160000"/>
                </a:srgbClr>
              </a:gs>
              <a:gs pos="50000">
                <a:srgbClr val="CC0099">
                  <a:tint val="44500"/>
                  <a:satMod val="160000"/>
                </a:srgbClr>
              </a:gs>
              <a:gs pos="100000">
                <a:srgbClr val="CC0099">
                  <a:tint val="23500"/>
                  <a:satMod val="160000"/>
                </a:srgbClr>
              </a:gs>
            </a:gsLst>
            <a:lin ang="18900000" scaled="1"/>
            <a:tileRect/>
          </a:gradFill>
          <a:ln w="7620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dirty="0" smtClean="0">
                <a:solidFill>
                  <a:srgbClr val="FF0000"/>
                </a:solidFill>
                <a:latin typeface="Verdana"/>
              </a:rPr>
              <a:t>  </a:t>
            </a:r>
            <a:r>
              <a:rPr lang="en-CA" sz="3200" dirty="0" smtClean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  <a:effectLst>
                  <a:glow rad="63500">
                    <a:srgbClr val="FF9933"/>
                  </a:glow>
                </a:effectLst>
                <a:latin typeface="Comic Sans MS" pitchFamily="66" charset="0"/>
              </a:rPr>
              <a:t>And </a:t>
            </a:r>
            <a:r>
              <a:rPr lang="en-CA" sz="3200" dirty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  <a:effectLst>
                  <a:glow rad="63500">
                    <a:srgbClr val="FF9933"/>
                  </a:glow>
                </a:effectLst>
                <a:latin typeface="Comic Sans MS" pitchFamily="66" charset="0"/>
              </a:rPr>
              <a:t>you do </a:t>
            </a:r>
            <a:r>
              <a:rPr lang="en-CA" sz="3200" dirty="0" smtClean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  <a:effectLst>
                  <a:glow rad="63500">
                    <a:srgbClr val="FF9933"/>
                  </a:glow>
                </a:effectLst>
                <a:latin typeface="Comic Sans MS" pitchFamily="66" charset="0"/>
              </a:rPr>
              <a:t>not </a:t>
            </a:r>
            <a:r>
              <a:rPr lang="en-CA" sz="3200" dirty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  <a:effectLst>
                  <a:glow rad="63500">
                    <a:srgbClr val="FF9933"/>
                  </a:glow>
                </a:effectLst>
                <a:latin typeface="Comic Sans MS" pitchFamily="66" charset="0"/>
              </a:rPr>
              <a:t>eat bread or roasted grain </a:t>
            </a:r>
            <a:r>
              <a:rPr lang="en-CA" sz="3200" dirty="0" smtClean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  <a:effectLst>
                  <a:glow rad="63500">
                    <a:srgbClr val="FF9933"/>
                  </a:glow>
                </a:effectLst>
                <a:latin typeface="Comic Sans MS" pitchFamily="66" charset="0"/>
              </a:rPr>
              <a:t>or </a:t>
            </a:r>
            <a:r>
              <a:rPr lang="en-CA" sz="3200" dirty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  <a:effectLst>
                  <a:glow rad="63500">
                    <a:srgbClr val="FF9933"/>
                  </a:glow>
                </a:effectLst>
                <a:latin typeface="Comic Sans MS" pitchFamily="66" charset="0"/>
              </a:rPr>
              <a:t>fresh grain </a:t>
            </a:r>
            <a:r>
              <a:rPr lang="en-CA" sz="3200" b="1" dirty="0" smtClean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  <a:effectLst>
                  <a:glow rad="419100">
                    <a:srgbClr val="FFFF00"/>
                  </a:glow>
                </a:effectLst>
                <a:latin typeface="Comic Sans MS" pitchFamily="66" charset="0"/>
              </a:rPr>
              <a:t>UNTIL</a:t>
            </a:r>
            <a:r>
              <a:rPr lang="en-CA" sz="3200" dirty="0" smtClean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  <a:effectLst>
                  <a:glow rad="63500">
                    <a:srgbClr val="FF9933"/>
                  </a:glow>
                </a:effectLst>
                <a:latin typeface="Comic Sans MS" pitchFamily="66" charset="0"/>
              </a:rPr>
              <a:t> </a:t>
            </a:r>
            <a:r>
              <a:rPr lang="en-CA" sz="3200" dirty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  <a:effectLst>
                  <a:glow rad="63500">
                    <a:srgbClr val="FF9933"/>
                  </a:glow>
                </a:effectLst>
                <a:latin typeface="Comic Sans MS" pitchFamily="66" charset="0"/>
              </a:rPr>
              <a:t>the </a:t>
            </a:r>
            <a:r>
              <a:rPr lang="en-CA" sz="3200" b="1" dirty="0" smtClean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  <a:effectLst>
                  <a:glow rad="63500">
                    <a:srgbClr val="FFFF00"/>
                  </a:glow>
                </a:effectLst>
                <a:latin typeface="Comic Sans MS" pitchFamily="66" charset="0"/>
              </a:rPr>
              <a:t>SAME DAY </a:t>
            </a:r>
            <a:r>
              <a:rPr lang="en-CA" sz="3200" dirty="0" smtClean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  <a:effectLst>
                  <a:glow rad="63500">
                    <a:srgbClr val="FF9933"/>
                  </a:glow>
                </a:effectLst>
                <a:latin typeface="Comic Sans MS" pitchFamily="66" charset="0"/>
              </a:rPr>
              <a:t>that </a:t>
            </a:r>
            <a:r>
              <a:rPr lang="en-CA" sz="3200" dirty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  <a:effectLst>
                  <a:glow rad="63500">
                    <a:srgbClr val="FF9933"/>
                  </a:glow>
                </a:effectLst>
                <a:latin typeface="Comic Sans MS" pitchFamily="66" charset="0"/>
              </a:rPr>
              <a:t>you have brought </a:t>
            </a:r>
            <a:r>
              <a:rPr lang="en-CA" sz="3200" b="1" dirty="0" smtClean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  <a:effectLst>
                  <a:glow rad="63500">
                    <a:srgbClr val="FFFF00"/>
                  </a:glow>
                </a:effectLst>
                <a:latin typeface="Comic Sans MS" pitchFamily="66" charset="0"/>
              </a:rPr>
              <a:t>AN OFFERING </a:t>
            </a:r>
            <a:r>
              <a:rPr lang="en-CA" sz="3200" dirty="0" smtClean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  <a:effectLst>
                  <a:glow rad="63500">
                    <a:srgbClr val="FF9933"/>
                  </a:glow>
                </a:effectLst>
                <a:latin typeface="Comic Sans MS" pitchFamily="66" charset="0"/>
              </a:rPr>
              <a:t>to </a:t>
            </a:r>
            <a:r>
              <a:rPr lang="en-CA" sz="3200" dirty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  <a:effectLst>
                  <a:glow rad="63500">
                    <a:srgbClr val="FF9933"/>
                  </a:glow>
                </a:effectLst>
                <a:latin typeface="Comic Sans MS" pitchFamily="66" charset="0"/>
              </a:rPr>
              <a:t>your Elohim …   </a:t>
            </a:r>
            <a:r>
              <a:rPr lang="en-CA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63500">
                    <a:srgbClr val="FF9933"/>
                  </a:glow>
                </a:effectLst>
                <a:latin typeface="Comic Sans MS" pitchFamily="66" charset="0"/>
              </a:rPr>
              <a:t/>
            </a:r>
            <a:br>
              <a:rPr lang="en-CA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63500">
                    <a:srgbClr val="FF9933"/>
                  </a:glow>
                </a:effectLst>
                <a:latin typeface="Comic Sans MS" pitchFamily="66" charset="0"/>
              </a:rPr>
            </a:br>
            <a:r>
              <a:rPr lang="en-CA" sz="24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Comic Sans MS" pitchFamily="66" charset="0"/>
              </a:rPr>
              <a:t>Lev 23:14  </a:t>
            </a:r>
            <a:r>
              <a:rPr lang="en-CA" sz="1600" dirty="0" smtClean="0">
                <a:solidFill>
                  <a:schemeClr val="tx2"/>
                </a:solidFill>
                <a:latin typeface="Comic Sans MS" pitchFamily="66" charset="0"/>
              </a:rPr>
              <a:t>HalleluYah Scriptures</a:t>
            </a:r>
            <a:endParaRPr lang="en-CA" sz="16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 rot="398983">
            <a:off x="9028704" y="330968"/>
            <a:ext cx="2822773" cy="738081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CA" sz="6000" b="1" dirty="0" smtClean="0">
                <a:latin typeface="Comic Sans MS" pitchFamily="66" charset="0"/>
              </a:rPr>
              <a:t>Review</a:t>
            </a:r>
            <a:endParaRPr lang="en-CA" sz="7200" b="1" dirty="0">
              <a:latin typeface="Comic Sans MS" pitchFamily="66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382444" y="2109286"/>
            <a:ext cx="2426568" cy="518160"/>
          </a:xfrm>
          <a:prstGeom prst="round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909836" y="2852936"/>
            <a:ext cx="0" cy="1053450"/>
          </a:xfrm>
          <a:prstGeom prst="straightConnector1">
            <a:avLst/>
          </a:prstGeom>
          <a:ln w="76200">
            <a:solidFill>
              <a:srgbClr val="990000"/>
            </a:solidFill>
            <a:tailEnd type="arrow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" descr="C:\Users\Rae\Desktop\Passover banner edit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91963">
            <a:off x="117748" y="2060849"/>
            <a:ext cx="1962318" cy="94531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156837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2" repeatCount="300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45000">
              <a:srgbClr val="FF3399">
                <a:alpha val="46000"/>
              </a:srgbClr>
            </a:gs>
            <a:gs pos="72000">
              <a:srgbClr val="00B0F0">
                <a:alpha val="46000"/>
              </a:srgbClr>
            </a:gs>
            <a:gs pos="5000">
              <a:srgbClr val="FFFF00">
                <a:alpha val="73000"/>
              </a:srgbClr>
            </a:gs>
            <a:gs pos="93000">
              <a:srgbClr val="01A78F">
                <a:alpha val="77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79137" y="6500692"/>
            <a:ext cx="477789" cy="365125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28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49996" y="1233592"/>
            <a:ext cx="4482498" cy="2451359"/>
          </a:xfrm>
          <a:prstGeom prst="rect">
            <a:avLst/>
          </a:prstGeom>
          <a:gradFill flip="none" rotWithShape="1">
            <a:gsLst>
              <a:gs pos="0">
                <a:srgbClr val="CC0099">
                  <a:tint val="66000"/>
                  <a:satMod val="160000"/>
                </a:srgbClr>
              </a:gs>
              <a:gs pos="50000">
                <a:srgbClr val="CC0099">
                  <a:tint val="44500"/>
                  <a:satMod val="160000"/>
                </a:srgbClr>
              </a:gs>
              <a:gs pos="100000">
                <a:srgbClr val="CC0099">
                  <a:tint val="23500"/>
                  <a:satMod val="160000"/>
                </a:srgbClr>
              </a:gs>
            </a:gsLst>
            <a:lin ang="18900000" scaled="1"/>
            <a:tileRect/>
          </a:gradFill>
          <a:ln w="7620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2400" b="1" dirty="0" smtClean="0">
                <a:ln>
                  <a:solidFill>
                    <a:schemeClr val="tx2"/>
                  </a:solidFill>
                </a:ln>
                <a:solidFill>
                  <a:srgbClr val="00B050"/>
                </a:solidFill>
                <a:latin typeface="Comic Sans MS" pitchFamily="66" charset="0"/>
              </a:rPr>
              <a:t>The 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27000">
                    <a:srgbClr val="0070C0"/>
                  </a:glow>
                </a:effectLst>
                <a:latin typeface="Comic Sans MS" pitchFamily="66" charset="0"/>
              </a:rPr>
              <a:t>VERY FIRST BATCH </a:t>
            </a:r>
            <a:r>
              <a:rPr lang="en-US" sz="2400" b="1" dirty="0" smtClean="0">
                <a:ln>
                  <a:solidFill>
                    <a:schemeClr val="tx2"/>
                  </a:solidFill>
                </a:ln>
                <a:solidFill>
                  <a:srgbClr val="00B050"/>
                </a:solidFill>
                <a:latin typeface="Comic Sans MS" pitchFamily="66" charset="0"/>
              </a:rPr>
              <a:t>OF BREAD DOUGH </a:t>
            </a:r>
            <a:r>
              <a:rPr lang="en-US" sz="2400" b="1" u="sng" dirty="0" smtClean="0">
                <a:ln>
                  <a:solidFill>
                    <a:schemeClr val="tx2"/>
                  </a:solidFill>
                </a:ln>
                <a:solidFill>
                  <a:srgbClr val="00B050"/>
                </a:solidFill>
                <a:effectLst>
                  <a:glow rad="127000">
                    <a:srgbClr val="99FFCC"/>
                  </a:glow>
                </a:effectLst>
                <a:latin typeface="Comic Sans MS" pitchFamily="66" charset="0"/>
              </a:rPr>
              <a:t>HAD BEEN PRESENTED</a:t>
            </a:r>
            <a:r>
              <a:rPr lang="en-US" sz="2400" b="1" dirty="0" smtClean="0">
                <a:ln>
                  <a:solidFill>
                    <a:schemeClr val="tx2"/>
                  </a:solidFill>
                </a:ln>
                <a:solidFill>
                  <a:srgbClr val="00B050"/>
                </a:solidFill>
                <a:effectLst>
                  <a:glow rad="127000">
                    <a:srgbClr val="99FFCC"/>
                  </a:glow>
                </a:effectLst>
                <a:latin typeface="Comic Sans MS" pitchFamily="66" charset="0"/>
              </a:rPr>
              <a:t> </a:t>
            </a:r>
            <a:r>
              <a:rPr lang="en-US" sz="2400" b="1" dirty="0" smtClean="0">
                <a:ln>
                  <a:solidFill>
                    <a:schemeClr val="tx2"/>
                  </a:solidFill>
                </a:ln>
                <a:solidFill>
                  <a:srgbClr val="00B050"/>
                </a:solidFill>
                <a:latin typeface="Comic Sans MS" pitchFamily="66" charset="0"/>
              </a:rPr>
              <a:t>TO </a:t>
            </a:r>
            <a:r>
              <a:rPr lang="en-US" sz="2400" b="1" dirty="0" smtClean="0">
                <a:ln>
                  <a:solidFill>
                    <a:schemeClr val="tx2"/>
                  </a:solidFill>
                </a:ln>
                <a:solidFill>
                  <a:srgbClr val="0000FF"/>
                </a:solidFill>
                <a:latin typeface="Comic Sans MS" pitchFamily="66" charset="0"/>
              </a:rPr>
              <a:t>YAHUAH! </a:t>
            </a:r>
            <a:r>
              <a:rPr lang="en-US" sz="2400" b="1" dirty="0" smtClean="0">
                <a:ln>
                  <a:solidFill>
                    <a:schemeClr val="tx2"/>
                  </a:solidFill>
                </a:ln>
                <a:solidFill>
                  <a:srgbClr val="CC0099"/>
                </a:solidFill>
                <a:latin typeface="Comic Sans MS" pitchFamily="66" charset="0"/>
              </a:rPr>
              <a:t>Lev 23:14; Num 15:19-21. </a:t>
            </a:r>
            <a:endParaRPr lang="en-CA" sz="2400" b="1" dirty="0">
              <a:ln>
                <a:solidFill>
                  <a:schemeClr val="tx2"/>
                </a:solidFill>
              </a:ln>
              <a:solidFill>
                <a:srgbClr val="CC0099"/>
              </a:solidFill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9836" y="213526"/>
            <a:ext cx="10441160" cy="681101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00B0F0"/>
            </a:solidFill>
          </a:ln>
          <a:effectLst>
            <a:glow rad="127000">
              <a:srgbClr val="FF3300"/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US" sz="3600" dirty="0" smtClean="0">
                <a:solidFill>
                  <a:srgbClr val="0000FF"/>
                </a:solidFill>
                <a:latin typeface="Comic Sans MS" pitchFamily="66" charset="0"/>
              </a:rPr>
              <a:t>The 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27000">
                    <a:srgbClr val="0070C0"/>
                  </a:glow>
                </a:effectLst>
                <a:latin typeface="Comic Sans MS" pitchFamily="66" charset="0"/>
              </a:rPr>
              <a:t>VERY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>
                  <a:glow rad="127000">
                    <a:srgbClr val="0070C0"/>
                  </a:glow>
                </a:effectLst>
                <a:latin typeface="Comic Sans MS" pitchFamily="66" charset="0"/>
              </a:rPr>
              <a:t> 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27000">
                    <a:srgbClr val="0070C0"/>
                  </a:glow>
                </a:effectLst>
                <a:latin typeface="Comic Sans MS" pitchFamily="66" charset="0"/>
              </a:rPr>
              <a:t>FIRST BATCH </a:t>
            </a:r>
            <a:r>
              <a:rPr lang="en-US" sz="3600" dirty="0" smtClean="0">
                <a:solidFill>
                  <a:srgbClr val="0000FF"/>
                </a:solidFill>
                <a:latin typeface="Comic Sans MS" pitchFamily="66" charset="0"/>
              </a:rPr>
              <a:t>of Bread Dough 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latin typeface="Comic Sans MS" pitchFamily="66" charset="0"/>
              </a:rPr>
              <a:t>!!</a:t>
            </a:r>
            <a:endParaRPr lang="en-CA" sz="3600" b="1" dirty="0">
              <a:ln>
                <a:solidFill>
                  <a:sysClr val="windowText" lastClr="000000"/>
                </a:solidFill>
              </a:ln>
              <a:solidFill>
                <a:srgbClr val="00FF00"/>
              </a:solidFill>
              <a:latin typeface="Comic Sans MS" pitchFamily="66" charset="0"/>
            </a:endParaRPr>
          </a:p>
        </p:txBody>
      </p:sp>
      <p:sp>
        <p:nvSpPr>
          <p:cNvPr id="9" name="Right Brace 8"/>
          <p:cNvSpPr/>
          <p:nvPr/>
        </p:nvSpPr>
        <p:spPr>
          <a:xfrm rot="5400000">
            <a:off x="6337439" y="-414427"/>
            <a:ext cx="468052" cy="10027114"/>
          </a:xfrm>
          <a:prstGeom prst="rightBrace">
            <a:avLst>
              <a:gd name="adj1" fmla="val 90726"/>
              <a:gd name="adj2" fmla="val 38334"/>
            </a:avLst>
          </a:prstGeom>
          <a:solidFill>
            <a:srgbClr val="FFFF00"/>
          </a:solidFill>
          <a:ln w="5715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en-CA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909836" y="2924944"/>
            <a:ext cx="0" cy="936104"/>
          </a:xfrm>
          <a:prstGeom prst="straightConnector1">
            <a:avLst/>
          </a:prstGeom>
          <a:ln w="76200">
            <a:solidFill>
              <a:srgbClr val="990000"/>
            </a:solidFill>
            <a:tailEnd type="arrow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907739"/>
              </p:ext>
            </p:extLst>
          </p:nvPr>
        </p:nvGraphicFramePr>
        <p:xfrm>
          <a:off x="438292" y="3909484"/>
          <a:ext cx="11200736" cy="5181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46256"/>
                <a:gridCol w="100544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Comic Sans MS" pitchFamily="66" charset="0"/>
                        </a:rPr>
                        <a:t>14</a:t>
                      </a:r>
                      <a:endParaRPr lang="en-CA" sz="2400" dirty="0">
                        <a:solidFill>
                          <a:schemeClr val="tx2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2"/>
                          </a:solidFill>
                          <a:latin typeface="Comic Sans MS" pitchFamily="66" charset="0"/>
                        </a:rPr>
                        <a:t>Abib 15 - 1</a:t>
                      </a:r>
                      <a:r>
                        <a:rPr lang="en-US" sz="2800" baseline="30000" dirty="0" smtClean="0">
                          <a:solidFill>
                            <a:schemeClr val="tx2"/>
                          </a:solidFill>
                          <a:latin typeface="Comic Sans MS" pitchFamily="66" charset="0"/>
                        </a:rPr>
                        <a:t>st</a:t>
                      </a:r>
                      <a:r>
                        <a:rPr lang="en-US" sz="2800" dirty="0" smtClean="0">
                          <a:solidFill>
                            <a:schemeClr val="tx2"/>
                          </a:solidFill>
                          <a:latin typeface="Comic Sans MS" pitchFamily="66" charset="0"/>
                        </a:rPr>
                        <a:t> Cycle</a:t>
                      </a:r>
                      <a:r>
                        <a:rPr lang="en-US" sz="2800" baseline="0" dirty="0" smtClean="0">
                          <a:solidFill>
                            <a:schemeClr val="tx2"/>
                          </a:solidFill>
                          <a:latin typeface="Comic Sans MS" pitchFamily="66" charset="0"/>
                        </a:rPr>
                        <a:t>  -  </a:t>
                      </a:r>
                      <a:r>
                        <a:rPr lang="en-US" sz="2800" baseline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latin typeface="Comic Sans MS" pitchFamily="66" charset="0"/>
                        </a:rPr>
                        <a:t>1</a:t>
                      </a:r>
                      <a:r>
                        <a:rPr lang="en-US" sz="2800" baseline="30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latin typeface="Comic Sans MS" pitchFamily="66" charset="0"/>
                        </a:rPr>
                        <a:t>st</a:t>
                      </a:r>
                      <a:r>
                        <a:rPr lang="en-US" sz="2800" baseline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latin typeface="Comic Sans MS" pitchFamily="66" charset="0"/>
                        </a:rPr>
                        <a:t> </a:t>
                      </a:r>
                      <a:r>
                        <a:rPr lang="en-US" sz="2800" baseline="0" dirty="0" err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latin typeface="Comic Sans MS" pitchFamily="66" charset="0"/>
                        </a:rPr>
                        <a:t>Miqra</a:t>
                      </a:r>
                      <a:r>
                        <a:rPr lang="en-US" sz="2800" baseline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latin typeface="Comic Sans MS" pitchFamily="66" charset="0"/>
                        </a:rPr>
                        <a:t> (Convocation) U/B</a:t>
                      </a:r>
                      <a:endParaRPr lang="en-CA" sz="28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rgbClr val="CC6600"/>
                    </a:solidFill>
                  </a:tcPr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7318548" y="1233592"/>
            <a:ext cx="4287729" cy="2448082"/>
          </a:xfrm>
          <a:prstGeom prst="rect">
            <a:avLst/>
          </a:prstGeom>
          <a:gradFill flip="none" rotWithShape="1">
            <a:gsLst>
              <a:gs pos="0">
                <a:srgbClr val="CC0099">
                  <a:tint val="66000"/>
                  <a:satMod val="160000"/>
                </a:srgbClr>
              </a:gs>
              <a:gs pos="50000">
                <a:srgbClr val="CC0099">
                  <a:tint val="44500"/>
                  <a:satMod val="160000"/>
                </a:srgbClr>
              </a:gs>
              <a:gs pos="100000">
                <a:srgbClr val="CC0099">
                  <a:tint val="23500"/>
                  <a:satMod val="160000"/>
                </a:srgbClr>
              </a:gs>
            </a:gsLst>
            <a:lin ang="18900000" scaled="1"/>
            <a:tileRect/>
          </a:gradFill>
          <a:ln w="76200">
            <a:solidFill>
              <a:srgbClr val="003366"/>
            </a:solidFill>
          </a:ln>
          <a:effectLst>
            <a:glow rad="127000">
              <a:srgbClr val="00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3200" b="1" dirty="0" smtClean="0">
                <a:ln>
                  <a:solidFill>
                    <a:schemeClr val="tx2"/>
                  </a:solidFill>
                </a:ln>
                <a:solidFill>
                  <a:sysClr val="windowText" lastClr="000000"/>
                </a:solidFill>
                <a:latin typeface="Comic Sans MS" pitchFamily="66" charset="0"/>
              </a:rPr>
              <a:t>Then: </a:t>
            </a:r>
            <a:r>
              <a:rPr lang="en-US" sz="3200" b="1" dirty="0" smtClean="0">
                <a:ln>
                  <a:solidFill>
                    <a:schemeClr val="tx2"/>
                  </a:solidFill>
                </a:ln>
                <a:solidFill>
                  <a:srgbClr val="CC0099"/>
                </a:solidFill>
                <a:latin typeface="Comic Sans MS" pitchFamily="66" charset="0"/>
              </a:rPr>
              <a:t>they </a:t>
            </a:r>
            <a:r>
              <a:rPr lang="en-US" sz="3200" b="1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127000">
                    <a:srgbClr val="00FF00"/>
                  </a:glow>
                </a:effectLst>
                <a:latin typeface="Comic Sans MS" pitchFamily="66" charset="0"/>
              </a:rPr>
              <a:t>ate bread</a:t>
            </a:r>
            <a:r>
              <a:rPr lang="en-US" sz="3200" b="1" dirty="0" smtClean="0">
                <a:ln>
                  <a:solidFill>
                    <a:schemeClr val="tx2"/>
                  </a:solidFill>
                </a:ln>
                <a:solidFill>
                  <a:srgbClr val="CC0099"/>
                </a:solidFill>
                <a:latin typeface="Comic Sans MS" pitchFamily="66" charset="0"/>
              </a:rPr>
              <a:t> </a:t>
            </a:r>
            <a:r>
              <a:rPr lang="en-US" sz="3200" b="1" u="sng" dirty="0" smtClean="0">
                <a:ln>
                  <a:solidFill>
                    <a:schemeClr val="tx2"/>
                  </a:solidFill>
                </a:ln>
                <a:solidFill>
                  <a:srgbClr val="CC0099"/>
                </a:solidFill>
                <a:latin typeface="Comic Sans MS" pitchFamily="66" charset="0"/>
              </a:rPr>
              <a:t>on the </a:t>
            </a:r>
            <a:br>
              <a:rPr lang="en-US" sz="3200" b="1" u="sng" dirty="0" smtClean="0">
                <a:ln>
                  <a:solidFill>
                    <a:schemeClr val="tx2"/>
                  </a:solidFill>
                </a:ln>
                <a:solidFill>
                  <a:srgbClr val="CC0099"/>
                </a:solidFill>
                <a:latin typeface="Comic Sans MS" pitchFamily="66" charset="0"/>
              </a:rPr>
            </a:br>
            <a:r>
              <a:rPr lang="en-US" sz="3200" b="1" u="sng" dirty="0" smtClean="0">
                <a:ln>
                  <a:solidFill>
                    <a:schemeClr val="tx2"/>
                  </a:solidFill>
                </a:ln>
                <a:solidFill>
                  <a:srgbClr val="CC0099"/>
                </a:solidFill>
                <a:latin typeface="Comic Sans MS" pitchFamily="66" charset="0"/>
              </a:rPr>
              <a:t>same da</a:t>
            </a:r>
            <a:r>
              <a:rPr lang="en-US" sz="3200" b="1" dirty="0" smtClean="0">
                <a:ln>
                  <a:solidFill>
                    <a:schemeClr val="tx2"/>
                  </a:solidFill>
                </a:ln>
                <a:solidFill>
                  <a:srgbClr val="CC0099"/>
                </a:solidFill>
                <a:latin typeface="Comic Sans MS" pitchFamily="66" charset="0"/>
              </a:rPr>
              <a:t>y - the </a:t>
            </a:r>
            <a:br>
              <a:rPr lang="en-US" sz="3200" b="1" dirty="0" smtClean="0">
                <a:ln>
                  <a:solidFill>
                    <a:schemeClr val="tx2"/>
                  </a:solidFill>
                </a:ln>
                <a:solidFill>
                  <a:srgbClr val="CC0099"/>
                </a:solidFill>
                <a:latin typeface="Comic Sans MS" pitchFamily="66" charset="0"/>
              </a:rPr>
            </a:br>
            <a:r>
              <a:rPr lang="en-US" sz="3200" b="1" u="sng" dirty="0" smtClean="0">
                <a:ln>
                  <a:solidFill>
                    <a:schemeClr val="tx2"/>
                  </a:solidFill>
                </a:ln>
                <a:solidFill>
                  <a:srgbClr val="CC0099"/>
                </a:solidFill>
                <a:latin typeface="Comic Sans MS" pitchFamily="66" charset="0"/>
              </a:rPr>
              <a:t>da</a:t>
            </a:r>
            <a:r>
              <a:rPr lang="en-US" sz="3200" b="1" dirty="0" smtClean="0">
                <a:ln>
                  <a:solidFill>
                    <a:schemeClr val="tx2"/>
                  </a:solidFill>
                </a:ln>
                <a:solidFill>
                  <a:srgbClr val="CC0099"/>
                </a:solidFill>
                <a:latin typeface="Comic Sans MS" pitchFamily="66" charset="0"/>
              </a:rPr>
              <a:t>y </a:t>
            </a:r>
            <a:r>
              <a:rPr lang="en-US" sz="3200" b="1" u="sng" dirty="0" smtClean="0">
                <a:ln>
                  <a:solidFill>
                    <a:schemeClr val="tx2"/>
                  </a:solidFill>
                </a:ln>
                <a:solidFill>
                  <a:srgbClr val="CC0099"/>
                </a:solidFill>
                <a:latin typeface="Comic Sans MS" pitchFamily="66" charset="0"/>
              </a:rPr>
              <a:t>after</a:t>
            </a:r>
            <a:r>
              <a:rPr lang="en-US" sz="3200" b="1" dirty="0" smtClean="0">
                <a:ln>
                  <a:solidFill>
                    <a:schemeClr val="tx2"/>
                  </a:solidFill>
                </a:ln>
                <a:solidFill>
                  <a:srgbClr val="CC0099"/>
                </a:solidFill>
                <a:latin typeface="Comic Sans MS" pitchFamily="66" charset="0"/>
              </a:rPr>
              <a:t> the </a:t>
            </a:r>
            <a:r>
              <a:rPr lang="en-US" sz="2400" b="1" dirty="0" smtClean="0">
                <a:ln>
                  <a:solidFill>
                    <a:schemeClr val="tx2"/>
                  </a:solidFill>
                </a:ln>
                <a:solidFill>
                  <a:srgbClr val="CC0099"/>
                </a:solidFill>
                <a:latin typeface="Comic Sans MS" pitchFamily="66" charset="0"/>
              </a:rPr>
              <a:t>H7676</a:t>
            </a:r>
            <a:r>
              <a:rPr lang="en-US" sz="3200" b="1" dirty="0" smtClean="0">
                <a:ln>
                  <a:solidFill>
                    <a:schemeClr val="tx2"/>
                  </a:solidFill>
                </a:ln>
                <a:solidFill>
                  <a:srgbClr val="CC0099"/>
                </a:solidFill>
                <a:latin typeface="Comic Sans MS" pitchFamily="66" charset="0"/>
              </a:rPr>
              <a:t> Shabbat Passover. </a:t>
            </a:r>
            <a:endParaRPr lang="en-CA" sz="3200" b="1" dirty="0">
              <a:ln>
                <a:solidFill>
                  <a:schemeClr val="tx2"/>
                </a:solidFill>
              </a:ln>
              <a:solidFill>
                <a:srgbClr val="CC0099"/>
              </a:solidFill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 rot="20505714">
            <a:off x="205050" y="5296818"/>
            <a:ext cx="2578500" cy="915645"/>
          </a:xfrm>
          <a:prstGeom prst="rect">
            <a:avLst/>
          </a:prstGeom>
          <a:solidFill>
            <a:srgbClr val="99FF66"/>
          </a:solidFill>
          <a:ln w="28575">
            <a:solidFill>
              <a:srgbClr val="FF33C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CA" sz="4800" b="1" dirty="0" smtClean="0">
                <a:solidFill>
                  <a:schemeClr val="tx1"/>
                </a:solidFill>
                <a:latin typeface="Comic Sans MS" pitchFamily="66" charset="0"/>
              </a:rPr>
              <a:t>Review</a:t>
            </a:r>
            <a:endParaRPr lang="en-CA" sz="4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38028" y="4883264"/>
            <a:ext cx="9433048" cy="1816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CA" sz="2800" dirty="0" smtClean="0">
                <a:ln>
                  <a:solidFill>
                    <a:srgbClr val="00FFFF"/>
                  </a:solidFill>
                </a:ln>
                <a:effectLst>
                  <a:glow rad="127000">
                    <a:schemeClr val="tx1"/>
                  </a:glow>
                </a:effectLst>
                <a:latin typeface="Comic Sans MS" pitchFamily="66" charset="0"/>
              </a:rPr>
              <a:t>Wave Sheaf had been presented according to statute.  There is no provision for a </a:t>
            </a:r>
            <a:r>
              <a:rPr lang="en-CA" sz="2800" dirty="0" smtClean="0">
                <a:ln>
                  <a:solidFill>
                    <a:srgbClr val="C00000"/>
                  </a:solidFill>
                </a:ln>
                <a:solidFill>
                  <a:srgbClr val="FF33CC"/>
                </a:solidFill>
                <a:effectLst>
                  <a:glow rad="127000">
                    <a:schemeClr val="bg1"/>
                  </a:glow>
                </a:effectLst>
                <a:latin typeface="Comic Sans MS" pitchFamily="66" charset="0"/>
              </a:rPr>
              <a:t>second</a:t>
            </a:r>
            <a:r>
              <a:rPr lang="en-CA" sz="2800" dirty="0" smtClean="0">
                <a:ln>
                  <a:solidFill>
                    <a:srgbClr val="00FFFF"/>
                  </a:solidFill>
                </a:ln>
                <a:effectLst>
                  <a:glow rad="127000">
                    <a:schemeClr val="tx1"/>
                  </a:glow>
                </a:effectLst>
                <a:latin typeface="Comic Sans MS" pitchFamily="66" charset="0"/>
              </a:rPr>
              <a:t> Wave Sheaf </a:t>
            </a:r>
            <a:br>
              <a:rPr lang="en-CA" sz="2800" dirty="0" smtClean="0">
                <a:ln>
                  <a:solidFill>
                    <a:srgbClr val="00FFFF"/>
                  </a:solidFill>
                </a:ln>
                <a:effectLst>
                  <a:glow rad="127000">
                    <a:schemeClr val="tx1"/>
                  </a:glow>
                </a:effectLst>
                <a:latin typeface="Comic Sans MS" pitchFamily="66" charset="0"/>
              </a:rPr>
            </a:br>
            <a:r>
              <a:rPr lang="en-CA" sz="2800" dirty="0" smtClean="0">
                <a:ln>
                  <a:solidFill>
                    <a:srgbClr val="00FFFF"/>
                  </a:solidFill>
                </a:ln>
                <a:effectLst>
                  <a:glow rad="127000">
                    <a:schemeClr val="tx1"/>
                  </a:glow>
                </a:effectLst>
                <a:latin typeface="Comic Sans MS" pitchFamily="66" charset="0"/>
              </a:rPr>
              <a:t>ceremony according to Torah.  </a:t>
            </a:r>
            <a:br>
              <a:rPr lang="en-CA" sz="2800" dirty="0" smtClean="0">
                <a:ln>
                  <a:solidFill>
                    <a:srgbClr val="00FFFF"/>
                  </a:solidFill>
                </a:ln>
                <a:effectLst>
                  <a:glow rad="127000">
                    <a:schemeClr val="tx1"/>
                  </a:glow>
                </a:effectLst>
                <a:latin typeface="Comic Sans MS" pitchFamily="66" charset="0"/>
              </a:rPr>
            </a:br>
            <a:r>
              <a:rPr lang="en-CA" sz="2800" b="1" u="sng" dirty="0" smtClean="0">
                <a:ln>
                  <a:solidFill>
                    <a:srgbClr val="0000FF"/>
                  </a:solidFill>
                </a:ln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Comic Sans MS" pitchFamily="66" charset="0"/>
              </a:rPr>
              <a:t>Abib 26</a:t>
            </a:r>
            <a:r>
              <a:rPr lang="en-CA" sz="2800" b="1" u="sng" baseline="30000" dirty="0" smtClean="0">
                <a:ln>
                  <a:solidFill>
                    <a:srgbClr val="0000FF"/>
                  </a:solidFill>
                </a:ln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Comic Sans MS" pitchFamily="66" charset="0"/>
              </a:rPr>
              <a:t>th</a:t>
            </a:r>
            <a:r>
              <a:rPr lang="en-CA" sz="2800" dirty="0" smtClean="0">
                <a:effectLst>
                  <a:glow rad="127000">
                    <a:schemeClr val="tx1"/>
                  </a:glow>
                </a:effectLst>
                <a:latin typeface="Comic Sans MS" pitchFamily="66" charset="0"/>
              </a:rPr>
              <a:t> is a </a:t>
            </a:r>
            <a:r>
              <a:rPr lang="en-CA" sz="2800" u="sng" dirty="0" smtClean="0">
                <a:effectLst>
                  <a:glow rad="127000">
                    <a:schemeClr val="tx1"/>
                  </a:glow>
                </a:effectLst>
                <a:latin typeface="Comic Sans MS" pitchFamily="66" charset="0"/>
              </a:rPr>
              <a:t>counterfeit</a:t>
            </a:r>
            <a:r>
              <a:rPr lang="en-CA" sz="2800" b="1" dirty="0" smtClean="0">
                <a:solidFill>
                  <a:schemeClr val="tx2"/>
                </a:solidFill>
                <a:latin typeface="Comic Sans MS" pitchFamily="66" charset="0"/>
              </a:rPr>
              <a:t> from the</a:t>
            </a:r>
            <a:r>
              <a:rPr lang="en-CA" sz="2800" dirty="0" smtClean="0">
                <a:effectLst>
                  <a:glow rad="127000">
                    <a:schemeClr val="tx1"/>
                  </a:glow>
                </a:effectLst>
                <a:latin typeface="Comic Sans MS" pitchFamily="66" charset="0"/>
              </a:rPr>
              <a:t> </a:t>
            </a:r>
            <a:r>
              <a:rPr lang="en-CA" sz="2800" b="1" dirty="0" smtClean="0">
                <a:solidFill>
                  <a:schemeClr val="tx2"/>
                </a:solidFill>
                <a:latin typeface="Comic Sans MS" pitchFamily="66" charset="0"/>
              </a:rPr>
              <a:t>Enoch calendar.</a:t>
            </a:r>
            <a:endParaRPr lang="en-CA" sz="28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6" name="Right Brace 15"/>
          <p:cNvSpPr/>
          <p:nvPr/>
        </p:nvSpPr>
        <p:spPr>
          <a:xfrm rot="16200000">
            <a:off x="2601823" y="3033157"/>
            <a:ext cx="504458" cy="1440160"/>
          </a:xfrm>
          <a:prstGeom prst="rightBrace">
            <a:avLst>
              <a:gd name="adj1" fmla="val 8333"/>
              <a:gd name="adj2" fmla="val 65647"/>
            </a:avLst>
          </a:prstGeom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189756" y="1233592"/>
            <a:ext cx="1872208" cy="1691352"/>
          </a:xfrm>
          <a:prstGeom prst="rect">
            <a:avLst/>
          </a:prstGeom>
          <a:gradFill flip="none" rotWithShape="1">
            <a:gsLst>
              <a:gs pos="0">
                <a:srgbClr val="CC0099">
                  <a:tint val="66000"/>
                  <a:satMod val="160000"/>
                </a:srgbClr>
              </a:gs>
              <a:gs pos="50000">
                <a:srgbClr val="CC0099">
                  <a:tint val="44500"/>
                  <a:satMod val="160000"/>
                </a:srgbClr>
              </a:gs>
              <a:gs pos="100000">
                <a:srgbClr val="CC0099">
                  <a:tint val="23500"/>
                  <a:satMod val="160000"/>
                </a:srgbClr>
              </a:gs>
            </a:gsLst>
            <a:lin ang="18900000" scaled="1"/>
            <a:tileRect/>
          </a:gradFill>
          <a:ln w="7620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2600" b="1" dirty="0" smtClean="0">
                <a:ln>
                  <a:solidFill>
                    <a:schemeClr val="tx2"/>
                  </a:solidFill>
                </a:ln>
                <a:solidFill>
                  <a:srgbClr val="00B050"/>
                </a:solidFill>
                <a:latin typeface="Comic Sans MS" pitchFamily="66" charset="0"/>
              </a:rPr>
              <a:t>Joshua observed </a:t>
            </a:r>
          </a:p>
          <a:p>
            <a:pPr algn="ctr"/>
            <a:endParaRPr lang="en-CA" sz="4000" b="1" dirty="0">
              <a:ln>
                <a:solidFill>
                  <a:schemeClr val="tx2"/>
                </a:solidFill>
              </a:ln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17" name="Picture 3" descr="C:\Users\Rae\Desktop\Passover banner edit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754" y="2204864"/>
            <a:ext cx="1296144" cy="624399"/>
          </a:xfrm>
          <a:prstGeom prst="roundRect">
            <a:avLst>
              <a:gd name="adj" fmla="val 16667"/>
            </a:avLst>
          </a:prstGeom>
          <a:ln>
            <a:solidFill>
              <a:srgbClr val="632C03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891129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3" grpId="0" animBg="1"/>
      <p:bldP spid="15" grpId="0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3399">
                <a:alpha val="46000"/>
              </a:srgbClr>
            </a:gs>
            <a:gs pos="25000">
              <a:srgbClr val="FF6633">
                <a:alpha val="26000"/>
              </a:srgbClr>
            </a:gs>
            <a:gs pos="50000">
              <a:srgbClr val="FFFF00">
                <a:alpha val="26000"/>
              </a:srgbClr>
            </a:gs>
            <a:gs pos="75000">
              <a:srgbClr val="01A78F">
                <a:alpha val="29000"/>
              </a:srgbClr>
            </a:gs>
            <a:gs pos="100000">
              <a:srgbClr val="9933FF">
                <a:alpha val="20000"/>
              </a:srgbClr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79137" y="6500692"/>
            <a:ext cx="477789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29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748" y="116632"/>
            <a:ext cx="11999068" cy="5256584"/>
          </a:xfrm>
          <a:noFill/>
          <a:ln>
            <a:noFill/>
          </a:ln>
        </p:spPr>
        <p:txBody>
          <a:bodyPr anchor="t">
            <a:normAutofit fontScale="92500" lnSpcReduction="10000"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lnSpc>
                <a:spcPct val="150000"/>
              </a:lnSpc>
            </a:pPr>
            <a:r>
              <a:rPr lang="en-CA" sz="3200" dirty="0" smtClean="0">
                <a:latin typeface="Comic Sans MS" pitchFamily="66" charset="0"/>
              </a:rPr>
              <a:t>The Scriptures tell us unequivocally that presenting the </a:t>
            </a:r>
            <a:br>
              <a:rPr lang="en-CA" sz="3200" dirty="0" smtClean="0">
                <a:latin typeface="Comic Sans MS" pitchFamily="66" charset="0"/>
              </a:rPr>
            </a:br>
            <a:r>
              <a:rPr lang="en-CA" sz="3200" dirty="0" smtClean="0">
                <a:latin typeface="Comic Sans MS" pitchFamily="66" charset="0"/>
              </a:rPr>
              <a:t>Wave Sheaf </a:t>
            </a:r>
            <a:r>
              <a:rPr lang="en-CA" sz="3200" b="1" u="sng" dirty="0" smtClean="0">
                <a:latin typeface="Comic Sans MS" pitchFamily="66" charset="0"/>
              </a:rPr>
              <a:t>and</a:t>
            </a:r>
            <a:r>
              <a:rPr lang="en-CA" sz="3200" dirty="0" smtClean="0">
                <a:latin typeface="Comic Sans MS" pitchFamily="66" charset="0"/>
              </a:rPr>
              <a:t> eating of grain of the land (bread) </a:t>
            </a:r>
            <a:br>
              <a:rPr lang="en-CA" sz="3200" dirty="0" smtClean="0">
                <a:latin typeface="Comic Sans MS" pitchFamily="66" charset="0"/>
              </a:rPr>
            </a:br>
            <a:r>
              <a:rPr lang="en-CA" sz="3200" dirty="0" smtClean="0">
                <a:latin typeface="Comic Sans MS" pitchFamily="66" charset="0"/>
              </a:rPr>
              <a:t>must be done consecutively, and </a:t>
            </a:r>
            <a:r>
              <a:rPr lang="en-CA" sz="3200" b="1" dirty="0" smtClean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  <a:latin typeface="Comic Sans MS" pitchFamily="66" charset="0"/>
              </a:rPr>
              <a:t>“on the </a:t>
            </a:r>
            <a:r>
              <a:rPr lang="en-CA" sz="3200" b="1" dirty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  <a:latin typeface="Comic Sans MS" pitchFamily="66" charset="0"/>
              </a:rPr>
              <a:t>same </a:t>
            </a:r>
            <a:r>
              <a:rPr lang="en-CA" sz="3200" b="1" dirty="0" smtClean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  <a:latin typeface="Comic Sans MS" pitchFamily="66" charset="0"/>
              </a:rPr>
              <a:t>day.” </a:t>
            </a:r>
            <a:endParaRPr lang="en-CA" sz="3200" dirty="0" smtClean="0"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en-CA" sz="3200" dirty="0" smtClean="0">
                <a:latin typeface="Comic Sans MS" pitchFamily="66" charset="0"/>
              </a:rPr>
              <a:t>That’s exactly what Joshua did on Abib </a:t>
            </a:r>
            <a:r>
              <a:rPr lang="en-CA" sz="3200" b="1" dirty="0" smtClean="0">
                <a:effectLst>
                  <a:glow rad="127000">
                    <a:srgbClr val="FFFF00"/>
                  </a:glow>
                </a:effectLst>
                <a:latin typeface="Comic Sans MS" pitchFamily="66" charset="0"/>
              </a:rPr>
              <a:t>15.</a:t>
            </a:r>
          </a:p>
          <a:p>
            <a:pPr algn="ctr">
              <a:lnSpc>
                <a:spcPct val="150000"/>
              </a:lnSpc>
            </a:pPr>
            <a:r>
              <a:rPr lang="en-CA" sz="3200" dirty="0" smtClean="0">
                <a:solidFill>
                  <a:srgbClr val="FF0000"/>
                </a:solidFill>
                <a:latin typeface="Comic Sans MS" pitchFamily="66" charset="0"/>
              </a:rPr>
              <a:t>                 </a:t>
            </a:r>
            <a:r>
              <a:rPr lang="en-CA" sz="3200" b="1" u="sng" dirty="0" smtClean="0">
                <a:solidFill>
                  <a:srgbClr val="FF0000"/>
                </a:solidFill>
                <a:latin typeface="Comic Sans MS" pitchFamily="66" charset="0"/>
              </a:rPr>
              <a:t>Enoch</a:t>
            </a:r>
            <a:r>
              <a:rPr lang="en-CA" sz="3200" dirty="0" smtClean="0">
                <a:solidFill>
                  <a:schemeClr val="tx2"/>
                </a:solidFill>
                <a:latin typeface="Comic Sans MS" pitchFamily="66" charset="0"/>
              </a:rPr>
              <a:t> claims the Wave Sheaf and eating of the  </a:t>
            </a:r>
            <a:br>
              <a:rPr lang="en-CA" sz="3200" dirty="0" smtClean="0">
                <a:solidFill>
                  <a:schemeClr val="tx2"/>
                </a:solidFill>
                <a:latin typeface="Comic Sans MS" pitchFamily="66" charset="0"/>
              </a:rPr>
            </a:br>
            <a:r>
              <a:rPr lang="en-CA" sz="3200" dirty="0" smtClean="0">
                <a:solidFill>
                  <a:schemeClr val="tx2"/>
                </a:solidFill>
                <a:latin typeface="Comic Sans MS" pitchFamily="66" charset="0"/>
              </a:rPr>
              <a:t>                 bread is only performed on Abib </a:t>
            </a:r>
            <a:r>
              <a:rPr lang="en-CA" sz="3200" b="1" dirty="0" smtClean="0">
                <a:solidFill>
                  <a:schemeClr val="tx2"/>
                </a:solidFill>
                <a:effectLst>
                  <a:glow rad="127000">
                    <a:srgbClr val="66FF99"/>
                  </a:glow>
                </a:effectLst>
                <a:latin typeface="Comic Sans MS" pitchFamily="66" charset="0"/>
              </a:rPr>
              <a:t>26!</a:t>
            </a:r>
          </a:p>
          <a:p>
            <a:pPr>
              <a:lnSpc>
                <a:spcPct val="150000"/>
              </a:lnSpc>
            </a:pPr>
            <a:r>
              <a:rPr lang="en-CA" sz="3200" dirty="0" smtClean="0">
                <a:solidFill>
                  <a:schemeClr val="tx2"/>
                </a:solidFill>
                <a:latin typeface="Comic Sans MS" pitchFamily="66" charset="0"/>
              </a:rPr>
              <a:t/>
            </a:r>
            <a:br>
              <a:rPr lang="en-CA" sz="3200" dirty="0" smtClean="0">
                <a:solidFill>
                  <a:schemeClr val="tx2"/>
                </a:solidFill>
                <a:latin typeface="Comic Sans MS" pitchFamily="66" charset="0"/>
              </a:rPr>
            </a:br>
            <a:r>
              <a:rPr lang="en-CA" sz="3200" dirty="0" smtClean="0">
                <a:solidFill>
                  <a:schemeClr val="tx2"/>
                </a:solidFill>
                <a:latin typeface="Comic Sans MS" pitchFamily="66" charset="0"/>
              </a:rPr>
              <a:t>		</a:t>
            </a:r>
            <a:endParaRPr lang="en-CA" sz="3200" dirty="0">
              <a:latin typeface="Comic Sans MS" pitchFamily="66" charset="0"/>
            </a:endParaRPr>
          </a:p>
        </p:txBody>
      </p:sp>
      <p:pic>
        <p:nvPicPr>
          <p:cNvPr id="5" name="Picture 3" descr="C:\Users\Rae\Desktop\Art on Desktop\white man clip art\3d white people\png\3d people group p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6180" y="3933056"/>
            <a:ext cx="288031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-29866" y="4437113"/>
            <a:ext cx="4756126" cy="252027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l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CA" sz="3200" dirty="0" smtClean="0">
                <a:latin typeface="Comic Sans MS" pitchFamily="66" charset="0"/>
              </a:rPr>
              <a:t>How can – </a:t>
            </a:r>
            <a:br>
              <a:rPr lang="en-CA" sz="3200" dirty="0" smtClean="0">
                <a:latin typeface="Comic Sans MS" pitchFamily="66" charset="0"/>
              </a:rPr>
            </a:br>
            <a:r>
              <a:rPr lang="en-CA" sz="3200" b="1" dirty="0" smtClean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  <a:latin typeface="Comic Sans MS" pitchFamily="66" charset="0"/>
              </a:rPr>
              <a:t>“the same day” </a:t>
            </a:r>
            <a:br>
              <a:rPr lang="en-CA" sz="3200" b="1" dirty="0" smtClean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  <a:latin typeface="Comic Sans MS" pitchFamily="66" charset="0"/>
              </a:rPr>
            </a:br>
            <a:r>
              <a:rPr lang="en-CA" sz="3200" dirty="0" smtClean="0">
                <a:latin typeface="Comic Sans MS" pitchFamily="66" charset="0"/>
              </a:rPr>
              <a:t>be both </a:t>
            </a:r>
            <a:br>
              <a:rPr lang="en-CA" sz="3200" dirty="0" smtClean="0">
                <a:latin typeface="Comic Sans MS" pitchFamily="66" charset="0"/>
              </a:rPr>
            </a:br>
            <a:r>
              <a:rPr lang="en-CA" sz="3200" dirty="0" smtClean="0">
                <a:latin typeface="Comic Sans MS" pitchFamily="66" charset="0"/>
              </a:rPr>
              <a:t>Abib 15, and 26?  </a:t>
            </a:r>
            <a:endParaRPr lang="en-CA" sz="3200" dirty="0">
              <a:latin typeface="Comic Sans MS" pitchFamily="66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6742484" y="4159601"/>
            <a:ext cx="5184576" cy="265377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 fontScale="85000" lnSpcReduction="10000"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l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CA" sz="3200" b="1" dirty="0" smtClean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  <a:latin typeface="Comic Sans MS" pitchFamily="66" charset="0"/>
              </a:rPr>
              <a:t>Remember, Joshua declares: </a:t>
            </a:r>
            <a:br>
              <a:rPr lang="en-CA" sz="3200" b="1" dirty="0" smtClean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  <a:latin typeface="Comic Sans MS" pitchFamily="66" charset="0"/>
              </a:rPr>
            </a:br>
            <a:r>
              <a:rPr lang="en-CA" sz="2000" dirty="0" smtClean="0">
                <a:latin typeface="Comic Sans MS" pitchFamily="66" charset="0"/>
              </a:rPr>
              <a:t>By Torah Statute Abib 15 is always the Unleavened Bread Festival.  </a:t>
            </a:r>
            <a:br>
              <a:rPr lang="en-CA" sz="2000" dirty="0" smtClean="0">
                <a:latin typeface="Comic Sans MS" pitchFamily="66" charset="0"/>
              </a:rPr>
            </a:br>
            <a:r>
              <a:rPr lang="en-CA" sz="2000" dirty="0" smtClean="0">
                <a:latin typeface="Comic Sans MS" pitchFamily="66" charset="0"/>
              </a:rPr>
              <a:t>When Wave Sheaf is also on Abib 15, </a:t>
            </a:r>
            <a:br>
              <a:rPr lang="en-CA" sz="2000" dirty="0" smtClean="0">
                <a:latin typeface="Comic Sans MS" pitchFamily="66" charset="0"/>
              </a:rPr>
            </a:br>
            <a:r>
              <a:rPr lang="en-CA" sz="2000" dirty="0" smtClean="0">
                <a:latin typeface="Comic Sans MS" pitchFamily="66" charset="0"/>
              </a:rPr>
              <a:t>the ULB Festival is always celebrated </a:t>
            </a:r>
            <a:br>
              <a:rPr lang="en-CA" sz="2000" dirty="0" smtClean="0">
                <a:latin typeface="Comic Sans MS" pitchFamily="66" charset="0"/>
              </a:rPr>
            </a:br>
            <a:r>
              <a:rPr lang="en-CA" sz="2000" u="sng" dirty="0" smtClean="0">
                <a:latin typeface="Comic Sans MS" pitchFamily="66" charset="0"/>
              </a:rPr>
              <a:t>AFTER</a:t>
            </a:r>
            <a:r>
              <a:rPr lang="en-CA" sz="2000" dirty="0" smtClean="0">
                <a:latin typeface="Comic Sans MS" pitchFamily="66" charset="0"/>
              </a:rPr>
              <a:t> the Wave Sheaf Festival.</a:t>
            </a:r>
            <a:endParaRPr lang="en-CA" sz="2000" dirty="0">
              <a:latin typeface="Comic Sans MS" pitchFamily="66" charset="0"/>
            </a:endParaRPr>
          </a:p>
        </p:txBody>
      </p:sp>
      <p:pic>
        <p:nvPicPr>
          <p:cNvPr id="9" name="Picture 3" descr="C:\Users\Rae\Desktop\BOOK OF ENO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764" y="2060848"/>
            <a:ext cx="1765789" cy="238963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993833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3399">
                <a:alpha val="46000"/>
              </a:srgbClr>
            </a:gs>
            <a:gs pos="25000">
              <a:srgbClr val="FF6633">
                <a:alpha val="26000"/>
              </a:srgbClr>
            </a:gs>
            <a:gs pos="50000">
              <a:srgbClr val="FFFF00">
                <a:alpha val="26000"/>
              </a:srgbClr>
            </a:gs>
            <a:gs pos="75000">
              <a:srgbClr val="01A78F">
                <a:alpha val="29000"/>
              </a:srgbClr>
            </a:gs>
            <a:gs pos="100000">
              <a:srgbClr val="9933FF">
                <a:alpha val="20000"/>
              </a:srgbClr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79137" y="6500692"/>
            <a:ext cx="477789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3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158247" y="-27384"/>
            <a:ext cx="11760175" cy="980728"/>
          </a:xfrm>
          <a:noFill/>
          <a:ln>
            <a:noFill/>
          </a:ln>
        </p:spPr>
        <p:txBody>
          <a:bodyPr anchor="t">
            <a:normAutofit fontScale="92500" lnSpcReduction="10000"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lnSpc>
                <a:spcPct val="150000"/>
              </a:lnSpc>
            </a:pPr>
            <a:r>
              <a:rPr lang="en-CA" sz="4300" dirty="0" smtClean="0">
                <a:solidFill>
                  <a:srgbClr val="0000FF"/>
                </a:solidFill>
                <a:latin typeface="Arial Rounded MT Bold" pitchFamily="34" charset="0"/>
              </a:rPr>
              <a:t>Order of Events for Yahusha’s</a:t>
            </a:r>
            <a:r>
              <a:rPr lang="en-CA" sz="4300" dirty="0" smtClean="0">
                <a:solidFill>
                  <a:srgbClr val="0000FF"/>
                </a:solidFill>
                <a:effectLst>
                  <a:glow rad="127000">
                    <a:srgbClr val="FFCCFF"/>
                  </a:glow>
                </a:effectLst>
                <a:latin typeface="Arial Rounded MT Bold" pitchFamily="34" charset="0"/>
              </a:rPr>
              <a:t> </a:t>
            </a:r>
            <a:r>
              <a:rPr lang="en-CA" sz="4300" u="sng" dirty="0" smtClean="0">
                <a:solidFill>
                  <a:srgbClr val="0000FF"/>
                </a:solidFill>
                <a:effectLst>
                  <a:glow rad="127000">
                    <a:srgbClr val="FFCCFF"/>
                  </a:glow>
                </a:effectLst>
                <a:latin typeface="Arial Rounded MT Bold" pitchFamily="34" charset="0"/>
              </a:rPr>
              <a:t>Crucifixion</a:t>
            </a:r>
            <a:endParaRPr lang="en-CA" sz="4300" dirty="0" smtClean="0">
              <a:ln>
                <a:solidFill>
                  <a:srgbClr val="9900CC"/>
                </a:solidFill>
              </a:ln>
              <a:solidFill>
                <a:srgbClr val="99FF66"/>
              </a:solidFill>
              <a:effectLst>
                <a:glow rad="127000">
                  <a:srgbClr val="7030A0"/>
                </a:glow>
              </a:effectLst>
              <a:latin typeface="Arial Rounded MT Bold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829653"/>
              </p:ext>
            </p:extLst>
          </p:nvPr>
        </p:nvGraphicFramePr>
        <p:xfrm>
          <a:off x="1081229" y="4204017"/>
          <a:ext cx="8125880" cy="57606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12588"/>
                <a:gridCol w="812588"/>
                <a:gridCol w="812588"/>
                <a:gridCol w="812588"/>
                <a:gridCol w="812588"/>
                <a:gridCol w="812588"/>
                <a:gridCol w="812588"/>
                <a:gridCol w="812588"/>
                <a:gridCol w="812588"/>
                <a:gridCol w="812588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CA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15</a:t>
                      </a:r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0">
                          <a:srgbClr val="FF3399">
                            <a:alpha val="46000"/>
                          </a:srgbClr>
                        </a:gs>
                        <a:gs pos="25000">
                          <a:srgbClr val="FF6633">
                            <a:alpha val="26000"/>
                          </a:srgbClr>
                        </a:gs>
                        <a:gs pos="50000">
                          <a:srgbClr val="FFFF00">
                            <a:alpha val="26000"/>
                          </a:srgbClr>
                        </a:gs>
                        <a:gs pos="75000">
                          <a:srgbClr val="01A78F">
                            <a:alpha val="29000"/>
                          </a:srgbClr>
                        </a:gs>
                        <a:gs pos="100000">
                          <a:srgbClr val="9933FF">
                            <a:alpha val="20000"/>
                          </a:srgbClr>
                        </a:gs>
                      </a:gsLst>
                      <a:lin ang="10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16</a:t>
                      </a:r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rgbClr val="0000FF"/>
                          </a:solidFill>
                          <a:effectLst>
                            <a:glow rad="241300">
                              <a:schemeClr val="bg1">
                                <a:alpha val="99000"/>
                              </a:schemeClr>
                            </a:glow>
                          </a:effectLst>
                        </a:rPr>
                        <a:t>17</a:t>
                      </a:r>
                      <a:endParaRPr lang="en-CA" dirty="0">
                        <a:solidFill>
                          <a:srgbClr val="0000FF"/>
                        </a:solidFill>
                        <a:effectLst>
                          <a:glow rad="241300">
                            <a:schemeClr val="bg1">
                              <a:alpha val="99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62000">
                          <a:srgbClr val="FF9933"/>
                        </a:gs>
                        <a:gs pos="43000">
                          <a:srgbClr val="0000FF"/>
                        </a:gs>
                        <a:gs pos="56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glow rad="241300">
                              <a:schemeClr val="bg1">
                                <a:alpha val="92000"/>
                              </a:schemeClr>
                            </a:glow>
                          </a:effectLst>
                        </a:rPr>
                        <a:t>18</a:t>
                      </a:r>
                      <a:endParaRPr lang="en-CA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glow rad="241300">
                            <a:schemeClr val="bg1">
                              <a:alpha val="92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68000">
                          <a:srgbClr val="FF9933"/>
                        </a:gs>
                        <a:gs pos="38000">
                          <a:srgbClr val="00B050"/>
                        </a:gs>
                        <a:gs pos="5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19</a:t>
                      </a:r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20</a:t>
                      </a:r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21</a:t>
                      </a:r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22</a:t>
                      </a:r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23</a:t>
                      </a:r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99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583811"/>
              </p:ext>
            </p:extLst>
          </p:nvPr>
        </p:nvGraphicFramePr>
        <p:xfrm>
          <a:off x="9207109" y="4188333"/>
          <a:ext cx="2345217" cy="59174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81739"/>
                <a:gridCol w="781739"/>
                <a:gridCol w="781739"/>
              </a:tblGrid>
              <a:tr h="591748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rgbClr val="99FF66"/>
                          </a:solidFill>
                        </a:rPr>
                        <a:t>24</a:t>
                      </a:r>
                      <a:endParaRPr lang="en-CA" dirty="0">
                        <a:solidFill>
                          <a:srgbClr val="99FF6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25</a:t>
                      </a:r>
                      <a:endParaRPr lang="en-CA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u="sng" dirty="0" smtClean="0">
                          <a:solidFill>
                            <a:srgbClr val="FFFF00"/>
                          </a:solidFill>
                        </a:rPr>
                        <a:t>26</a:t>
                      </a:r>
                      <a:endParaRPr lang="en-CA" sz="3200" u="sng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6600"/>
                    </a:solidFill>
                  </a:tcPr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3649929" y="1179681"/>
            <a:ext cx="1709709" cy="2505691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CA" sz="1600" dirty="0" smtClean="0">
                <a:solidFill>
                  <a:srgbClr val="0000FF"/>
                </a:solidFill>
                <a:effectLst>
                  <a:glow rad="127000">
                    <a:schemeClr val="accent3">
                      <a:lumMod val="60000"/>
                      <a:lumOff val="40000"/>
                    </a:schemeClr>
                  </a:glow>
                </a:effectLst>
                <a:latin typeface="Arial Rounded MT Bold" pitchFamily="34" charset="0"/>
              </a:rPr>
              <a:t>#4)</a:t>
            </a:r>
            <a:r>
              <a:rPr lang="en-CA" sz="2000" dirty="0" smtClean="0">
                <a:solidFill>
                  <a:srgbClr val="0000FF"/>
                </a:solidFill>
                <a:effectLst>
                  <a:glow rad="127000">
                    <a:schemeClr val="accent3">
                      <a:lumMod val="60000"/>
                      <a:lumOff val="40000"/>
                    </a:schemeClr>
                  </a:glow>
                </a:effectLst>
                <a:latin typeface="Arial Rounded MT Bold" pitchFamily="34" charset="0"/>
              </a:rPr>
              <a:t/>
            </a:r>
            <a:br>
              <a:rPr lang="en-CA" sz="2000" dirty="0" smtClean="0">
                <a:solidFill>
                  <a:srgbClr val="0000FF"/>
                </a:solidFill>
                <a:effectLst>
                  <a:glow rad="127000">
                    <a:schemeClr val="accent3">
                      <a:lumMod val="60000"/>
                      <a:lumOff val="40000"/>
                    </a:schemeClr>
                  </a:glow>
                </a:effectLst>
                <a:latin typeface="Arial Rounded MT Bold" pitchFamily="34" charset="0"/>
              </a:rPr>
            </a:br>
            <a:r>
              <a:rPr lang="en-CA" sz="2000" dirty="0" smtClean="0">
                <a:solidFill>
                  <a:srgbClr val="0000FF"/>
                </a:solidFill>
                <a:effectLst>
                  <a:glow rad="127000">
                    <a:schemeClr val="accent3">
                      <a:lumMod val="60000"/>
                      <a:lumOff val="40000"/>
                    </a:schemeClr>
                  </a:glow>
                </a:effectLst>
                <a:latin typeface="Arial Rounded MT Bold" pitchFamily="34" charset="0"/>
              </a:rPr>
              <a:t>Abib 17, </a:t>
            </a:r>
            <a:br>
              <a:rPr lang="en-CA" sz="2000" dirty="0" smtClean="0">
                <a:solidFill>
                  <a:srgbClr val="0000FF"/>
                </a:solidFill>
                <a:effectLst>
                  <a:glow rad="127000">
                    <a:schemeClr val="accent3">
                      <a:lumMod val="60000"/>
                      <a:lumOff val="40000"/>
                    </a:schemeClr>
                  </a:glow>
                </a:effectLst>
                <a:latin typeface="Arial Rounded MT Bold" pitchFamily="34" charset="0"/>
              </a:rPr>
            </a:br>
            <a:r>
              <a:rPr lang="en-CA" sz="2000" dirty="0" smtClean="0">
                <a:solidFill>
                  <a:srgbClr val="0000FF"/>
                </a:solidFill>
                <a:effectLst>
                  <a:glow rad="127000">
                    <a:schemeClr val="accent3">
                      <a:lumMod val="60000"/>
                      <a:lumOff val="40000"/>
                    </a:schemeClr>
                  </a:glow>
                </a:effectLst>
                <a:latin typeface="Arial Rounded MT Bold" pitchFamily="34" charset="0"/>
              </a:rPr>
              <a:t>7</a:t>
            </a:r>
            <a:r>
              <a:rPr lang="en-CA" sz="2000" baseline="30000" dirty="0" smtClean="0">
                <a:solidFill>
                  <a:srgbClr val="0000FF"/>
                </a:solidFill>
                <a:effectLst>
                  <a:glow rad="127000">
                    <a:schemeClr val="accent3">
                      <a:lumMod val="60000"/>
                      <a:lumOff val="40000"/>
                    </a:schemeClr>
                  </a:glow>
                </a:effectLst>
                <a:latin typeface="Arial Rounded MT Bold" pitchFamily="34" charset="0"/>
              </a:rPr>
              <a:t>th</a:t>
            </a:r>
            <a:r>
              <a:rPr lang="en-CA" sz="2000" dirty="0" smtClean="0">
                <a:solidFill>
                  <a:srgbClr val="0000FF"/>
                </a:solidFill>
                <a:effectLst>
                  <a:glow rad="127000">
                    <a:schemeClr val="accent3">
                      <a:lumMod val="60000"/>
                      <a:lumOff val="40000"/>
                    </a:schemeClr>
                  </a:glow>
                </a:effectLst>
                <a:latin typeface="Arial Rounded MT Bold" pitchFamily="34" charset="0"/>
              </a:rPr>
              <a:t> day Shabbat</a:t>
            </a:r>
            <a:br>
              <a:rPr lang="en-CA" sz="2000" dirty="0" smtClean="0">
                <a:solidFill>
                  <a:srgbClr val="0000FF"/>
                </a:solidFill>
                <a:effectLst>
                  <a:glow rad="127000">
                    <a:schemeClr val="accent3">
                      <a:lumMod val="60000"/>
                      <a:lumOff val="40000"/>
                    </a:schemeClr>
                  </a:glow>
                </a:effectLst>
                <a:latin typeface="Arial Rounded MT Bold" pitchFamily="34" charset="0"/>
              </a:rPr>
            </a:br>
            <a:r>
              <a:rPr lang="en-CA" dirty="0" smtClean="0">
                <a:solidFill>
                  <a:srgbClr val="0000FF"/>
                </a:solidFill>
                <a:effectLst>
                  <a:glow rad="127000">
                    <a:schemeClr val="accent3">
                      <a:lumMod val="60000"/>
                      <a:lumOff val="40000"/>
                    </a:schemeClr>
                  </a:glow>
                </a:effectLst>
                <a:latin typeface="Arial Rounded MT Bold" pitchFamily="34" charset="0"/>
              </a:rPr>
              <a:t>Resurrection</a:t>
            </a:r>
            <a:r>
              <a:rPr lang="en-CA" sz="2000" dirty="0" smtClean="0">
                <a:solidFill>
                  <a:srgbClr val="0000FF"/>
                </a:solidFill>
                <a:effectLst>
                  <a:glow rad="127000">
                    <a:schemeClr val="accent3">
                      <a:lumMod val="60000"/>
                      <a:lumOff val="40000"/>
                    </a:schemeClr>
                  </a:glow>
                </a:effectLst>
                <a:latin typeface="Arial Rounded MT Bold" pitchFamily="34" charset="0"/>
              </a:rPr>
              <a:t>;</a:t>
            </a:r>
          </a:p>
          <a:p>
            <a:pPr algn="ctr"/>
            <a:r>
              <a:rPr lang="en-CA" sz="2000" dirty="0" smtClean="0">
                <a:solidFill>
                  <a:srgbClr val="0000FF"/>
                </a:solidFill>
                <a:effectLst>
                  <a:glow rad="127000">
                    <a:srgbClr val="00FF00"/>
                  </a:glow>
                </a:effectLst>
                <a:latin typeface="Arial Rounded MT Bold" pitchFamily="34" charset="0"/>
              </a:rPr>
              <a:t>4</a:t>
            </a:r>
            <a:r>
              <a:rPr lang="en-CA" sz="2000" baseline="30000" dirty="0" smtClean="0">
                <a:solidFill>
                  <a:srgbClr val="0000FF"/>
                </a:solidFill>
                <a:effectLst>
                  <a:glow rad="127000">
                    <a:srgbClr val="00FF00"/>
                  </a:glow>
                </a:effectLst>
                <a:latin typeface="Arial Rounded MT Bold" pitchFamily="34" charset="0"/>
              </a:rPr>
              <a:t>th</a:t>
            </a:r>
            <a:r>
              <a:rPr lang="en-CA" sz="2000" dirty="0" smtClean="0">
                <a:solidFill>
                  <a:srgbClr val="0000FF"/>
                </a:solidFill>
                <a:effectLst>
                  <a:glow rad="127000">
                    <a:srgbClr val="00FF00"/>
                  </a:glow>
                </a:effectLst>
                <a:latin typeface="Arial Rounded MT Bold" pitchFamily="34" charset="0"/>
              </a:rPr>
              <a:t> Watch with </a:t>
            </a:r>
            <a:r>
              <a:rPr lang="en-CA" sz="2000" dirty="0" err="1" smtClean="0">
                <a:solidFill>
                  <a:srgbClr val="FF33CC"/>
                </a:solidFill>
                <a:effectLst>
                  <a:glow rad="127000">
                    <a:srgbClr val="FF99FF"/>
                  </a:glow>
                </a:effectLst>
                <a:latin typeface="Arial Rounded MT Bold" pitchFamily="34" charset="0"/>
              </a:rPr>
              <a:t>Miryam</a:t>
            </a:r>
            <a:endParaRPr lang="en-CA" sz="2000" dirty="0">
              <a:solidFill>
                <a:srgbClr val="FF33CC"/>
              </a:solidFill>
              <a:effectLst>
                <a:glow rad="127000">
                  <a:srgbClr val="FF99FF"/>
                </a:glow>
              </a:effectLst>
              <a:latin typeface="Arial Rounded MT Bold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90437" y="5074901"/>
            <a:ext cx="6474210" cy="1318572"/>
          </a:xfrm>
          <a:prstGeom prst="rect">
            <a:avLst/>
          </a:prstGeom>
          <a:solidFill>
            <a:srgbClr val="9CECAF"/>
          </a:solidFill>
          <a:ln w="28575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CA" sz="2400" b="1" dirty="0" smtClean="0">
                <a:effectLst>
                  <a:glow rad="127000">
                    <a:srgbClr val="FFFF00"/>
                  </a:glow>
                </a:effectLst>
                <a:latin typeface="Arial Rounded MT Bold" pitchFamily="34" charset="0"/>
              </a:rPr>
              <a:t> </a:t>
            </a:r>
            <a:r>
              <a:rPr lang="en-CA" sz="1600" dirty="0" smtClean="0">
                <a:solidFill>
                  <a:schemeClr val="bg1"/>
                </a:solidFill>
                <a:effectLst>
                  <a:glow rad="127000">
                    <a:srgbClr val="006600"/>
                  </a:glow>
                </a:effectLst>
                <a:latin typeface="Arial Rounded MT Bold" pitchFamily="34" charset="0"/>
              </a:rPr>
              <a:t>5)</a:t>
            </a:r>
            <a:r>
              <a:rPr lang="en-CA" sz="2400" dirty="0" smtClean="0">
                <a:solidFill>
                  <a:schemeClr val="bg1"/>
                </a:solidFill>
                <a:effectLst>
                  <a:glow rad="127000">
                    <a:srgbClr val="006600"/>
                  </a:glow>
                </a:effectLst>
                <a:latin typeface="Arial Rounded MT Bold" pitchFamily="34" charset="0"/>
              </a:rPr>
              <a:t> </a:t>
            </a:r>
            <a:r>
              <a:rPr lang="en-CA" sz="2000" dirty="0">
                <a:solidFill>
                  <a:schemeClr val="bg1"/>
                </a:solidFill>
                <a:effectLst>
                  <a:glow rad="127000">
                    <a:srgbClr val="006600"/>
                  </a:glow>
                </a:effectLst>
                <a:latin typeface="Arial Rounded MT Bold" pitchFamily="34" charset="0"/>
              </a:rPr>
              <a:t>Wave </a:t>
            </a:r>
            <a:r>
              <a:rPr lang="en-CA" sz="2000" dirty="0" smtClean="0">
                <a:solidFill>
                  <a:schemeClr val="bg1"/>
                </a:solidFill>
                <a:effectLst>
                  <a:glow rad="127000">
                    <a:srgbClr val="006600"/>
                  </a:glow>
                </a:effectLst>
                <a:latin typeface="Arial Rounded MT Bold" pitchFamily="34" charset="0"/>
              </a:rPr>
              <a:t>Sheaf </a:t>
            </a:r>
            <a:r>
              <a:rPr lang="en-CA" sz="2000" b="1" dirty="0" smtClean="0">
                <a:ln>
                  <a:solidFill>
                    <a:sysClr val="windowText" lastClr="000000"/>
                  </a:solidFill>
                </a:ln>
                <a:effectLst>
                  <a:glow rad="127000">
                    <a:srgbClr val="FFFF00"/>
                  </a:glow>
                </a:effectLst>
                <a:latin typeface="Arial Rounded MT Bold" pitchFamily="34" charset="0"/>
              </a:rPr>
              <a:t>at Dawn ~ </a:t>
            </a:r>
            <a:r>
              <a:rPr lang="en-CA" sz="2000" b="1" dirty="0" smtClean="0">
                <a:solidFill>
                  <a:srgbClr val="9900CC"/>
                </a:solidFill>
                <a:effectLst>
                  <a:glow rad="127000">
                    <a:srgbClr val="FFFF00"/>
                  </a:glow>
                </a:effectLst>
                <a:latin typeface="Arial Rounded MT Bold" pitchFamily="34" charset="0"/>
              </a:rPr>
              <a:t>1</a:t>
            </a:r>
            <a:r>
              <a:rPr lang="en-CA" sz="2000" b="1" baseline="30000" dirty="0" smtClean="0">
                <a:solidFill>
                  <a:srgbClr val="9900CC"/>
                </a:solidFill>
                <a:effectLst>
                  <a:glow rad="127000">
                    <a:srgbClr val="FFFF00"/>
                  </a:glow>
                </a:effectLst>
                <a:latin typeface="Arial Rounded MT Bold" pitchFamily="34" charset="0"/>
              </a:rPr>
              <a:t>st</a:t>
            </a:r>
            <a:r>
              <a:rPr lang="en-CA" sz="2000" b="1" dirty="0" smtClean="0">
                <a:solidFill>
                  <a:srgbClr val="9900CC"/>
                </a:solidFill>
                <a:effectLst>
                  <a:glow rad="127000">
                    <a:srgbClr val="FFFF00"/>
                  </a:glow>
                </a:effectLst>
                <a:latin typeface="Arial Rounded MT Bold" pitchFamily="34" charset="0"/>
              </a:rPr>
              <a:t> cycle </a:t>
            </a:r>
            <a:r>
              <a:rPr lang="en-CA" sz="2000" dirty="0" smtClean="0">
                <a:solidFill>
                  <a:srgbClr val="9900CC"/>
                </a:solidFill>
                <a:latin typeface="Arial Rounded MT Bold" pitchFamily="34" charset="0"/>
              </a:rPr>
              <a:t>after the </a:t>
            </a:r>
            <a:br>
              <a:rPr lang="en-CA" sz="2000" dirty="0" smtClean="0">
                <a:solidFill>
                  <a:srgbClr val="9900CC"/>
                </a:solidFill>
                <a:latin typeface="Arial Rounded MT Bold" pitchFamily="34" charset="0"/>
              </a:rPr>
            </a:br>
            <a:r>
              <a:rPr lang="en-CA" sz="2000" dirty="0" smtClean="0">
                <a:solidFill>
                  <a:srgbClr val="9900CC"/>
                </a:solidFill>
                <a:latin typeface="Arial Rounded MT Bold" pitchFamily="34" charset="0"/>
              </a:rPr>
              <a:t>7</a:t>
            </a:r>
            <a:r>
              <a:rPr lang="en-CA" sz="2000" baseline="30000" dirty="0" smtClean="0">
                <a:solidFill>
                  <a:srgbClr val="9900CC"/>
                </a:solidFill>
                <a:latin typeface="Arial Rounded MT Bold" pitchFamily="34" charset="0"/>
              </a:rPr>
              <a:t>th</a:t>
            </a:r>
            <a:r>
              <a:rPr lang="en-CA" sz="2000" dirty="0" smtClean="0">
                <a:solidFill>
                  <a:srgbClr val="9900CC"/>
                </a:solidFill>
                <a:latin typeface="Arial Rounded MT Bold" pitchFamily="34" charset="0"/>
              </a:rPr>
              <a:t> day Shabbat.  </a:t>
            </a:r>
            <a:r>
              <a:rPr lang="en-CA" sz="2000" dirty="0" smtClean="0">
                <a:solidFill>
                  <a:srgbClr val="0000FF"/>
                </a:solidFill>
                <a:latin typeface="Arial Rounded MT Bold" pitchFamily="34" charset="0"/>
              </a:rPr>
              <a:t>Yahusha</a:t>
            </a:r>
            <a:r>
              <a:rPr lang="en-CA" sz="2000" dirty="0" smtClean="0">
                <a:solidFill>
                  <a:srgbClr val="9900CC"/>
                </a:solidFill>
                <a:latin typeface="Arial Rounded MT Bold" pitchFamily="34" charset="0"/>
              </a:rPr>
              <a:t> </a:t>
            </a:r>
            <a:r>
              <a:rPr lang="en-CA" sz="2000" b="1" dirty="0" smtClean="0">
                <a:solidFill>
                  <a:srgbClr val="9900CC"/>
                </a:solidFill>
                <a:effectLst>
                  <a:glow rad="127000">
                    <a:srgbClr val="FFFF00"/>
                  </a:glow>
                </a:effectLst>
                <a:latin typeface="Arial Rounded MT Bold" pitchFamily="34" charset="0"/>
              </a:rPr>
              <a:t>ASCENDS</a:t>
            </a:r>
            <a:r>
              <a:rPr lang="en-CA" sz="2000" dirty="0" smtClean="0">
                <a:solidFill>
                  <a:srgbClr val="9900CC"/>
                </a:solidFill>
                <a:latin typeface="Arial Rounded MT Bold" pitchFamily="34" charset="0"/>
              </a:rPr>
              <a:t> to His </a:t>
            </a:r>
            <a:br>
              <a:rPr lang="en-CA" sz="2000" dirty="0" smtClean="0">
                <a:solidFill>
                  <a:srgbClr val="9900CC"/>
                </a:solidFill>
                <a:latin typeface="Arial Rounded MT Bold" pitchFamily="34" charset="0"/>
              </a:rPr>
            </a:br>
            <a:r>
              <a:rPr lang="en-CA" sz="2000" dirty="0" smtClean="0">
                <a:solidFill>
                  <a:srgbClr val="9900CC"/>
                </a:solidFill>
                <a:latin typeface="Arial Rounded MT Bold" pitchFamily="34" charset="0"/>
              </a:rPr>
              <a:t>Father to fulfill the </a:t>
            </a:r>
            <a:r>
              <a:rPr lang="en-CA" sz="2000" b="1" dirty="0" smtClean="0">
                <a:solidFill>
                  <a:srgbClr val="006600"/>
                </a:solidFill>
                <a:latin typeface="Arial Rounded MT Bold" pitchFamily="34" charset="0"/>
              </a:rPr>
              <a:t>Wave Sheaf/First Fruit </a:t>
            </a:r>
            <a:r>
              <a:rPr lang="en-CA" sz="2000" dirty="0" smtClean="0">
                <a:solidFill>
                  <a:srgbClr val="006600"/>
                </a:solidFill>
                <a:latin typeface="Arial Rounded MT Bold" pitchFamily="34" charset="0"/>
              </a:rPr>
              <a:t>offering!</a:t>
            </a:r>
            <a:endParaRPr lang="en-CA" sz="2000" dirty="0">
              <a:solidFill>
                <a:srgbClr val="006600"/>
              </a:solidFill>
              <a:latin typeface="Arial Rounded MT Bold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435437" y="5068113"/>
            <a:ext cx="2347607" cy="930195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CA" sz="1600" dirty="0" smtClean="0">
                <a:solidFill>
                  <a:srgbClr val="00FFFF"/>
                </a:solidFill>
                <a:effectLst>
                  <a:glow rad="127000">
                    <a:schemeClr val="bg2">
                      <a:lumMod val="25000"/>
                    </a:schemeClr>
                  </a:glow>
                </a:effectLst>
                <a:latin typeface="Arial Rounded MT Bold" pitchFamily="34" charset="0"/>
              </a:rPr>
              <a:t>#8)</a:t>
            </a:r>
            <a:br>
              <a:rPr lang="en-CA" sz="1600" dirty="0" smtClean="0">
                <a:solidFill>
                  <a:srgbClr val="00FFFF"/>
                </a:solidFill>
                <a:effectLst>
                  <a:glow rad="127000">
                    <a:schemeClr val="bg2">
                      <a:lumMod val="25000"/>
                    </a:schemeClr>
                  </a:glow>
                </a:effectLst>
                <a:latin typeface="Arial Rounded MT Bold" pitchFamily="34" charset="0"/>
              </a:rPr>
            </a:br>
            <a:r>
              <a:rPr lang="en-CA" sz="2000" dirty="0" smtClean="0">
                <a:solidFill>
                  <a:srgbClr val="00FFFF"/>
                </a:solidFill>
                <a:effectLst>
                  <a:glow rad="127000">
                    <a:schemeClr val="bg2">
                      <a:lumMod val="25000"/>
                    </a:schemeClr>
                  </a:glow>
                </a:effectLst>
                <a:latin typeface="Arial Rounded MT Bold" pitchFamily="34" charset="0"/>
              </a:rPr>
              <a:t>1</a:t>
            </a:r>
            <a:r>
              <a:rPr lang="en-CA" sz="2000" baseline="30000" dirty="0" smtClean="0">
                <a:solidFill>
                  <a:srgbClr val="00FFFF"/>
                </a:solidFill>
                <a:effectLst>
                  <a:glow rad="127000">
                    <a:schemeClr val="bg2">
                      <a:lumMod val="25000"/>
                    </a:schemeClr>
                  </a:glow>
                </a:effectLst>
                <a:latin typeface="Arial Rounded MT Bold" pitchFamily="34" charset="0"/>
              </a:rPr>
              <a:t>st</a:t>
            </a:r>
            <a:r>
              <a:rPr lang="en-CA" sz="2000" dirty="0" smtClean="0">
                <a:solidFill>
                  <a:srgbClr val="00FFFF"/>
                </a:solidFill>
                <a:effectLst>
                  <a:glow rad="127000">
                    <a:schemeClr val="bg2">
                      <a:lumMod val="25000"/>
                    </a:schemeClr>
                  </a:glow>
                </a:effectLst>
                <a:latin typeface="Arial Rounded MT Bold" pitchFamily="34" charset="0"/>
              </a:rPr>
              <a:t> Cycle Outside</a:t>
            </a:r>
            <a:br>
              <a:rPr lang="en-CA" sz="2000" dirty="0" smtClean="0">
                <a:solidFill>
                  <a:srgbClr val="00FFFF"/>
                </a:solidFill>
                <a:effectLst>
                  <a:glow rad="127000">
                    <a:schemeClr val="bg2">
                      <a:lumMod val="25000"/>
                    </a:schemeClr>
                  </a:glow>
                </a:effectLst>
                <a:latin typeface="Arial Rounded MT Bold" pitchFamily="34" charset="0"/>
              </a:rPr>
            </a:br>
            <a:r>
              <a:rPr lang="en-CA" sz="2000" dirty="0" smtClean="0">
                <a:solidFill>
                  <a:srgbClr val="00FFFF"/>
                </a:solidFill>
                <a:effectLst>
                  <a:glow rad="127000">
                    <a:schemeClr val="bg2">
                      <a:lumMod val="25000"/>
                    </a:schemeClr>
                  </a:glow>
                </a:effectLst>
                <a:latin typeface="Arial Rounded MT Bold" pitchFamily="34" charset="0"/>
              </a:rPr>
              <a:t>Passover Festival</a:t>
            </a:r>
            <a:endParaRPr lang="en-CA" sz="2000" dirty="0">
              <a:solidFill>
                <a:srgbClr val="00FFFF"/>
              </a:solidFill>
              <a:effectLst>
                <a:glow rad="127000">
                  <a:schemeClr val="bg2">
                    <a:lumMod val="25000"/>
                  </a:schemeClr>
                </a:glow>
              </a:effectLst>
              <a:latin typeface="Arial Rounded MT Bold" pitchFamily="34" charset="0"/>
            </a:endParaRPr>
          </a:p>
        </p:txBody>
      </p:sp>
      <p:sp>
        <p:nvSpPr>
          <p:cNvPr id="22" name="U-Turn Arrow 21"/>
          <p:cNvSpPr/>
          <p:nvPr/>
        </p:nvSpPr>
        <p:spPr>
          <a:xfrm rot="5400000">
            <a:off x="11162868" y="3613176"/>
            <a:ext cx="965095" cy="876873"/>
          </a:xfrm>
          <a:prstGeom prst="uturnArrow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>
                  <a:alpha val="91000"/>
                </a:srgbClr>
              </a:gs>
              <a:gs pos="75000">
                <a:srgbClr val="01A78F">
                  <a:alpha val="94000"/>
                </a:srgbClr>
              </a:gs>
              <a:gs pos="89000">
                <a:srgbClr val="9933FF"/>
              </a:gs>
            </a:gsLst>
            <a:lin ang="0" scaled="1"/>
            <a:tileRect/>
          </a:gradFill>
          <a:ln w="28575">
            <a:solidFill>
              <a:srgbClr val="99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928950" y="3638587"/>
            <a:ext cx="0" cy="707260"/>
          </a:xfrm>
          <a:prstGeom prst="straightConnector1">
            <a:avLst/>
          </a:prstGeom>
          <a:ln w="57150">
            <a:solidFill>
              <a:srgbClr val="FF33CC"/>
            </a:solidFill>
            <a:headEnd type="oval" w="med" len="med"/>
            <a:tailEnd type="triangle" w="med" len="med"/>
          </a:ln>
          <a:effectLst>
            <a:glow rad="76200">
              <a:schemeClr val="bg1"/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3" descr="C:\Users\Rae\Desktop\Passover banner edit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093" y="1170889"/>
            <a:ext cx="2078961" cy="100150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Straight Arrow Connector 25"/>
          <p:cNvCxnSpPr/>
          <p:nvPr/>
        </p:nvCxnSpPr>
        <p:spPr>
          <a:xfrm flipV="1">
            <a:off x="2479318" y="4600896"/>
            <a:ext cx="0" cy="610909"/>
          </a:xfrm>
          <a:prstGeom prst="straightConnector1">
            <a:avLst/>
          </a:prstGeom>
          <a:ln w="57150">
            <a:solidFill>
              <a:srgbClr val="990000"/>
            </a:solidFill>
            <a:headEnd type="oval" w="med" len="med"/>
            <a:tailEnd type="triangle" w="med" len="med"/>
          </a:ln>
          <a:effectLst>
            <a:glow rad="76200">
              <a:schemeClr val="bg1"/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Bent Arrow 26"/>
          <p:cNvSpPr/>
          <p:nvPr/>
        </p:nvSpPr>
        <p:spPr>
          <a:xfrm flipV="1">
            <a:off x="731706" y="3699961"/>
            <a:ext cx="546626" cy="936103"/>
          </a:xfrm>
          <a:prstGeom prst="bent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1026" name="Picture 2" descr="C:\Users\Rae\Desktop\ulb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83002" l="3250" r="96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488" y="4841112"/>
            <a:ext cx="1180616" cy="891365"/>
          </a:xfrm>
          <a:prstGeom prst="rect">
            <a:avLst/>
          </a:prstGeom>
          <a:noFill/>
          <a:effectLst>
            <a:glow rad="127000">
              <a:srgbClr val="993300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C:\Users\Rae\Desktop\wheat 5 png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3333" l="0" r="87582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2500" y="3789553"/>
            <a:ext cx="639066" cy="1223067"/>
          </a:xfrm>
          <a:prstGeom prst="rect">
            <a:avLst/>
          </a:prstGeom>
          <a:noFill/>
          <a:effectLst>
            <a:glow rad="114300">
              <a:schemeClr val="accent1">
                <a:lumMod val="20000"/>
                <a:lumOff val="80000"/>
                <a:alpha val="6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428908" y="1983905"/>
            <a:ext cx="1812329" cy="192154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1600" dirty="0" smtClean="0">
                <a:solidFill>
                  <a:schemeClr val="bg1"/>
                </a:solidFill>
                <a:effectLst>
                  <a:glow rad="127000">
                    <a:srgbClr val="FF0000"/>
                  </a:glow>
                </a:effectLst>
                <a:latin typeface="Arial Rounded MT Bold" pitchFamily="34" charset="0"/>
              </a:rPr>
              <a:t>#1) </a:t>
            </a:r>
            <a:br>
              <a:rPr lang="en-CA" sz="1600" dirty="0" smtClean="0">
                <a:solidFill>
                  <a:schemeClr val="bg1"/>
                </a:solidFill>
                <a:effectLst>
                  <a:glow rad="127000">
                    <a:srgbClr val="FF0000"/>
                  </a:glow>
                </a:effectLst>
                <a:latin typeface="Arial Rounded MT Bold" pitchFamily="34" charset="0"/>
              </a:rPr>
            </a:br>
            <a:r>
              <a:rPr lang="en-CA" sz="2000" dirty="0" smtClean="0">
                <a:solidFill>
                  <a:schemeClr val="bg1"/>
                </a:solidFill>
                <a:effectLst>
                  <a:glow rad="127000">
                    <a:srgbClr val="FF0000"/>
                  </a:glow>
                </a:effectLst>
                <a:latin typeface="Arial Rounded MT Bold" pitchFamily="34" charset="0"/>
              </a:rPr>
              <a:t>Midst </a:t>
            </a:r>
            <a:br>
              <a:rPr lang="en-CA" sz="2000" dirty="0" smtClean="0">
                <a:solidFill>
                  <a:schemeClr val="bg1"/>
                </a:solidFill>
                <a:effectLst>
                  <a:glow rad="127000">
                    <a:srgbClr val="FF0000"/>
                  </a:glow>
                </a:effectLst>
                <a:latin typeface="Arial Rounded MT Bold" pitchFamily="34" charset="0"/>
              </a:rPr>
            </a:br>
            <a:r>
              <a:rPr lang="en-CA" sz="2000" dirty="0" smtClean="0">
                <a:solidFill>
                  <a:schemeClr val="bg1"/>
                </a:solidFill>
                <a:effectLst>
                  <a:glow rad="127000">
                    <a:srgbClr val="FF0000"/>
                  </a:glow>
                </a:effectLst>
                <a:latin typeface="Arial Rounded MT Bold" pitchFamily="34" charset="0"/>
              </a:rPr>
              <a:t>of the </a:t>
            </a:r>
            <a:br>
              <a:rPr lang="en-CA" sz="2000" dirty="0" smtClean="0">
                <a:solidFill>
                  <a:schemeClr val="bg1"/>
                </a:solidFill>
                <a:effectLst>
                  <a:glow rad="127000">
                    <a:srgbClr val="FF0000"/>
                  </a:glow>
                </a:effectLst>
                <a:latin typeface="Arial Rounded MT Bold" pitchFamily="34" charset="0"/>
              </a:rPr>
            </a:br>
            <a:r>
              <a:rPr lang="en-CA" sz="2000" dirty="0" smtClean="0">
                <a:solidFill>
                  <a:schemeClr val="bg1"/>
                </a:solidFill>
                <a:effectLst>
                  <a:glow rad="127000">
                    <a:srgbClr val="FF0000"/>
                  </a:glow>
                </a:effectLst>
                <a:latin typeface="Arial Rounded MT Bold" pitchFamily="34" charset="0"/>
              </a:rPr>
              <a:t>Week ~ Crucifixion</a:t>
            </a:r>
            <a:endParaRPr lang="en-CA" sz="2000" dirty="0">
              <a:solidFill>
                <a:schemeClr val="bg1"/>
              </a:solidFill>
              <a:effectLst>
                <a:glow rad="127000">
                  <a:srgbClr val="FF0000"/>
                </a:glow>
              </a:effectLst>
              <a:latin typeface="Arial Rounded MT Bold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67150" y="4949436"/>
            <a:ext cx="1812329" cy="164791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1600" dirty="0" smtClean="0">
                <a:solidFill>
                  <a:srgbClr val="632C03"/>
                </a:solidFill>
                <a:effectLst>
                  <a:glow rad="127000">
                    <a:srgbClr val="FF9933"/>
                  </a:glow>
                </a:effectLst>
                <a:latin typeface="Arial Rounded MT Bold" pitchFamily="34" charset="0"/>
              </a:rPr>
              <a:t>#2)  </a:t>
            </a:r>
            <a:br>
              <a:rPr lang="en-CA" sz="1600" dirty="0" smtClean="0">
                <a:solidFill>
                  <a:srgbClr val="632C03"/>
                </a:solidFill>
                <a:effectLst>
                  <a:glow rad="127000">
                    <a:srgbClr val="FF9933"/>
                  </a:glow>
                </a:effectLst>
                <a:latin typeface="Arial Rounded MT Bold" pitchFamily="34" charset="0"/>
              </a:rPr>
            </a:br>
            <a:r>
              <a:rPr lang="en-CA" sz="1600" dirty="0" smtClean="0">
                <a:solidFill>
                  <a:srgbClr val="632C03"/>
                </a:solidFill>
                <a:effectLst>
                  <a:glow rad="127000">
                    <a:srgbClr val="FF9933"/>
                  </a:glow>
                </a:effectLst>
                <a:latin typeface="Arial Rounded MT Bold" pitchFamily="34" charset="0"/>
              </a:rPr>
              <a:t>The 1</a:t>
            </a:r>
            <a:r>
              <a:rPr lang="en-CA" sz="1600" baseline="30000" dirty="0" smtClean="0">
                <a:solidFill>
                  <a:srgbClr val="632C03"/>
                </a:solidFill>
                <a:effectLst>
                  <a:glow rad="127000">
                    <a:srgbClr val="FF9933"/>
                  </a:glow>
                </a:effectLst>
                <a:latin typeface="Arial Rounded MT Bold" pitchFamily="34" charset="0"/>
              </a:rPr>
              <a:t>st</a:t>
            </a:r>
            <a:r>
              <a:rPr lang="en-CA" sz="1600" dirty="0" smtClean="0">
                <a:solidFill>
                  <a:srgbClr val="632C03"/>
                </a:solidFill>
                <a:effectLst>
                  <a:glow rad="127000">
                    <a:srgbClr val="FF9933"/>
                  </a:glow>
                </a:effectLst>
                <a:latin typeface="Arial Rounded MT Bold" pitchFamily="34" charset="0"/>
              </a:rPr>
              <a:t>  </a:t>
            </a:r>
            <a:r>
              <a:rPr lang="en-CA" sz="2000" dirty="0" smtClean="0">
                <a:solidFill>
                  <a:srgbClr val="632C03"/>
                </a:solidFill>
                <a:effectLst>
                  <a:glow rad="127000">
                    <a:srgbClr val="FF9933"/>
                  </a:glow>
                </a:effectLst>
                <a:latin typeface="Arial Rounded MT Bold" pitchFamily="34" charset="0"/>
              </a:rPr>
              <a:t> </a:t>
            </a:r>
            <a:br>
              <a:rPr lang="en-CA" sz="2000" dirty="0" smtClean="0">
                <a:solidFill>
                  <a:srgbClr val="632C03"/>
                </a:solidFill>
                <a:effectLst>
                  <a:glow rad="127000">
                    <a:srgbClr val="FF9933"/>
                  </a:glow>
                </a:effectLst>
                <a:latin typeface="Arial Rounded MT Bold" pitchFamily="34" charset="0"/>
              </a:rPr>
            </a:br>
            <a:r>
              <a:rPr lang="en-CA" sz="2000" dirty="0" smtClean="0">
                <a:solidFill>
                  <a:srgbClr val="632C03"/>
                </a:solidFill>
                <a:effectLst>
                  <a:glow rad="127000">
                    <a:srgbClr val="FF9933"/>
                  </a:glow>
                </a:effectLst>
                <a:latin typeface="Arial Rounded MT Bold" pitchFamily="34" charset="0"/>
              </a:rPr>
              <a:t>Shabbat </a:t>
            </a:r>
            <a:br>
              <a:rPr lang="en-CA" sz="2000" dirty="0" smtClean="0">
                <a:solidFill>
                  <a:srgbClr val="632C03"/>
                </a:solidFill>
                <a:effectLst>
                  <a:glow rad="127000">
                    <a:srgbClr val="FF9933"/>
                  </a:glow>
                </a:effectLst>
                <a:latin typeface="Arial Rounded MT Bold" pitchFamily="34" charset="0"/>
              </a:rPr>
            </a:br>
            <a:r>
              <a:rPr lang="en-CA" sz="2000" dirty="0" smtClean="0">
                <a:solidFill>
                  <a:srgbClr val="632C03"/>
                </a:solidFill>
                <a:effectLst>
                  <a:glow rad="127000">
                    <a:srgbClr val="FF9933"/>
                  </a:glow>
                </a:effectLst>
                <a:latin typeface="Arial Rounded MT Bold" pitchFamily="34" charset="0"/>
              </a:rPr>
              <a:t>of</a:t>
            </a:r>
            <a:br>
              <a:rPr lang="en-CA" sz="2000" dirty="0" smtClean="0">
                <a:solidFill>
                  <a:srgbClr val="632C03"/>
                </a:solidFill>
                <a:effectLst>
                  <a:glow rad="127000">
                    <a:srgbClr val="FF9933"/>
                  </a:glow>
                </a:effectLst>
                <a:latin typeface="Arial Rounded MT Bold" pitchFamily="34" charset="0"/>
              </a:rPr>
            </a:br>
            <a:r>
              <a:rPr lang="en-CA" sz="2000" dirty="0" smtClean="0">
                <a:solidFill>
                  <a:srgbClr val="632C03"/>
                </a:solidFill>
                <a:effectLst>
                  <a:glow rad="127000">
                    <a:srgbClr val="FF9933"/>
                  </a:glow>
                </a:effectLst>
                <a:latin typeface="Arial Rounded MT Bold" pitchFamily="34" charset="0"/>
              </a:rPr>
              <a:t>Unleavened</a:t>
            </a:r>
            <a:br>
              <a:rPr lang="en-CA" sz="2000" dirty="0" smtClean="0">
                <a:solidFill>
                  <a:srgbClr val="632C03"/>
                </a:solidFill>
                <a:effectLst>
                  <a:glow rad="127000">
                    <a:srgbClr val="FF9933"/>
                  </a:glow>
                </a:effectLst>
                <a:latin typeface="Arial Rounded MT Bold" pitchFamily="34" charset="0"/>
              </a:rPr>
            </a:br>
            <a:r>
              <a:rPr lang="en-CA" sz="2000" dirty="0" smtClean="0">
                <a:solidFill>
                  <a:srgbClr val="632C03"/>
                </a:solidFill>
                <a:effectLst>
                  <a:glow rad="127000">
                    <a:srgbClr val="FF9933"/>
                  </a:glow>
                </a:effectLst>
                <a:latin typeface="Arial Rounded MT Bold" pitchFamily="34" charset="0"/>
              </a:rPr>
              <a:t>Bread</a:t>
            </a:r>
            <a:endParaRPr lang="en-CA" sz="2000" dirty="0">
              <a:solidFill>
                <a:srgbClr val="632C03"/>
              </a:solidFill>
              <a:effectLst>
                <a:glow rad="127000">
                  <a:srgbClr val="FF9933"/>
                </a:glow>
              </a:effectLst>
              <a:latin typeface="Arial Rounded MT Bold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297525" y="2301721"/>
            <a:ext cx="1333921" cy="138082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1600" dirty="0" smtClean="0">
                <a:solidFill>
                  <a:srgbClr val="FF33CC"/>
                </a:solidFill>
                <a:effectLst>
                  <a:glow rad="127000">
                    <a:schemeClr val="bg1"/>
                  </a:glow>
                </a:effectLst>
                <a:latin typeface="Arial Rounded MT Bold" pitchFamily="34" charset="0"/>
              </a:rPr>
              <a:t>#3)  </a:t>
            </a:r>
            <a:br>
              <a:rPr lang="en-CA" sz="1600" dirty="0" smtClean="0">
                <a:solidFill>
                  <a:srgbClr val="FF33CC"/>
                </a:solidFill>
                <a:effectLst>
                  <a:glow rad="127000">
                    <a:schemeClr val="bg1"/>
                  </a:glow>
                </a:effectLst>
                <a:latin typeface="Arial Rounded MT Bold" pitchFamily="34" charset="0"/>
              </a:rPr>
            </a:br>
            <a:r>
              <a:rPr lang="en-CA" sz="2000" dirty="0" smtClean="0">
                <a:solidFill>
                  <a:srgbClr val="FF33CC"/>
                </a:solidFill>
                <a:effectLst>
                  <a:glow rad="127000">
                    <a:schemeClr val="bg1"/>
                  </a:glow>
                </a:effectLst>
                <a:latin typeface="Arial Rounded MT Bold" pitchFamily="34" charset="0"/>
              </a:rPr>
              <a:t>Prepare</a:t>
            </a:r>
            <a:br>
              <a:rPr lang="en-CA" sz="2000" dirty="0" smtClean="0">
                <a:solidFill>
                  <a:srgbClr val="FF33CC"/>
                </a:solidFill>
                <a:effectLst>
                  <a:glow rad="127000">
                    <a:schemeClr val="bg1"/>
                  </a:glow>
                </a:effectLst>
                <a:latin typeface="Arial Rounded MT Bold" pitchFamily="34" charset="0"/>
              </a:rPr>
            </a:br>
            <a:r>
              <a:rPr lang="en-CA" sz="2000" dirty="0" smtClean="0">
                <a:solidFill>
                  <a:srgbClr val="FF33CC"/>
                </a:solidFill>
                <a:effectLst>
                  <a:glow rad="127000">
                    <a:schemeClr val="bg1"/>
                  </a:glow>
                </a:effectLst>
                <a:latin typeface="Arial Rounded MT Bold" pitchFamily="34" charset="0"/>
              </a:rPr>
              <a:t>for</a:t>
            </a:r>
            <a:br>
              <a:rPr lang="en-CA" sz="2000" dirty="0" smtClean="0">
                <a:solidFill>
                  <a:srgbClr val="FF33CC"/>
                </a:solidFill>
                <a:effectLst>
                  <a:glow rad="127000">
                    <a:schemeClr val="bg1"/>
                  </a:glow>
                </a:effectLst>
                <a:latin typeface="Arial Rounded MT Bold" pitchFamily="34" charset="0"/>
              </a:rPr>
            </a:br>
            <a:r>
              <a:rPr lang="en-CA" sz="2000" dirty="0" smtClean="0">
                <a:solidFill>
                  <a:srgbClr val="FF33CC"/>
                </a:solidFill>
                <a:effectLst>
                  <a:glow rad="127000">
                    <a:schemeClr val="bg1"/>
                  </a:glow>
                </a:effectLst>
                <a:latin typeface="Arial Rounded MT Bold" pitchFamily="34" charset="0"/>
              </a:rPr>
              <a:t>Shabbat</a:t>
            </a:r>
            <a:endParaRPr lang="en-CA" sz="2000" dirty="0">
              <a:solidFill>
                <a:srgbClr val="FF33CC"/>
              </a:solidFill>
              <a:effectLst>
                <a:glow rad="127000">
                  <a:schemeClr val="bg1"/>
                </a:glow>
              </a:effectLst>
              <a:latin typeface="Arial Rounded MT Bold" pitchFamily="34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3919478" y="3595168"/>
            <a:ext cx="0" cy="707260"/>
          </a:xfrm>
          <a:prstGeom prst="straightConnector1">
            <a:avLst/>
          </a:prstGeom>
          <a:ln w="57150">
            <a:solidFill>
              <a:srgbClr val="0000FF"/>
            </a:solidFill>
            <a:headEnd type="oval" w="med" len="med"/>
            <a:tailEnd type="triangle" w="med" len="med"/>
          </a:ln>
          <a:effectLst>
            <a:glow rad="76200">
              <a:schemeClr val="bg1"/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6116558" y="1611729"/>
            <a:ext cx="1812329" cy="215197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1600" dirty="0" smtClean="0">
                <a:solidFill>
                  <a:srgbClr val="632C03"/>
                </a:solidFill>
                <a:effectLst>
                  <a:glow rad="127000">
                    <a:srgbClr val="FF9933"/>
                  </a:glow>
                </a:effectLst>
                <a:latin typeface="Arial Rounded MT Bold" pitchFamily="34" charset="0"/>
              </a:rPr>
              <a:t>#6)  </a:t>
            </a:r>
            <a:br>
              <a:rPr lang="en-CA" sz="1600" dirty="0" smtClean="0">
                <a:solidFill>
                  <a:srgbClr val="632C03"/>
                </a:solidFill>
                <a:effectLst>
                  <a:glow rad="127000">
                    <a:srgbClr val="FF9933"/>
                  </a:glow>
                </a:effectLst>
                <a:latin typeface="Arial Rounded MT Bold" pitchFamily="34" charset="0"/>
              </a:rPr>
            </a:br>
            <a:r>
              <a:rPr lang="en-CA" sz="1600" dirty="0" smtClean="0">
                <a:solidFill>
                  <a:srgbClr val="632C03"/>
                </a:solidFill>
                <a:effectLst>
                  <a:glow rad="127000">
                    <a:srgbClr val="FF9933"/>
                  </a:glow>
                </a:effectLst>
                <a:latin typeface="Arial Rounded MT Bold" pitchFamily="34" charset="0"/>
              </a:rPr>
              <a:t>The 2</a:t>
            </a:r>
            <a:r>
              <a:rPr lang="en-CA" sz="1600" baseline="30000" dirty="0" smtClean="0">
                <a:solidFill>
                  <a:srgbClr val="632C03"/>
                </a:solidFill>
                <a:effectLst>
                  <a:glow rad="127000">
                    <a:srgbClr val="FF9933"/>
                  </a:glow>
                </a:effectLst>
                <a:latin typeface="Arial Rounded MT Bold" pitchFamily="34" charset="0"/>
              </a:rPr>
              <a:t>nd</a:t>
            </a:r>
            <a:r>
              <a:rPr lang="en-CA" sz="1600" dirty="0" smtClean="0">
                <a:solidFill>
                  <a:srgbClr val="632C03"/>
                </a:solidFill>
                <a:effectLst>
                  <a:glow rad="127000">
                    <a:srgbClr val="FF9933"/>
                  </a:glow>
                </a:effectLst>
                <a:latin typeface="Arial Rounded MT Bold" pitchFamily="34" charset="0"/>
              </a:rPr>
              <a:t>   </a:t>
            </a:r>
            <a:r>
              <a:rPr lang="en-CA" sz="2000" dirty="0" smtClean="0">
                <a:solidFill>
                  <a:srgbClr val="632C03"/>
                </a:solidFill>
                <a:effectLst>
                  <a:glow rad="127000">
                    <a:srgbClr val="FF9933"/>
                  </a:glow>
                </a:effectLst>
                <a:latin typeface="Arial Rounded MT Bold" pitchFamily="34" charset="0"/>
              </a:rPr>
              <a:t> </a:t>
            </a:r>
            <a:br>
              <a:rPr lang="en-CA" sz="2000" dirty="0" smtClean="0">
                <a:solidFill>
                  <a:srgbClr val="632C03"/>
                </a:solidFill>
                <a:effectLst>
                  <a:glow rad="127000">
                    <a:srgbClr val="FF9933"/>
                  </a:glow>
                </a:effectLst>
                <a:latin typeface="Arial Rounded MT Bold" pitchFamily="34" charset="0"/>
              </a:rPr>
            </a:br>
            <a:r>
              <a:rPr lang="en-CA" sz="2000" dirty="0" smtClean="0">
                <a:solidFill>
                  <a:srgbClr val="632C03"/>
                </a:solidFill>
                <a:effectLst>
                  <a:glow rad="127000">
                    <a:srgbClr val="FF9933"/>
                  </a:glow>
                </a:effectLst>
                <a:latin typeface="Arial Rounded MT Bold" pitchFamily="34" charset="0"/>
              </a:rPr>
              <a:t>Unleavened</a:t>
            </a:r>
            <a:br>
              <a:rPr lang="en-CA" sz="2000" dirty="0" smtClean="0">
                <a:solidFill>
                  <a:srgbClr val="632C03"/>
                </a:solidFill>
                <a:effectLst>
                  <a:glow rad="127000">
                    <a:srgbClr val="FF9933"/>
                  </a:glow>
                </a:effectLst>
                <a:latin typeface="Arial Rounded MT Bold" pitchFamily="34" charset="0"/>
              </a:rPr>
            </a:br>
            <a:r>
              <a:rPr lang="en-CA" sz="2000" dirty="0" smtClean="0">
                <a:solidFill>
                  <a:srgbClr val="632C03"/>
                </a:solidFill>
                <a:effectLst>
                  <a:glow rad="127000">
                    <a:srgbClr val="FF9933"/>
                  </a:glow>
                </a:effectLst>
                <a:latin typeface="Arial Rounded MT Bold" pitchFamily="34" charset="0"/>
              </a:rPr>
              <a:t>Bread</a:t>
            </a:r>
            <a:br>
              <a:rPr lang="en-CA" sz="2000" dirty="0" smtClean="0">
                <a:solidFill>
                  <a:srgbClr val="632C03"/>
                </a:solidFill>
                <a:effectLst>
                  <a:glow rad="127000">
                    <a:srgbClr val="FF9933"/>
                  </a:glow>
                </a:effectLst>
                <a:latin typeface="Arial Rounded MT Bold" pitchFamily="34" charset="0"/>
              </a:rPr>
            </a:br>
            <a:r>
              <a:rPr lang="en-CA" sz="2000" dirty="0" smtClean="0">
                <a:solidFill>
                  <a:srgbClr val="632C03"/>
                </a:solidFill>
                <a:effectLst>
                  <a:glow rad="127000">
                    <a:srgbClr val="FF9933"/>
                  </a:glow>
                </a:effectLst>
                <a:latin typeface="Arial Rounded MT Bold" pitchFamily="34" charset="0"/>
              </a:rPr>
              <a:t>Shabbat</a:t>
            </a:r>
            <a:br>
              <a:rPr lang="en-CA" sz="2000" dirty="0" smtClean="0">
                <a:solidFill>
                  <a:srgbClr val="632C03"/>
                </a:solidFill>
                <a:effectLst>
                  <a:glow rad="127000">
                    <a:srgbClr val="FF9933"/>
                  </a:glow>
                </a:effectLst>
                <a:latin typeface="Arial Rounded MT Bold" pitchFamily="34" charset="0"/>
              </a:rPr>
            </a:br>
            <a:r>
              <a:rPr lang="en-CA" sz="1600" dirty="0" smtClean="0">
                <a:solidFill>
                  <a:schemeClr val="accent6"/>
                </a:solidFill>
                <a:effectLst>
                  <a:glow rad="127000">
                    <a:schemeClr val="accent3">
                      <a:lumMod val="20000"/>
                      <a:lumOff val="80000"/>
                    </a:schemeClr>
                  </a:glow>
                </a:effectLst>
                <a:latin typeface="Arial Rounded MT Bold" pitchFamily="34" charset="0"/>
              </a:rPr>
              <a:t>(Passover Festival Ends)</a:t>
            </a:r>
            <a:endParaRPr lang="en-CA" sz="2000" dirty="0">
              <a:solidFill>
                <a:schemeClr val="accent6"/>
              </a:solidFill>
              <a:effectLst>
                <a:glow rad="127000">
                  <a:schemeClr val="accent3">
                    <a:lumMod val="20000"/>
                    <a:lumOff val="80000"/>
                  </a:schemeClr>
                </a:glow>
              </a:effectLst>
              <a:latin typeface="Arial Rounded MT Bold" pitchFamily="34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7015822" y="3757380"/>
            <a:ext cx="0" cy="588467"/>
          </a:xfrm>
          <a:prstGeom prst="straightConnector1">
            <a:avLst/>
          </a:prstGeom>
          <a:ln w="57150">
            <a:solidFill>
              <a:srgbClr val="990000"/>
            </a:solidFill>
            <a:headEnd type="oval" w="med" len="med"/>
            <a:tailEnd type="triangle" w="med" len="med"/>
          </a:ln>
          <a:effectLst>
            <a:glow rad="76200">
              <a:schemeClr val="bg1"/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8341686" y="1170889"/>
            <a:ext cx="1709709" cy="2639243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CA" sz="1600" dirty="0" smtClean="0">
                <a:solidFill>
                  <a:srgbClr val="0000FF"/>
                </a:solidFill>
                <a:effectLst>
                  <a:glow rad="127000">
                    <a:schemeClr val="accent3">
                      <a:lumMod val="60000"/>
                      <a:lumOff val="40000"/>
                    </a:schemeClr>
                  </a:glow>
                </a:effectLst>
                <a:latin typeface="Arial Rounded MT Bold" pitchFamily="34" charset="0"/>
              </a:rPr>
              <a:t>#7)</a:t>
            </a:r>
            <a:r>
              <a:rPr lang="en-CA" sz="2000" dirty="0" smtClean="0">
                <a:solidFill>
                  <a:srgbClr val="0000FF"/>
                </a:solidFill>
                <a:effectLst>
                  <a:glow rad="127000">
                    <a:schemeClr val="accent3">
                      <a:lumMod val="60000"/>
                      <a:lumOff val="40000"/>
                    </a:schemeClr>
                  </a:glow>
                </a:effectLst>
                <a:latin typeface="Arial Rounded MT Bold" pitchFamily="34" charset="0"/>
              </a:rPr>
              <a:t/>
            </a:r>
            <a:br>
              <a:rPr lang="en-CA" sz="2000" dirty="0" smtClean="0">
                <a:solidFill>
                  <a:srgbClr val="0000FF"/>
                </a:solidFill>
                <a:effectLst>
                  <a:glow rad="127000">
                    <a:schemeClr val="accent3">
                      <a:lumMod val="60000"/>
                      <a:lumOff val="40000"/>
                    </a:schemeClr>
                  </a:glow>
                </a:effectLst>
                <a:latin typeface="Arial Rounded MT Bold" pitchFamily="34" charset="0"/>
              </a:rPr>
            </a:br>
            <a:r>
              <a:rPr lang="en-CA" sz="2000" dirty="0" smtClean="0">
                <a:solidFill>
                  <a:srgbClr val="0000FF"/>
                </a:solidFill>
                <a:effectLst>
                  <a:glow rad="127000">
                    <a:schemeClr val="accent3">
                      <a:lumMod val="60000"/>
                      <a:lumOff val="40000"/>
                    </a:schemeClr>
                  </a:glow>
                </a:effectLst>
                <a:latin typeface="Arial Rounded MT Bold" pitchFamily="34" charset="0"/>
              </a:rPr>
              <a:t>The Next</a:t>
            </a:r>
            <a:br>
              <a:rPr lang="en-CA" sz="2000" dirty="0" smtClean="0">
                <a:solidFill>
                  <a:srgbClr val="0000FF"/>
                </a:solidFill>
                <a:effectLst>
                  <a:glow rad="127000">
                    <a:schemeClr val="accent3">
                      <a:lumMod val="60000"/>
                      <a:lumOff val="40000"/>
                    </a:schemeClr>
                  </a:glow>
                </a:effectLst>
                <a:latin typeface="Arial Rounded MT Bold" pitchFamily="34" charset="0"/>
              </a:rPr>
            </a:br>
            <a:r>
              <a:rPr lang="en-CA" sz="2000" dirty="0" smtClean="0">
                <a:solidFill>
                  <a:srgbClr val="0000FF"/>
                </a:solidFill>
                <a:effectLst>
                  <a:glow rad="127000">
                    <a:schemeClr val="accent3">
                      <a:lumMod val="60000"/>
                      <a:lumOff val="40000"/>
                    </a:schemeClr>
                  </a:glow>
                </a:effectLst>
                <a:latin typeface="Arial Rounded MT Bold" pitchFamily="34" charset="0"/>
              </a:rPr>
              <a:t>7</a:t>
            </a:r>
            <a:r>
              <a:rPr lang="en-CA" sz="2000" baseline="30000" dirty="0" smtClean="0">
                <a:solidFill>
                  <a:srgbClr val="0000FF"/>
                </a:solidFill>
                <a:effectLst>
                  <a:glow rad="127000">
                    <a:schemeClr val="accent3">
                      <a:lumMod val="60000"/>
                      <a:lumOff val="40000"/>
                    </a:schemeClr>
                  </a:glow>
                </a:effectLst>
                <a:latin typeface="Arial Rounded MT Bold" pitchFamily="34" charset="0"/>
              </a:rPr>
              <a:t>th</a:t>
            </a:r>
            <a:r>
              <a:rPr lang="en-CA" sz="2000" dirty="0" smtClean="0">
                <a:solidFill>
                  <a:srgbClr val="0000FF"/>
                </a:solidFill>
                <a:effectLst>
                  <a:glow rad="127000">
                    <a:schemeClr val="accent3">
                      <a:lumMod val="60000"/>
                      <a:lumOff val="40000"/>
                    </a:schemeClr>
                  </a:glow>
                </a:effectLst>
                <a:latin typeface="Arial Rounded MT Bold" pitchFamily="34" charset="0"/>
              </a:rPr>
              <a:t> day Shabbat </a:t>
            </a:r>
            <a:r>
              <a:rPr lang="en-CA" sz="2000" dirty="0" smtClean="0">
                <a:solidFill>
                  <a:schemeClr val="accent6"/>
                </a:solidFill>
                <a:effectLst>
                  <a:glow rad="127000">
                    <a:schemeClr val="accent3">
                      <a:lumMod val="60000"/>
                      <a:lumOff val="40000"/>
                    </a:schemeClr>
                  </a:glow>
                </a:effectLst>
                <a:latin typeface="Arial Rounded MT Bold" pitchFamily="34" charset="0"/>
              </a:rPr>
              <a:t>Outside of Passover Festival</a:t>
            </a:r>
            <a:endParaRPr lang="en-CA" sz="2000" dirty="0">
              <a:solidFill>
                <a:schemeClr val="accent6"/>
              </a:solidFill>
              <a:effectLst>
                <a:glow rad="127000">
                  <a:srgbClr val="FF99FF"/>
                </a:glow>
              </a:effectLst>
              <a:latin typeface="Arial Rounded MT Bold" pitchFamily="34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9319179" y="3595168"/>
            <a:ext cx="0" cy="707260"/>
          </a:xfrm>
          <a:prstGeom prst="straightConnector1">
            <a:avLst/>
          </a:prstGeom>
          <a:ln w="57150">
            <a:solidFill>
              <a:srgbClr val="0000FF"/>
            </a:solidFill>
            <a:headEnd type="oval" w="med" len="med"/>
            <a:tailEnd type="triangle" w="med" len="med"/>
          </a:ln>
          <a:effectLst>
            <a:glow rad="76200">
              <a:schemeClr val="bg1"/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10182502" y="4636064"/>
            <a:ext cx="0" cy="610909"/>
          </a:xfrm>
          <a:prstGeom prst="straightConnector1">
            <a:avLst/>
          </a:prstGeom>
          <a:ln w="57150">
            <a:solidFill>
              <a:srgbClr val="00FFFF"/>
            </a:solidFill>
            <a:headEnd type="oval" w="med" len="med"/>
            <a:tailEnd type="triangle" w="med" len="med"/>
          </a:ln>
          <a:effectLst>
            <a:glow rad="76200">
              <a:schemeClr val="bg1"/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4567550" y="4573558"/>
            <a:ext cx="0" cy="610909"/>
          </a:xfrm>
          <a:prstGeom prst="straightConnector1">
            <a:avLst/>
          </a:prstGeom>
          <a:ln w="57150">
            <a:solidFill>
              <a:srgbClr val="00B050"/>
            </a:solidFill>
            <a:headEnd type="oval" w="med" len="med"/>
            <a:tailEnd type="triangle" w="med" len="med"/>
          </a:ln>
          <a:effectLst>
            <a:glow rad="76200">
              <a:schemeClr val="bg1"/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6" descr="C:\Users\Rae\Desktop\wheat 5 png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3333" l="0" r="875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846813" y="4636064"/>
            <a:ext cx="835712" cy="1358375"/>
          </a:xfrm>
          <a:prstGeom prst="rect">
            <a:avLst/>
          </a:prstGeom>
          <a:noFill/>
          <a:effectLst>
            <a:glow rad="63500">
              <a:schemeClr val="accent1">
                <a:lumMod val="20000"/>
                <a:lumOff val="8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C:\Users\Rae\Desktop\Art on Desktop\white man clip art\3d white people\magnifying glass jpeg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54852" y="2831449"/>
            <a:ext cx="1357385" cy="132258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Cloud Callout 39"/>
          <p:cNvSpPr/>
          <p:nvPr/>
        </p:nvSpPr>
        <p:spPr>
          <a:xfrm>
            <a:off x="9982845" y="836712"/>
            <a:ext cx="2101008" cy="1595814"/>
          </a:xfrm>
          <a:prstGeom prst="cloudCallout">
            <a:avLst>
              <a:gd name="adj1" fmla="val -27692"/>
              <a:gd name="adj2" fmla="val 87224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6" name="TextBox 45"/>
          <p:cNvSpPr txBox="1"/>
          <p:nvPr/>
        </p:nvSpPr>
        <p:spPr>
          <a:xfrm>
            <a:off x="9982845" y="1124744"/>
            <a:ext cx="2072767" cy="10895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lnSpc>
                <a:spcPct val="90000"/>
              </a:lnSpc>
            </a:pP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glow rad="127000">
                    <a:srgbClr val="002060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This date </a:t>
            </a:r>
            <a:br>
              <a:rPr lang="en-US" b="1" spc="150" dirty="0" smtClean="0">
                <a:ln w="11430"/>
                <a:solidFill>
                  <a:srgbClr val="F8F8F8"/>
                </a:solidFill>
                <a:effectLst>
                  <a:glow rad="127000">
                    <a:srgbClr val="002060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</a:b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glow rad="127000">
                    <a:srgbClr val="002060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will be investigated </a:t>
            </a:r>
            <a:br>
              <a:rPr lang="en-US" b="1" spc="150" dirty="0" smtClean="0">
                <a:ln w="11430"/>
                <a:solidFill>
                  <a:srgbClr val="F8F8F8"/>
                </a:solidFill>
                <a:effectLst>
                  <a:glow rad="127000">
                    <a:srgbClr val="002060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</a:b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glow rad="127000">
                    <a:srgbClr val="002060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next!</a:t>
            </a:r>
            <a:endParaRPr lang="en-US" b="1" spc="150" dirty="0">
              <a:ln w="11430"/>
              <a:solidFill>
                <a:srgbClr val="F8F8F8"/>
              </a:solidFill>
              <a:effectLst>
                <a:glow rad="127000">
                  <a:srgbClr val="002060"/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119734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3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2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1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22" grpId="0" animBg="1"/>
      <p:bldP spid="27" grpId="0" animBg="1"/>
      <p:bldP spid="32" grpId="0"/>
      <p:bldP spid="33" grpId="0"/>
      <p:bldP spid="38" grpId="0"/>
      <p:bldP spid="4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45000">
              <a:srgbClr val="FF3399">
                <a:alpha val="46000"/>
              </a:srgbClr>
            </a:gs>
            <a:gs pos="72000">
              <a:srgbClr val="00B0F0">
                <a:alpha val="46000"/>
              </a:srgbClr>
            </a:gs>
            <a:gs pos="5000">
              <a:srgbClr val="FFFF00">
                <a:alpha val="73000"/>
              </a:srgbClr>
            </a:gs>
            <a:gs pos="93000">
              <a:srgbClr val="01A78F">
                <a:alpha val="77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 descr="C:\Users\Rae\Desktop\Passover banner edit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756" y="5447782"/>
            <a:ext cx="1817776" cy="875688"/>
          </a:xfrm>
          <a:prstGeom prst="roundRect">
            <a:avLst>
              <a:gd name="adj" fmla="val 16667"/>
            </a:avLst>
          </a:prstGeom>
          <a:ln>
            <a:solidFill>
              <a:srgbClr val="632C03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79137" y="6500692"/>
            <a:ext cx="477789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30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1763" y="1124744"/>
            <a:ext cx="2632799" cy="2625371"/>
          </a:xfrm>
          <a:prstGeom prst="rect">
            <a:avLst/>
          </a:prstGeom>
          <a:gradFill flip="none" rotWithShape="1">
            <a:gsLst>
              <a:gs pos="0">
                <a:srgbClr val="CC0099">
                  <a:tint val="66000"/>
                  <a:satMod val="160000"/>
                </a:srgbClr>
              </a:gs>
              <a:gs pos="50000">
                <a:srgbClr val="CC0099">
                  <a:tint val="44500"/>
                  <a:satMod val="160000"/>
                </a:srgbClr>
              </a:gs>
              <a:gs pos="100000">
                <a:srgbClr val="CC0099">
                  <a:tint val="23500"/>
                  <a:satMod val="160000"/>
                </a:srgbClr>
              </a:gs>
            </a:gsLst>
            <a:lin ang="18900000" scaled="1"/>
            <a:tileRect/>
          </a:gradFill>
          <a:ln w="7620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 smtClean="0">
                <a:ln>
                  <a:solidFill>
                    <a:schemeClr val="tx2"/>
                  </a:solidFill>
                </a:ln>
                <a:solidFill>
                  <a:srgbClr val="0070C0"/>
                </a:solidFill>
                <a:latin typeface="Arial Rounded MT Bold" pitchFamily="34" charset="0"/>
              </a:rPr>
              <a:t>Joshua’s duty:  </a:t>
            </a:r>
            <a:r>
              <a:rPr lang="en-US" sz="2400" b="1" dirty="0" smtClean="0">
                <a:ln>
                  <a:solidFill>
                    <a:schemeClr val="tx2"/>
                  </a:solidFill>
                </a:ln>
                <a:solidFill>
                  <a:srgbClr val="00B050"/>
                </a:solidFill>
                <a:latin typeface="Arial Rounded MT Bold" pitchFamily="34" charset="0"/>
              </a:rPr>
              <a:t>1) </a:t>
            </a:r>
            <a:r>
              <a:rPr lang="en-US" sz="2400" b="1" dirty="0" err="1" smtClean="0">
                <a:ln>
                  <a:solidFill>
                    <a:schemeClr val="tx2"/>
                  </a:solidFill>
                </a:ln>
                <a:solidFill>
                  <a:srgbClr val="00B050"/>
                </a:solidFill>
                <a:latin typeface="Arial Rounded MT Bold" pitchFamily="34" charset="0"/>
              </a:rPr>
              <a:t>Wavesheaf</a:t>
            </a:r>
            <a:r>
              <a:rPr lang="en-US" sz="2400" b="1" dirty="0" smtClean="0">
                <a:ln>
                  <a:solidFill>
                    <a:schemeClr val="tx2"/>
                  </a:solidFill>
                </a:ln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br>
              <a:rPr lang="en-US" sz="2400" b="1" dirty="0" smtClean="0">
                <a:ln>
                  <a:solidFill>
                    <a:schemeClr val="tx2"/>
                  </a:solidFill>
                </a:ln>
                <a:solidFill>
                  <a:srgbClr val="00B050"/>
                </a:solidFill>
                <a:latin typeface="Arial Rounded MT Bold" pitchFamily="34" charset="0"/>
              </a:rPr>
            </a:br>
            <a:r>
              <a:rPr lang="en-US" sz="2400" b="1" dirty="0" smtClean="0">
                <a:ln>
                  <a:solidFill>
                    <a:schemeClr val="tx2"/>
                  </a:solidFill>
                </a:ln>
                <a:solidFill>
                  <a:srgbClr val="993300"/>
                </a:solidFill>
                <a:latin typeface="Arial Rounded MT Bold" pitchFamily="34" charset="0"/>
              </a:rPr>
              <a:t>2) bread dough </a:t>
            </a:r>
            <a:br>
              <a:rPr lang="en-US" sz="2400" b="1" dirty="0" smtClean="0">
                <a:ln>
                  <a:solidFill>
                    <a:schemeClr val="tx2"/>
                  </a:solidFill>
                </a:ln>
                <a:solidFill>
                  <a:srgbClr val="993300"/>
                </a:solidFill>
                <a:latin typeface="Arial Rounded MT Bold" pitchFamily="34" charset="0"/>
              </a:rPr>
            </a:br>
            <a:r>
              <a:rPr lang="en-US" sz="2400" b="1" dirty="0" smtClean="0">
                <a:ln>
                  <a:solidFill>
                    <a:schemeClr val="tx2"/>
                  </a:solidFill>
                </a:ln>
                <a:solidFill>
                  <a:srgbClr val="993300"/>
                </a:solidFill>
                <a:latin typeface="Arial Rounded MT Bold" pitchFamily="34" charset="0"/>
              </a:rPr>
              <a:t>    from </a:t>
            </a:r>
            <a:r>
              <a:rPr lang="en-US" sz="2400" b="1" dirty="0" smtClean="0">
                <a:ln>
                  <a:solidFill>
                    <a:schemeClr val="tx2"/>
                  </a:solidFill>
                </a:ln>
                <a:solidFill>
                  <a:srgbClr val="0000FF"/>
                </a:solidFill>
                <a:latin typeface="Arial Rounded MT Bold" pitchFamily="34" charset="0"/>
              </a:rPr>
              <a:t>1</a:t>
            </a:r>
            <a:r>
              <a:rPr lang="en-US" sz="2400" b="1" baseline="30000" dirty="0" smtClean="0">
                <a:ln>
                  <a:solidFill>
                    <a:schemeClr val="tx2"/>
                  </a:solidFill>
                </a:ln>
                <a:solidFill>
                  <a:srgbClr val="0000FF"/>
                </a:solidFill>
                <a:latin typeface="Arial Rounded MT Bold" pitchFamily="34" charset="0"/>
              </a:rPr>
              <a:t>st</a:t>
            </a:r>
            <a:r>
              <a:rPr lang="en-US" sz="2400" b="1" dirty="0" smtClean="0">
                <a:ln>
                  <a:solidFill>
                    <a:schemeClr val="tx2"/>
                  </a:solidFill>
                </a:ln>
                <a:solidFill>
                  <a:srgbClr val="0000FF"/>
                </a:solidFill>
                <a:latin typeface="Arial Rounded MT Bold" pitchFamily="34" charset="0"/>
              </a:rPr>
              <a:t> grain </a:t>
            </a:r>
            <a:br>
              <a:rPr lang="en-US" sz="2400" b="1" dirty="0" smtClean="0">
                <a:ln>
                  <a:solidFill>
                    <a:schemeClr val="tx2"/>
                  </a:solidFill>
                </a:ln>
                <a:solidFill>
                  <a:srgbClr val="0000FF"/>
                </a:solidFill>
                <a:latin typeface="Arial Rounded MT Bold" pitchFamily="34" charset="0"/>
              </a:rPr>
            </a:br>
            <a:r>
              <a:rPr lang="en-US" sz="2400" b="1" dirty="0" smtClean="0">
                <a:ln>
                  <a:solidFill>
                    <a:schemeClr val="tx2"/>
                  </a:solidFill>
                </a:ln>
                <a:solidFill>
                  <a:srgbClr val="0000FF"/>
                </a:solidFill>
                <a:latin typeface="Arial Rounded MT Bold" pitchFamily="34" charset="0"/>
              </a:rPr>
              <a:t>    offering</a:t>
            </a:r>
            <a:r>
              <a:rPr lang="en-US" sz="2400" b="1" dirty="0" smtClean="0">
                <a:ln>
                  <a:solidFill>
                    <a:schemeClr val="tx2"/>
                  </a:solidFill>
                </a:ln>
                <a:solidFill>
                  <a:srgbClr val="00B050"/>
                </a:solidFill>
                <a:latin typeface="Arial Rounded MT Bold" pitchFamily="34" charset="0"/>
              </a:rPr>
              <a:t> </a:t>
            </a:r>
          </a:p>
          <a:p>
            <a:r>
              <a:rPr lang="en-US" sz="2400" b="1" dirty="0" smtClean="0">
                <a:ln>
                  <a:solidFill>
                    <a:schemeClr val="tx2"/>
                  </a:solidFill>
                </a:ln>
                <a:solidFill>
                  <a:srgbClr val="0070C0"/>
                </a:solidFill>
                <a:latin typeface="Arial Rounded MT Bold" pitchFamily="34" charset="0"/>
              </a:rPr>
              <a:t>3) eat bread</a:t>
            </a:r>
            <a:endParaRPr lang="en-CA" sz="2400" b="1" dirty="0">
              <a:ln>
                <a:solidFill>
                  <a:schemeClr val="tx2"/>
                </a:solidFill>
              </a:ln>
              <a:solidFill>
                <a:srgbClr val="0070C0"/>
              </a:solidFill>
              <a:latin typeface="Arial Rounded MT Bol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94564" y="194340"/>
            <a:ext cx="8813870" cy="564666"/>
          </a:xfrm>
          <a:prstGeom prst="rect">
            <a:avLst/>
          </a:prstGeom>
          <a:solidFill>
            <a:schemeClr val="tx2"/>
          </a:solidFill>
          <a:ln w="38100">
            <a:solidFill>
              <a:srgbClr val="00B0F0"/>
            </a:solidFill>
          </a:ln>
          <a:effectLst>
            <a:glow rad="127000">
              <a:srgbClr val="FF3300"/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3600" dirty="0" smtClean="0">
                <a:solidFill>
                  <a:srgbClr val="00FF00"/>
                </a:solidFill>
                <a:latin typeface="Arial Rounded MT Bold" pitchFamily="34" charset="0"/>
              </a:rPr>
              <a:t>Cutting Grain / Baking Bread / Eating</a:t>
            </a:r>
            <a:endParaRPr lang="en-CA" sz="3600" dirty="0">
              <a:solidFill>
                <a:srgbClr val="00FF00"/>
              </a:solidFill>
              <a:latin typeface="Arial Rounded MT Bol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5980" y="5957003"/>
            <a:ext cx="5135691" cy="640349"/>
          </a:xfrm>
          <a:prstGeom prst="rect">
            <a:avLst/>
          </a:prstGeom>
          <a:solidFill>
            <a:srgbClr val="CCFF99"/>
          </a:solidFill>
          <a:ln w="762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ln>
                  <a:solidFill>
                    <a:srgbClr val="0000FF"/>
                  </a:solidFill>
                </a:ln>
                <a:solidFill>
                  <a:srgbClr val="CC99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Week of Unleavened Bread</a:t>
            </a:r>
            <a:endParaRPr lang="en-CA" sz="2800" b="1" dirty="0">
              <a:ln>
                <a:solidFill>
                  <a:srgbClr val="0000FF"/>
                </a:solidFill>
              </a:ln>
              <a:solidFill>
                <a:srgbClr val="CC99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 Rounded MT Bol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70076" y="2023565"/>
            <a:ext cx="8543190" cy="19716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Arial Rounded MT Bold" pitchFamily="34" charset="0"/>
              </a:rPr>
              <a:t>No!</a:t>
            </a:r>
            <a:r>
              <a:rPr lang="en-US" sz="2400" dirty="0" smtClean="0">
                <a:solidFill>
                  <a:srgbClr val="C00000"/>
                </a:solidFill>
                <a:latin typeface="Arial Rounded MT Bold" pitchFamily="34" charset="0"/>
              </a:rPr>
              <a:t>  </a:t>
            </a:r>
            <a:r>
              <a:rPr lang="en-US" sz="2400" dirty="0" smtClean="0">
                <a:solidFill>
                  <a:schemeClr val="tx2"/>
                </a:solidFill>
                <a:latin typeface="Arial Rounded MT Bold" pitchFamily="34" charset="0"/>
              </a:rPr>
              <a:t>The </a:t>
            </a:r>
            <a:r>
              <a:rPr lang="en-US" sz="2400" b="1" dirty="0" smtClean="0">
                <a:solidFill>
                  <a:schemeClr val="tx2"/>
                </a:solidFill>
                <a:latin typeface="Arial Rounded MT Bold" pitchFamily="34" charset="0"/>
              </a:rPr>
              <a:t>FIRST PORTION of the cut grain supplied the required</a:t>
            </a:r>
            <a:r>
              <a:rPr lang="en-US" sz="2400" dirty="0" smtClean="0">
                <a:solidFill>
                  <a:schemeClr val="tx2"/>
                </a:solidFill>
                <a:latin typeface="Arial Rounded MT Bold" pitchFamily="34" charset="0"/>
              </a:rPr>
              <a:t> offering – allowing the baking and eating on </a:t>
            </a:r>
            <a:br>
              <a:rPr lang="en-US" sz="2400" dirty="0" smtClean="0">
                <a:solidFill>
                  <a:schemeClr val="tx2"/>
                </a:solidFill>
                <a:latin typeface="Arial Rounded MT Bold" pitchFamily="34" charset="0"/>
              </a:rPr>
            </a:br>
            <a:r>
              <a:rPr lang="en-US" sz="2400" dirty="0" smtClean="0">
                <a:solidFill>
                  <a:schemeClr val="tx2"/>
                </a:solidFill>
                <a:latin typeface="Arial Rounded MT Bold" pitchFamily="34" charset="0"/>
              </a:rPr>
              <a:t>Abib </a:t>
            </a:r>
            <a:r>
              <a:rPr lang="en-US" sz="24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Arial Rounded MT Bold" pitchFamily="34" charset="0"/>
              </a:rPr>
              <a:t>15</a:t>
            </a:r>
            <a:r>
              <a:rPr lang="en-US" sz="2400" dirty="0" smtClean="0">
                <a:solidFill>
                  <a:schemeClr val="tx2"/>
                </a:solidFill>
                <a:latin typeface="Arial Rounded MT Bold" pitchFamily="34" charset="0"/>
              </a:rPr>
              <a:t>!  Does </a:t>
            </a:r>
            <a:r>
              <a:rPr lang="en-US" sz="2400" dirty="0" smtClean="0">
                <a:solidFill>
                  <a:srgbClr val="C00000"/>
                </a:solidFill>
                <a:latin typeface="Arial Rounded MT Bold" pitchFamily="34" charset="0"/>
              </a:rPr>
              <a:t>Enoch’s</a:t>
            </a:r>
            <a:r>
              <a:rPr lang="en-US" sz="2400" dirty="0" smtClean="0">
                <a:solidFill>
                  <a:schemeClr val="tx2"/>
                </a:solidFill>
                <a:latin typeface="Arial Rounded MT Bold" pitchFamily="34" charset="0"/>
              </a:rPr>
              <a:t> Calendar demand that </a:t>
            </a:r>
            <a:r>
              <a:rPr lang="en-US" sz="2400" b="1" dirty="0" smtClean="0">
                <a:ln>
                  <a:solidFill>
                    <a:srgbClr val="FFFF00"/>
                  </a:solidFill>
                </a:ln>
                <a:solidFill>
                  <a:schemeClr val="tx2"/>
                </a:solidFill>
                <a:effectLst>
                  <a:glow rad="127000">
                    <a:srgbClr val="E76247"/>
                  </a:glow>
                </a:effectLst>
                <a:latin typeface="Arial Rounded MT Bold" pitchFamily="34" charset="0"/>
              </a:rPr>
              <a:t>a portion </a:t>
            </a:r>
            <a:r>
              <a:rPr lang="en-US" sz="2400" dirty="0" smtClean="0">
                <a:solidFill>
                  <a:schemeClr val="tx2"/>
                </a:solidFill>
                <a:latin typeface="Arial Rounded MT Bold" pitchFamily="34" charset="0"/>
              </a:rPr>
              <a:t>of this</a:t>
            </a:r>
            <a:r>
              <a:rPr lang="en-US" sz="2400" dirty="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r>
              <a:rPr lang="en-US" sz="2400" b="1" u="sng" dirty="0" smtClean="0">
                <a:ln>
                  <a:solidFill>
                    <a:srgbClr val="9900CC"/>
                  </a:solidFill>
                </a:ln>
                <a:solidFill>
                  <a:srgbClr val="00FFFF"/>
                </a:solidFill>
                <a:latin typeface="Arial Rounded MT Bold" pitchFamily="34" charset="0"/>
              </a:rPr>
              <a:t>FIRST</a:t>
            </a:r>
            <a:r>
              <a:rPr lang="en-US" sz="2400" b="1" dirty="0" smtClean="0">
                <a:ln>
                  <a:solidFill>
                    <a:srgbClr val="9900CC"/>
                  </a:solidFill>
                </a:ln>
                <a:solidFill>
                  <a:srgbClr val="00FFFF"/>
                </a:solidFill>
                <a:latin typeface="Arial Rounded MT Bold" pitchFamily="34" charset="0"/>
              </a:rPr>
              <a:t> BREAD DOUGH</a:t>
            </a:r>
            <a:r>
              <a:rPr lang="en-US" sz="2400" dirty="0" smtClean="0">
                <a:solidFill>
                  <a:schemeClr val="tx2"/>
                </a:solidFill>
                <a:latin typeface="Arial Rounded MT Bold" pitchFamily="34" charset="0"/>
              </a:rPr>
              <a:t> must be </a:t>
            </a:r>
            <a:r>
              <a:rPr lang="en-US" sz="2400" b="1" dirty="0" smtClean="0">
                <a:ln>
                  <a:solidFill>
                    <a:srgbClr val="FFFF00"/>
                  </a:solidFill>
                </a:ln>
                <a:solidFill>
                  <a:schemeClr val="tx2"/>
                </a:solidFill>
                <a:effectLst>
                  <a:glow rad="127000">
                    <a:srgbClr val="E76247"/>
                  </a:glow>
                </a:effectLst>
                <a:latin typeface="Arial Rounded MT Bold" pitchFamily="34" charset="0"/>
              </a:rPr>
              <a:t>retained</a:t>
            </a:r>
            <a:r>
              <a:rPr lang="en-US" sz="2400" dirty="0" smtClean="0">
                <a:solidFill>
                  <a:schemeClr val="tx2"/>
                </a:solidFill>
                <a:latin typeface="Arial Rounded MT Bold" pitchFamily="34" charset="0"/>
              </a:rPr>
              <a:t> for </a:t>
            </a:r>
            <a:br>
              <a:rPr lang="en-US" sz="2400" dirty="0" smtClean="0">
                <a:solidFill>
                  <a:schemeClr val="tx2"/>
                </a:solidFill>
                <a:latin typeface="Arial Rounded MT Bold" pitchFamily="34" charset="0"/>
              </a:rPr>
            </a:br>
            <a:r>
              <a:rPr lang="en-US" sz="240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Arial Rounded MT Bold" pitchFamily="34" charset="0"/>
              </a:rPr>
              <a:t>11 cycles </a:t>
            </a:r>
            <a:r>
              <a:rPr lang="en-US" sz="1600" dirty="0" smtClean="0">
                <a:solidFill>
                  <a:schemeClr val="tx2"/>
                </a:solidFill>
                <a:latin typeface="Arial Rounded MT Bold" pitchFamily="34" charset="0"/>
              </a:rPr>
              <a:t>(days) </a:t>
            </a:r>
            <a:r>
              <a:rPr lang="en-US" sz="2400" dirty="0" smtClean="0">
                <a:solidFill>
                  <a:schemeClr val="tx2"/>
                </a:solidFill>
                <a:latin typeface="Arial Rounded MT Bold" pitchFamily="34" charset="0"/>
              </a:rPr>
              <a:t>to offer </a:t>
            </a:r>
            <a:r>
              <a:rPr lang="en-US" sz="1600" dirty="0" smtClean="0">
                <a:solidFill>
                  <a:schemeClr val="tx2"/>
                </a:solidFill>
                <a:latin typeface="Arial Rounded MT Bold" pitchFamily="34" charset="0"/>
              </a:rPr>
              <a:t>(wave sheaf) </a:t>
            </a:r>
            <a:r>
              <a:rPr lang="en-US" sz="2400" dirty="0" smtClean="0">
                <a:solidFill>
                  <a:schemeClr val="tx2"/>
                </a:solidFill>
                <a:latin typeface="Arial Rounded MT Bold" pitchFamily="34" charset="0"/>
              </a:rPr>
              <a:t>on Abib 26?</a:t>
            </a:r>
            <a:endParaRPr lang="en-CA" sz="2400" dirty="0">
              <a:solidFill>
                <a:schemeClr val="tx2"/>
              </a:solidFill>
              <a:effectLst>
                <a:glow rad="127000">
                  <a:schemeClr val="accent6">
                    <a:lumMod val="60000"/>
                    <a:lumOff val="40000"/>
                  </a:schemeClr>
                </a:glow>
              </a:effectLst>
              <a:latin typeface="Arial Rounded MT Bold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335553"/>
              </p:ext>
            </p:extLst>
          </p:nvPr>
        </p:nvGraphicFramePr>
        <p:xfrm>
          <a:off x="477792" y="4392488"/>
          <a:ext cx="7833020" cy="50405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83302"/>
                <a:gridCol w="783302"/>
                <a:gridCol w="783302"/>
                <a:gridCol w="783302"/>
                <a:gridCol w="783302"/>
                <a:gridCol w="783302"/>
                <a:gridCol w="783302"/>
                <a:gridCol w="783302"/>
                <a:gridCol w="783302"/>
                <a:gridCol w="783302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14</a:t>
                      </a:r>
                      <a:endParaRPr lang="en-CA" sz="2400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2"/>
                          </a:solidFill>
                        </a:rPr>
                        <a:t>15</a:t>
                      </a:r>
                      <a:endParaRPr lang="en-CA" sz="2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2"/>
                          </a:solidFill>
                        </a:rPr>
                        <a:t>16</a:t>
                      </a:r>
                      <a:endParaRPr lang="en-CA" sz="2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2"/>
                          </a:solidFill>
                        </a:rPr>
                        <a:t>17</a:t>
                      </a:r>
                      <a:endParaRPr lang="en-CA" sz="2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2"/>
                          </a:solidFill>
                        </a:rPr>
                        <a:t>18</a:t>
                      </a:r>
                      <a:endParaRPr lang="en-CA" sz="2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2"/>
                          </a:solidFill>
                        </a:rPr>
                        <a:t>19</a:t>
                      </a:r>
                      <a:endParaRPr lang="en-CA" sz="2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2"/>
                          </a:solidFill>
                        </a:rPr>
                        <a:t>20</a:t>
                      </a:r>
                      <a:endParaRPr lang="en-CA" sz="2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21</a:t>
                      </a:r>
                      <a:endParaRPr lang="en-CA" sz="2400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411634"/>
              </p:ext>
            </p:extLst>
          </p:nvPr>
        </p:nvGraphicFramePr>
        <p:xfrm>
          <a:off x="8310812" y="4392488"/>
          <a:ext cx="3181792" cy="50405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95448"/>
                <a:gridCol w="795448"/>
                <a:gridCol w="795448"/>
                <a:gridCol w="795448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</a:t>
                      </a:r>
                      <a:endParaRPr lang="en-CA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CA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solidFill>
                            <a:schemeClr val="tx2"/>
                          </a:solidFill>
                        </a:rPr>
                        <a:t>26</a:t>
                      </a:r>
                      <a:endParaRPr lang="en-CA" sz="26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convex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V="1">
            <a:off x="837828" y="4896544"/>
            <a:ext cx="0" cy="576064"/>
          </a:xfrm>
          <a:prstGeom prst="straightConnector1">
            <a:avLst/>
          </a:prstGeom>
          <a:ln w="76200">
            <a:solidFill>
              <a:srgbClr val="003366"/>
            </a:solidFill>
            <a:headEnd type="oval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ght Brace 11"/>
          <p:cNvSpPr/>
          <p:nvPr/>
        </p:nvSpPr>
        <p:spPr>
          <a:xfrm rot="5400000">
            <a:off x="3502124" y="2664296"/>
            <a:ext cx="936104" cy="5400600"/>
          </a:xfrm>
          <a:prstGeom prst="rightBrace">
            <a:avLst>
              <a:gd name="adj1" fmla="val 90726"/>
              <a:gd name="adj2" fmla="val 24067"/>
            </a:avLst>
          </a:prstGeom>
          <a:solidFill>
            <a:srgbClr val="CCFF99"/>
          </a:solidFill>
          <a:ln w="762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3070076" y="957578"/>
            <a:ext cx="8543190" cy="972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9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Did Joshua </a:t>
            </a:r>
            <a:r>
              <a:rPr lang="en-CA" sz="2800" b="1" u="sng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IGNORE</a:t>
            </a:r>
            <a:r>
              <a:rPr lang="en-CA" sz="2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the </a:t>
            </a:r>
            <a:r>
              <a:rPr lang="en-CA" sz="2800" b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“SAME DAY” </a:t>
            </a:r>
            <a:r>
              <a:rPr lang="en-CA" sz="2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clause </a:t>
            </a:r>
            <a:r>
              <a:rPr lang="en-CA" sz="2800" dirty="0" smtClean="0">
                <a:solidFill>
                  <a:srgbClr val="208080"/>
                </a:solidFill>
                <a:latin typeface="Calibri" pitchFamily="34" charset="0"/>
                <a:cs typeface="Calibri" pitchFamily="34" charset="0"/>
              </a:rPr>
              <a:t>(Lev 23:14) </a:t>
            </a:r>
            <a:br>
              <a:rPr lang="en-CA" sz="2800" dirty="0" smtClean="0">
                <a:solidFill>
                  <a:srgbClr val="208080"/>
                </a:solidFill>
                <a:latin typeface="Calibri" pitchFamily="34" charset="0"/>
                <a:cs typeface="Calibri" pitchFamily="34" charset="0"/>
              </a:rPr>
            </a:br>
            <a:r>
              <a:rPr lang="en-CA" sz="2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to align the Hebrew nation </a:t>
            </a:r>
            <a:r>
              <a:rPr lang="en-CA" sz="2800" u="sng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with the Enoch Calendar</a:t>
            </a:r>
            <a:r>
              <a:rPr lang="en-CA" sz="2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CA" sz="28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701924" y="3645024"/>
            <a:ext cx="0" cy="747464"/>
          </a:xfrm>
          <a:prstGeom prst="straightConnector1">
            <a:avLst/>
          </a:prstGeom>
          <a:ln w="76200">
            <a:solidFill>
              <a:srgbClr val="003366"/>
            </a:solidFill>
            <a:headEnd type="oval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701924" y="4824536"/>
            <a:ext cx="8280920" cy="15598"/>
          </a:xfrm>
          <a:prstGeom prst="straightConnector1">
            <a:avLst/>
          </a:prstGeom>
          <a:ln w="76200">
            <a:solidFill>
              <a:srgbClr val="FFFF00"/>
            </a:solidFill>
            <a:headEnd type="diamond" w="med" len="med"/>
            <a:tailEnd type="triangle" w="med" len="med"/>
          </a:ln>
          <a:effectLst>
            <a:glow rad="228600">
              <a:srgbClr val="0070C0">
                <a:alpha val="78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2133971" y="4081826"/>
            <a:ext cx="648073" cy="372614"/>
          </a:xfrm>
          <a:prstGeom prst="ellipse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 smtClean="0">
                <a:solidFill>
                  <a:srgbClr val="993300"/>
                </a:solidFill>
              </a:rPr>
              <a:t>1</a:t>
            </a:r>
            <a:endParaRPr lang="en-CA" sz="2400" dirty="0">
              <a:solidFill>
                <a:srgbClr val="9933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2894563" y="4086838"/>
            <a:ext cx="648073" cy="372614"/>
          </a:xfrm>
          <a:prstGeom prst="ellipse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 smtClean="0">
                <a:solidFill>
                  <a:srgbClr val="993300"/>
                </a:solidFill>
              </a:rPr>
              <a:t>2</a:t>
            </a:r>
            <a:endParaRPr lang="en-CA" sz="2400" dirty="0">
              <a:solidFill>
                <a:srgbClr val="9933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3674521" y="4084035"/>
            <a:ext cx="648073" cy="372614"/>
          </a:xfrm>
          <a:prstGeom prst="ellipse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 smtClean="0">
                <a:solidFill>
                  <a:srgbClr val="993300"/>
                </a:solidFill>
              </a:rPr>
              <a:t>3</a:t>
            </a:r>
            <a:endParaRPr lang="en-CA" sz="2400" dirty="0">
              <a:solidFill>
                <a:srgbClr val="9933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454591" y="4079680"/>
            <a:ext cx="648073" cy="372614"/>
          </a:xfrm>
          <a:prstGeom prst="ellipse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 smtClean="0">
                <a:solidFill>
                  <a:srgbClr val="993300"/>
                </a:solidFill>
              </a:rPr>
              <a:t>4</a:t>
            </a:r>
            <a:endParaRPr lang="en-CA" sz="2400" dirty="0">
              <a:solidFill>
                <a:srgbClr val="9933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239333" y="4086581"/>
            <a:ext cx="648073" cy="372614"/>
          </a:xfrm>
          <a:prstGeom prst="ellipse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 smtClean="0">
                <a:solidFill>
                  <a:srgbClr val="993300"/>
                </a:solidFill>
              </a:rPr>
              <a:t>5</a:t>
            </a:r>
            <a:endParaRPr lang="en-CA" sz="2400" dirty="0">
              <a:solidFill>
                <a:srgbClr val="9933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6014619" y="4085694"/>
            <a:ext cx="648073" cy="372614"/>
          </a:xfrm>
          <a:prstGeom prst="ellipse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 smtClean="0">
                <a:solidFill>
                  <a:srgbClr val="993300"/>
                </a:solidFill>
              </a:rPr>
              <a:t>6</a:t>
            </a:r>
            <a:endParaRPr lang="en-CA" sz="2400" dirty="0">
              <a:solidFill>
                <a:srgbClr val="9933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796417" y="4079494"/>
            <a:ext cx="648073" cy="372614"/>
          </a:xfrm>
          <a:prstGeom prst="ellipse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 smtClean="0">
                <a:solidFill>
                  <a:srgbClr val="993300"/>
                </a:solidFill>
              </a:rPr>
              <a:t>7</a:t>
            </a:r>
            <a:endParaRPr lang="en-CA" sz="2400" dirty="0">
              <a:solidFill>
                <a:srgbClr val="9933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7578215" y="4086094"/>
            <a:ext cx="648073" cy="372614"/>
          </a:xfrm>
          <a:prstGeom prst="ellipse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 smtClean="0">
                <a:solidFill>
                  <a:srgbClr val="993300"/>
                </a:solidFill>
              </a:rPr>
              <a:t>8</a:t>
            </a:r>
            <a:endParaRPr lang="en-CA" sz="2400" dirty="0">
              <a:solidFill>
                <a:srgbClr val="9933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8380593" y="4077249"/>
            <a:ext cx="648073" cy="372614"/>
          </a:xfrm>
          <a:prstGeom prst="ellipse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 smtClean="0">
                <a:solidFill>
                  <a:srgbClr val="993300"/>
                </a:solidFill>
              </a:rPr>
              <a:t>9</a:t>
            </a:r>
            <a:endParaRPr lang="en-CA" sz="2400" dirty="0">
              <a:solidFill>
                <a:srgbClr val="9933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9095888" y="4077249"/>
            <a:ext cx="766480" cy="372614"/>
          </a:xfrm>
          <a:prstGeom prst="ellipse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 smtClean="0">
                <a:solidFill>
                  <a:srgbClr val="993300"/>
                </a:solidFill>
              </a:rPr>
              <a:t>10</a:t>
            </a:r>
            <a:endParaRPr lang="en-CA" sz="2400" dirty="0">
              <a:solidFill>
                <a:srgbClr val="9933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9909614" y="4077249"/>
            <a:ext cx="732597" cy="372614"/>
          </a:xfrm>
          <a:prstGeom prst="ellipse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 smtClean="0">
                <a:solidFill>
                  <a:srgbClr val="993300"/>
                </a:solidFill>
              </a:rPr>
              <a:t>11</a:t>
            </a:r>
            <a:endParaRPr lang="en-CA" sz="2400" dirty="0">
              <a:solidFill>
                <a:srgbClr val="9933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945297" y="5085184"/>
            <a:ext cx="5040560" cy="1609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27000">
                    <a:srgbClr val="FFFF00"/>
                  </a:glow>
                </a:effectLst>
                <a:latin typeface="Arial Black" pitchFamily="34" charset="0"/>
              </a:rPr>
              <a:t>Do the Scriptures endorse bread </a:t>
            </a:r>
            <a:b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27000">
                    <a:srgbClr val="FFFF00"/>
                  </a:glow>
                </a:effectLst>
                <a:latin typeface="Arial Black" pitchFamily="34" charset="0"/>
              </a:rPr>
            </a:b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27000">
                    <a:srgbClr val="FFFF00"/>
                  </a:glow>
                </a:effectLst>
                <a:latin typeface="Arial Black" pitchFamily="34" charset="0"/>
              </a:rPr>
              <a:t>11 days old?</a:t>
            </a:r>
            <a:endParaRPr lang="en-CA" sz="3600" dirty="0">
              <a:ln>
                <a:solidFill>
                  <a:schemeClr val="tx1"/>
                </a:solidFill>
              </a:ln>
              <a:solidFill>
                <a:srgbClr val="0070C0"/>
              </a:solidFill>
              <a:effectLst>
                <a:glow rad="127000">
                  <a:srgbClr val="FFFF00"/>
                </a:glo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216380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repeatCount="400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3399">
                <a:alpha val="46000"/>
              </a:srgbClr>
            </a:gs>
            <a:gs pos="25000">
              <a:srgbClr val="FF6633">
                <a:alpha val="26000"/>
              </a:srgbClr>
            </a:gs>
            <a:gs pos="50000">
              <a:srgbClr val="FFFF00">
                <a:alpha val="26000"/>
              </a:srgbClr>
            </a:gs>
            <a:gs pos="75000">
              <a:srgbClr val="01A78F">
                <a:alpha val="29000"/>
              </a:srgbClr>
            </a:gs>
            <a:gs pos="100000">
              <a:srgbClr val="9933FF">
                <a:alpha val="20000"/>
              </a:srgbClr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79137" y="6500692"/>
            <a:ext cx="477789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31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0903" y="908720"/>
            <a:ext cx="7655717" cy="4032448"/>
          </a:xfrm>
          <a:noFill/>
          <a:ln>
            <a:noFill/>
          </a:ln>
        </p:spPr>
        <p:txBody>
          <a:bodyPr anchor="t"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CA" sz="2800" b="1" dirty="0" smtClean="0">
                <a:solidFill>
                  <a:srgbClr val="208080"/>
                </a:solidFill>
                <a:latin typeface="Arial Rounded MT Bold" pitchFamily="34" charset="0"/>
              </a:rPr>
              <a:t>1 Chron 9:32 </a:t>
            </a:r>
            <a:r>
              <a:rPr lang="en-CA" sz="2800" dirty="0" smtClean="0">
                <a:solidFill>
                  <a:schemeClr val="tx2"/>
                </a:solidFill>
                <a:latin typeface="Arial Rounded MT Bold" pitchFamily="34" charset="0"/>
              </a:rPr>
              <a:t>confirms </a:t>
            </a:r>
            <a:r>
              <a:rPr lang="en-CA" sz="2800" dirty="0" smtClean="0">
                <a:solidFill>
                  <a:srgbClr val="0000FF"/>
                </a:solidFill>
                <a:latin typeface="Arial Rounded MT Bold" pitchFamily="34" charset="0"/>
              </a:rPr>
              <a:t>Yahuah’s</a:t>
            </a:r>
            <a:r>
              <a:rPr lang="en-CA" sz="2800" dirty="0" smtClean="0">
                <a:solidFill>
                  <a:schemeClr val="tx2"/>
                </a:solidFill>
                <a:latin typeface="Arial Rounded MT Bold" pitchFamily="34" charset="0"/>
              </a:rPr>
              <a:t> statute of limitations for the Sanctuary </a:t>
            </a:r>
            <a:br>
              <a:rPr lang="en-CA" sz="2800" dirty="0" smtClean="0">
                <a:solidFill>
                  <a:schemeClr val="tx2"/>
                </a:solidFill>
                <a:latin typeface="Arial Rounded MT Bold" pitchFamily="34" charset="0"/>
              </a:rPr>
            </a:br>
            <a:r>
              <a:rPr lang="en-CA" sz="2800" dirty="0" smtClean="0">
                <a:solidFill>
                  <a:schemeClr val="tx2"/>
                </a:solidFill>
                <a:latin typeface="Arial Rounded MT Bold" pitchFamily="34" charset="0"/>
              </a:rPr>
              <a:t>Set-Apart Bread was </a:t>
            </a:r>
            <a:r>
              <a:rPr lang="en-CA" sz="2800" b="1" u="sng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Arial Rounded MT Bold" pitchFamily="34" charset="0"/>
              </a:rPr>
              <a:t>7</a:t>
            </a:r>
            <a:r>
              <a:rPr lang="en-CA" sz="2800" dirty="0" smtClean="0">
                <a:solidFill>
                  <a:schemeClr val="tx2"/>
                </a:solidFill>
                <a:latin typeface="Arial Rounded MT Bold" pitchFamily="34" charset="0"/>
              </a:rPr>
              <a:t> cycles.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tx2"/>
                </a:solidFill>
                <a:latin typeface="Arial Rounded MT Bold" pitchFamily="34" charset="0"/>
              </a:rPr>
              <a:t>The new shewbread was to be prepared </a:t>
            </a:r>
            <a:r>
              <a:rPr lang="en-CA" sz="2800" u="sng" dirty="0" smtClean="0">
                <a:solidFill>
                  <a:schemeClr val="tx2"/>
                </a:solidFill>
                <a:latin typeface="Arial Rounded MT Bold" pitchFamily="34" charset="0"/>
              </a:rPr>
              <a:t>ever</a:t>
            </a:r>
            <a:r>
              <a:rPr lang="en-CA" sz="2800" dirty="0" smtClean="0">
                <a:solidFill>
                  <a:schemeClr val="tx2"/>
                </a:solidFill>
                <a:latin typeface="Arial Rounded MT Bold" pitchFamily="34" charset="0"/>
              </a:rPr>
              <a:t>y</a:t>
            </a:r>
            <a:r>
              <a:rPr lang="en-CA" sz="2800" u="sng" dirty="0" smtClean="0">
                <a:solidFill>
                  <a:schemeClr val="tx2"/>
                </a:solidFill>
                <a:latin typeface="Arial Rounded MT Bold" pitchFamily="34" charset="0"/>
              </a:rPr>
              <a:t> Shabbat</a:t>
            </a:r>
            <a:r>
              <a:rPr lang="en-CA" sz="2800" dirty="0" smtClean="0">
                <a:solidFill>
                  <a:schemeClr val="tx2"/>
                </a:solidFill>
                <a:latin typeface="Arial Rounded MT Bold" pitchFamily="34" charset="0"/>
              </a:rPr>
              <a:t> to replace the former weeks </a:t>
            </a:r>
            <a:r>
              <a:rPr lang="en-CA" sz="2800" b="1" dirty="0" smtClean="0">
                <a:solidFill>
                  <a:schemeClr val="tx2"/>
                </a:solidFill>
                <a:effectLst>
                  <a:glow rad="76200">
                    <a:srgbClr val="FF6600"/>
                  </a:glow>
                </a:effectLst>
                <a:latin typeface="Arial Rounded MT Bold" pitchFamily="34" charset="0"/>
              </a:rPr>
              <a:t>7 cycle old </a:t>
            </a:r>
            <a:r>
              <a:rPr lang="en-CA" sz="2800" dirty="0" smtClean="0">
                <a:solidFill>
                  <a:schemeClr val="tx2"/>
                </a:solidFill>
                <a:latin typeface="Arial Rounded MT Bold" pitchFamily="34" charset="0"/>
              </a:rPr>
              <a:t>shewbread - </a:t>
            </a:r>
            <a:r>
              <a:rPr lang="en-CA" sz="2800" b="1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Arial Rounded MT Bold" pitchFamily="34" charset="0"/>
              </a:rPr>
              <a:t>Lev 24:8.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21804" y="5121255"/>
            <a:ext cx="4406049" cy="131915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33C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CA" sz="2400" dirty="0" smtClean="0">
                <a:solidFill>
                  <a:srgbClr val="0000FF"/>
                </a:solidFill>
                <a:latin typeface="Arial Rounded MT Bold" pitchFamily="34" charset="0"/>
              </a:rPr>
              <a:t>Remember: </a:t>
            </a:r>
            <a:r>
              <a:rPr lang="en-CA" sz="2400" dirty="0" smtClean="0">
                <a:solidFill>
                  <a:srgbClr val="0000FF"/>
                </a:solidFill>
                <a:effectLst>
                  <a:glow rad="127000">
                    <a:srgbClr val="FFFFCC"/>
                  </a:glow>
                </a:effectLst>
                <a:latin typeface="Arial Rounded MT Bold" pitchFamily="34" charset="0"/>
              </a:rPr>
              <a:t>Bread Dough </a:t>
            </a:r>
            <a:br>
              <a:rPr lang="en-CA" sz="2400" dirty="0" smtClean="0">
                <a:solidFill>
                  <a:srgbClr val="0000FF"/>
                </a:solidFill>
                <a:effectLst>
                  <a:glow rad="127000">
                    <a:srgbClr val="FFFFCC"/>
                  </a:glow>
                </a:effectLst>
                <a:latin typeface="Arial Rounded MT Bold" pitchFamily="34" charset="0"/>
              </a:rPr>
            </a:br>
            <a:r>
              <a:rPr lang="en-CA" sz="2400" dirty="0" smtClean="0">
                <a:solidFill>
                  <a:srgbClr val="0000FF"/>
                </a:solidFill>
                <a:latin typeface="Arial Rounded MT Bold" pitchFamily="34" charset="0"/>
              </a:rPr>
              <a:t>is moist and very prone </a:t>
            </a:r>
            <a:br>
              <a:rPr lang="en-CA" sz="2400" dirty="0" smtClean="0">
                <a:solidFill>
                  <a:srgbClr val="0000FF"/>
                </a:solidFill>
                <a:latin typeface="Arial Rounded MT Bold" pitchFamily="34" charset="0"/>
              </a:rPr>
            </a:br>
            <a:r>
              <a:rPr lang="en-CA" sz="2400" dirty="0" smtClean="0">
                <a:solidFill>
                  <a:srgbClr val="0000FF"/>
                </a:solidFill>
                <a:latin typeface="Arial Rounded MT Bold" pitchFamily="34" charset="0"/>
              </a:rPr>
              <a:t>to mold in a warm climate!</a:t>
            </a:r>
            <a:endParaRPr lang="en-CA" sz="2400" dirty="0">
              <a:solidFill>
                <a:srgbClr val="0000FF"/>
              </a:solidFill>
              <a:latin typeface="Arial Rounded MT Bold" pitchFamily="34" charset="0"/>
            </a:endParaRPr>
          </a:p>
        </p:txBody>
      </p:sp>
      <p:pic>
        <p:nvPicPr>
          <p:cNvPr id="6" name="Picture 11" descr="C:\Users\Rae\Desktop\Art on Desktop\white man clip art\yellow-blue smiley faces\Smiley Decision Questions pn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4372" y="4724746"/>
            <a:ext cx="1680119" cy="189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Rae\Desktop\Shewbred replace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6660" y="1124744"/>
            <a:ext cx="3456384" cy="24671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</p:pic>
      <p:sp>
        <p:nvSpPr>
          <p:cNvPr id="11" name="Rounded Rectangle 10"/>
          <p:cNvSpPr/>
          <p:nvPr/>
        </p:nvSpPr>
        <p:spPr>
          <a:xfrm>
            <a:off x="1269876" y="193724"/>
            <a:ext cx="9793088" cy="64298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33C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>
              <a:lnSpc>
                <a:spcPct val="150000"/>
              </a:lnSpc>
            </a:pPr>
            <a:r>
              <a:rPr lang="en-CA" sz="3200" dirty="0" smtClean="0">
                <a:solidFill>
                  <a:schemeClr val="tx2"/>
                </a:solidFill>
                <a:latin typeface="Arial Rounded MT Bold" pitchFamily="34" charset="0"/>
              </a:rPr>
              <a:t>Or? … Will </a:t>
            </a:r>
            <a:r>
              <a:rPr lang="en-CA" sz="3200" dirty="0">
                <a:solidFill>
                  <a:srgbClr val="0000FF"/>
                </a:solidFill>
                <a:latin typeface="Arial Rounded MT Bold" pitchFamily="34" charset="0"/>
              </a:rPr>
              <a:t>Yahuah</a:t>
            </a:r>
            <a:r>
              <a:rPr lang="en-CA" sz="3200" dirty="0">
                <a:solidFill>
                  <a:schemeClr val="tx2"/>
                </a:solidFill>
                <a:latin typeface="Arial Rounded MT Bold" pitchFamily="34" charset="0"/>
              </a:rPr>
              <a:t> accept bread 11 cycles old?</a:t>
            </a: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7894612" y="3717032"/>
            <a:ext cx="4104456" cy="306896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 fontScale="77500" lnSpcReduction="20000"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l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CA" sz="3200" dirty="0" smtClean="0">
                <a:solidFill>
                  <a:schemeClr val="tx2"/>
                </a:solidFill>
                <a:latin typeface="Arial Rounded MT Bold" pitchFamily="34" charset="0"/>
              </a:rPr>
              <a:t>Is it reasonable that </a:t>
            </a:r>
            <a:br>
              <a:rPr lang="en-CA" sz="3200" dirty="0" smtClean="0">
                <a:solidFill>
                  <a:schemeClr val="tx2"/>
                </a:solidFill>
                <a:latin typeface="Arial Rounded MT Bold" pitchFamily="34" charset="0"/>
              </a:rPr>
            </a:br>
            <a:r>
              <a:rPr lang="en-CA" sz="3200" dirty="0" smtClean="0">
                <a:solidFill>
                  <a:srgbClr val="0000FF"/>
                </a:solidFill>
                <a:latin typeface="Arial Rounded MT Bold" pitchFamily="34" charset="0"/>
              </a:rPr>
              <a:t>Yahuah</a:t>
            </a:r>
            <a:r>
              <a:rPr lang="en-CA" sz="3200" dirty="0" smtClean="0">
                <a:solidFill>
                  <a:schemeClr val="tx2"/>
                </a:solidFill>
                <a:latin typeface="Arial Rounded MT Bold" pitchFamily="34" charset="0"/>
              </a:rPr>
              <a:t> would accept </a:t>
            </a:r>
            <a:br>
              <a:rPr lang="en-CA" sz="3200" dirty="0" smtClean="0">
                <a:solidFill>
                  <a:schemeClr val="tx2"/>
                </a:solidFill>
                <a:latin typeface="Arial Rounded MT Bold" pitchFamily="34" charset="0"/>
              </a:rPr>
            </a:br>
            <a:r>
              <a:rPr lang="en-CA" sz="3200" dirty="0" smtClean="0">
                <a:solidFill>
                  <a:schemeClr val="tx2"/>
                </a:solidFill>
                <a:latin typeface="Arial Rounded MT Bold" pitchFamily="34" charset="0"/>
              </a:rPr>
              <a:t>11 cycle old </a:t>
            </a:r>
            <a:br>
              <a:rPr lang="en-CA" sz="3200" dirty="0" smtClean="0">
                <a:solidFill>
                  <a:schemeClr val="tx2"/>
                </a:solidFill>
                <a:latin typeface="Arial Rounded MT Bold" pitchFamily="34" charset="0"/>
              </a:rPr>
            </a:br>
            <a:r>
              <a:rPr lang="en-CA" sz="3200" i="1" dirty="0" smtClean="0">
                <a:solidFill>
                  <a:srgbClr val="FF33CC"/>
                </a:solidFill>
                <a:latin typeface="Arial Rounded MT Bold" pitchFamily="34" charset="0"/>
              </a:rPr>
              <a:t>stale, and/or </a:t>
            </a:r>
            <a:r>
              <a:rPr lang="en-CA" sz="3200" i="1" dirty="0" err="1" smtClean="0">
                <a:solidFill>
                  <a:srgbClr val="FF33CC"/>
                </a:solidFill>
                <a:latin typeface="Arial Rounded MT Bold" pitchFamily="34" charset="0"/>
              </a:rPr>
              <a:t>moldy</a:t>
            </a:r>
            <a:r>
              <a:rPr lang="en-CA" sz="3200" i="1" dirty="0" smtClean="0">
                <a:solidFill>
                  <a:srgbClr val="FF33CC"/>
                </a:solidFill>
                <a:latin typeface="Arial Rounded MT Bold" pitchFamily="34" charset="0"/>
              </a:rPr>
              <a:t/>
            </a:r>
            <a:br>
              <a:rPr lang="en-CA" sz="3200" i="1" dirty="0" smtClean="0">
                <a:solidFill>
                  <a:srgbClr val="FF33CC"/>
                </a:solidFill>
                <a:latin typeface="Arial Rounded MT Bold" pitchFamily="34" charset="0"/>
              </a:rPr>
            </a:br>
            <a:r>
              <a:rPr lang="en-CA" sz="3200" dirty="0" smtClean="0">
                <a:solidFill>
                  <a:schemeClr val="tx2"/>
                </a:solidFill>
                <a:latin typeface="Arial Rounded MT Bold" pitchFamily="34" charset="0"/>
              </a:rPr>
              <a:t> bread dough as the </a:t>
            </a:r>
            <a:br>
              <a:rPr lang="en-CA" sz="3200" dirty="0" smtClean="0">
                <a:solidFill>
                  <a:schemeClr val="tx2"/>
                </a:solidFill>
                <a:latin typeface="Arial Rounded MT Bold" pitchFamily="34" charset="0"/>
              </a:rPr>
            </a:br>
            <a:r>
              <a:rPr lang="en-CA" sz="3200" dirty="0" smtClean="0">
                <a:solidFill>
                  <a:schemeClr val="tx2"/>
                </a:solidFill>
                <a:latin typeface="Arial Rounded MT Bold" pitchFamily="34" charset="0"/>
              </a:rPr>
              <a:t>Wave Sheaf offering?  </a:t>
            </a:r>
            <a:endParaRPr lang="en-CA" sz="3200" dirty="0">
              <a:solidFill>
                <a:schemeClr val="tx2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700617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3399">
                <a:alpha val="46000"/>
              </a:srgbClr>
            </a:gs>
            <a:gs pos="25000">
              <a:srgbClr val="FF6633">
                <a:alpha val="26000"/>
              </a:srgbClr>
            </a:gs>
            <a:gs pos="50000">
              <a:srgbClr val="FFFF00">
                <a:alpha val="26000"/>
              </a:srgbClr>
            </a:gs>
            <a:gs pos="75000">
              <a:srgbClr val="01A78F">
                <a:alpha val="29000"/>
              </a:srgbClr>
            </a:gs>
            <a:gs pos="100000">
              <a:srgbClr val="9933FF">
                <a:alpha val="20000"/>
              </a:srgbClr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79137" y="6500692"/>
            <a:ext cx="477789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32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3772" y="1196752"/>
            <a:ext cx="11724886" cy="5506374"/>
          </a:xfrm>
          <a:noFill/>
          <a:ln>
            <a:noFill/>
          </a:ln>
        </p:spPr>
        <p:txBody>
          <a:bodyPr anchor="t">
            <a:normAutofit fontScale="77500" lnSpcReduction="20000"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lnSpc>
                <a:spcPct val="150000"/>
              </a:lnSpc>
            </a:pPr>
            <a:r>
              <a:rPr lang="en-CA" sz="3200" dirty="0" smtClean="0">
                <a:solidFill>
                  <a:schemeClr val="tx2"/>
                </a:solidFill>
                <a:latin typeface="Arial Rounded MT Bold" pitchFamily="34" charset="0"/>
              </a:rPr>
              <a:t>Enoch rightly places the Unleavened Bread Festival on Abib 15-21. </a:t>
            </a:r>
          </a:p>
          <a:p>
            <a:pPr marL="514350" indent="-514350">
              <a:lnSpc>
                <a:spcPct val="150000"/>
              </a:lnSpc>
              <a:buClr>
                <a:srgbClr val="FF33CC"/>
              </a:buClr>
              <a:buAutoNum type="arabicPeriod"/>
            </a:pPr>
            <a:r>
              <a:rPr lang="en-CA" sz="3200" dirty="0" smtClean="0">
                <a:solidFill>
                  <a:schemeClr val="tx2"/>
                </a:solidFill>
                <a:latin typeface="Arial Rounded MT Bold" pitchFamily="34" charset="0"/>
              </a:rPr>
              <a:t>Abib 15 is the last day the manna is given (</a:t>
            </a:r>
            <a:r>
              <a:rPr lang="en-CA" sz="3200" dirty="0">
                <a:ln>
                  <a:solidFill>
                    <a:srgbClr val="0000FF"/>
                  </a:solidFill>
                </a:ln>
                <a:solidFill>
                  <a:srgbClr val="00B050"/>
                </a:solidFill>
                <a:latin typeface="Arial Rounded MT Bold" pitchFamily="34" charset="0"/>
              </a:rPr>
              <a:t>Josh 5:12</a:t>
            </a:r>
            <a:r>
              <a:rPr lang="en-CA" sz="3200" dirty="0" smtClean="0">
                <a:solidFill>
                  <a:schemeClr val="tx2"/>
                </a:solidFill>
                <a:latin typeface="Arial Rounded MT Bold" pitchFamily="34" charset="0"/>
              </a:rPr>
              <a:t>). </a:t>
            </a:r>
            <a:endParaRPr lang="en-CA" sz="3200" dirty="0" smtClean="0">
              <a:ln>
                <a:solidFill>
                  <a:srgbClr val="0000FF"/>
                </a:solidFill>
              </a:ln>
              <a:solidFill>
                <a:srgbClr val="00B050"/>
              </a:solidFill>
              <a:latin typeface="Arial Rounded MT Bold" pitchFamily="34" charset="0"/>
            </a:endParaRPr>
          </a:p>
          <a:p>
            <a:pPr marL="514350" indent="-514350">
              <a:lnSpc>
                <a:spcPct val="150000"/>
              </a:lnSpc>
              <a:buClr>
                <a:srgbClr val="FF33CC"/>
              </a:buClr>
              <a:buAutoNum type="arabicPeriod"/>
            </a:pPr>
            <a:r>
              <a:rPr lang="en-CA" sz="3200" dirty="0" smtClean="0">
                <a:solidFill>
                  <a:schemeClr val="tx2"/>
                </a:solidFill>
                <a:latin typeface="Arial Rounded MT Bold" pitchFamily="34" charset="0"/>
              </a:rPr>
              <a:t>Enoch always places Wave Sheaf on Abib 26 – in this case 11 days late!</a:t>
            </a:r>
          </a:p>
          <a:p>
            <a:pPr marL="514350" indent="-514350">
              <a:lnSpc>
                <a:spcPct val="150000"/>
              </a:lnSpc>
              <a:buClr>
                <a:srgbClr val="FF33CC"/>
              </a:buClr>
              <a:buAutoNum type="arabicPeriod"/>
            </a:pPr>
            <a:r>
              <a:rPr lang="en-CA" sz="3200" dirty="0" smtClean="0">
                <a:solidFill>
                  <a:schemeClr val="tx2"/>
                </a:solidFill>
                <a:latin typeface="Arial Rounded MT Bold" pitchFamily="34" charset="0"/>
              </a:rPr>
              <a:t>According to Torah, the grain of the land cannot be touched for any reason until after the </a:t>
            </a:r>
            <a:r>
              <a:rPr lang="en-CA" sz="3200" smtClean="0">
                <a:solidFill>
                  <a:schemeClr val="tx2"/>
                </a:solidFill>
                <a:latin typeface="Arial Rounded MT Bold" pitchFamily="34" charset="0"/>
              </a:rPr>
              <a:t>Wave Sheaf </a:t>
            </a:r>
            <a:r>
              <a:rPr lang="en-CA" sz="3200" dirty="0" smtClean="0">
                <a:solidFill>
                  <a:schemeClr val="tx2"/>
                </a:solidFill>
                <a:latin typeface="Arial Rounded MT Bold" pitchFamily="34" charset="0"/>
              </a:rPr>
              <a:t>ceremony.</a:t>
            </a:r>
          </a:p>
          <a:p>
            <a:pPr marL="514350" indent="-514350">
              <a:lnSpc>
                <a:spcPct val="150000"/>
              </a:lnSpc>
              <a:buClr>
                <a:srgbClr val="FF33CC"/>
              </a:buClr>
              <a:buAutoNum type="arabicPeriod"/>
            </a:pPr>
            <a:r>
              <a:rPr lang="en-CA" sz="3200" dirty="0" smtClean="0">
                <a:solidFill>
                  <a:schemeClr val="tx2"/>
                </a:solidFill>
                <a:latin typeface="Arial Rounded MT Bold" pitchFamily="34" charset="0"/>
              </a:rPr>
              <a:t>How is Enoch supposed to celebrate the Feast of Unleavened Bread, (eating unleavened bread from Abib 15-21 as one of the statutes) – </a:t>
            </a:r>
            <a:br>
              <a:rPr lang="en-CA" sz="3200" dirty="0" smtClean="0">
                <a:solidFill>
                  <a:schemeClr val="tx2"/>
                </a:solidFill>
                <a:latin typeface="Arial Rounded MT Bold" pitchFamily="34" charset="0"/>
              </a:rPr>
            </a:br>
            <a:r>
              <a:rPr lang="en-CA" sz="3200" dirty="0" smtClean="0">
                <a:solidFill>
                  <a:schemeClr val="tx2"/>
                </a:solidFill>
                <a:latin typeface="Arial Rounded MT Bold" pitchFamily="34" charset="0"/>
              </a:rPr>
              <a:t>and NOT be in violation of cutting the grain before Wave Sheaf cycle?</a:t>
            </a:r>
          </a:p>
          <a:p>
            <a:pPr marL="514350" indent="-514350">
              <a:lnSpc>
                <a:spcPct val="150000"/>
              </a:lnSpc>
              <a:buClr>
                <a:srgbClr val="FF33CC"/>
              </a:buClr>
              <a:buAutoNum type="arabicPeriod"/>
            </a:pPr>
            <a:r>
              <a:rPr lang="en-CA" sz="3200" dirty="0" smtClean="0">
                <a:solidFill>
                  <a:schemeClr val="tx2"/>
                </a:solidFill>
                <a:latin typeface="Arial Rounded MT Bold" pitchFamily="34" charset="0"/>
              </a:rPr>
              <a:t>Is Enoch truthfully fulfilling the Torah “type” in preparation for </a:t>
            </a:r>
            <a:r>
              <a:rPr lang="en-CA" sz="3200" u="sng" dirty="0" smtClean="0">
                <a:solidFill>
                  <a:schemeClr val="tx2"/>
                </a:solidFill>
                <a:latin typeface="Arial Rounded MT Bold" pitchFamily="34" charset="0"/>
              </a:rPr>
              <a:t>THE</a:t>
            </a:r>
            <a:r>
              <a:rPr lang="en-CA" sz="3200" dirty="0" smtClean="0">
                <a:solidFill>
                  <a:schemeClr val="tx2"/>
                </a:solidFill>
                <a:latin typeface="Arial Rounded MT Bold" pitchFamily="34" charset="0"/>
              </a:rPr>
              <a:t> “antitype” which represents the first heavenly ascension of </a:t>
            </a:r>
            <a:r>
              <a:rPr lang="en-CA" sz="3200" dirty="0" smtClean="0">
                <a:solidFill>
                  <a:srgbClr val="0000FF"/>
                </a:solidFill>
                <a:latin typeface="Arial Rounded MT Bold" pitchFamily="34" charset="0"/>
              </a:rPr>
              <a:t>Yahusha</a:t>
            </a:r>
            <a:r>
              <a:rPr lang="en-CA" sz="3200" dirty="0" smtClean="0">
                <a:solidFill>
                  <a:schemeClr val="tx2"/>
                </a:solidFill>
                <a:latin typeface="Arial Rounded MT Bold" pitchFamily="34" charset="0"/>
              </a:rPr>
              <a:t>?</a:t>
            </a:r>
            <a:endParaRPr lang="en-CA" sz="3200" dirty="0">
              <a:solidFill>
                <a:schemeClr val="tx2"/>
              </a:solidFill>
              <a:latin typeface="Arial Rounded MT Bold" pitchFamily="34" charset="0"/>
            </a:endParaRPr>
          </a:p>
        </p:txBody>
      </p:sp>
      <p:pic>
        <p:nvPicPr>
          <p:cNvPr id="6" name="Picture 11" descr="C:\Users\Rae\Desktop\Art on Desktop\white man clip art\yellow-blue smiley faces\Smiley Decision Questions pn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30916" y="-27384"/>
            <a:ext cx="1427742" cy="160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2998068" y="188640"/>
            <a:ext cx="6238428" cy="7200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33C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CA" sz="4000" b="1" dirty="0" smtClean="0">
                <a:solidFill>
                  <a:srgbClr val="C00000"/>
                </a:solidFill>
                <a:effectLst>
                  <a:glow rad="127000">
                    <a:srgbClr val="FFFFCC"/>
                  </a:glow>
                </a:effectLst>
                <a:latin typeface="Arial Rounded MT Bold" pitchFamily="34" charset="0"/>
              </a:rPr>
              <a:t>Huge Enoch Dilemma</a:t>
            </a:r>
            <a:endParaRPr lang="en-CA" sz="4000" b="1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310436" y="6167862"/>
            <a:ext cx="3850982" cy="6206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33C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CA" sz="3600" b="1" dirty="0" smtClean="0">
                <a:solidFill>
                  <a:srgbClr val="C00000"/>
                </a:solidFill>
                <a:effectLst>
                  <a:glow rad="127000">
                    <a:srgbClr val="FFFFCC"/>
                  </a:glow>
                </a:effectLst>
                <a:latin typeface="Arial Rounded MT Bold" pitchFamily="34" charset="0"/>
              </a:rPr>
              <a:t>We Shall See!</a:t>
            </a:r>
            <a:endParaRPr lang="en-CA" sz="3600" b="1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453219" y="325962"/>
            <a:ext cx="1922512" cy="612648"/>
          </a:xfrm>
          <a:prstGeom prst="wedgeRoundRectCallout">
            <a:avLst>
              <a:gd name="adj1" fmla="val 51661"/>
              <a:gd name="adj2" fmla="val 107729"/>
              <a:gd name="adj3" fmla="val 16667"/>
            </a:avLst>
          </a:prstGeom>
          <a:solidFill>
            <a:srgbClr val="FFFF00"/>
          </a:solidFill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CA" sz="4400" b="1" i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Truth</a:t>
            </a:r>
            <a:endParaRPr lang="en-CA" sz="4400" b="1" i="1" dirty="0">
              <a:ln>
                <a:solidFill>
                  <a:srgbClr val="0000FF"/>
                </a:solidFill>
              </a:ln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853123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25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1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uiExpand="1" animBg="1"/>
      <p:bldP spid="7" grpId="0" build="allAtOnce" animBg="1"/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3399">
                <a:alpha val="6000"/>
              </a:srgbClr>
            </a:gs>
            <a:gs pos="48000">
              <a:srgbClr val="FF6633">
                <a:alpha val="30000"/>
              </a:srgbClr>
            </a:gs>
            <a:gs pos="91000">
              <a:srgbClr val="FFFF00">
                <a:alpha val="57000"/>
              </a:srgbClr>
            </a:gs>
            <a:gs pos="75000">
              <a:srgbClr val="01A78F">
                <a:alpha val="58000"/>
              </a:srgbClr>
            </a:gs>
            <a:gs pos="100000">
              <a:srgbClr val="3366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79137" y="6500692"/>
            <a:ext cx="477789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33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53852" y="2276872"/>
            <a:ext cx="10069414" cy="3384376"/>
          </a:xfrm>
          <a:prstGeom prst="rect">
            <a:avLst/>
          </a:prstGeom>
          <a:noFill/>
          <a:ln>
            <a:noFill/>
          </a:ln>
          <a:effectLst>
            <a:glow rad="63500">
              <a:srgbClr val="CC0099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>
              <a:lnSpc>
                <a:spcPct val="150000"/>
              </a:lnSpc>
            </a:pPr>
            <a:r>
              <a:rPr lang="en-CA" sz="4000" b="1" dirty="0" smtClean="0">
                <a:ln>
                  <a:solidFill>
                    <a:srgbClr val="FF3300"/>
                  </a:solidFill>
                </a:ln>
                <a:solidFill>
                  <a:srgbClr val="9900CC"/>
                </a:solidFill>
                <a:latin typeface="Arial Rounded MT Bold" pitchFamily="34" charset="0"/>
                <a:cs typeface="Aharoni" pitchFamily="2" charset="-79"/>
              </a:rPr>
              <a:t>Did</a:t>
            </a:r>
            <a:r>
              <a:rPr lang="en-CA" sz="4000" dirty="0" smtClean="0">
                <a:ln>
                  <a:solidFill>
                    <a:srgbClr val="FF3300"/>
                  </a:solidFill>
                </a:ln>
                <a:solidFill>
                  <a:srgbClr val="9900CC"/>
                </a:solidFill>
                <a:latin typeface="Arial Rounded MT Bold" pitchFamily="34" charset="0"/>
                <a:cs typeface="Aharoni" pitchFamily="2" charset="-79"/>
              </a:rPr>
              <a:t> </a:t>
            </a:r>
            <a:r>
              <a:rPr lang="en-CA" sz="4000" b="1" dirty="0" smtClean="0">
                <a:ln>
                  <a:solidFill>
                    <a:srgbClr val="FF3300"/>
                  </a:solidFill>
                </a:ln>
                <a:solidFill>
                  <a:srgbClr val="0000FF"/>
                </a:solidFill>
                <a:latin typeface="Arial Rounded MT Bold" pitchFamily="34" charset="0"/>
                <a:cs typeface="Aharoni" pitchFamily="2" charset="-79"/>
              </a:rPr>
              <a:t>Yahusha</a:t>
            </a:r>
            <a:r>
              <a:rPr lang="en-CA" sz="4000" b="1" dirty="0" smtClean="0">
                <a:ln>
                  <a:solidFill>
                    <a:srgbClr val="FF3300"/>
                  </a:solidFill>
                </a:ln>
                <a:solidFill>
                  <a:srgbClr val="9900CC"/>
                </a:solidFill>
                <a:latin typeface="Arial Rounded MT Bold" pitchFamily="34" charset="0"/>
                <a:cs typeface="Aharoni" pitchFamily="2" charset="-79"/>
              </a:rPr>
              <a:t> observe the </a:t>
            </a:r>
            <a:br>
              <a:rPr lang="en-CA" sz="4000" b="1" dirty="0" smtClean="0">
                <a:ln>
                  <a:solidFill>
                    <a:srgbClr val="FF3300"/>
                  </a:solidFill>
                </a:ln>
                <a:solidFill>
                  <a:srgbClr val="9900CC"/>
                </a:solidFill>
                <a:latin typeface="Arial Rounded MT Bold" pitchFamily="34" charset="0"/>
                <a:cs typeface="Aharoni" pitchFamily="2" charset="-79"/>
              </a:rPr>
            </a:br>
            <a:r>
              <a:rPr lang="en-CA" sz="4000" b="1" dirty="0" smtClean="0">
                <a:ln>
                  <a:solidFill>
                    <a:srgbClr val="FF3300"/>
                  </a:solidFill>
                </a:ln>
                <a:solidFill>
                  <a:srgbClr val="9900CC"/>
                </a:solidFill>
                <a:latin typeface="Arial Rounded MT Bold" pitchFamily="34" charset="0"/>
                <a:cs typeface="Aharoni" pitchFamily="2" charset="-79"/>
              </a:rPr>
              <a:t>Wave Sheaf/First-Fruit </a:t>
            </a:r>
            <a:br>
              <a:rPr lang="en-CA" sz="4000" b="1" dirty="0" smtClean="0">
                <a:ln>
                  <a:solidFill>
                    <a:srgbClr val="FF3300"/>
                  </a:solidFill>
                </a:ln>
                <a:solidFill>
                  <a:srgbClr val="9900CC"/>
                </a:solidFill>
                <a:latin typeface="Arial Rounded MT Bold" pitchFamily="34" charset="0"/>
                <a:cs typeface="Aharoni" pitchFamily="2" charset="-79"/>
              </a:rPr>
            </a:br>
            <a:r>
              <a:rPr lang="en-CA" sz="4000" b="1" dirty="0" smtClean="0">
                <a:ln>
                  <a:solidFill>
                    <a:srgbClr val="FF3300"/>
                  </a:solidFill>
                </a:ln>
                <a:solidFill>
                  <a:srgbClr val="9900CC"/>
                </a:solidFill>
                <a:latin typeface="Arial Rounded MT Bold" pitchFamily="34" charset="0"/>
                <a:cs typeface="Aharoni" pitchFamily="2" charset="-79"/>
              </a:rPr>
              <a:t>requirements according to  </a:t>
            </a:r>
            <a:br>
              <a:rPr lang="en-CA" sz="4000" b="1" dirty="0" smtClean="0">
                <a:ln>
                  <a:solidFill>
                    <a:srgbClr val="FF3300"/>
                  </a:solidFill>
                </a:ln>
                <a:solidFill>
                  <a:srgbClr val="9900CC"/>
                </a:solidFill>
                <a:latin typeface="Arial Rounded MT Bold" pitchFamily="34" charset="0"/>
                <a:cs typeface="Aharoni" pitchFamily="2" charset="-79"/>
              </a:rPr>
            </a:br>
            <a:r>
              <a:rPr lang="en-CA" sz="4000" b="1" u="sng" dirty="0" smtClean="0">
                <a:ln>
                  <a:solidFill>
                    <a:srgbClr val="FF3300"/>
                  </a:solidFill>
                </a:ln>
                <a:solidFill>
                  <a:srgbClr val="9900CC"/>
                </a:solidFill>
                <a:latin typeface="Arial Rounded MT Bold" pitchFamily="34" charset="0"/>
                <a:cs typeface="Aharoni" pitchFamily="2" charset="-79"/>
              </a:rPr>
              <a:t>Enoch’s Calendar</a:t>
            </a:r>
            <a:r>
              <a:rPr lang="en-CA" sz="4000" b="1" dirty="0" smtClean="0">
                <a:ln>
                  <a:solidFill>
                    <a:srgbClr val="FF3300"/>
                  </a:solidFill>
                </a:ln>
                <a:solidFill>
                  <a:srgbClr val="9900CC"/>
                </a:solidFill>
                <a:latin typeface="Arial Rounded MT Bold" pitchFamily="34" charset="0"/>
                <a:cs typeface="Aharoni" pitchFamily="2" charset="-79"/>
              </a:rPr>
              <a:t> stipulations?</a:t>
            </a:r>
            <a:endParaRPr lang="en-CA" sz="4000" b="1" dirty="0">
              <a:ln>
                <a:solidFill>
                  <a:srgbClr val="FF3300"/>
                </a:solidFill>
              </a:ln>
              <a:solidFill>
                <a:srgbClr val="0000FF"/>
              </a:solidFill>
              <a:latin typeface="Arial Rounded MT Bold" pitchFamily="34" charset="0"/>
              <a:cs typeface="Aharoni" pitchFamily="2" charset="-79"/>
            </a:endParaRPr>
          </a:p>
        </p:txBody>
      </p:sp>
      <p:sp>
        <p:nvSpPr>
          <p:cNvPr id="5" name="Oval 4"/>
          <p:cNvSpPr/>
          <p:nvPr/>
        </p:nvSpPr>
        <p:spPr>
          <a:xfrm>
            <a:off x="2133972" y="786408"/>
            <a:ext cx="7776864" cy="914400"/>
          </a:xfrm>
          <a:prstGeom prst="ellipse">
            <a:avLst/>
          </a:prstGeom>
          <a:solidFill>
            <a:schemeClr val="tx2"/>
          </a:solidFill>
          <a:effectLst>
            <a:glow rad="2794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b="1" dirty="0" smtClean="0"/>
              <a:t>Section #</a:t>
            </a:r>
            <a:r>
              <a:rPr lang="en-US" sz="6000" b="1" dirty="0">
                <a:solidFill>
                  <a:srgbClr val="00FF00"/>
                </a:solidFill>
              </a:rPr>
              <a:t>5</a:t>
            </a:r>
            <a:endParaRPr lang="en-CA" sz="60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88757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47000">
              <a:srgbClr val="80B8E0"/>
            </a:gs>
            <a:gs pos="2000">
              <a:srgbClr val="0070C0">
                <a:alpha val="26000"/>
              </a:srgbClr>
            </a:gs>
            <a:gs pos="50000">
              <a:schemeClr val="bg1">
                <a:alpha val="65000"/>
              </a:schemeClr>
            </a:gs>
            <a:gs pos="53000">
              <a:srgbClr val="BA5306">
                <a:alpha val="49804"/>
              </a:srgbClr>
            </a:gs>
            <a:gs pos="98000">
              <a:srgbClr val="632C03">
                <a:alpha val="50000"/>
              </a:srgb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79137" y="6500692"/>
            <a:ext cx="477789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34</a:t>
            </a:fld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261221"/>
              </p:ext>
            </p:extLst>
          </p:nvPr>
        </p:nvGraphicFramePr>
        <p:xfrm>
          <a:off x="6742485" y="986244"/>
          <a:ext cx="4999043" cy="222504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714149"/>
                <a:gridCol w="714149"/>
                <a:gridCol w="714149"/>
                <a:gridCol w="714149"/>
                <a:gridCol w="714149"/>
                <a:gridCol w="714149"/>
                <a:gridCol w="71414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r>
                        <a:rPr lang="en-US" baseline="30000" dirty="0" smtClean="0"/>
                        <a:t>rd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11</a:t>
                      </a:r>
                      <a:endParaRPr lang="en-US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12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13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15</a:t>
                      </a:r>
                      <a:endParaRPr lang="en-US" b="1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16</a:t>
                      </a:r>
                      <a:endParaRPr lang="en-US" b="1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17</a:t>
                      </a:r>
                      <a:endParaRPr lang="en-US" b="1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18</a:t>
                      </a:r>
                      <a:endParaRPr lang="en-US" b="1" dirty="0"/>
                    </a:p>
                  </a:txBody>
                  <a:tcPr>
                    <a:gradFill>
                      <a:gsLst>
                        <a:gs pos="39000">
                          <a:srgbClr val="CCFF99"/>
                        </a:gs>
                        <a:gs pos="7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19</a:t>
                      </a:r>
                      <a:endParaRPr lang="en-US" b="1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20</a:t>
                      </a:r>
                      <a:endParaRPr lang="en-US" b="1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21</a:t>
                      </a:r>
                      <a:endParaRPr lang="en-US" b="1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22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23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24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25</a:t>
                      </a:r>
                      <a:endParaRPr lang="en-US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27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28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29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30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319350"/>
              </p:ext>
            </p:extLst>
          </p:nvPr>
        </p:nvGraphicFramePr>
        <p:xfrm>
          <a:off x="477788" y="986244"/>
          <a:ext cx="4999043" cy="222504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714149"/>
                <a:gridCol w="714149"/>
                <a:gridCol w="714149"/>
                <a:gridCol w="714149"/>
                <a:gridCol w="714149"/>
                <a:gridCol w="714149"/>
                <a:gridCol w="71414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r>
                        <a:rPr lang="en-US" b="1" baseline="30000" dirty="0" smtClean="0"/>
                        <a:t>st</a:t>
                      </a:r>
                      <a:r>
                        <a:rPr lang="en-US" b="1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  <a:r>
                        <a:rPr lang="en-US" b="1" baseline="30000" dirty="0" smtClean="0"/>
                        <a:t>nd</a:t>
                      </a:r>
                      <a:r>
                        <a:rPr lang="en-US" b="1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  <a:r>
                        <a:rPr lang="en-US" b="1" baseline="30000" dirty="0" smtClean="0"/>
                        <a:t>rd</a:t>
                      </a:r>
                      <a:r>
                        <a:rPr lang="en-US" b="1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</a:t>
                      </a:r>
                      <a:r>
                        <a:rPr lang="en-US" b="1" baseline="30000" dirty="0" smtClean="0"/>
                        <a:t>th</a:t>
                      </a:r>
                      <a:r>
                        <a:rPr lang="en-US" b="1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</a:t>
                      </a:r>
                      <a:r>
                        <a:rPr lang="en-US" b="1" baseline="30000" dirty="0" smtClean="0"/>
                        <a:t>th</a:t>
                      </a:r>
                      <a:r>
                        <a:rPr lang="en-US" b="1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</a:t>
                      </a:r>
                      <a:r>
                        <a:rPr lang="en-US" b="1" baseline="30000" dirty="0" smtClean="0"/>
                        <a:t>th</a:t>
                      </a:r>
                      <a:r>
                        <a:rPr lang="en-US" b="1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</a:t>
                      </a:r>
                      <a:r>
                        <a:rPr lang="en-US" b="1" baseline="30000" dirty="0" smtClean="0"/>
                        <a:t>th</a:t>
                      </a:r>
                      <a:r>
                        <a:rPr lang="en-US" b="1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en-US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11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12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13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>
                      <a:gsLst>
                        <a:gs pos="30000">
                          <a:srgbClr val="FF0000"/>
                        </a:gs>
                        <a:gs pos="61000">
                          <a:schemeClr val="accent1">
                            <a:lumMod val="40000"/>
                            <a:lumOff val="60000"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15</a:t>
                      </a:r>
                      <a:endParaRPr lang="en-US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30000">
                          <a:srgbClr val="00B050"/>
                        </a:gs>
                        <a:gs pos="62000">
                          <a:srgbClr val="CCFF99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16</a:t>
                      </a:r>
                      <a:endParaRPr lang="en-US" b="1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17</a:t>
                      </a:r>
                      <a:endParaRPr lang="en-US" b="1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18</a:t>
                      </a:r>
                      <a:endParaRPr lang="en-US" b="1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19</a:t>
                      </a:r>
                      <a:endParaRPr lang="en-US" b="1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20</a:t>
                      </a:r>
                      <a:endParaRPr lang="en-US" b="1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21</a:t>
                      </a:r>
                      <a:endParaRPr lang="en-US" b="1" dirty="0"/>
                    </a:p>
                  </a:txBody>
                  <a:tcPr>
                    <a:gradFill flip="none" rotWithShape="1">
                      <a:gsLst>
                        <a:gs pos="30000">
                          <a:srgbClr val="CCFF99"/>
                        </a:gs>
                        <a:gs pos="70000">
                          <a:schemeClr val="accent1">
                            <a:lumMod val="40000"/>
                            <a:lumOff val="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22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23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24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25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26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27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28</a:t>
                      </a:r>
                      <a:endParaRPr lang="en-US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29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30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77788" y="332656"/>
            <a:ext cx="49685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CC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Jo</a:t>
            </a:r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CC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shua’s Passover</a:t>
            </a:r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27000">
                  <a:srgbClr val="FFFFCC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Rounded MT Bol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42484" y="344384"/>
            <a:ext cx="49685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solidFill>
                  <a:srgbClr val="A20036"/>
                </a:solidFill>
                <a:effectLst>
                  <a:glow rad="127000">
                    <a:srgbClr val="FFFFCC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Enoch’s</a:t>
            </a:r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CC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 Passover</a:t>
            </a:r>
            <a:endParaRPr lang="en-US" sz="20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27000">
                  <a:srgbClr val="FFFFCC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Rounded MT Bol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23396" y="2858454"/>
            <a:ext cx="215479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glow rad="139700">
              <a:schemeClr val="accent3">
                <a:satMod val="175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p3d extrusionH="57150">
              <a:bevelT w="82550" h="38100" prst="coolSlant"/>
            </a:sp3d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 Rounded MT Bold" pitchFamily="34" charset="0"/>
              </a:rPr>
              <a:t>Joshua’s Abib</a:t>
            </a:r>
            <a:endParaRPr lang="en-US" sz="20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42484" y="1344614"/>
            <a:ext cx="2160240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  <a:effectLst>
            <a:glow rad="139700">
              <a:srgbClr val="FFFF00">
                <a:alpha val="95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p3d extrusionH="57150">
              <a:bevelT w="82550" h="38100" prst="coolSlant"/>
            </a:sp3d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 Rounded MT Bold" pitchFamily="34" charset="0"/>
              </a:rPr>
              <a:t>Enoch’s Abib</a:t>
            </a:r>
            <a:endParaRPr lang="en-US" sz="20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727467"/>
              </p:ext>
            </p:extLst>
          </p:nvPr>
        </p:nvGraphicFramePr>
        <p:xfrm>
          <a:off x="477788" y="4226555"/>
          <a:ext cx="4999043" cy="222504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714149"/>
                <a:gridCol w="714149"/>
                <a:gridCol w="714149"/>
                <a:gridCol w="714149"/>
                <a:gridCol w="714149"/>
                <a:gridCol w="714149"/>
                <a:gridCol w="71414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r>
                        <a:rPr lang="en-US" b="1" baseline="30000" dirty="0" smtClean="0"/>
                        <a:t>st</a:t>
                      </a:r>
                      <a:r>
                        <a:rPr lang="en-US" b="1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  <a:r>
                        <a:rPr lang="en-US" b="1" baseline="30000" dirty="0" smtClean="0"/>
                        <a:t>nd</a:t>
                      </a:r>
                      <a:r>
                        <a:rPr lang="en-US" b="1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  <a:r>
                        <a:rPr lang="en-US" b="1" baseline="30000" dirty="0" smtClean="0"/>
                        <a:t>rd</a:t>
                      </a:r>
                      <a:r>
                        <a:rPr lang="en-US" b="1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</a:t>
                      </a:r>
                      <a:r>
                        <a:rPr lang="en-US" b="1" baseline="30000" dirty="0" smtClean="0"/>
                        <a:t>th</a:t>
                      </a:r>
                      <a:r>
                        <a:rPr lang="en-US" b="1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</a:t>
                      </a:r>
                      <a:r>
                        <a:rPr lang="en-US" b="1" baseline="30000" dirty="0" smtClean="0"/>
                        <a:t>th</a:t>
                      </a:r>
                      <a:r>
                        <a:rPr lang="en-US" b="1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</a:t>
                      </a:r>
                      <a:r>
                        <a:rPr lang="en-US" b="1" baseline="30000" dirty="0" smtClean="0"/>
                        <a:t>th</a:t>
                      </a:r>
                      <a:r>
                        <a:rPr lang="en-US" b="1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</a:t>
                      </a:r>
                      <a:r>
                        <a:rPr lang="en-US" b="1" baseline="30000" dirty="0" smtClean="0"/>
                        <a:t>th</a:t>
                      </a:r>
                      <a:r>
                        <a:rPr lang="en-US" b="1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en-US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11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12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13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15</a:t>
                      </a:r>
                      <a:endParaRPr lang="en-US" b="1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16</a:t>
                      </a:r>
                      <a:endParaRPr lang="en-US" b="1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17</a:t>
                      </a:r>
                      <a:endParaRPr lang="en-US" b="1" dirty="0"/>
                    </a:p>
                  </a:txBody>
                  <a:tcPr>
                    <a:gradFill flip="none" rotWithShape="1">
                      <a:gsLst>
                        <a:gs pos="30000">
                          <a:srgbClr val="CCFF99"/>
                        </a:gs>
                        <a:gs pos="70000">
                          <a:schemeClr val="accent1">
                            <a:lumMod val="40000"/>
                            <a:lumOff val="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19</a:t>
                      </a:r>
                      <a:endParaRPr lang="en-US" b="1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20</a:t>
                      </a:r>
                      <a:endParaRPr lang="en-US" b="1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21</a:t>
                      </a:r>
                      <a:endParaRPr lang="en-US" b="1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22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23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24</a:t>
                      </a:r>
                      <a:endParaRPr lang="en-US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25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26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27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28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29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30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8" name="Rectangle 27"/>
          <p:cNvSpPr/>
          <p:nvPr/>
        </p:nvSpPr>
        <p:spPr>
          <a:xfrm>
            <a:off x="477788" y="3573016"/>
            <a:ext cx="49685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solidFill>
                  <a:srgbClr val="0070C0"/>
                </a:solidFill>
                <a:effectLst>
                  <a:glow rad="127000">
                    <a:srgbClr val="FFFFCC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Yahusha’s</a:t>
            </a:r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CC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 Passover</a:t>
            </a:r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27000">
                  <a:srgbClr val="FFFFCC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Rounded MT Bold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5372" y="4549686"/>
            <a:ext cx="280831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glow rad="139700">
              <a:schemeClr val="accent3">
                <a:satMod val="175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p3d extrusionH="57150">
              <a:bevelT w="82550" h="38100" prst="coolSlant"/>
            </a:sp3d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 Rounded MT Bold" pitchFamily="34" charset="0"/>
              </a:rPr>
              <a:t>Yahusha’s Abib</a:t>
            </a:r>
            <a:endParaRPr lang="en-US" sz="20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806380" y="4293096"/>
            <a:ext cx="5676268" cy="2246769"/>
          </a:xfrm>
          <a:prstGeom prst="rect">
            <a:avLst/>
          </a:prstGeom>
          <a:solidFill>
            <a:srgbClr val="FFFF99"/>
          </a:solidFill>
          <a:effectLst>
            <a:glow rad="127000">
              <a:srgbClr val="0070C0"/>
            </a:glow>
          </a:effectLst>
          <a:scene3d>
            <a:camera prst="orthographicFront"/>
            <a:lightRig rig="soft" dir="t">
              <a:rot lat="0" lon="0" rev="10800000"/>
            </a:lightRig>
          </a:scene3d>
          <a:sp3d>
            <a:bevelT/>
          </a:sp3d>
        </p:spPr>
        <p:txBody>
          <a:bodyPr wrap="square" lIns="91440" tIns="45720" rIns="91440" bIns="45720">
            <a:spAutoFit/>
            <a:sp3d extrusionH="57150">
              <a:bevelT w="27940" h="12700" prst="softRound"/>
              <a:contourClr>
                <a:srgbClr val="DDDDDD"/>
              </a:contourClr>
            </a:sp3d>
          </a:bodyPr>
          <a:lstStyle/>
          <a:p>
            <a:pPr algn="ctr"/>
            <a:r>
              <a:rPr lang="en-US" sz="2800" b="1" cap="none" spc="150" dirty="0" smtClean="0">
                <a:ln w="11430">
                  <a:solidFill>
                    <a:srgbClr val="002060"/>
                  </a:solidFill>
                </a:ln>
                <a:solidFill>
                  <a:srgbClr val="F8F8F8"/>
                </a:solidFill>
                <a:effectLst>
                  <a:glow rad="88900">
                    <a:srgbClr val="0070C0">
                      <a:alpha val="5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This section will have Abib</a:t>
            </a:r>
            <a:br>
              <a:rPr lang="en-US" sz="2800" b="1" cap="none" spc="150" dirty="0" smtClean="0">
                <a:ln w="11430">
                  <a:solidFill>
                    <a:srgbClr val="002060"/>
                  </a:solidFill>
                </a:ln>
                <a:solidFill>
                  <a:srgbClr val="F8F8F8"/>
                </a:solidFill>
                <a:effectLst>
                  <a:glow rad="88900">
                    <a:srgbClr val="0070C0">
                      <a:alpha val="5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</a:br>
            <a:r>
              <a:rPr lang="en-US" sz="2800" b="1" cap="none" spc="150" dirty="0" smtClean="0">
                <a:ln w="11430">
                  <a:solidFill>
                    <a:srgbClr val="002060"/>
                  </a:solidFill>
                </a:ln>
                <a:solidFill>
                  <a:srgbClr val="F8F8F8"/>
                </a:solidFill>
                <a:effectLst>
                  <a:glow rad="88900">
                    <a:srgbClr val="0070C0">
                      <a:alpha val="5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calendar slides for </a:t>
            </a:r>
            <a:r>
              <a:rPr lang="en-US" sz="2800" b="1" cap="none" spc="150" dirty="0" smtClean="0">
                <a:ln w="11430"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glow rad="101600">
                    <a:schemeClr val="accent6">
                      <a:lumMod val="50000"/>
                      <a:alpha val="43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Joshua,</a:t>
            </a:r>
            <a:r>
              <a:rPr lang="en-US" sz="2800" b="1" cap="none" spc="150" dirty="0" smtClean="0">
                <a:ln w="11430"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/>
            </a:r>
            <a:br>
              <a:rPr lang="en-US" sz="2800" b="1" cap="none" spc="150" dirty="0" smtClean="0">
                <a:ln w="11430"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</a:br>
            <a:r>
              <a:rPr lang="en-US" sz="2800" b="1" cap="none" spc="1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76200">
                    <a:schemeClr val="accent1">
                      <a:lumMod val="60000"/>
                      <a:lumOff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Yahusha</a:t>
            </a:r>
            <a:r>
              <a:rPr lang="en-US" sz="2800" b="1" cap="none" spc="150" dirty="0" smtClean="0">
                <a:ln w="11430">
                  <a:solidFill>
                    <a:srgbClr val="002060"/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800" b="1" spc="150" dirty="0" smtClean="0">
                <a:ln w="11430">
                  <a:solidFill>
                    <a:srgbClr val="002060"/>
                  </a:solidFill>
                </a:ln>
                <a:solidFill>
                  <a:srgbClr val="F8F8F8"/>
                </a:solidFill>
                <a:effectLst>
                  <a:glow rad="88900">
                    <a:srgbClr val="0070C0">
                      <a:alpha val="5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&amp;</a:t>
            </a:r>
            <a:r>
              <a:rPr lang="en-US" sz="2800" b="1" cap="none" spc="150" dirty="0" smtClean="0">
                <a:ln w="11430">
                  <a:solidFill>
                    <a:srgbClr val="002060"/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800" b="1" cap="none" spc="150" dirty="0" smtClean="0">
                <a:ln w="11430">
                  <a:solidFill>
                    <a:srgbClr val="002060"/>
                  </a:solidFill>
                </a:ln>
                <a:solidFill>
                  <a:srgbClr val="A20036"/>
                </a:solidFill>
                <a:effectLst>
                  <a:glow rad="101600">
                    <a:srgbClr val="A20036">
                      <a:alpha val="54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Enoch.</a:t>
            </a:r>
            <a:r>
              <a:rPr lang="en-US" sz="2800" b="1" cap="none" spc="150" dirty="0" smtClean="0">
                <a:ln w="11430">
                  <a:solidFill>
                    <a:srgbClr val="002060"/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/>
            </a:r>
            <a:br>
              <a:rPr lang="en-US" sz="2800" b="1" cap="none" spc="150" dirty="0" smtClean="0">
                <a:ln w="11430">
                  <a:solidFill>
                    <a:srgbClr val="002060"/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</a:br>
            <a:r>
              <a:rPr lang="en-US" sz="2800" b="1" cap="none" spc="150" dirty="0" smtClean="0">
                <a:ln w="11430">
                  <a:solidFill>
                    <a:srgbClr val="002060"/>
                  </a:solidFill>
                </a:ln>
                <a:solidFill>
                  <a:srgbClr val="F8F8F8"/>
                </a:solidFill>
                <a:effectLst>
                  <a:glow rad="88900">
                    <a:srgbClr val="0070C0">
                      <a:alpha val="5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A similar slide will return</a:t>
            </a:r>
            <a:br>
              <a:rPr lang="en-US" sz="2800" b="1" cap="none" spc="150" dirty="0" smtClean="0">
                <a:ln w="11430">
                  <a:solidFill>
                    <a:srgbClr val="002060"/>
                  </a:solidFill>
                </a:ln>
                <a:solidFill>
                  <a:srgbClr val="F8F8F8"/>
                </a:solidFill>
                <a:effectLst>
                  <a:glow rad="88900">
                    <a:srgbClr val="0070C0">
                      <a:alpha val="5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</a:br>
            <a:r>
              <a:rPr lang="en-US" sz="2800" b="1" cap="none" spc="150" dirty="0" smtClean="0">
                <a:ln w="11430">
                  <a:solidFill>
                    <a:srgbClr val="002060"/>
                  </a:solidFill>
                </a:ln>
                <a:solidFill>
                  <a:srgbClr val="F8F8F8"/>
                </a:solidFill>
                <a:effectLst>
                  <a:glow rad="88900">
                    <a:srgbClr val="0070C0">
                      <a:alpha val="5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at the end of this study.</a:t>
            </a:r>
            <a:endParaRPr lang="en-US" sz="2800" b="1" cap="none" spc="150" dirty="0">
              <a:ln w="11430">
                <a:solidFill>
                  <a:srgbClr val="002060"/>
                </a:solidFill>
              </a:ln>
              <a:solidFill>
                <a:srgbClr val="F8F8F8"/>
              </a:solidFill>
              <a:effectLst>
                <a:glow rad="88900">
                  <a:srgbClr val="0070C0">
                    <a:alpha val="5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33" name="Picture 2" descr="C:\Users\Rae\Desktop\Art on Desktop\white man clip art\3d white people\png\3d gets it pn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8308" y="93386"/>
            <a:ext cx="2511425" cy="287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C:\Users\Rae\Desktop\Art on Desktop\white man clip art\yellow-blue smiley faces\question face yellow pn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6939" y="4992378"/>
            <a:ext cx="1202309" cy="90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5" descr="C:\Users\Rae\Desktop\Art on Desktop\white man clip art\3d white people\png\attention horn 1 png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1062964" y="3354222"/>
            <a:ext cx="1260102" cy="139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Pentagon 31"/>
          <p:cNvSpPr/>
          <p:nvPr/>
        </p:nvSpPr>
        <p:spPr>
          <a:xfrm>
            <a:off x="5590356" y="3430741"/>
            <a:ext cx="5581226" cy="646331"/>
          </a:xfrm>
          <a:prstGeom prst="homePlate">
            <a:avLst/>
          </a:prstGeom>
          <a:solidFill>
            <a:srgbClr val="FFFF99"/>
          </a:solidFill>
          <a:ln>
            <a:solidFill>
              <a:srgbClr val="993300"/>
            </a:solidFill>
          </a:ln>
          <a:effectLst>
            <a:glow rad="127000">
              <a:srgbClr val="A20036"/>
            </a:glow>
          </a:effectLst>
          <a:scene3d>
            <a:camera prst="orthographicFront"/>
            <a:lightRig rig="soft" dir="t">
              <a:rot lat="0" lon="0" rev="10800000"/>
            </a:lightRig>
          </a:scene3d>
          <a:sp3d>
            <a:bevelT/>
          </a:sp3d>
        </p:spPr>
        <p:txBody>
          <a:bodyPr wrap="square" lIns="91440" tIns="45720" rIns="91440" bIns="45720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600" b="1" spc="150" dirty="0" smtClean="0">
                <a:ln w="11430"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8F8F8"/>
                </a:solidFill>
                <a:effectLst>
                  <a:glow rad="88900">
                    <a:srgbClr val="A20036">
                      <a:alpha val="84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Very Important Note!</a:t>
            </a:r>
            <a:endParaRPr lang="en-US" sz="2800" b="1" cap="none" spc="150" dirty="0">
              <a:ln w="11430">
                <a:solidFill>
                  <a:schemeClr val="bg2">
                    <a:lumMod val="10000"/>
                  </a:schemeClr>
                </a:solidFill>
              </a:ln>
              <a:solidFill>
                <a:srgbClr val="F8F8F8"/>
              </a:solidFill>
              <a:effectLst>
                <a:glow rad="88900">
                  <a:srgbClr val="A20036">
                    <a:alpha val="84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36" name="Picture 6" descr="C:\Users\Rae\Desktop\wheat 5 png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333" l="0" r="875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57" y="1772816"/>
            <a:ext cx="571321" cy="1232261"/>
          </a:xfrm>
          <a:prstGeom prst="rect">
            <a:avLst/>
          </a:prstGeom>
          <a:noFill/>
          <a:effectLst>
            <a:glow rad="127000">
              <a:schemeClr val="bg1">
                <a:alpha val="74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Rae\Desktop\wheat 5 png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333" l="0" r="875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40" y="5221075"/>
            <a:ext cx="571321" cy="1232261"/>
          </a:xfrm>
          <a:prstGeom prst="rect">
            <a:avLst/>
          </a:prstGeom>
          <a:noFill/>
          <a:effectLst>
            <a:glow rad="127000">
              <a:schemeClr val="bg1">
                <a:alpha val="74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283000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47000">
              <a:srgbClr val="80B8E0"/>
            </a:gs>
            <a:gs pos="2000">
              <a:srgbClr val="0070C0">
                <a:alpha val="26000"/>
              </a:srgbClr>
            </a:gs>
            <a:gs pos="50000">
              <a:schemeClr val="bg1">
                <a:alpha val="65000"/>
              </a:schemeClr>
            </a:gs>
            <a:gs pos="53000">
              <a:srgbClr val="BA5306">
                <a:alpha val="49804"/>
              </a:srgbClr>
            </a:gs>
            <a:gs pos="98000">
              <a:srgbClr val="632C03">
                <a:alpha val="50000"/>
              </a:srgb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79137" y="6500692"/>
            <a:ext cx="477789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35</a:t>
            </a:fld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143659"/>
              </p:ext>
            </p:extLst>
          </p:nvPr>
        </p:nvGraphicFramePr>
        <p:xfrm>
          <a:off x="6742485" y="1593130"/>
          <a:ext cx="4999043" cy="222504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714149"/>
                <a:gridCol w="714149"/>
                <a:gridCol w="714149"/>
                <a:gridCol w="714149"/>
                <a:gridCol w="714149"/>
                <a:gridCol w="714149"/>
                <a:gridCol w="71414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r>
                        <a:rPr lang="en-US" baseline="30000" dirty="0" smtClean="0"/>
                        <a:t>rd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11</a:t>
                      </a:r>
                      <a:endParaRPr lang="en-US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12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13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15</a:t>
                      </a:r>
                      <a:endParaRPr lang="en-US" b="1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16</a:t>
                      </a:r>
                      <a:endParaRPr lang="en-US" b="1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17</a:t>
                      </a:r>
                      <a:endParaRPr lang="en-US" b="1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18</a:t>
                      </a:r>
                      <a:endParaRPr lang="en-US" b="1" dirty="0"/>
                    </a:p>
                  </a:txBody>
                  <a:tcPr>
                    <a:gradFill>
                      <a:gsLst>
                        <a:gs pos="39000">
                          <a:srgbClr val="CCFF99"/>
                        </a:gs>
                        <a:gs pos="7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19</a:t>
                      </a:r>
                      <a:endParaRPr lang="en-US" b="1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20</a:t>
                      </a:r>
                      <a:endParaRPr lang="en-US" b="1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21</a:t>
                      </a:r>
                      <a:endParaRPr lang="en-US" b="1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22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23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24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25</a:t>
                      </a:r>
                      <a:endParaRPr lang="en-US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27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28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29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30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948644"/>
              </p:ext>
            </p:extLst>
          </p:nvPr>
        </p:nvGraphicFramePr>
        <p:xfrm>
          <a:off x="477788" y="1593130"/>
          <a:ext cx="4999043" cy="222504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714149"/>
                <a:gridCol w="714149"/>
                <a:gridCol w="714149"/>
                <a:gridCol w="714149"/>
                <a:gridCol w="714149"/>
                <a:gridCol w="714149"/>
                <a:gridCol w="71414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r>
                        <a:rPr lang="en-US" b="1" baseline="30000" dirty="0" smtClean="0"/>
                        <a:t>st</a:t>
                      </a:r>
                      <a:r>
                        <a:rPr lang="en-US" b="1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  <a:r>
                        <a:rPr lang="en-US" b="1" baseline="30000" dirty="0" smtClean="0"/>
                        <a:t>nd</a:t>
                      </a:r>
                      <a:r>
                        <a:rPr lang="en-US" b="1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  <a:r>
                        <a:rPr lang="en-US" b="1" baseline="30000" dirty="0" smtClean="0"/>
                        <a:t>rd</a:t>
                      </a:r>
                      <a:r>
                        <a:rPr lang="en-US" b="1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</a:t>
                      </a:r>
                      <a:r>
                        <a:rPr lang="en-US" b="1" baseline="30000" dirty="0" smtClean="0"/>
                        <a:t>th</a:t>
                      </a:r>
                      <a:r>
                        <a:rPr lang="en-US" b="1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</a:t>
                      </a:r>
                      <a:r>
                        <a:rPr lang="en-US" b="1" baseline="30000" dirty="0" smtClean="0"/>
                        <a:t>th</a:t>
                      </a:r>
                      <a:r>
                        <a:rPr lang="en-US" b="1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</a:t>
                      </a:r>
                      <a:r>
                        <a:rPr lang="en-US" b="1" baseline="30000" dirty="0" smtClean="0"/>
                        <a:t>th</a:t>
                      </a:r>
                      <a:r>
                        <a:rPr lang="en-US" b="1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</a:t>
                      </a:r>
                      <a:r>
                        <a:rPr lang="en-US" b="1" baseline="30000" dirty="0" smtClean="0"/>
                        <a:t>th</a:t>
                      </a:r>
                      <a:r>
                        <a:rPr lang="en-US" b="1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en-US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11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12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13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>
                      <a:gsLst>
                        <a:gs pos="30000">
                          <a:srgbClr val="FF0000"/>
                        </a:gs>
                        <a:gs pos="61000">
                          <a:schemeClr val="accent1">
                            <a:lumMod val="40000"/>
                            <a:lumOff val="60000"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15</a:t>
                      </a:r>
                      <a:endParaRPr lang="en-US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30000">
                          <a:srgbClr val="00B050"/>
                        </a:gs>
                        <a:gs pos="62000">
                          <a:srgbClr val="CCFF99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16</a:t>
                      </a:r>
                      <a:endParaRPr lang="en-US" b="1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17</a:t>
                      </a:r>
                      <a:endParaRPr lang="en-US" b="1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18</a:t>
                      </a:r>
                      <a:endParaRPr lang="en-US" b="1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19</a:t>
                      </a:r>
                      <a:endParaRPr lang="en-US" b="1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20</a:t>
                      </a:r>
                      <a:endParaRPr lang="en-US" b="1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21</a:t>
                      </a:r>
                      <a:endParaRPr lang="en-US" b="1" dirty="0"/>
                    </a:p>
                  </a:txBody>
                  <a:tcPr>
                    <a:gradFill flip="none" rotWithShape="1">
                      <a:gsLst>
                        <a:gs pos="30000">
                          <a:srgbClr val="CCFF99"/>
                        </a:gs>
                        <a:gs pos="70000">
                          <a:schemeClr val="accent1">
                            <a:lumMod val="40000"/>
                            <a:lumOff val="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22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23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24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25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26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27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28</a:t>
                      </a:r>
                      <a:endParaRPr lang="en-US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29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30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77788" y="562317"/>
            <a:ext cx="496855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CC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Jo</a:t>
            </a:r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CC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shua’s Passover</a:t>
            </a:r>
            <a:r>
              <a:rPr lang="en-US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CC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/>
            </a:r>
            <a:br>
              <a:rPr lang="en-US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CC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</a:br>
            <a:r>
              <a:rPr lang="en-US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CC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7</a:t>
            </a:r>
            <a:r>
              <a:rPr lang="en-US" sz="2000" b="1" cap="none" spc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CC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th</a:t>
            </a:r>
            <a:r>
              <a:rPr lang="en-US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CC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 Cycle   (Shabbat)</a:t>
            </a:r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27000">
                  <a:srgbClr val="FFFFCC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Rounded MT Bol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42484" y="574045"/>
            <a:ext cx="496855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solidFill>
                  <a:srgbClr val="A20036"/>
                </a:solidFill>
                <a:effectLst>
                  <a:glow rad="127000">
                    <a:srgbClr val="FFFFCC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Enoch’s</a:t>
            </a:r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CC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 Passover</a:t>
            </a:r>
            <a:endParaRPr lang="en-US" sz="20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27000">
                  <a:srgbClr val="FFFFCC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Rounded MT Bold" pitchFamily="34" charset="0"/>
            </a:endParaRPr>
          </a:p>
          <a:p>
            <a:pPr algn="ctr"/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CC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3</a:t>
            </a:r>
            <a:r>
              <a:rPr lang="en-US" sz="2000" b="1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CC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rd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CC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 Cycle  (Tuesday)</a:t>
            </a:r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27000">
                  <a:srgbClr val="FFFFCC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Rounded MT Bol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2333" y="25368"/>
            <a:ext cx="50794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cap="none" spc="150" dirty="0" smtClean="0">
                <a:ln w="11430"/>
                <a:solidFill>
                  <a:srgbClr val="F8F8F8"/>
                </a:solidFill>
                <a:effectLst>
                  <a:glow rad="127000">
                    <a:srgbClr val="0070C0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Approx. Date: 1450 BC</a:t>
            </a:r>
            <a:endParaRPr lang="en-US" sz="3200" b="1" cap="none" spc="150" dirty="0">
              <a:ln w="11430"/>
              <a:solidFill>
                <a:srgbClr val="F8F8F8"/>
              </a:solidFill>
              <a:effectLst>
                <a:glow rad="127000">
                  <a:srgbClr val="0070C0"/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77669" y="34079"/>
            <a:ext cx="40529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cap="none" spc="150" dirty="0" smtClean="0">
                <a:ln w="11430"/>
                <a:solidFill>
                  <a:srgbClr val="F8F8F8"/>
                </a:solidFill>
                <a:effectLst>
                  <a:glow rad="127000">
                    <a:srgbClr val="632C03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Every Year Dating</a:t>
            </a:r>
            <a:endParaRPr lang="en-US" sz="3200" b="1" cap="none" spc="150" dirty="0">
              <a:ln w="11430"/>
              <a:solidFill>
                <a:srgbClr val="F8F8F8"/>
              </a:solidFill>
              <a:effectLst>
                <a:glow rad="127000">
                  <a:srgbClr val="632C03"/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42484" y="4454207"/>
            <a:ext cx="532859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b="1" cap="none" spc="150" dirty="0" smtClean="0">
                <a:ln w="11430"/>
                <a:solidFill>
                  <a:srgbClr val="F8F8F8"/>
                </a:solidFill>
                <a:effectLst>
                  <a:glow rad="127000">
                    <a:srgbClr val="632C03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Passover is always</a:t>
            </a:r>
            <a:br>
              <a:rPr lang="en-US" sz="2400" b="1" cap="none" spc="150" dirty="0" smtClean="0">
                <a:ln w="11430"/>
                <a:solidFill>
                  <a:srgbClr val="F8F8F8"/>
                </a:solidFill>
                <a:effectLst>
                  <a:glow rad="127000">
                    <a:srgbClr val="632C03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</a:br>
            <a:r>
              <a:rPr lang="en-US" sz="2400" b="1" u="sng" cap="none" spc="150" dirty="0" smtClean="0">
                <a:ln w="11430">
                  <a:solidFill>
                    <a:schemeClr val="tx2"/>
                  </a:solidFill>
                </a:ln>
                <a:solidFill>
                  <a:srgbClr val="F8F8F8"/>
                </a:solidFill>
                <a:effectLst>
                  <a:glow rad="127000">
                    <a:srgbClr val="99FFCC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FIXED TO</a:t>
            </a:r>
            <a:r>
              <a:rPr lang="en-US" sz="2400" b="1" cap="none" spc="150" dirty="0" smtClean="0">
                <a:ln w="11430"/>
                <a:solidFill>
                  <a:srgbClr val="F8F8F8"/>
                </a:solidFill>
                <a:effectLst>
                  <a:glow rad="127000">
                    <a:srgbClr val="632C03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 the 3</a:t>
            </a:r>
            <a:r>
              <a:rPr lang="en-US" sz="2400" b="1" cap="none" spc="150" baseline="30000" dirty="0" smtClean="0">
                <a:ln w="11430"/>
                <a:solidFill>
                  <a:srgbClr val="F8F8F8"/>
                </a:solidFill>
                <a:effectLst>
                  <a:glow rad="127000">
                    <a:srgbClr val="632C03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rd</a:t>
            </a:r>
            <a:r>
              <a:rPr lang="en-US" sz="2400" b="1" cap="none" spc="150" dirty="0" smtClean="0">
                <a:ln w="11430"/>
                <a:solidFill>
                  <a:srgbClr val="F8F8F8"/>
                </a:solidFill>
                <a:effectLst>
                  <a:glow rad="127000">
                    <a:srgbClr val="632C03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 cycle.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glow rad="127000">
                    <a:srgbClr val="632C03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Wave Sheaf is always </a:t>
            </a:r>
            <a:br>
              <a:rPr lang="en-US" sz="2400" b="1" spc="150" dirty="0" smtClean="0">
                <a:ln w="11430"/>
                <a:solidFill>
                  <a:srgbClr val="F8F8F8"/>
                </a:solidFill>
                <a:effectLst>
                  <a:glow rad="127000">
                    <a:srgbClr val="632C03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</a:br>
            <a:r>
              <a:rPr lang="en-US" sz="2400" b="1" u="sng" spc="150" dirty="0" smtClean="0">
                <a:ln w="11430">
                  <a:solidFill>
                    <a:schemeClr val="tx2"/>
                  </a:solidFill>
                </a:ln>
                <a:solidFill>
                  <a:srgbClr val="F8F8F8"/>
                </a:solidFill>
                <a:effectLst>
                  <a:glow rad="127000">
                    <a:srgbClr val="99FFCC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Abib 26</a:t>
            </a:r>
            <a:r>
              <a:rPr lang="en-US" sz="2400" b="1" u="sng" spc="150" baseline="30000" dirty="0" smtClean="0">
                <a:ln w="11430">
                  <a:solidFill>
                    <a:schemeClr val="tx2"/>
                  </a:solidFill>
                </a:ln>
                <a:solidFill>
                  <a:srgbClr val="F8F8F8"/>
                </a:solidFill>
                <a:effectLst>
                  <a:glow rad="127000">
                    <a:srgbClr val="99FFCC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th</a:t>
            </a:r>
            <a:r>
              <a:rPr lang="en-US" sz="2400" b="1" spc="150" baseline="30000" dirty="0" smtClean="0">
                <a:ln w="11430">
                  <a:solidFill>
                    <a:schemeClr val="tx2"/>
                  </a:solidFill>
                </a:ln>
                <a:solidFill>
                  <a:srgbClr val="F8F8F8"/>
                </a:solidFill>
                <a:effectLst>
                  <a:glow rad="127000">
                    <a:srgbClr val="99FFCC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  </a:t>
            </a:r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glow rad="127000">
                    <a:srgbClr val="632C03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– 1</a:t>
            </a:r>
            <a:r>
              <a:rPr lang="en-US" sz="2400" b="1" spc="150" baseline="30000" dirty="0" smtClean="0">
                <a:ln w="11430"/>
                <a:solidFill>
                  <a:srgbClr val="F8F8F8"/>
                </a:solidFill>
                <a:effectLst>
                  <a:glow rad="127000">
                    <a:srgbClr val="632C03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st</a:t>
            </a:r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glow rad="127000">
                    <a:srgbClr val="632C03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 cycle.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cap="none" spc="150" dirty="0" smtClean="0">
                <a:ln w="11430"/>
                <a:solidFill>
                  <a:srgbClr val="F8F8F8"/>
                </a:solidFill>
                <a:effectLst>
                  <a:glow rad="127000">
                    <a:srgbClr val="632C03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Wave Sheaf is always </a:t>
            </a:r>
            <a:r>
              <a:rPr lang="en-US" sz="2400" b="1" cap="none" spc="150" dirty="0" smtClean="0">
                <a:ln w="11430"/>
                <a:solidFill>
                  <a:srgbClr val="FF0000"/>
                </a:solidFill>
                <a:effectLst>
                  <a:glow rad="127000">
                    <a:srgbClr val="CCFF99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outside</a:t>
            </a:r>
            <a:r>
              <a:rPr lang="en-US" sz="2400" b="1" cap="none" spc="150" dirty="0" smtClean="0">
                <a:ln w="11430"/>
                <a:solidFill>
                  <a:srgbClr val="F8F8F8"/>
                </a:solidFill>
                <a:effectLst>
                  <a:glow rad="127000">
                    <a:srgbClr val="632C03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 the week of ULB.</a:t>
            </a:r>
            <a:endParaRPr lang="en-US" sz="2400" b="1" cap="none" spc="150" dirty="0">
              <a:ln w="11430"/>
              <a:solidFill>
                <a:srgbClr val="F8F8F8"/>
              </a:solidFill>
              <a:effectLst>
                <a:glow rad="127000">
                  <a:srgbClr val="632C03"/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8482" y="3852337"/>
            <a:ext cx="542924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cap="none" spc="150" dirty="0" smtClean="0">
                <a:ln w="11430"/>
                <a:solidFill>
                  <a:srgbClr val="F8F8F8"/>
                </a:solidFill>
                <a:effectLst>
                  <a:glow rad="127000">
                    <a:srgbClr val="0070C0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Torah Dates </a:t>
            </a:r>
            <a:r>
              <a:rPr lang="en-US" sz="3200" b="1" u="sng" spc="150" dirty="0">
                <a:ln w="11430"/>
                <a:solidFill>
                  <a:srgbClr val="0070C0"/>
                </a:solidFill>
                <a:effectLst>
                  <a:glow rad="127000">
                    <a:schemeClr val="bg1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are</a:t>
            </a:r>
            <a:r>
              <a:rPr lang="en-US" sz="3200" b="1" cap="none" spc="150" dirty="0" smtClean="0">
                <a:ln w="11430"/>
                <a:solidFill>
                  <a:srgbClr val="F8F8F8"/>
                </a:solidFill>
                <a:effectLst>
                  <a:glow rad="127000">
                    <a:srgbClr val="0070C0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 Flexible</a:t>
            </a:r>
            <a:endParaRPr lang="en-US" sz="3200" b="1" cap="none" spc="150" dirty="0">
              <a:ln w="11430"/>
              <a:solidFill>
                <a:srgbClr val="F8F8F8"/>
              </a:solidFill>
              <a:effectLst>
                <a:glow rad="127000">
                  <a:srgbClr val="0070C0"/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54452" y="3852337"/>
            <a:ext cx="552779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cap="none" spc="150" dirty="0" smtClean="0">
                <a:ln w="11430"/>
                <a:solidFill>
                  <a:srgbClr val="F8F8F8"/>
                </a:solidFill>
                <a:effectLst>
                  <a:glow rad="127000">
                    <a:srgbClr val="632C03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Enoch Dates </a:t>
            </a:r>
            <a:r>
              <a:rPr lang="en-US" sz="3200" b="1" spc="150" dirty="0">
                <a:ln w="11430"/>
                <a:solidFill>
                  <a:srgbClr val="F8F8F8"/>
                </a:solidFill>
                <a:effectLst>
                  <a:glow rad="127000">
                    <a:srgbClr val="FF0000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not</a:t>
            </a:r>
            <a:r>
              <a:rPr lang="en-US" sz="3200" b="1" cap="none" spc="150" dirty="0" smtClean="0">
                <a:ln w="11430"/>
                <a:solidFill>
                  <a:srgbClr val="F8F8F8"/>
                </a:solidFill>
                <a:effectLst>
                  <a:glow rad="127000">
                    <a:srgbClr val="632C03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 Flexible</a:t>
            </a:r>
            <a:endParaRPr lang="en-US" sz="3200" b="1" cap="none" spc="150" dirty="0">
              <a:ln w="11430"/>
              <a:solidFill>
                <a:srgbClr val="F8F8F8"/>
              </a:solidFill>
              <a:effectLst>
                <a:glow rad="127000">
                  <a:srgbClr val="632C03"/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972990"/>
              </p:ext>
            </p:extLst>
          </p:nvPr>
        </p:nvGraphicFramePr>
        <p:xfrm>
          <a:off x="612878" y="4454207"/>
          <a:ext cx="4700450" cy="2232251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2350225"/>
                <a:gridCol w="2350225"/>
              </a:tblGrid>
              <a:tr h="318893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206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omic Sans MS" pitchFamily="66" charset="0"/>
                        </a:rPr>
                        <a:t>Passover on:</a:t>
                      </a:r>
                      <a:endParaRPr lang="en-US" sz="1400" b="1" dirty="0">
                        <a:solidFill>
                          <a:srgbClr val="00206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Comic Sans MS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>
                            <a:glow rad="101600">
                              <a:srgbClr val="002060">
                                <a:alpha val="60000"/>
                              </a:srgbClr>
                            </a:glow>
                          </a:effectLst>
                          <a:latin typeface="Comic Sans MS" pitchFamily="66" charset="0"/>
                        </a:rPr>
                        <a:t>Wave Sheaf on:</a:t>
                      </a:r>
                      <a:endParaRPr lang="en-US" sz="1400" b="1" dirty="0">
                        <a:solidFill>
                          <a:schemeClr val="bg1"/>
                        </a:solidFill>
                        <a:effectLst>
                          <a:glow rad="101600">
                            <a:srgbClr val="002060">
                              <a:alpha val="60000"/>
                            </a:srgbClr>
                          </a:glow>
                        </a:effectLst>
                        <a:latin typeface="Comic Sans MS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18893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206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omic Sans MS" pitchFamily="66" charset="0"/>
                        </a:rPr>
                        <a:t>Sunday – 1</a:t>
                      </a:r>
                      <a:r>
                        <a:rPr lang="en-US" sz="1400" b="1" baseline="30000" dirty="0" smtClean="0">
                          <a:solidFill>
                            <a:srgbClr val="00206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omic Sans MS" pitchFamily="66" charset="0"/>
                        </a:rPr>
                        <a:t>st</a:t>
                      </a:r>
                      <a:r>
                        <a:rPr lang="en-US" sz="1400" b="1" dirty="0" smtClean="0">
                          <a:solidFill>
                            <a:srgbClr val="00206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omic Sans MS" pitchFamily="66" charset="0"/>
                        </a:rPr>
                        <a:t> Cycle</a:t>
                      </a:r>
                      <a:endParaRPr lang="en-US" sz="1400" b="1" dirty="0">
                        <a:solidFill>
                          <a:srgbClr val="00206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Comic Sans MS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>
                            <a:glow rad="101600">
                              <a:srgbClr val="002060">
                                <a:alpha val="60000"/>
                              </a:srgbClr>
                            </a:glow>
                          </a:effectLst>
                          <a:latin typeface="Comic Sans MS" pitchFamily="66" charset="0"/>
                        </a:rPr>
                        <a:t>Sunday – Abib 21</a:t>
                      </a:r>
                      <a:r>
                        <a:rPr lang="en-US" sz="1400" b="1" baseline="30000" dirty="0" smtClean="0">
                          <a:solidFill>
                            <a:schemeClr val="bg1"/>
                          </a:solidFill>
                          <a:effectLst>
                            <a:glow rad="101600">
                              <a:srgbClr val="002060">
                                <a:alpha val="60000"/>
                              </a:srgbClr>
                            </a:glow>
                          </a:effectLst>
                          <a:latin typeface="Comic Sans MS" pitchFamily="66" charset="0"/>
                        </a:rPr>
                        <a:t>st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>
                            <a:glow rad="101600">
                              <a:srgbClr val="002060">
                                <a:alpha val="60000"/>
                              </a:srgbClr>
                            </a:glow>
                          </a:effectLst>
                          <a:latin typeface="Comic Sans MS" pitchFamily="66" charset="0"/>
                        </a:rPr>
                        <a:t> </a:t>
                      </a:r>
                      <a:endParaRPr lang="en-US" sz="1400" b="1" dirty="0">
                        <a:solidFill>
                          <a:schemeClr val="bg1"/>
                        </a:solidFill>
                        <a:effectLst>
                          <a:glow rad="101600">
                            <a:srgbClr val="002060">
                              <a:alpha val="60000"/>
                            </a:srgbClr>
                          </a:glow>
                        </a:effectLst>
                        <a:latin typeface="Comic Sans MS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18893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206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omic Sans MS" pitchFamily="66" charset="0"/>
                        </a:rPr>
                        <a:t>Monday – 2</a:t>
                      </a:r>
                      <a:r>
                        <a:rPr lang="en-US" sz="1400" b="1" baseline="30000" dirty="0" smtClean="0">
                          <a:solidFill>
                            <a:srgbClr val="00206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omic Sans MS" pitchFamily="66" charset="0"/>
                        </a:rPr>
                        <a:t>nd</a:t>
                      </a:r>
                      <a:r>
                        <a:rPr lang="en-US" sz="1400" b="1" dirty="0" smtClean="0">
                          <a:solidFill>
                            <a:srgbClr val="00206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omic Sans MS" pitchFamily="66" charset="0"/>
                        </a:rPr>
                        <a:t> Cycle</a:t>
                      </a:r>
                      <a:endParaRPr lang="en-US" sz="1400" b="1" dirty="0">
                        <a:solidFill>
                          <a:srgbClr val="00206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Comic Sans MS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>
                            <a:glow rad="101600">
                              <a:srgbClr val="002060">
                                <a:alpha val="60000"/>
                              </a:srgbClr>
                            </a:glow>
                          </a:effectLst>
                          <a:latin typeface="Comic Sans MS" pitchFamily="66" charset="0"/>
                        </a:rPr>
                        <a:t>Sunday – Abib 20</a:t>
                      </a:r>
                      <a:r>
                        <a:rPr lang="en-US" sz="1400" b="1" baseline="30000" dirty="0" smtClean="0">
                          <a:solidFill>
                            <a:schemeClr val="bg1"/>
                          </a:solidFill>
                          <a:effectLst>
                            <a:glow rad="101600">
                              <a:srgbClr val="002060">
                                <a:alpha val="60000"/>
                              </a:srgbClr>
                            </a:glow>
                          </a:effectLst>
                          <a:latin typeface="Comic Sans MS" pitchFamily="66" charset="0"/>
                        </a:rPr>
                        <a:t>th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>
                            <a:glow rad="101600">
                              <a:srgbClr val="002060">
                                <a:alpha val="60000"/>
                              </a:srgbClr>
                            </a:glow>
                          </a:effectLst>
                          <a:latin typeface="Comic Sans MS" pitchFamily="66" charset="0"/>
                        </a:rPr>
                        <a:t> </a:t>
                      </a:r>
                      <a:endParaRPr lang="en-US" sz="1400" b="1" dirty="0">
                        <a:solidFill>
                          <a:schemeClr val="bg1"/>
                        </a:solidFill>
                        <a:effectLst>
                          <a:glow rad="101600">
                            <a:srgbClr val="002060">
                              <a:alpha val="60000"/>
                            </a:srgbClr>
                          </a:glow>
                        </a:effectLst>
                        <a:latin typeface="Comic Sans MS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18893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FF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omic Sans MS" pitchFamily="66" charset="0"/>
                        </a:rPr>
                        <a:t>Tuesday – 3</a:t>
                      </a:r>
                      <a:r>
                        <a:rPr lang="en-US" sz="1400" b="1" baseline="30000" dirty="0" smtClean="0">
                          <a:solidFill>
                            <a:srgbClr val="0000FF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omic Sans MS" pitchFamily="66" charset="0"/>
                        </a:rPr>
                        <a:t>rd</a:t>
                      </a:r>
                      <a:r>
                        <a:rPr lang="en-US" sz="1400" b="1" dirty="0" smtClean="0">
                          <a:solidFill>
                            <a:srgbClr val="0000FF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omic Sans MS" pitchFamily="66" charset="0"/>
                        </a:rPr>
                        <a:t> Cycle</a:t>
                      </a:r>
                      <a:endParaRPr lang="en-US" sz="1400" b="1" dirty="0">
                        <a:solidFill>
                          <a:srgbClr val="0000FF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Comic Sans MS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FF00"/>
                          </a:solidFill>
                          <a:effectLst>
                            <a:glow rad="101600">
                              <a:srgbClr val="002060">
                                <a:alpha val="60000"/>
                              </a:srgbClr>
                            </a:glow>
                          </a:effectLst>
                          <a:latin typeface="Comic Sans MS" pitchFamily="66" charset="0"/>
                        </a:rPr>
                        <a:t>Sunday – Abib 19</a:t>
                      </a:r>
                      <a:r>
                        <a:rPr lang="en-US" sz="1400" b="1" baseline="30000" dirty="0" smtClean="0">
                          <a:solidFill>
                            <a:srgbClr val="00FF00"/>
                          </a:solidFill>
                          <a:effectLst>
                            <a:glow rad="101600">
                              <a:srgbClr val="002060">
                                <a:alpha val="60000"/>
                              </a:srgbClr>
                            </a:glow>
                          </a:effectLst>
                          <a:latin typeface="Comic Sans MS" pitchFamily="66" charset="0"/>
                        </a:rPr>
                        <a:t>th</a:t>
                      </a:r>
                      <a:r>
                        <a:rPr lang="en-US" sz="1400" b="1" dirty="0" smtClean="0">
                          <a:solidFill>
                            <a:srgbClr val="00FF00"/>
                          </a:solidFill>
                          <a:effectLst>
                            <a:glow rad="101600">
                              <a:srgbClr val="002060">
                                <a:alpha val="60000"/>
                              </a:srgbClr>
                            </a:glow>
                          </a:effectLst>
                          <a:latin typeface="Comic Sans MS" pitchFamily="66" charset="0"/>
                        </a:rPr>
                        <a:t> </a:t>
                      </a:r>
                      <a:endParaRPr lang="en-US" sz="1400" b="1" dirty="0">
                        <a:solidFill>
                          <a:srgbClr val="00FF00"/>
                        </a:solidFill>
                        <a:effectLst>
                          <a:glow rad="101600">
                            <a:srgbClr val="002060">
                              <a:alpha val="60000"/>
                            </a:srgbClr>
                          </a:glow>
                        </a:effectLst>
                        <a:latin typeface="Comic Sans MS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18893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FF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omic Sans MS" pitchFamily="66" charset="0"/>
                        </a:rPr>
                        <a:t>Wednesday – 4</a:t>
                      </a:r>
                      <a:r>
                        <a:rPr lang="en-US" sz="1400" b="1" baseline="30000" dirty="0" smtClean="0">
                          <a:solidFill>
                            <a:srgbClr val="0000FF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omic Sans MS" pitchFamily="66" charset="0"/>
                        </a:rPr>
                        <a:t>th</a:t>
                      </a:r>
                      <a:r>
                        <a:rPr lang="en-US" sz="1400" b="1" dirty="0" smtClean="0">
                          <a:solidFill>
                            <a:srgbClr val="0000FF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omic Sans MS" pitchFamily="66" charset="0"/>
                        </a:rPr>
                        <a:t> Cycle</a:t>
                      </a:r>
                      <a:endParaRPr lang="en-US" sz="1400" b="1" dirty="0">
                        <a:solidFill>
                          <a:srgbClr val="0000FF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Comic Sans MS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FF00"/>
                          </a:solidFill>
                          <a:effectLst>
                            <a:glow rad="101600">
                              <a:srgbClr val="002060">
                                <a:alpha val="60000"/>
                              </a:srgbClr>
                            </a:glow>
                          </a:effectLst>
                          <a:latin typeface="Comic Sans MS" pitchFamily="66" charset="0"/>
                        </a:rPr>
                        <a:t>Sunday – Abib 18</a:t>
                      </a:r>
                      <a:r>
                        <a:rPr lang="en-US" sz="1400" b="1" baseline="30000" dirty="0" smtClean="0">
                          <a:solidFill>
                            <a:srgbClr val="00FF00"/>
                          </a:solidFill>
                          <a:effectLst>
                            <a:glow rad="101600">
                              <a:srgbClr val="002060">
                                <a:alpha val="60000"/>
                              </a:srgbClr>
                            </a:glow>
                          </a:effectLst>
                          <a:latin typeface="Comic Sans MS" pitchFamily="66" charset="0"/>
                        </a:rPr>
                        <a:t>th</a:t>
                      </a:r>
                      <a:r>
                        <a:rPr lang="en-US" sz="1400" b="1" dirty="0" smtClean="0">
                          <a:solidFill>
                            <a:srgbClr val="00FF00"/>
                          </a:solidFill>
                          <a:effectLst>
                            <a:glow rad="101600">
                              <a:srgbClr val="002060">
                                <a:alpha val="60000"/>
                              </a:srgbClr>
                            </a:glow>
                          </a:effectLst>
                          <a:latin typeface="Comic Sans MS" pitchFamily="66" charset="0"/>
                        </a:rPr>
                        <a:t> </a:t>
                      </a:r>
                      <a:endParaRPr lang="en-US" sz="1400" b="1" dirty="0">
                        <a:solidFill>
                          <a:srgbClr val="00FF00"/>
                        </a:solidFill>
                        <a:effectLst>
                          <a:glow rad="101600">
                            <a:srgbClr val="002060">
                              <a:alpha val="60000"/>
                            </a:srgbClr>
                          </a:glow>
                        </a:effectLst>
                        <a:latin typeface="Comic Sans MS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18893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206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omic Sans MS" pitchFamily="66" charset="0"/>
                        </a:rPr>
                        <a:t>Thursday – 5</a:t>
                      </a:r>
                      <a:r>
                        <a:rPr lang="en-US" sz="1400" b="1" baseline="30000" dirty="0" smtClean="0">
                          <a:solidFill>
                            <a:srgbClr val="00206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omic Sans MS" pitchFamily="66" charset="0"/>
                        </a:rPr>
                        <a:t>th</a:t>
                      </a:r>
                      <a:r>
                        <a:rPr lang="en-US" sz="1400" b="1" dirty="0" smtClean="0">
                          <a:solidFill>
                            <a:srgbClr val="00206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omic Sans MS" pitchFamily="66" charset="0"/>
                        </a:rPr>
                        <a:t> Cycle</a:t>
                      </a:r>
                      <a:endParaRPr lang="en-US" sz="1400" b="1" dirty="0">
                        <a:solidFill>
                          <a:srgbClr val="00206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Comic Sans MS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>
                            <a:glow rad="101600">
                              <a:srgbClr val="002060">
                                <a:alpha val="60000"/>
                              </a:srgbClr>
                            </a:glow>
                          </a:effectLst>
                          <a:latin typeface="Comic Sans MS" pitchFamily="66" charset="0"/>
                        </a:rPr>
                        <a:t>Sunday – Abib 17</a:t>
                      </a:r>
                      <a:r>
                        <a:rPr lang="en-US" sz="1400" b="1" baseline="30000" dirty="0" smtClean="0">
                          <a:solidFill>
                            <a:schemeClr val="bg1"/>
                          </a:solidFill>
                          <a:effectLst>
                            <a:glow rad="101600">
                              <a:srgbClr val="002060">
                                <a:alpha val="60000"/>
                              </a:srgbClr>
                            </a:glow>
                          </a:effectLst>
                          <a:latin typeface="Comic Sans MS" pitchFamily="66" charset="0"/>
                        </a:rPr>
                        <a:t>th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>
                            <a:glow rad="101600">
                              <a:srgbClr val="002060">
                                <a:alpha val="60000"/>
                              </a:srgbClr>
                            </a:glow>
                          </a:effectLst>
                          <a:latin typeface="Comic Sans MS" pitchFamily="66" charset="0"/>
                        </a:rPr>
                        <a:t> </a:t>
                      </a:r>
                      <a:endParaRPr lang="en-US" sz="1400" b="1" dirty="0">
                        <a:solidFill>
                          <a:schemeClr val="bg1"/>
                        </a:solidFill>
                        <a:effectLst>
                          <a:glow rad="101600">
                            <a:srgbClr val="002060">
                              <a:alpha val="60000"/>
                            </a:srgbClr>
                          </a:glow>
                        </a:effectLst>
                        <a:latin typeface="Comic Sans MS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18893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206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omic Sans MS" pitchFamily="66" charset="0"/>
                        </a:rPr>
                        <a:t>Friday – 6</a:t>
                      </a:r>
                      <a:r>
                        <a:rPr lang="en-US" sz="1400" b="1" baseline="30000" dirty="0" smtClean="0">
                          <a:solidFill>
                            <a:srgbClr val="00206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omic Sans MS" pitchFamily="66" charset="0"/>
                        </a:rPr>
                        <a:t>th</a:t>
                      </a:r>
                      <a:r>
                        <a:rPr lang="en-US" sz="1400" b="1" dirty="0" smtClean="0">
                          <a:solidFill>
                            <a:srgbClr val="00206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omic Sans MS" pitchFamily="66" charset="0"/>
                        </a:rPr>
                        <a:t> Cycle</a:t>
                      </a:r>
                      <a:endParaRPr lang="en-US" sz="1400" b="1" dirty="0">
                        <a:solidFill>
                          <a:srgbClr val="00206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Comic Sans MS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>
                            <a:glow rad="101600">
                              <a:srgbClr val="002060">
                                <a:alpha val="60000"/>
                              </a:srgbClr>
                            </a:glow>
                          </a:effectLst>
                          <a:latin typeface="Comic Sans MS" pitchFamily="66" charset="0"/>
                        </a:rPr>
                        <a:t>Sunday – Abib 16</a:t>
                      </a:r>
                      <a:r>
                        <a:rPr lang="en-US" sz="1400" b="1" baseline="30000" dirty="0" smtClean="0">
                          <a:solidFill>
                            <a:schemeClr val="bg1"/>
                          </a:solidFill>
                          <a:effectLst>
                            <a:glow rad="101600">
                              <a:srgbClr val="002060">
                                <a:alpha val="60000"/>
                              </a:srgbClr>
                            </a:glow>
                          </a:effectLst>
                          <a:latin typeface="Comic Sans MS" pitchFamily="66" charset="0"/>
                        </a:rPr>
                        <a:t>th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>
                            <a:glow rad="101600">
                              <a:srgbClr val="002060">
                                <a:alpha val="60000"/>
                              </a:srgbClr>
                            </a:glow>
                          </a:effectLst>
                          <a:latin typeface="Comic Sans MS" pitchFamily="66" charset="0"/>
                        </a:rPr>
                        <a:t> </a:t>
                      </a:r>
                      <a:endParaRPr lang="en-US" sz="1400" b="1" dirty="0">
                        <a:solidFill>
                          <a:schemeClr val="bg1"/>
                        </a:solidFill>
                        <a:effectLst>
                          <a:glow rad="101600">
                            <a:srgbClr val="002060">
                              <a:alpha val="60000"/>
                            </a:srgbClr>
                          </a:glow>
                        </a:effectLst>
                        <a:latin typeface="Comic Sans MS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923396" y="3465340"/>
            <a:ext cx="215479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glow rad="139700">
              <a:schemeClr val="accent3">
                <a:satMod val="175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p3d extrusionH="57150">
              <a:bevelT w="82550" h="38100" prst="coolSlant"/>
            </a:sp3d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 Rounded MT Bold" pitchFamily="34" charset="0"/>
              </a:rPr>
              <a:t>Joshua’s Abib</a:t>
            </a:r>
            <a:endParaRPr lang="en-US" sz="20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42484" y="1951500"/>
            <a:ext cx="2160240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  <a:effectLst>
            <a:glow rad="139700">
              <a:srgbClr val="FFFF00">
                <a:alpha val="95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p3d extrusionH="57150">
              <a:bevelT w="82550" h="38100" prst="coolSlant"/>
            </a:sp3d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 Rounded MT Bold" pitchFamily="34" charset="0"/>
              </a:rPr>
              <a:t>Enoch’s Abib</a:t>
            </a:r>
            <a:endParaRPr lang="en-US" sz="20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24900" y="3422130"/>
            <a:ext cx="728872" cy="41087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88900">
              <a:srgbClr val="FF0000"/>
            </a:glow>
            <a:softEdge rad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Rectangle 16"/>
          <p:cNvSpPr/>
          <p:nvPr/>
        </p:nvSpPr>
        <p:spPr>
          <a:xfrm>
            <a:off x="4726260" y="2320832"/>
            <a:ext cx="703533" cy="41087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01600">
              <a:schemeClr val="accent3">
                <a:lumMod val="50000"/>
                <a:alpha val="89000"/>
              </a:schemeClr>
            </a:glow>
            <a:softEdge rad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8308" y="4907246"/>
            <a:ext cx="1447800" cy="9700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glow rad="127000">
              <a:srgbClr val="7030A0"/>
            </a:glow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2" name="Explosion 1 21"/>
          <p:cNvSpPr/>
          <p:nvPr/>
        </p:nvSpPr>
        <p:spPr>
          <a:xfrm>
            <a:off x="117748" y="686849"/>
            <a:ext cx="648072" cy="604703"/>
          </a:xfrm>
          <a:prstGeom prst="irregularSeal1">
            <a:avLst/>
          </a:prstGeom>
          <a:solidFill>
            <a:srgbClr val="FFFF00"/>
          </a:solid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/>
          </a:p>
        </p:txBody>
      </p:sp>
      <p:pic>
        <p:nvPicPr>
          <p:cNvPr id="23" name="Picture 6" descr="C:\Users\Rae\Desktop\wheat 5 pn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3333" l="0" r="875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57" y="2246781"/>
            <a:ext cx="571321" cy="1232261"/>
          </a:xfrm>
          <a:prstGeom prst="rect">
            <a:avLst/>
          </a:prstGeom>
          <a:noFill/>
          <a:effectLst>
            <a:glow rad="127000">
              <a:schemeClr val="bg1">
                <a:alpha val="74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Rae\Desktop\cross crown nails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6001" y="5788270"/>
            <a:ext cx="1284496" cy="9633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glow rad="127000">
              <a:srgbClr val="A20036"/>
            </a:glow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cxnSp>
        <p:nvCxnSpPr>
          <p:cNvPr id="19" name="Straight Arrow Connector 18"/>
          <p:cNvCxnSpPr/>
          <p:nvPr/>
        </p:nvCxnSpPr>
        <p:spPr>
          <a:xfrm>
            <a:off x="4798268" y="5570332"/>
            <a:ext cx="648072" cy="0"/>
          </a:xfrm>
          <a:prstGeom prst="straightConnector1">
            <a:avLst/>
          </a:prstGeom>
          <a:ln w="57150">
            <a:solidFill>
              <a:srgbClr val="A20036"/>
            </a:solidFill>
            <a:tailEnd type="triangle"/>
          </a:ln>
          <a:effectLst>
            <a:glow rad="63500">
              <a:schemeClr val="bg1"/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795220" y="5908094"/>
            <a:ext cx="648072" cy="0"/>
          </a:xfrm>
          <a:prstGeom prst="straightConnector1">
            <a:avLst/>
          </a:prstGeom>
          <a:ln w="57150">
            <a:solidFill>
              <a:srgbClr val="A20036"/>
            </a:solidFill>
            <a:tailEnd type="triangle"/>
          </a:ln>
          <a:effectLst>
            <a:glow rad="63500">
              <a:schemeClr val="bg1"/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6" descr="C:\Users\Rae\Desktop\wheat 5 pn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3333" l="0" r="875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56" y="4649429"/>
            <a:ext cx="571321" cy="1232261"/>
          </a:xfrm>
          <a:prstGeom prst="rect">
            <a:avLst/>
          </a:prstGeom>
          <a:noFill/>
          <a:effectLst>
            <a:glow rad="127000">
              <a:schemeClr val="bg1">
                <a:alpha val="74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483488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8" repeatCount="300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7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50" decel="5000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50" decel="5000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75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50" decel="5000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50" decel="5000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2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2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2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2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25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25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50"/>
                            </p:stCondLst>
                            <p:childTnLst>
                              <p:par>
                                <p:cTn id="101" presetID="21" presetClass="entr" presetSubtype="8" repeatCount="3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3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 animBg="1"/>
      <p:bldP spid="15" grpId="0" animBg="1"/>
      <p:bldP spid="16" grpId="0" animBg="1"/>
      <p:bldP spid="1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47000">
              <a:srgbClr val="80B8E0"/>
            </a:gs>
            <a:gs pos="2000">
              <a:srgbClr val="0070C0">
                <a:alpha val="26000"/>
              </a:srgbClr>
            </a:gs>
            <a:gs pos="50000">
              <a:schemeClr val="bg1">
                <a:alpha val="65000"/>
              </a:schemeClr>
            </a:gs>
            <a:gs pos="53000">
              <a:srgbClr val="BA5306">
                <a:alpha val="49804"/>
              </a:srgbClr>
            </a:gs>
            <a:gs pos="98000">
              <a:srgbClr val="632C03">
                <a:alpha val="50000"/>
              </a:srgb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79137" y="6500692"/>
            <a:ext cx="477789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36</a:t>
            </a:fld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165738"/>
              </p:ext>
            </p:extLst>
          </p:nvPr>
        </p:nvGraphicFramePr>
        <p:xfrm>
          <a:off x="6742485" y="1196752"/>
          <a:ext cx="4999043" cy="222504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714149"/>
                <a:gridCol w="714149"/>
                <a:gridCol w="714149"/>
                <a:gridCol w="714149"/>
                <a:gridCol w="714149"/>
                <a:gridCol w="714149"/>
                <a:gridCol w="71414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r>
                        <a:rPr lang="en-US" baseline="30000" dirty="0" smtClean="0"/>
                        <a:t>rd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11</a:t>
                      </a:r>
                      <a:endParaRPr lang="en-US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12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13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15</a:t>
                      </a:r>
                      <a:endParaRPr lang="en-US" b="1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16</a:t>
                      </a:r>
                      <a:endParaRPr lang="en-US" b="1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17</a:t>
                      </a:r>
                      <a:endParaRPr lang="en-US" b="1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18</a:t>
                      </a:r>
                      <a:endParaRPr lang="en-US" b="1" dirty="0"/>
                    </a:p>
                  </a:txBody>
                  <a:tcPr>
                    <a:gradFill>
                      <a:gsLst>
                        <a:gs pos="30000">
                          <a:srgbClr val="CCFF99"/>
                        </a:gs>
                        <a:gs pos="7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19</a:t>
                      </a:r>
                      <a:endParaRPr lang="en-US" b="1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20</a:t>
                      </a:r>
                      <a:endParaRPr lang="en-US" b="1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21</a:t>
                      </a:r>
                      <a:endParaRPr lang="en-US" b="1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22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23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24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25</a:t>
                      </a:r>
                      <a:endParaRPr lang="en-US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27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28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29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30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477053"/>
              </p:ext>
            </p:extLst>
          </p:nvPr>
        </p:nvGraphicFramePr>
        <p:xfrm>
          <a:off x="518884" y="1196752"/>
          <a:ext cx="4999043" cy="222504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714149"/>
                <a:gridCol w="714149"/>
                <a:gridCol w="714149"/>
                <a:gridCol w="714149"/>
                <a:gridCol w="714149"/>
                <a:gridCol w="714149"/>
                <a:gridCol w="71414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r>
                        <a:rPr lang="en-US" b="1" baseline="30000" dirty="0" smtClean="0"/>
                        <a:t>st</a:t>
                      </a:r>
                      <a:r>
                        <a:rPr lang="en-US" b="1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  <a:r>
                        <a:rPr lang="en-US" b="1" baseline="30000" dirty="0" smtClean="0"/>
                        <a:t>nd</a:t>
                      </a:r>
                      <a:r>
                        <a:rPr lang="en-US" b="1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  <a:r>
                        <a:rPr lang="en-US" b="1" baseline="30000" dirty="0" smtClean="0"/>
                        <a:t>rd</a:t>
                      </a:r>
                      <a:r>
                        <a:rPr lang="en-US" b="1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</a:t>
                      </a:r>
                      <a:r>
                        <a:rPr lang="en-US" b="1" baseline="30000" dirty="0" smtClean="0"/>
                        <a:t>th</a:t>
                      </a:r>
                      <a:r>
                        <a:rPr lang="en-US" b="1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</a:t>
                      </a:r>
                      <a:r>
                        <a:rPr lang="en-US" b="1" baseline="30000" dirty="0" smtClean="0"/>
                        <a:t>th</a:t>
                      </a:r>
                      <a:r>
                        <a:rPr lang="en-US" b="1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</a:t>
                      </a:r>
                      <a:r>
                        <a:rPr lang="en-US" b="1" baseline="30000" dirty="0" smtClean="0"/>
                        <a:t>th</a:t>
                      </a:r>
                      <a:r>
                        <a:rPr lang="en-US" b="1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</a:t>
                      </a:r>
                      <a:r>
                        <a:rPr lang="en-US" b="1" baseline="30000" dirty="0" smtClean="0"/>
                        <a:t>th</a:t>
                      </a:r>
                      <a:r>
                        <a:rPr lang="en-US" b="1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en-US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11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12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13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15</a:t>
                      </a:r>
                      <a:endParaRPr lang="en-US" b="1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16</a:t>
                      </a:r>
                      <a:endParaRPr lang="en-US" b="1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17</a:t>
                      </a:r>
                      <a:endParaRPr lang="en-US" b="1" dirty="0"/>
                    </a:p>
                  </a:txBody>
                  <a:tcPr>
                    <a:gradFill flip="none" rotWithShape="1">
                      <a:gsLst>
                        <a:gs pos="30000">
                          <a:srgbClr val="CCFF99"/>
                        </a:gs>
                        <a:gs pos="70000">
                          <a:schemeClr val="accent1">
                            <a:lumMod val="40000"/>
                            <a:lumOff val="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19</a:t>
                      </a:r>
                      <a:endParaRPr lang="en-US" b="1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20</a:t>
                      </a:r>
                      <a:endParaRPr lang="en-US" b="1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21</a:t>
                      </a:r>
                      <a:endParaRPr lang="en-US" b="1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22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23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24</a:t>
                      </a:r>
                      <a:endParaRPr lang="en-US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25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26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27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28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29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30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77788" y="46365"/>
            <a:ext cx="496855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solidFill>
                  <a:srgbClr val="0070C0"/>
                </a:solidFill>
                <a:effectLst>
                  <a:glow rad="127000">
                    <a:srgbClr val="FFFFCC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Yahusha’s</a:t>
            </a:r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CC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 Passover</a:t>
            </a:r>
            <a:r>
              <a:rPr lang="en-US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CC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/>
            </a:r>
            <a:br>
              <a:rPr lang="en-US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CC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</a:br>
            <a:r>
              <a:rPr lang="en-US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CC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4</a:t>
            </a:r>
            <a:r>
              <a:rPr lang="en-US" sz="2000" b="1" cap="none" spc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CC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th</a:t>
            </a:r>
            <a:r>
              <a:rPr lang="en-US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CC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 Cycle   (Wednesday)</a:t>
            </a:r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27000">
                  <a:srgbClr val="FFFFCC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Rounded MT Bol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42484" y="58093"/>
            <a:ext cx="496855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solidFill>
                  <a:srgbClr val="A20036"/>
                </a:solidFill>
                <a:effectLst>
                  <a:glow rad="127000">
                    <a:srgbClr val="FFFFCC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Enoch’s</a:t>
            </a:r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CC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 Passover</a:t>
            </a:r>
            <a:endParaRPr lang="en-US" sz="20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27000">
                  <a:srgbClr val="FFFFCC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Rounded MT Bold" pitchFamily="34" charset="0"/>
            </a:endParaRPr>
          </a:p>
          <a:p>
            <a:pPr algn="ctr"/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3</a:t>
            </a:r>
            <a:r>
              <a:rPr lang="en-US" sz="2000" b="1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rd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 Cycle  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CC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(Tuesday)</a:t>
            </a:r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27000">
                  <a:srgbClr val="FFFFCC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Rounded MT Bol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42484" y="4171433"/>
            <a:ext cx="5328592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000" b="1" cap="none" spc="150" dirty="0" smtClean="0">
                <a:ln w="11430"/>
                <a:solidFill>
                  <a:srgbClr val="F8F8F8"/>
                </a:solidFill>
                <a:effectLst>
                  <a:glow rad="127000">
                    <a:srgbClr val="632C03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Passover is always the 3</a:t>
            </a:r>
            <a:r>
              <a:rPr lang="en-US" sz="2000" b="1" cap="none" spc="150" baseline="30000" dirty="0" smtClean="0">
                <a:ln w="11430"/>
                <a:solidFill>
                  <a:srgbClr val="F8F8F8"/>
                </a:solidFill>
                <a:effectLst>
                  <a:glow rad="127000">
                    <a:srgbClr val="632C03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rd</a:t>
            </a:r>
            <a:r>
              <a:rPr lang="en-US" sz="2000" b="1" cap="none" spc="150" dirty="0" smtClean="0">
                <a:ln w="11430"/>
                <a:solidFill>
                  <a:srgbClr val="F8F8F8"/>
                </a:solidFill>
                <a:effectLst>
                  <a:glow rad="127000">
                    <a:srgbClr val="632C03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 cycle.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glow rad="127000">
                    <a:srgbClr val="632C03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Wave Sheaf is always </a:t>
            </a:r>
            <a:br>
              <a:rPr lang="en-US" sz="2000" b="1" spc="150" dirty="0" smtClean="0">
                <a:ln w="11430"/>
                <a:solidFill>
                  <a:srgbClr val="F8F8F8"/>
                </a:solidFill>
                <a:effectLst>
                  <a:glow rad="127000">
                    <a:srgbClr val="632C03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</a:b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glow rad="127000">
                    <a:srgbClr val="632C03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Abib 26</a:t>
            </a:r>
            <a:r>
              <a:rPr lang="en-US" sz="2000" b="1" spc="150" baseline="30000" dirty="0" smtClean="0">
                <a:ln w="11430"/>
                <a:solidFill>
                  <a:srgbClr val="F8F8F8"/>
                </a:solidFill>
                <a:effectLst>
                  <a:glow rad="127000">
                    <a:srgbClr val="632C03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th</a:t>
            </a: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glow rad="127000">
                    <a:srgbClr val="632C03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 – 1</a:t>
            </a:r>
            <a:r>
              <a:rPr lang="en-US" sz="2000" b="1" spc="150" baseline="30000" dirty="0" smtClean="0">
                <a:ln w="11430"/>
                <a:solidFill>
                  <a:srgbClr val="F8F8F8"/>
                </a:solidFill>
                <a:effectLst>
                  <a:glow rad="127000">
                    <a:srgbClr val="632C03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st</a:t>
            </a: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glow rad="127000">
                    <a:srgbClr val="632C03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 cycle.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b="1" cap="none" spc="150" dirty="0" smtClean="0">
                <a:ln w="11430"/>
                <a:solidFill>
                  <a:srgbClr val="F8F8F8"/>
                </a:solidFill>
                <a:effectLst>
                  <a:glow rad="127000">
                    <a:srgbClr val="632C03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Wave Sheaf is always </a:t>
            </a:r>
            <a:r>
              <a:rPr lang="en-US" sz="2000" b="1" cap="none" spc="150" dirty="0" smtClean="0">
                <a:ln w="11430"/>
                <a:solidFill>
                  <a:srgbClr val="FF0000"/>
                </a:solidFill>
                <a:effectLst>
                  <a:glow rad="127000">
                    <a:srgbClr val="CCFF99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outside</a:t>
            </a:r>
            <a:r>
              <a:rPr lang="en-US" sz="2000" b="1" cap="none" spc="150" dirty="0" smtClean="0">
                <a:ln w="11430"/>
                <a:solidFill>
                  <a:srgbClr val="F8F8F8"/>
                </a:solidFill>
                <a:effectLst>
                  <a:glow rad="127000">
                    <a:srgbClr val="632C03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 </a:t>
            </a:r>
            <a:br>
              <a:rPr lang="en-US" sz="2000" b="1" cap="none" spc="150" dirty="0" smtClean="0">
                <a:ln w="11430"/>
                <a:solidFill>
                  <a:srgbClr val="F8F8F8"/>
                </a:solidFill>
                <a:effectLst>
                  <a:glow rad="127000">
                    <a:srgbClr val="632C03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</a:br>
            <a:r>
              <a:rPr lang="en-US" sz="2000" b="1" cap="none" spc="150" dirty="0" smtClean="0">
                <a:ln w="11430"/>
                <a:solidFill>
                  <a:srgbClr val="F8F8F8"/>
                </a:solidFill>
                <a:effectLst>
                  <a:glow rad="127000">
                    <a:srgbClr val="632C03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the feast of Unleavened Bread!</a:t>
            </a:r>
            <a:endParaRPr lang="en-US" sz="2000" b="1" cap="none" spc="150" dirty="0">
              <a:ln w="11430"/>
              <a:solidFill>
                <a:srgbClr val="F8F8F8"/>
              </a:solidFill>
              <a:effectLst>
                <a:glow rad="127000">
                  <a:srgbClr val="632C03"/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89699" y="3620555"/>
            <a:ext cx="552779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cap="none" spc="150" dirty="0" smtClean="0">
                <a:ln w="11430"/>
                <a:solidFill>
                  <a:srgbClr val="F8F8F8"/>
                </a:solidFill>
                <a:effectLst>
                  <a:glow rad="127000">
                    <a:srgbClr val="632C03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Enoch Dates </a:t>
            </a:r>
            <a:r>
              <a:rPr lang="en-US" sz="3200" b="1" spc="150" dirty="0">
                <a:ln w="11430"/>
                <a:solidFill>
                  <a:srgbClr val="F8F8F8"/>
                </a:solidFill>
                <a:effectLst>
                  <a:glow rad="127000">
                    <a:srgbClr val="FF0000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n</a:t>
            </a:r>
            <a:r>
              <a:rPr lang="en-US" sz="3200" b="1" spc="150" dirty="0" smtClean="0">
                <a:ln w="11430"/>
                <a:solidFill>
                  <a:srgbClr val="F8F8F8"/>
                </a:solidFill>
                <a:effectLst>
                  <a:glow rad="127000">
                    <a:srgbClr val="FF0000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ot</a:t>
            </a:r>
            <a:r>
              <a:rPr lang="en-US" sz="3200" b="1" cap="none" spc="150" dirty="0" smtClean="0">
                <a:ln w="11430"/>
                <a:solidFill>
                  <a:srgbClr val="F8F8F8"/>
                </a:solidFill>
                <a:effectLst>
                  <a:glow rad="127000">
                    <a:srgbClr val="632C03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 Flexible</a:t>
            </a:r>
            <a:endParaRPr lang="en-US" sz="3200" b="1" cap="none" spc="150" dirty="0">
              <a:ln w="11430"/>
              <a:solidFill>
                <a:srgbClr val="F8F8F8"/>
              </a:solidFill>
              <a:effectLst>
                <a:glow rad="127000">
                  <a:srgbClr val="632C03"/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8482" y="3629105"/>
            <a:ext cx="542924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cap="none" spc="150" dirty="0" smtClean="0">
                <a:ln w="11430"/>
                <a:solidFill>
                  <a:srgbClr val="F8F8F8"/>
                </a:solidFill>
                <a:effectLst>
                  <a:glow rad="127000">
                    <a:srgbClr val="0070C0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Torah Dates </a:t>
            </a:r>
            <a:r>
              <a:rPr lang="en-US" sz="3200" b="1" u="sng" cap="none" spc="150" dirty="0" smtClean="0">
                <a:ln w="11430"/>
                <a:solidFill>
                  <a:srgbClr val="0070C0"/>
                </a:solidFill>
                <a:effectLst>
                  <a:glow rad="127000">
                    <a:schemeClr val="bg1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are</a:t>
            </a:r>
            <a:r>
              <a:rPr lang="en-US" sz="3200" b="1" cap="none" spc="150" dirty="0" smtClean="0">
                <a:ln w="11430"/>
                <a:solidFill>
                  <a:srgbClr val="F8F8F8"/>
                </a:solidFill>
                <a:effectLst>
                  <a:glow rad="127000">
                    <a:srgbClr val="0070C0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 Flexible</a:t>
            </a:r>
            <a:endParaRPr lang="en-US" sz="3200" b="1" cap="none" spc="150" dirty="0">
              <a:ln w="11430"/>
              <a:solidFill>
                <a:srgbClr val="F8F8F8"/>
              </a:solidFill>
              <a:effectLst>
                <a:glow rad="127000">
                  <a:srgbClr val="0070C0"/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5780" y="4303313"/>
            <a:ext cx="504056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AutoNum type="arabicPeriod"/>
            </a:pPr>
            <a:r>
              <a:rPr lang="en-US" dirty="0" smtClean="0">
                <a:latin typeface="Arial Rounded MT Bold" pitchFamily="34" charset="0"/>
              </a:rPr>
              <a:t>Yahusha died on a 4</a:t>
            </a:r>
            <a:r>
              <a:rPr lang="en-US" baseline="30000" dirty="0" smtClean="0">
                <a:latin typeface="Arial Rounded MT Bold" pitchFamily="34" charset="0"/>
              </a:rPr>
              <a:t>th</a:t>
            </a:r>
            <a:r>
              <a:rPr lang="en-US" dirty="0" smtClean="0">
                <a:latin typeface="Arial Rounded MT Bold" pitchFamily="34" charset="0"/>
              </a:rPr>
              <a:t> cycle, not the 3</a:t>
            </a:r>
            <a:r>
              <a:rPr lang="en-US" baseline="30000" dirty="0" smtClean="0">
                <a:latin typeface="Arial Rounded MT Bold" pitchFamily="34" charset="0"/>
              </a:rPr>
              <a:t>rd</a:t>
            </a:r>
            <a:r>
              <a:rPr lang="en-US" dirty="0" smtClean="0">
                <a:latin typeface="Arial Rounded MT Bold" pitchFamily="34" charset="0"/>
              </a:rPr>
              <a:t>. </a:t>
            </a:r>
          </a:p>
          <a:p>
            <a:pPr marL="342900" indent="-342900">
              <a:lnSpc>
                <a:spcPct val="90000"/>
              </a:lnSpc>
              <a:buAutoNum type="arabicPeriod"/>
            </a:pPr>
            <a:r>
              <a:rPr lang="en-US" dirty="0" smtClean="0">
                <a:latin typeface="Arial Rounded MT Bold" pitchFamily="34" charset="0"/>
              </a:rPr>
              <a:t>Yahusha’s Wave Sheaf was on Abib 18</a:t>
            </a:r>
            <a:r>
              <a:rPr lang="en-US" baseline="30000" dirty="0" smtClean="0">
                <a:latin typeface="Arial Rounded MT Bold" pitchFamily="34" charset="0"/>
              </a:rPr>
              <a:t>th</a:t>
            </a:r>
            <a:r>
              <a:rPr lang="en-US" dirty="0" smtClean="0">
                <a:latin typeface="Arial Rounded MT Bold" pitchFamily="34" charset="0"/>
              </a:rPr>
              <a:t>, not Abib 26</a:t>
            </a:r>
            <a:r>
              <a:rPr lang="en-US" baseline="30000" dirty="0" smtClean="0">
                <a:latin typeface="Arial Rounded MT Bold" pitchFamily="34" charset="0"/>
              </a:rPr>
              <a:t>th</a:t>
            </a:r>
            <a:r>
              <a:rPr lang="en-US" dirty="0" smtClean="0">
                <a:latin typeface="Arial Rounded MT Bold" pitchFamily="34" charset="0"/>
              </a:rPr>
              <a:t> (or even Sunday Abib 25</a:t>
            </a:r>
            <a:r>
              <a:rPr lang="en-US" baseline="30000" dirty="0" smtClean="0">
                <a:latin typeface="Arial Rounded MT Bold" pitchFamily="34" charset="0"/>
              </a:rPr>
              <a:t>th</a:t>
            </a:r>
            <a:r>
              <a:rPr lang="en-US" dirty="0" smtClean="0">
                <a:latin typeface="Arial Rounded MT Bold" pitchFamily="34" charset="0"/>
              </a:rPr>
              <a:t>).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1764" y="5297016"/>
            <a:ext cx="5324727" cy="1384995"/>
          </a:xfrm>
          <a:prstGeom prst="rect">
            <a:avLst/>
          </a:prstGeom>
          <a:solidFill>
            <a:schemeClr val="bg1"/>
          </a:solidFill>
          <a:effectLst>
            <a:glow rad="127000">
              <a:srgbClr val="0070C0"/>
            </a:glow>
          </a:effectLst>
          <a:scene3d>
            <a:camera prst="orthographicFront"/>
            <a:lightRig rig="soft" dir="t">
              <a:rot lat="0" lon="0" rev="10800000"/>
            </a:lightRig>
          </a:scene3d>
          <a:sp3d>
            <a:bevelT/>
          </a:sp3d>
        </p:spPr>
        <p:txBody>
          <a:bodyPr wrap="none" lIns="91440" tIns="45720" rIns="91440" bIns="45720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800" b="1" cap="none" spc="150" dirty="0" smtClean="0">
                <a:ln w="11430"/>
                <a:solidFill>
                  <a:srgbClr val="F8F8F8"/>
                </a:solidFill>
                <a:effectLst>
                  <a:glow rad="127000">
                    <a:srgbClr val="0070C0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Keep the information on</a:t>
            </a:r>
            <a:br>
              <a:rPr lang="en-US" sz="2800" b="1" cap="none" spc="150" dirty="0" smtClean="0">
                <a:ln w="11430"/>
                <a:solidFill>
                  <a:srgbClr val="F8F8F8"/>
                </a:solidFill>
                <a:effectLst>
                  <a:glow rad="127000">
                    <a:srgbClr val="0070C0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</a:br>
            <a:r>
              <a:rPr lang="en-US" sz="2800" b="1" cap="none" spc="150" dirty="0" smtClean="0">
                <a:ln w="11430"/>
                <a:solidFill>
                  <a:srgbClr val="F8F8F8"/>
                </a:solidFill>
                <a:effectLst>
                  <a:glow rad="127000">
                    <a:srgbClr val="0070C0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these last 2 slides in mind</a:t>
            </a:r>
            <a:br>
              <a:rPr lang="en-US" sz="2800" b="1" cap="none" spc="150" dirty="0" smtClean="0">
                <a:ln w="11430"/>
                <a:solidFill>
                  <a:srgbClr val="F8F8F8"/>
                </a:solidFill>
                <a:effectLst>
                  <a:glow rad="127000">
                    <a:srgbClr val="0070C0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</a:br>
            <a:r>
              <a:rPr lang="en-US" sz="2800" b="1" cap="none" spc="150" dirty="0" smtClean="0">
                <a:ln w="11430"/>
                <a:solidFill>
                  <a:srgbClr val="F8F8F8"/>
                </a:solidFill>
                <a:effectLst>
                  <a:glow rad="127000">
                    <a:srgbClr val="0070C0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for the rest of this section.</a:t>
            </a:r>
            <a:endParaRPr lang="en-US" sz="2800" b="1" cap="none" spc="150" dirty="0">
              <a:ln w="11430"/>
              <a:solidFill>
                <a:srgbClr val="F8F8F8"/>
              </a:solidFill>
              <a:effectLst>
                <a:glow rad="127000">
                  <a:srgbClr val="0070C0"/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79821" y="6021288"/>
            <a:ext cx="2219703" cy="646331"/>
          </a:xfrm>
          <a:prstGeom prst="rect">
            <a:avLst/>
          </a:prstGeom>
          <a:solidFill>
            <a:schemeClr val="bg1"/>
          </a:solidFill>
          <a:effectLst>
            <a:glow rad="127000">
              <a:srgbClr val="FF0000"/>
            </a:glow>
          </a:effectLst>
          <a:scene3d>
            <a:camera prst="orthographicFront"/>
            <a:lightRig rig="soft" dir="t">
              <a:rot lat="0" lon="0" rev="10800000"/>
            </a:lightRig>
          </a:scene3d>
          <a:sp3d>
            <a:bevelT/>
          </a:sp3d>
        </p:spPr>
        <p:txBody>
          <a:bodyPr wrap="square" lIns="91440" tIns="45720" rIns="91440" bIns="45720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glow rad="127000">
                    <a:srgbClr val="FF0000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Period!</a:t>
            </a:r>
            <a:endParaRPr lang="en-US" sz="2800" b="1" cap="none" spc="150" dirty="0">
              <a:ln w="11430"/>
              <a:solidFill>
                <a:srgbClr val="F8F8F8"/>
              </a:solidFill>
              <a:effectLst>
                <a:glow rad="127000">
                  <a:srgbClr val="FF0000"/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84077" y="4303313"/>
            <a:ext cx="576064" cy="2126992"/>
          </a:xfrm>
          <a:prstGeom prst="roundRect">
            <a:avLst>
              <a:gd name="adj" fmla="val 30777"/>
            </a:avLst>
          </a:prstGeom>
          <a:solidFill>
            <a:srgbClr val="5D2D2D"/>
          </a:solidFill>
          <a:ln w="57150">
            <a:solidFill>
              <a:srgbClr val="FFFFC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CA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R</a:t>
            </a:r>
            <a:br>
              <a:rPr lang="en-CA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CA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</a:t>
            </a:r>
            <a:br>
              <a:rPr lang="en-CA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CA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V</a:t>
            </a:r>
            <a:br>
              <a:rPr lang="en-CA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CA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</a:t>
            </a:r>
            <a:br>
              <a:rPr lang="en-CA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CA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</a:t>
            </a:r>
            <a:br>
              <a:rPr lang="en-CA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CA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</a:t>
            </a:r>
            <a:endParaRPr lang="en-CA" sz="2800" b="1" dirty="0">
              <a:ln>
                <a:solidFill>
                  <a:srgbClr val="0000FF"/>
                </a:solidFill>
              </a:ln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6468" y="1593632"/>
            <a:ext cx="280831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glow rad="139700">
              <a:schemeClr val="accent3">
                <a:satMod val="175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p3d extrusionH="57150">
              <a:bevelT w="82550" h="38100" prst="coolSlant"/>
            </a:sp3d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 Rounded MT Bold" pitchFamily="34" charset="0"/>
              </a:rPr>
              <a:t>Yahusha’s Abib</a:t>
            </a:r>
            <a:endParaRPr lang="en-US" sz="20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42484" y="1593632"/>
            <a:ext cx="2160240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  <a:effectLst>
            <a:glow rad="139700">
              <a:srgbClr val="FFFF00">
                <a:alpha val="95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p3d extrusionH="57150">
              <a:bevelT w="82550" h="38100" prst="coolSlant"/>
            </a:sp3d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 Rounded MT Bold" pitchFamily="34" charset="0"/>
              </a:rPr>
              <a:t>Enoch’s Abib</a:t>
            </a:r>
            <a:endParaRPr lang="en-US" sz="20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60140" y="3026922"/>
            <a:ext cx="804095" cy="41087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88900">
              <a:srgbClr val="FF0000"/>
            </a:glow>
            <a:softEdge rad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9" name="Picture 6" descr="C:\Users\Rae\Desktop\wheat 5 pn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3333" l="0" r="875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05" y="2236507"/>
            <a:ext cx="571321" cy="1232261"/>
          </a:xfrm>
          <a:prstGeom prst="rect">
            <a:avLst/>
          </a:prstGeom>
          <a:noFill/>
          <a:effectLst>
            <a:glow rad="127000">
              <a:schemeClr val="bg1">
                <a:alpha val="74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902334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75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50" decel="5000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50" decel="5000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1" presetClass="entr" presetSubtype="8" repeatCount="500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4500"/>
                            </p:stCondLst>
                            <p:childTnLst>
                              <p:par>
                                <p:cTn id="7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2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  <p:bldP spid="15" grpId="0" animBg="1"/>
      <p:bldP spid="15" grpId="1" animBg="1"/>
      <p:bldP spid="16" grpId="0" animBg="1"/>
      <p:bldP spid="17" grpId="0" animBg="1"/>
      <p:bldP spid="18" grpId="0" animBg="1"/>
      <p:bldP spid="2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3399">
                <a:alpha val="46000"/>
              </a:srgbClr>
            </a:gs>
            <a:gs pos="25000">
              <a:srgbClr val="FF6633">
                <a:alpha val="26000"/>
              </a:srgbClr>
            </a:gs>
            <a:gs pos="50000">
              <a:srgbClr val="FFFF00">
                <a:alpha val="26000"/>
              </a:srgbClr>
            </a:gs>
            <a:gs pos="75000">
              <a:srgbClr val="01A78F">
                <a:alpha val="29000"/>
              </a:srgbClr>
            </a:gs>
            <a:gs pos="100000">
              <a:srgbClr val="9933FF">
                <a:alpha val="20000"/>
              </a:srgbClr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79137" y="6500692"/>
            <a:ext cx="477789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37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1764" y="931429"/>
            <a:ext cx="7560839" cy="3758714"/>
          </a:xfrm>
          <a:noFill/>
          <a:ln>
            <a:noFill/>
          </a:ln>
        </p:spPr>
        <p:txBody>
          <a:bodyPr anchor="t"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457200" indent="-457200">
              <a:lnSpc>
                <a:spcPct val="100000"/>
              </a:lnSpc>
              <a:buFont typeface="Arial" pitchFamily="34" charset="0"/>
              <a:buChar char="•"/>
            </a:pPr>
            <a:r>
              <a:rPr lang="en-CA" dirty="0" smtClean="0">
                <a:solidFill>
                  <a:schemeClr val="tx2"/>
                </a:solidFill>
                <a:latin typeface="Arial Rounded MT Bold" pitchFamily="34" charset="0"/>
              </a:rPr>
              <a:t>After His resurrection on Shabbat </a:t>
            </a:r>
            <a:br>
              <a:rPr lang="en-CA" dirty="0" smtClean="0">
                <a:solidFill>
                  <a:schemeClr val="tx2"/>
                </a:solidFill>
                <a:latin typeface="Arial Rounded MT Bold" pitchFamily="34" charset="0"/>
              </a:rPr>
            </a:br>
            <a:r>
              <a:rPr lang="en-CA" dirty="0" smtClean="0">
                <a:solidFill>
                  <a:schemeClr val="tx2"/>
                </a:solidFill>
                <a:latin typeface="Arial Rounded MT Bold" pitchFamily="34" charset="0"/>
              </a:rPr>
              <a:t>Abib 17</a:t>
            </a:r>
            <a:r>
              <a:rPr lang="en-CA" baseline="30000" dirty="0" smtClean="0">
                <a:solidFill>
                  <a:schemeClr val="tx2"/>
                </a:solidFill>
                <a:latin typeface="Arial Rounded MT Bold" pitchFamily="34" charset="0"/>
              </a:rPr>
              <a:t>th</a:t>
            </a:r>
            <a:r>
              <a:rPr lang="en-CA" dirty="0" smtClean="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r>
              <a:rPr lang="en-CA" dirty="0" smtClean="0">
                <a:solidFill>
                  <a:srgbClr val="0000FF"/>
                </a:solidFill>
                <a:latin typeface="Arial Rounded MT Bold" pitchFamily="34" charset="0"/>
              </a:rPr>
              <a:t>Yahusha</a:t>
            </a:r>
            <a:r>
              <a:rPr lang="en-CA" dirty="0" smtClean="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r>
              <a:rPr lang="en-CA" dirty="0" smtClean="0">
                <a:ln>
                  <a:solidFill>
                    <a:srgbClr val="0000FF"/>
                  </a:solidFill>
                </a:ln>
                <a:solidFill>
                  <a:schemeClr val="tx2"/>
                </a:solidFill>
                <a:effectLst>
                  <a:glow rad="127000">
                    <a:srgbClr val="00FF00"/>
                  </a:glow>
                </a:effectLst>
                <a:latin typeface="Arial Rounded MT Bold" pitchFamily="34" charset="0"/>
              </a:rPr>
              <a:t>ascended</a:t>
            </a:r>
            <a:r>
              <a:rPr lang="en-CA" dirty="0" smtClean="0">
                <a:solidFill>
                  <a:schemeClr val="tx2"/>
                </a:solidFill>
                <a:latin typeface="Arial Rounded MT Bold" pitchFamily="34" charset="0"/>
              </a:rPr>
              <a:t> the next </a:t>
            </a:r>
            <a:r>
              <a:rPr lang="en-CA" dirty="0">
                <a:solidFill>
                  <a:schemeClr val="tx2"/>
                </a:solidFill>
                <a:latin typeface="Arial Rounded MT Bold" pitchFamily="34" charset="0"/>
              </a:rPr>
              <a:t/>
            </a:r>
            <a:br>
              <a:rPr lang="en-CA" dirty="0">
                <a:solidFill>
                  <a:schemeClr val="tx2"/>
                </a:solidFill>
                <a:latin typeface="Arial Rounded MT Bold" pitchFamily="34" charset="0"/>
              </a:rPr>
            </a:br>
            <a:r>
              <a:rPr lang="en-CA" b="1" u="sng" dirty="0" smtClean="0">
                <a:solidFill>
                  <a:srgbClr val="FF33CC"/>
                </a:solidFill>
                <a:latin typeface="Arial Rounded MT Bold" pitchFamily="34" charset="0"/>
              </a:rPr>
              <a:t>Dawn</a:t>
            </a:r>
            <a:r>
              <a:rPr lang="en-CA" dirty="0" smtClean="0">
                <a:solidFill>
                  <a:schemeClr val="tx2"/>
                </a:solidFill>
                <a:latin typeface="Arial Rounded MT Bold" pitchFamily="34" charset="0"/>
              </a:rPr>
              <a:t>  </a:t>
            </a:r>
            <a:r>
              <a:rPr lang="en-CA" sz="1800" dirty="0">
                <a:solidFill>
                  <a:schemeClr val="tx2"/>
                </a:solidFill>
                <a:effectLst>
                  <a:glow rad="127000">
                    <a:schemeClr val="accent6">
                      <a:lumMod val="60000"/>
                      <a:lumOff val="40000"/>
                    </a:schemeClr>
                  </a:glow>
                </a:effectLst>
                <a:latin typeface="Arial Rounded MT Bold" pitchFamily="34" charset="0"/>
              </a:rPr>
              <a:t>(Abib </a:t>
            </a:r>
            <a:r>
              <a:rPr lang="en-CA" sz="1800" u="sng" dirty="0">
                <a:solidFill>
                  <a:schemeClr val="tx2"/>
                </a:solidFill>
                <a:effectLst>
                  <a:glow rad="127000">
                    <a:schemeClr val="accent6">
                      <a:lumMod val="60000"/>
                      <a:lumOff val="40000"/>
                    </a:schemeClr>
                  </a:glow>
                </a:effectLst>
                <a:latin typeface="Arial Rounded MT Bold" pitchFamily="34" charset="0"/>
              </a:rPr>
              <a:t>18</a:t>
            </a:r>
            <a:r>
              <a:rPr lang="en-CA" sz="1800" dirty="0" smtClean="0">
                <a:solidFill>
                  <a:schemeClr val="tx2"/>
                </a:solidFill>
                <a:effectLst>
                  <a:glow rad="127000">
                    <a:schemeClr val="accent6">
                      <a:lumMod val="60000"/>
                      <a:lumOff val="40000"/>
                    </a:schemeClr>
                  </a:glow>
                </a:effectLst>
                <a:latin typeface="Arial Rounded MT Bold" pitchFamily="34" charset="0"/>
              </a:rPr>
              <a:t>) </a:t>
            </a:r>
            <a:r>
              <a:rPr lang="en-CA" dirty="0" smtClean="0">
                <a:solidFill>
                  <a:schemeClr val="tx2"/>
                </a:solidFill>
                <a:latin typeface="Arial Rounded MT Bold" pitchFamily="34" charset="0"/>
              </a:rPr>
              <a:t>to His Father. </a:t>
            </a:r>
            <a:br>
              <a:rPr lang="en-CA" dirty="0" smtClean="0">
                <a:solidFill>
                  <a:schemeClr val="tx2"/>
                </a:solidFill>
                <a:latin typeface="Arial Rounded MT Bold" pitchFamily="34" charset="0"/>
              </a:rPr>
            </a:br>
            <a:endParaRPr lang="en-CA" sz="1100" dirty="0" smtClean="0">
              <a:solidFill>
                <a:schemeClr val="tx2"/>
              </a:solidFill>
              <a:latin typeface="Arial Rounded MT Bold" pitchFamily="34" charset="0"/>
            </a:endParaRPr>
          </a:p>
          <a:p>
            <a:pPr>
              <a:lnSpc>
                <a:spcPct val="100000"/>
              </a:lnSpc>
            </a:pPr>
            <a:r>
              <a:rPr lang="en-CA" dirty="0" smtClean="0">
                <a:ln>
                  <a:solidFill>
                    <a:srgbClr val="002060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What was His express mission?</a:t>
            </a:r>
          </a:p>
          <a:p>
            <a:pPr marL="457200" indent="-457200">
              <a:lnSpc>
                <a:spcPct val="100000"/>
              </a:lnSpc>
              <a:buFont typeface="Arial" pitchFamily="34" charset="0"/>
              <a:buChar char="•"/>
            </a:pPr>
            <a:r>
              <a:rPr lang="en-CA" dirty="0" smtClean="0">
                <a:solidFill>
                  <a:schemeClr val="tx2"/>
                </a:solidFill>
                <a:latin typeface="Arial Rounded MT Bold" pitchFamily="34" charset="0"/>
              </a:rPr>
              <a:t>As </a:t>
            </a:r>
            <a:r>
              <a:rPr lang="en-CA" dirty="0" err="1" smtClean="0">
                <a:solidFill>
                  <a:schemeClr val="tx2"/>
                </a:solidFill>
                <a:latin typeface="Arial Rounded MT Bold" pitchFamily="34" charset="0"/>
              </a:rPr>
              <a:t>Shaul</a:t>
            </a:r>
            <a:r>
              <a:rPr lang="en-CA" dirty="0" smtClean="0">
                <a:solidFill>
                  <a:schemeClr val="tx2"/>
                </a:solidFill>
                <a:latin typeface="Arial Rounded MT Bold" pitchFamily="34" charset="0"/>
              </a:rPr>
              <a:t> declares, in </a:t>
            </a:r>
            <a:r>
              <a:rPr lang="en-CA" dirty="0" smtClean="0">
                <a:solidFill>
                  <a:srgbClr val="208080"/>
                </a:solidFill>
                <a:latin typeface="Arial Rounded MT Bold" pitchFamily="34" charset="0"/>
              </a:rPr>
              <a:t>1 </a:t>
            </a:r>
            <a:r>
              <a:rPr lang="en-CA" dirty="0" err="1" smtClean="0">
                <a:solidFill>
                  <a:srgbClr val="208080"/>
                </a:solidFill>
                <a:latin typeface="Arial Rounded MT Bold" pitchFamily="34" charset="0"/>
              </a:rPr>
              <a:t>Cor</a:t>
            </a:r>
            <a:r>
              <a:rPr lang="en-CA" dirty="0" smtClean="0">
                <a:solidFill>
                  <a:srgbClr val="208080"/>
                </a:solidFill>
                <a:latin typeface="Arial Rounded MT Bold" pitchFamily="34" charset="0"/>
              </a:rPr>
              <a:t> 15:20, 23, </a:t>
            </a:r>
            <a:br>
              <a:rPr lang="en-CA" dirty="0" smtClean="0">
                <a:solidFill>
                  <a:srgbClr val="208080"/>
                </a:solidFill>
                <a:latin typeface="Arial Rounded MT Bold" pitchFamily="34" charset="0"/>
              </a:rPr>
            </a:br>
            <a:r>
              <a:rPr lang="en-CA" dirty="0" smtClean="0">
                <a:solidFill>
                  <a:srgbClr val="0000FF"/>
                </a:solidFill>
                <a:latin typeface="Arial Rounded MT Bold" pitchFamily="34" charset="0"/>
              </a:rPr>
              <a:t>Yahusha Ha Mashiach </a:t>
            </a:r>
            <a:r>
              <a:rPr lang="en-CA" b="1" u="sng" dirty="0" smtClean="0">
                <a:solidFill>
                  <a:schemeClr val="tx2"/>
                </a:solidFill>
                <a:latin typeface="Arial Rounded MT Bold" pitchFamily="34" charset="0"/>
              </a:rPr>
              <a:t>IS</a:t>
            </a:r>
            <a:r>
              <a:rPr lang="en-CA" dirty="0" smtClean="0">
                <a:solidFill>
                  <a:schemeClr val="tx2"/>
                </a:solidFill>
                <a:latin typeface="Arial Rounded MT Bold" pitchFamily="34" charset="0"/>
              </a:rPr>
              <a:t> the </a:t>
            </a:r>
            <a:br>
              <a:rPr lang="en-CA" dirty="0" smtClean="0">
                <a:solidFill>
                  <a:schemeClr val="tx2"/>
                </a:solidFill>
                <a:latin typeface="Arial Rounded MT Bold" pitchFamily="34" charset="0"/>
              </a:rPr>
            </a:br>
            <a:r>
              <a:rPr lang="en-CA" b="1" u="sng" dirty="0" smtClean="0">
                <a:solidFill>
                  <a:srgbClr val="0000FF"/>
                </a:solidFill>
                <a:latin typeface="Arial Rounded MT Bold" pitchFamily="34" charset="0"/>
              </a:rPr>
              <a:t>First-Fruit Offerin</a:t>
            </a:r>
            <a:r>
              <a:rPr lang="en-CA" b="1" dirty="0" smtClean="0">
                <a:solidFill>
                  <a:srgbClr val="0000FF"/>
                </a:solidFill>
                <a:latin typeface="Arial Rounded MT Bold" pitchFamily="34" charset="0"/>
              </a:rPr>
              <a:t>g </a:t>
            </a:r>
            <a:r>
              <a:rPr lang="en-CA" dirty="0" smtClean="0">
                <a:solidFill>
                  <a:schemeClr val="tx2"/>
                </a:solidFill>
                <a:latin typeface="Arial Rounded MT Bold" pitchFamily="34" charset="0"/>
              </a:rPr>
              <a:t>of the Wave Sheaf Festival.</a:t>
            </a:r>
          </a:p>
          <a:p>
            <a:pPr marL="457200" indent="-457200">
              <a:lnSpc>
                <a:spcPct val="100000"/>
              </a:lnSpc>
              <a:buFont typeface="Arial" pitchFamily="34" charset="0"/>
              <a:buChar char="•"/>
            </a:pPr>
            <a:r>
              <a:rPr lang="en-CA" dirty="0" smtClean="0">
                <a:ln>
                  <a:solidFill>
                    <a:srgbClr val="002060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This is always the 1</a:t>
            </a:r>
            <a:r>
              <a:rPr lang="en-CA" baseline="30000" dirty="0" smtClean="0">
                <a:ln>
                  <a:solidFill>
                    <a:srgbClr val="002060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st</a:t>
            </a:r>
            <a:r>
              <a:rPr lang="en-CA" dirty="0" smtClean="0">
                <a:ln>
                  <a:solidFill>
                    <a:srgbClr val="002060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 cycle </a:t>
            </a:r>
            <a:r>
              <a:rPr lang="en-CA" u="sng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Arial Rounded MT Bold" pitchFamily="34" charset="0"/>
              </a:rPr>
              <a:t>after</a:t>
            </a:r>
            <a:r>
              <a:rPr lang="en-CA" dirty="0" smtClean="0">
                <a:ln>
                  <a:solidFill>
                    <a:srgbClr val="002060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 the </a:t>
            </a:r>
            <a:r>
              <a:rPr lang="en-CA" sz="1400" dirty="0" smtClean="0">
                <a:solidFill>
                  <a:schemeClr val="tx2"/>
                </a:solidFill>
                <a:latin typeface="Arial Rounded MT Bold" pitchFamily="34" charset="0"/>
              </a:rPr>
              <a:t>(H7676) </a:t>
            </a:r>
            <a:r>
              <a:rPr lang="en-CA" dirty="0" smtClean="0">
                <a:ln>
                  <a:solidFill>
                    <a:srgbClr val="002060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Shabbat </a:t>
            </a:r>
            <a:r>
              <a:rPr lang="en-CA" u="sng" dirty="0" smtClean="0">
                <a:ln>
                  <a:solidFill>
                    <a:srgbClr val="002060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within the full 8 da</a:t>
            </a:r>
            <a:r>
              <a:rPr lang="en-CA" dirty="0" smtClean="0">
                <a:ln>
                  <a:solidFill>
                    <a:srgbClr val="002060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y</a:t>
            </a:r>
            <a:r>
              <a:rPr lang="en-CA" u="sng" dirty="0" smtClean="0">
                <a:ln>
                  <a:solidFill>
                    <a:srgbClr val="002060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 festival</a:t>
            </a:r>
            <a:r>
              <a:rPr lang="en-CA" dirty="0" smtClean="0">
                <a:ln>
                  <a:solidFill>
                    <a:srgbClr val="002060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!</a:t>
            </a:r>
            <a:endParaRPr lang="en-CA" sz="3200" dirty="0" smtClean="0">
              <a:ln>
                <a:solidFill>
                  <a:srgbClr val="002060"/>
                </a:solidFill>
              </a:ln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endParaRPr lang="en-CA" sz="3200" b="1" dirty="0">
              <a:solidFill>
                <a:schemeClr val="tx2"/>
              </a:solidFill>
              <a:effectLst>
                <a:glow rad="127000">
                  <a:srgbClr val="99FF66"/>
                </a:glow>
              </a:effectLst>
            </a:endParaRPr>
          </a:p>
          <a:p>
            <a:pPr algn="ctr">
              <a:lnSpc>
                <a:spcPct val="150000"/>
              </a:lnSpc>
            </a:pPr>
            <a:endParaRPr lang="en-CA" sz="3200" b="1" dirty="0" smtClean="0">
              <a:solidFill>
                <a:schemeClr val="tx2"/>
              </a:solidFill>
              <a:effectLst>
                <a:glow rad="127000">
                  <a:srgbClr val="99FF66"/>
                </a:glow>
              </a:effectLst>
            </a:endParaRPr>
          </a:p>
          <a:p>
            <a:pPr algn="ctr">
              <a:lnSpc>
                <a:spcPct val="150000"/>
              </a:lnSpc>
            </a:pPr>
            <a:endParaRPr lang="en-CA" sz="3200" b="1" dirty="0">
              <a:solidFill>
                <a:schemeClr val="tx2"/>
              </a:solidFill>
              <a:effectLst>
                <a:glow rad="127000">
                  <a:srgbClr val="99FF66"/>
                </a:glo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0520" y="4797152"/>
            <a:ext cx="11760175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srgbClr val="000000"/>
                </a:solidFill>
                <a:latin typeface="Arial Rounded MT Bold" pitchFamily="34" charset="0"/>
              </a:rPr>
              <a:t>Did </a:t>
            </a:r>
            <a:r>
              <a:rPr lang="en-CA" sz="2800" dirty="0">
                <a:solidFill>
                  <a:srgbClr val="0000FF"/>
                </a:solidFill>
                <a:latin typeface="Arial Rounded MT Bold" pitchFamily="34" charset="0"/>
              </a:rPr>
              <a:t>Yahusha</a:t>
            </a:r>
            <a:r>
              <a:rPr lang="en-CA" sz="2800" dirty="0">
                <a:solidFill>
                  <a:srgbClr val="000000"/>
                </a:solidFill>
                <a:latin typeface="Arial Rounded MT Bold" pitchFamily="34" charset="0"/>
              </a:rPr>
              <a:t> then </a:t>
            </a:r>
            <a:r>
              <a:rPr lang="en-CA" sz="2400" dirty="0" smtClean="0">
                <a:solidFill>
                  <a:srgbClr val="000000"/>
                </a:solidFill>
                <a:latin typeface="Arial Rounded MT Bold" pitchFamily="34" charset="0"/>
              </a:rPr>
              <a:t>(on </a:t>
            </a:r>
            <a:r>
              <a:rPr lang="en-CA" sz="2400" dirty="0">
                <a:solidFill>
                  <a:srgbClr val="000000"/>
                </a:solidFill>
                <a:latin typeface="Arial Rounded MT Bold" pitchFamily="34" charset="0"/>
              </a:rPr>
              <a:t>His </a:t>
            </a:r>
            <a:r>
              <a:rPr lang="en-CA" sz="2400" dirty="0" smtClean="0">
                <a:solidFill>
                  <a:srgbClr val="000000"/>
                </a:solidFill>
                <a:latin typeface="Arial Rounded MT Bold" pitchFamily="34" charset="0"/>
              </a:rPr>
              <a:t>1</a:t>
            </a:r>
            <a:r>
              <a:rPr lang="en-CA" sz="2400" baseline="30000" dirty="0" smtClean="0">
                <a:solidFill>
                  <a:srgbClr val="000000"/>
                </a:solidFill>
                <a:latin typeface="Arial Rounded MT Bold" pitchFamily="34" charset="0"/>
              </a:rPr>
              <a:t>st</a:t>
            </a:r>
            <a:r>
              <a:rPr lang="en-CA" sz="2400" dirty="0" smtClean="0">
                <a:solidFill>
                  <a:srgbClr val="000000"/>
                </a:solidFill>
                <a:latin typeface="Arial Rounded MT Bold" pitchFamily="34" charset="0"/>
              </a:rPr>
              <a:t> ascension </a:t>
            </a:r>
            <a:r>
              <a:rPr lang="en-CA" sz="2400" dirty="0">
                <a:solidFill>
                  <a:srgbClr val="000000"/>
                </a:solidFill>
                <a:latin typeface="Arial Rounded MT Bold" pitchFamily="34" charset="0"/>
              </a:rPr>
              <a:t>to Heaven – Abib </a:t>
            </a:r>
            <a:r>
              <a:rPr lang="en-CA" sz="2400" b="1" u="sng" dirty="0" smtClean="0">
                <a:ln>
                  <a:solidFill>
                    <a:srgbClr val="0000FF"/>
                  </a:solidFill>
                </a:ln>
                <a:solidFill>
                  <a:srgbClr val="FFFF00"/>
                </a:solidFill>
                <a:latin typeface="Arial Rounded MT Bold" pitchFamily="34" charset="0"/>
              </a:rPr>
              <a:t>18</a:t>
            </a:r>
            <a:r>
              <a:rPr lang="en-CA" sz="2400" dirty="0" smtClean="0">
                <a:solidFill>
                  <a:srgbClr val="000000"/>
                </a:solidFill>
                <a:latin typeface="Arial Rounded MT Bold" pitchFamily="34" charset="0"/>
              </a:rPr>
              <a:t>) </a:t>
            </a:r>
            <a:r>
              <a:rPr lang="en-CA" sz="2800" dirty="0" smtClean="0">
                <a:solidFill>
                  <a:srgbClr val="000000"/>
                </a:solidFill>
                <a:latin typeface="Arial Rounded MT Bold" pitchFamily="34" charset="0"/>
              </a:rPr>
              <a:t>- </a:t>
            </a:r>
            <a:r>
              <a:rPr lang="en-CA" sz="2800" dirty="0">
                <a:solidFill>
                  <a:srgbClr val="000000"/>
                </a:solidFill>
                <a:latin typeface="Arial Rounded MT Bold" pitchFamily="34" charset="0"/>
              </a:rPr>
              <a:t>request </a:t>
            </a:r>
            <a:r>
              <a:rPr lang="en-CA" sz="2800" dirty="0" smtClean="0">
                <a:solidFill>
                  <a:srgbClr val="000000"/>
                </a:solidFill>
                <a:latin typeface="Arial Rounded MT Bold" pitchFamily="34" charset="0"/>
              </a:rPr>
              <a:t/>
            </a:r>
            <a:br>
              <a:rPr lang="en-CA" sz="2800" dirty="0" smtClean="0">
                <a:solidFill>
                  <a:srgbClr val="000000"/>
                </a:solidFill>
                <a:latin typeface="Arial Rounded MT Bold" pitchFamily="34" charset="0"/>
              </a:rPr>
            </a:br>
            <a:r>
              <a:rPr lang="en-CA" sz="2800" dirty="0" smtClean="0">
                <a:solidFill>
                  <a:srgbClr val="000000"/>
                </a:solidFill>
                <a:latin typeface="Arial Rounded MT Bold" pitchFamily="34" charset="0"/>
              </a:rPr>
              <a:t>a </a:t>
            </a:r>
            <a:r>
              <a:rPr lang="en-CA" sz="2800" b="1" dirty="0" smtClean="0">
                <a:solidFill>
                  <a:srgbClr val="000000"/>
                </a:solidFill>
                <a:effectLst>
                  <a:glow rad="127000">
                    <a:srgbClr val="FF9933"/>
                  </a:glow>
                </a:effectLst>
                <a:latin typeface="Arial Rounded MT Bold" pitchFamily="34" charset="0"/>
              </a:rPr>
              <a:t>9 </a:t>
            </a:r>
            <a:r>
              <a:rPr lang="en-CA" sz="2800" b="1" dirty="0">
                <a:solidFill>
                  <a:srgbClr val="000000"/>
                </a:solidFill>
                <a:effectLst>
                  <a:glow rad="127000">
                    <a:srgbClr val="FF9933"/>
                  </a:glow>
                </a:effectLst>
                <a:latin typeface="Arial Rounded MT Bold" pitchFamily="34" charset="0"/>
              </a:rPr>
              <a:t>cycle extension </a:t>
            </a:r>
            <a:r>
              <a:rPr lang="en-CA" sz="2800" b="1" dirty="0" smtClean="0">
                <a:solidFill>
                  <a:srgbClr val="000000"/>
                </a:solidFill>
                <a:effectLst>
                  <a:glow rad="127000">
                    <a:srgbClr val="FF9933"/>
                  </a:glow>
                </a:effectLst>
                <a:latin typeface="Arial Rounded MT Bold" pitchFamily="34" charset="0"/>
              </a:rPr>
              <a:t>reaching to - Abib </a:t>
            </a:r>
            <a:r>
              <a:rPr lang="en-CA" sz="2800" b="1" dirty="0">
                <a:solidFill>
                  <a:srgbClr val="000000"/>
                </a:solidFill>
                <a:effectLst>
                  <a:glow rad="127000">
                    <a:srgbClr val="FF9933"/>
                  </a:glow>
                </a:effectLst>
                <a:latin typeface="Arial Rounded MT Bold" pitchFamily="34" charset="0"/>
              </a:rPr>
              <a:t>26, </a:t>
            </a:r>
            <a:r>
              <a:rPr lang="en-CA" sz="2800" dirty="0">
                <a:solidFill>
                  <a:srgbClr val="000000"/>
                </a:solidFill>
                <a:latin typeface="Arial Rounded MT Bold" pitchFamily="34" charset="0"/>
              </a:rPr>
              <a:t/>
            </a:r>
            <a:br>
              <a:rPr lang="en-CA" sz="2800" dirty="0">
                <a:solidFill>
                  <a:srgbClr val="000000"/>
                </a:solidFill>
                <a:latin typeface="Arial Rounded MT Bold" pitchFamily="34" charset="0"/>
              </a:rPr>
            </a:br>
            <a:r>
              <a:rPr lang="en-CA" sz="2800" dirty="0">
                <a:solidFill>
                  <a:srgbClr val="000000"/>
                </a:solidFill>
                <a:latin typeface="Arial Rounded MT Bold" pitchFamily="34" charset="0"/>
              </a:rPr>
              <a:t>so He could return back to His Father to complete the Wave Sheaf offering as the First-Fruits from death </a:t>
            </a:r>
            <a:r>
              <a:rPr lang="en-CA" sz="2800" dirty="0" smtClean="0">
                <a:solidFill>
                  <a:srgbClr val="000000"/>
                </a:solidFill>
                <a:latin typeface="Arial Rounded MT Bold" pitchFamily="34" charset="0"/>
              </a:rPr>
              <a:t>- </a:t>
            </a:r>
            <a:r>
              <a:rPr lang="en-CA" sz="2800" b="1" dirty="0" smtClean="0">
                <a:solidFill>
                  <a:srgbClr val="000000"/>
                </a:solidFill>
                <a:effectLst>
                  <a:glow rad="127000">
                    <a:srgbClr val="99FF66"/>
                  </a:glow>
                </a:effectLst>
                <a:latin typeface="Arial Rounded MT Bold" pitchFamily="34" charset="0"/>
              </a:rPr>
              <a:t>per </a:t>
            </a:r>
            <a:r>
              <a:rPr lang="en-CA" sz="2800" b="1" dirty="0">
                <a:solidFill>
                  <a:srgbClr val="000000"/>
                </a:solidFill>
                <a:effectLst>
                  <a:glow rad="127000">
                    <a:srgbClr val="99FF66"/>
                  </a:glow>
                </a:effectLst>
                <a:latin typeface="Arial Rounded MT Bold" pitchFamily="34" charset="0"/>
              </a:rPr>
              <a:t>the Enoch Calendar</a:t>
            </a:r>
            <a:r>
              <a:rPr lang="en-CA" sz="2800" b="1" dirty="0" smtClean="0">
                <a:solidFill>
                  <a:srgbClr val="000000"/>
                </a:solidFill>
                <a:effectLst>
                  <a:glow rad="127000">
                    <a:srgbClr val="99FF66"/>
                  </a:glow>
                </a:effectLst>
                <a:latin typeface="Arial Rounded MT Bold" pitchFamily="34" charset="0"/>
              </a:rPr>
              <a:t>??</a:t>
            </a:r>
            <a:endParaRPr lang="en-CA" sz="2400" dirty="0">
              <a:latin typeface="Arial Rounded MT Bold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9804" y="34389"/>
            <a:ext cx="10423328" cy="89704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lnSpc>
                <a:spcPct val="150000"/>
              </a:lnSpc>
            </a:pPr>
            <a:r>
              <a:rPr lang="en-CA" sz="4000" dirty="0">
                <a:solidFill>
                  <a:srgbClr val="0000FF"/>
                </a:solidFill>
                <a:latin typeface="Arial Rounded MT Bold" pitchFamily="34" charset="0"/>
              </a:rPr>
              <a:t>The Resurrection / First-Fruits View </a:t>
            </a:r>
            <a:r>
              <a:rPr lang="en-CA" sz="4000" dirty="0">
                <a:ln>
                  <a:solidFill>
                    <a:srgbClr val="9900CC"/>
                  </a:solidFill>
                </a:ln>
                <a:solidFill>
                  <a:srgbClr val="0000FF"/>
                </a:solidFill>
                <a:latin typeface="Arial Rounded MT Bold" pitchFamily="34" charset="0"/>
              </a:rPr>
              <a:t>- </a:t>
            </a:r>
            <a:r>
              <a:rPr lang="en-CA" sz="4000" b="1" dirty="0">
                <a:ln>
                  <a:solidFill>
                    <a:srgbClr val="9900CC"/>
                  </a:solidFill>
                </a:ln>
                <a:solidFill>
                  <a:srgbClr val="99FF66"/>
                </a:solidFill>
                <a:effectLst>
                  <a:glow rad="127000">
                    <a:srgbClr val="7030A0"/>
                  </a:glow>
                </a:effectLst>
                <a:latin typeface="Arial Rounded MT Bold" pitchFamily="34" charset="0"/>
              </a:rPr>
              <a:t>#1</a:t>
            </a:r>
            <a:endParaRPr lang="en-CA" sz="4000" b="1" dirty="0">
              <a:solidFill>
                <a:srgbClr val="0000FF"/>
              </a:solidFill>
              <a:latin typeface="Arial Rounded MT Bold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688545"/>
              </p:ext>
            </p:extLst>
          </p:nvPr>
        </p:nvGraphicFramePr>
        <p:xfrm>
          <a:off x="6886500" y="980728"/>
          <a:ext cx="4999043" cy="222504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714149"/>
                <a:gridCol w="714149"/>
                <a:gridCol w="714149"/>
                <a:gridCol w="714149"/>
                <a:gridCol w="714149"/>
                <a:gridCol w="714149"/>
                <a:gridCol w="71414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r>
                        <a:rPr lang="en-US" b="1" baseline="30000" dirty="0" smtClean="0"/>
                        <a:t>st</a:t>
                      </a:r>
                      <a:r>
                        <a:rPr lang="en-US" b="1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  <a:r>
                        <a:rPr lang="en-US" b="1" baseline="30000" dirty="0" smtClean="0"/>
                        <a:t>nd</a:t>
                      </a:r>
                      <a:r>
                        <a:rPr lang="en-US" b="1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  <a:r>
                        <a:rPr lang="en-US" b="1" baseline="30000" dirty="0" smtClean="0"/>
                        <a:t>rd</a:t>
                      </a:r>
                      <a:r>
                        <a:rPr lang="en-US" b="1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</a:t>
                      </a:r>
                      <a:r>
                        <a:rPr lang="en-US" b="1" baseline="30000" dirty="0" smtClean="0"/>
                        <a:t>th</a:t>
                      </a:r>
                      <a:r>
                        <a:rPr lang="en-US" b="1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</a:t>
                      </a:r>
                      <a:r>
                        <a:rPr lang="en-US" b="1" baseline="30000" dirty="0" smtClean="0"/>
                        <a:t>th</a:t>
                      </a:r>
                      <a:r>
                        <a:rPr lang="en-US" b="1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</a:t>
                      </a:r>
                      <a:r>
                        <a:rPr lang="en-US" b="1" baseline="30000" dirty="0" smtClean="0"/>
                        <a:t>th</a:t>
                      </a:r>
                      <a:r>
                        <a:rPr lang="en-US" b="1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</a:t>
                      </a:r>
                      <a:r>
                        <a:rPr lang="en-US" b="1" baseline="30000" dirty="0" smtClean="0"/>
                        <a:t>th</a:t>
                      </a:r>
                      <a:r>
                        <a:rPr lang="en-US" b="1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en-US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11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12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13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15</a:t>
                      </a:r>
                      <a:endParaRPr lang="en-US" b="1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16</a:t>
                      </a:r>
                      <a:endParaRPr lang="en-US" b="1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17</a:t>
                      </a:r>
                      <a:endParaRPr lang="en-US" b="1" dirty="0"/>
                    </a:p>
                  </a:txBody>
                  <a:tcPr>
                    <a:gradFill flip="none" rotWithShape="1">
                      <a:gsLst>
                        <a:gs pos="30000">
                          <a:srgbClr val="CCFF99"/>
                        </a:gs>
                        <a:gs pos="70000">
                          <a:schemeClr val="accent1">
                            <a:lumMod val="40000"/>
                            <a:lumOff val="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19</a:t>
                      </a:r>
                      <a:endParaRPr lang="en-US" b="1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20</a:t>
                      </a:r>
                      <a:endParaRPr lang="en-US" b="1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21</a:t>
                      </a:r>
                      <a:endParaRPr lang="en-US" b="1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22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23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24</a:t>
                      </a:r>
                      <a:endParaRPr lang="en-US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25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26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27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28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29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30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4942284" y="1772816"/>
            <a:ext cx="1872208" cy="792088"/>
          </a:xfrm>
          <a:prstGeom prst="straightConnector1">
            <a:avLst/>
          </a:prstGeom>
          <a:ln w="57150">
            <a:solidFill>
              <a:srgbClr val="0000FF"/>
            </a:solidFill>
            <a:headEnd type="none" w="med" len="med"/>
            <a:tailEnd type="arrow" w="med" len="med"/>
          </a:ln>
          <a:effectLst>
            <a:glow rad="88900">
              <a:srgbClr val="00FF00"/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894501" y="2423384"/>
            <a:ext cx="703533" cy="410870"/>
          </a:xfrm>
          <a:prstGeom prst="rect">
            <a:avLst/>
          </a:prstGeom>
          <a:noFill/>
          <a:ln w="57150">
            <a:solidFill>
              <a:srgbClr val="006600"/>
            </a:solidFill>
          </a:ln>
          <a:effectLst>
            <a:glow rad="101600">
              <a:srgbClr val="FFFF00">
                <a:alpha val="70000"/>
              </a:srgbClr>
            </a:glow>
            <a:softEdge rad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0" name="Picture 6" descr="C:\Users\Rae\Desktop\wheat 5 pn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3333" l="0" r="875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184806" y="1848349"/>
            <a:ext cx="654437" cy="1232261"/>
          </a:xfrm>
          <a:prstGeom prst="rect">
            <a:avLst/>
          </a:prstGeom>
          <a:noFill/>
          <a:effectLst>
            <a:glow rad="127000">
              <a:schemeClr val="bg1">
                <a:alpha val="74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581752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1" presetClass="entr" presetSubtype="8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7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50" decel="5000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50" decel="5000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3399">
                <a:alpha val="46000"/>
              </a:srgbClr>
            </a:gs>
            <a:gs pos="25000">
              <a:srgbClr val="FF6633">
                <a:alpha val="26000"/>
              </a:srgbClr>
            </a:gs>
            <a:gs pos="50000">
              <a:srgbClr val="FFFF00">
                <a:alpha val="26000"/>
              </a:srgbClr>
            </a:gs>
            <a:gs pos="75000">
              <a:srgbClr val="01A78F">
                <a:alpha val="29000"/>
              </a:srgbClr>
            </a:gs>
            <a:gs pos="100000">
              <a:srgbClr val="9933FF">
                <a:alpha val="20000"/>
              </a:srgbClr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79137" y="6500692"/>
            <a:ext cx="477789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38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749" y="764704"/>
            <a:ext cx="11205383" cy="6021288"/>
          </a:xfrm>
          <a:noFill/>
          <a:ln>
            <a:noFill/>
          </a:ln>
        </p:spPr>
        <p:txBody>
          <a:bodyPr anchor="t"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lnSpc>
                <a:spcPct val="150000"/>
              </a:lnSpc>
            </a:pPr>
            <a:r>
              <a:rPr lang="en-CA" sz="2800" dirty="0" smtClean="0">
                <a:solidFill>
                  <a:schemeClr val="tx2"/>
                </a:solidFill>
                <a:latin typeface="Arial Rounded MT Bold" pitchFamily="34" charset="0"/>
              </a:rPr>
              <a:t>If </a:t>
            </a:r>
            <a:r>
              <a:rPr lang="en-CA" sz="2800" dirty="0" smtClean="0">
                <a:solidFill>
                  <a:srgbClr val="0000FF"/>
                </a:solidFill>
                <a:latin typeface="Arial Rounded MT Bold" pitchFamily="34" charset="0"/>
              </a:rPr>
              <a:t>Yahusha</a:t>
            </a:r>
            <a:r>
              <a:rPr lang="en-CA" sz="2800" dirty="0" smtClean="0">
                <a:solidFill>
                  <a:schemeClr val="tx2"/>
                </a:solidFill>
                <a:latin typeface="Arial Rounded MT Bold" pitchFamily="34" charset="0"/>
              </a:rPr>
              <a:t> did in fact ask for a </a:t>
            </a:r>
            <a:r>
              <a:rPr lang="en-CA" sz="2800" dirty="0" smtClean="0">
                <a:ln>
                  <a:solidFill>
                    <a:srgbClr val="9900CC"/>
                  </a:solidFill>
                </a:ln>
                <a:solidFill>
                  <a:srgbClr val="FF33CC"/>
                </a:solidFill>
                <a:latin typeface="Arial Rounded MT Bold" pitchFamily="34" charset="0"/>
              </a:rPr>
              <a:t>9 cycle extension </a:t>
            </a:r>
            <a:r>
              <a:rPr lang="en-CA" sz="2800" dirty="0" smtClean="0">
                <a:solidFill>
                  <a:schemeClr val="tx2"/>
                </a:solidFill>
                <a:latin typeface="Arial Rounded MT Bold" pitchFamily="34" charset="0"/>
              </a:rPr>
              <a:t>so He could observe the </a:t>
            </a:r>
            <a:r>
              <a:rPr lang="en-CA" sz="3600" b="1" dirty="0" smtClean="0">
                <a:solidFill>
                  <a:schemeClr val="tx2"/>
                </a:solidFill>
                <a:effectLst>
                  <a:glow rad="127000">
                    <a:srgbClr val="FFFF00"/>
                  </a:glow>
                </a:effectLst>
                <a:latin typeface="Arial Rounded MT Bold" pitchFamily="34" charset="0"/>
              </a:rPr>
              <a:t>Wave Sheaf </a:t>
            </a:r>
            <a:r>
              <a:rPr lang="en-CA" sz="2800" dirty="0" smtClean="0">
                <a:solidFill>
                  <a:schemeClr val="tx2"/>
                </a:solidFill>
                <a:latin typeface="Arial Rounded MT Bold" pitchFamily="34" charset="0"/>
              </a:rPr>
              <a:t>offering of the </a:t>
            </a:r>
            <a:r>
              <a:rPr lang="en-CA" sz="3200" b="1" dirty="0" smtClean="0">
                <a:solidFill>
                  <a:schemeClr val="tx2"/>
                </a:solidFill>
                <a:effectLst>
                  <a:glow rad="127000">
                    <a:srgbClr val="BCFFDE"/>
                  </a:glow>
                </a:effectLst>
                <a:latin typeface="Arial Rounded MT Bold" pitchFamily="34" charset="0"/>
              </a:rPr>
              <a:t>FIRST FRUIT </a:t>
            </a:r>
            <a:br>
              <a:rPr lang="en-CA" sz="3200" b="1" dirty="0" smtClean="0">
                <a:solidFill>
                  <a:schemeClr val="tx2"/>
                </a:solidFill>
                <a:effectLst>
                  <a:glow rad="127000">
                    <a:srgbClr val="BCFFDE"/>
                  </a:glow>
                </a:effectLst>
                <a:latin typeface="Arial Rounded MT Bold" pitchFamily="34" charset="0"/>
              </a:rPr>
            </a:br>
            <a:r>
              <a:rPr lang="en-CA" sz="2800" dirty="0" smtClean="0">
                <a:solidFill>
                  <a:schemeClr val="tx2"/>
                </a:solidFill>
                <a:latin typeface="Arial Rounded MT Bold" pitchFamily="34" charset="0"/>
              </a:rPr>
              <a:t>on</a:t>
            </a:r>
            <a:r>
              <a:rPr lang="en-CA" sz="3200" dirty="0" smtClean="0">
                <a:solidFill>
                  <a:schemeClr val="tx2"/>
                </a:solidFill>
                <a:latin typeface="Arial Rounded MT Bold" pitchFamily="34" charset="0"/>
              </a:rPr>
              <a:t> Enoch’s Abib </a:t>
            </a:r>
            <a:r>
              <a:rPr lang="en-CA" sz="3200" b="1" dirty="0" smtClean="0">
                <a:solidFill>
                  <a:schemeClr val="tx2"/>
                </a:solidFill>
                <a:effectLst>
                  <a:glow rad="127000">
                    <a:srgbClr val="FFFF00"/>
                  </a:glow>
                </a:effectLst>
                <a:latin typeface="Arial Rounded MT Bold" pitchFamily="34" charset="0"/>
              </a:rPr>
              <a:t>26 ceremony, </a:t>
            </a:r>
          </a:p>
          <a:p>
            <a:pPr algn="ctr">
              <a:lnSpc>
                <a:spcPct val="150000"/>
              </a:lnSpc>
            </a:pPr>
            <a:r>
              <a:rPr lang="en-CA" sz="3200" b="1" dirty="0" smtClean="0">
                <a:solidFill>
                  <a:srgbClr val="C00000"/>
                </a:solidFill>
                <a:latin typeface="Arial Rounded MT Bold" pitchFamily="34" charset="0"/>
              </a:rPr>
              <a:t>what cycle of the week would that have been? </a:t>
            </a:r>
            <a:endParaRPr lang="en-CA" sz="3200" b="1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804" y="-34935"/>
            <a:ext cx="10423328" cy="89704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lnSpc>
                <a:spcPct val="150000"/>
              </a:lnSpc>
            </a:pPr>
            <a:r>
              <a:rPr lang="en-CA" sz="4000" dirty="0">
                <a:solidFill>
                  <a:srgbClr val="0000FF"/>
                </a:solidFill>
                <a:latin typeface="Arial Rounded MT Bold" pitchFamily="34" charset="0"/>
              </a:rPr>
              <a:t>The Resurrection / First-Fruits View </a:t>
            </a:r>
            <a:r>
              <a:rPr lang="en-CA" sz="4000" dirty="0">
                <a:ln>
                  <a:solidFill>
                    <a:srgbClr val="9900CC"/>
                  </a:solidFill>
                </a:ln>
                <a:solidFill>
                  <a:srgbClr val="0000FF"/>
                </a:solidFill>
                <a:latin typeface="Arial Rounded MT Bold" pitchFamily="34" charset="0"/>
              </a:rPr>
              <a:t>- </a:t>
            </a:r>
            <a:r>
              <a:rPr lang="en-CA" sz="4000" b="1" dirty="0" smtClean="0">
                <a:ln>
                  <a:solidFill>
                    <a:srgbClr val="9900CC"/>
                  </a:solidFill>
                </a:ln>
                <a:solidFill>
                  <a:srgbClr val="99FF66"/>
                </a:solidFill>
                <a:effectLst>
                  <a:glow rad="127000">
                    <a:srgbClr val="7030A0"/>
                  </a:glow>
                </a:effectLst>
                <a:latin typeface="Arial Rounded MT Bold" pitchFamily="34" charset="0"/>
              </a:rPr>
              <a:t>#2</a:t>
            </a:r>
            <a:endParaRPr lang="en-CA" sz="4000" b="1" dirty="0">
              <a:solidFill>
                <a:srgbClr val="0000FF"/>
              </a:solidFill>
              <a:latin typeface="Arial Rounded MT Bold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742779"/>
              </p:ext>
            </p:extLst>
          </p:nvPr>
        </p:nvGraphicFramePr>
        <p:xfrm>
          <a:off x="5950396" y="3796248"/>
          <a:ext cx="4999043" cy="222504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714149"/>
                <a:gridCol w="714149"/>
                <a:gridCol w="714149"/>
                <a:gridCol w="714149"/>
                <a:gridCol w="714149"/>
                <a:gridCol w="714149"/>
                <a:gridCol w="71414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r>
                        <a:rPr lang="en-US" baseline="30000" dirty="0" smtClean="0"/>
                        <a:t>rd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11</a:t>
                      </a:r>
                      <a:endParaRPr lang="en-US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12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13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15</a:t>
                      </a:r>
                      <a:endParaRPr lang="en-US" b="1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16</a:t>
                      </a:r>
                      <a:endParaRPr lang="en-US" b="1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17</a:t>
                      </a:r>
                      <a:endParaRPr lang="en-US" b="1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18</a:t>
                      </a:r>
                      <a:endParaRPr lang="en-US" b="1" dirty="0"/>
                    </a:p>
                  </a:txBody>
                  <a:tcPr>
                    <a:gradFill>
                      <a:gsLst>
                        <a:gs pos="30000">
                          <a:srgbClr val="CCFF99"/>
                        </a:gs>
                        <a:gs pos="7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19</a:t>
                      </a:r>
                      <a:endParaRPr lang="en-US" b="1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20</a:t>
                      </a:r>
                      <a:endParaRPr lang="en-US" b="1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21</a:t>
                      </a:r>
                      <a:endParaRPr lang="en-US" b="1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22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23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24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25</a:t>
                      </a:r>
                      <a:endParaRPr lang="en-US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27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28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29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30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093213"/>
              </p:ext>
            </p:extLst>
          </p:nvPr>
        </p:nvGraphicFramePr>
        <p:xfrm>
          <a:off x="477788" y="3796248"/>
          <a:ext cx="4999043" cy="222504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714149"/>
                <a:gridCol w="714149"/>
                <a:gridCol w="714149"/>
                <a:gridCol w="714149"/>
                <a:gridCol w="714149"/>
                <a:gridCol w="714149"/>
                <a:gridCol w="71414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r>
                        <a:rPr lang="en-US" b="1" baseline="30000" dirty="0" smtClean="0"/>
                        <a:t>st</a:t>
                      </a:r>
                      <a:r>
                        <a:rPr lang="en-US" b="1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  <a:r>
                        <a:rPr lang="en-US" b="1" baseline="30000" dirty="0" smtClean="0"/>
                        <a:t>nd</a:t>
                      </a:r>
                      <a:r>
                        <a:rPr lang="en-US" b="1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  <a:r>
                        <a:rPr lang="en-US" b="1" baseline="30000" dirty="0" smtClean="0"/>
                        <a:t>rd</a:t>
                      </a:r>
                      <a:r>
                        <a:rPr lang="en-US" b="1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</a:t>
                      </a:r>
                      <a:r>
                        <a:rPr lang="en-US" b="1" baseline="30000" dirty="0" smtClean="0"/>
                        <a:t>th</a:t>
                      </a:r>
                      <a:r>
                        <a:rPr lang="en-US" b="1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</a:t>
                      </a:r>
                      <a:r>
                        <a:rPr lang="en-US" b="1" baseline="30000" dirty="0" smtClean="0"/>
                        <a:t>th</a:t>
                      </a:r>
                      <a:r>
                        <a:rPr lang="en-US" b="1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</a:t>
                      </a:r>
                      <a:r>
                        <a:rPr lang="en-US" b="1" baseline="30000" dirty="0" smtClean="0"/>
                        <a:t>th</a:t>
                      </a:r>
                      <a:r>
                        <a:rPr lang="en-US" b="1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</a:t>
                      </a:r>
                      <a:r>
                        <a:rPr lang="en-US" b="1" baseline="30000" dirty="0" smtClean="0"/>
                        <a:t>th</a:t>
                      </a:r>
                      <a:r>
                        <a:rPr lang="en-US" b="1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en-US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11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12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13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15</a:t>
                      </a:r>
                      <a:endParaRPr lang="en-US" b="1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16</a:t>
                      </a:r>
                      <a:endParaRPr lang="en-US" b="1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17</a:t>
                      </a:r>
                      <a:endParaRPr lang="en-US" b="1" dirty="0"/>
                    </a:p>
                  </a:txBody>
                  <a:tcPr>
                    <a:gradFill flip="none" rotWithShape="1">
                      <a:gsLst>
                        <a:gs pos="30000">
                          <a:srgbClr val="CCFF99"/>
                        </a:gs>
                        <a:gs pos="70000">
                          <a:schemeClr val="accent1">
                            <a:lumMod val="40000"/>
                            <a:lumOff val="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19</a:t>
                      </a:r>
                      <a:endParaRPr lang="en-US" b="1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20</a:t>
                      </a:r>
                      <a:endParaRPr lang="en-US" b="1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21</a:t>
                      </a:r>
                      <a:endParaRPr lang="en-US" b="1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22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23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24</a:t>
                      </a:r>
                      <a:endParaRPr lang="en-US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25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26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27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28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29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30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17" descr="C:\Users\Rae\Desktop\Art on Desktop\white man clip art\3d white people\png\ques mark man 2 pn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884" y="2204864"/>
            <a:ext cx="2540527" cy="298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632351" y="6106515"/>
            <a:ext cx="69386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The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 answer is forthcoming!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Rounded MT Bol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7788" y="4148580"/>
            <a:ext cx="280831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glow rad="139700">
              <a:schemeClr val="accent3">
                <a:satMod val="175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p3d extrusionH="57150">
              <a:bevelT w="82550" h="38100" prst="coolSlant"/>
            </a:sp3d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 Rounded MT Bold" pitchFamily="34" charset="0"/>
              </a:rPr>
              <a:t>Yahusha’s Abib</a:t>
            </a:r>
            <a:endParaRPr lang="en-US" sz="20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30076" y="4148580"/>
            <a:ext cx="2160240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  <a:effectLst>
            <a:glow rad="139700">
              <a:srgbClr val="FFFF00">
                <a:alpha val="95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p3d extrusionH="57150">
              <a:bevelT w="82550" h="38100" prst="coolSlant"/>
            </a:sp3d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 Rounded MT Bold" pitchFamily="34" charset="0"/>
              </a:rPr>
              <a:t>Enoch’s Abib</a:t>
            </a:r>
            <a:endParaRPr lang="en-US" sz="20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612755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3399">
                <a:alpha val="46000"/>
              </a:srgbClr>
            </a:gs>
            <a:gs pos="25000">
              <a:srgbClr val="FF6633">
                <a:alpha val="26000"/>
              </a:srgbClr>
            </a:gs>
            <a:gs pos="50000">
              <a:srgbClr val="FFFF00">
                <a:alpha val="26000"/>
              </a:srgbClr>
            </a:gs>
            <a:gs pos="75000">
              <a:srgbClr val="01A78F">
                <a:alpha val="29000"/>
              </a:srgbClr>
            </a:gs>
            <a:gs pos="100000">
              <a:srgbClr val="9933FF">
                <a:alpha val="20000"/>
              </a:srgbClr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79137" y="6500692"/>
            <a:ext cx="477789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39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9756" y="-34935"/>
            <a:ext cx="11843424" cy="89704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lnSpc>
                <a:spcPct val="150000"/>
              </a:lnSpc>
            </a:pPr>
            <a:r>
              <a:rPr lang="en-CA" sz="4000" u="sng" dirty="0">
                <a:solidFill>
                  <a:srgbClr val="0000FF"/>
                </a:solidFill>
                <a:effectLst>
                  <a:glow rad="127000">
                    <a:srgbClr val="FFCCFF"/>
                  </a:glow>
                </a:effectLst>
                <a:latin typeface="Arial Rounded MT Bold" pitchFamily="34" charset="0"/>
              </a:rPr>
              <a:t>Crucifixion</a:t>
            </a:r>
            <a:r>
              <a:rPr lang="en-CA" sz="4000" dirty="0">
                <a:solidFill>
                  <a:srgbClr val="0000FF"/>
                </a:solidFill>
                <a:latin typeface="Arial Rounded MT Bold" pitchFamily="34" charset="0"/>
              </a:rPr>
              <a:t> First-Fruits </a:t>
            </a:r>
            <a:r>
              <a:rPr lang="en-CA" sz="4000" u="sng" dirty="0">
                <a:solidFill>
                  <a:srgbClr val="FF0000"/>
                </a:solidFill>
                <a:effectLst>
                  <a:glow rad="101600">
                    <a:schemeClr val="tx2"/>
                  </a:glow>
                </a:effectLst>
                <a:latin typeface="Arial Rounded MT Bold" pitchFamily="34" charset="0"/>
              </a:rPr>
              <a:t>Extension</a:t>
            </a:r>
            <a:r>
              <a:rPr lang="en-CA" sz="4000" dirty="0">
                <a:solidFill>
                  <a:srgbClr val="0000FF"/>
                </a:solidFill>
                <a:latin typeface="Arial Rounded MT Bold" pitchFamily="34" charset="0"/>
              </a:rPr>
              <a:t> View?</a:t>
            </a:r>
            <a:r>
              <a:rPr lang="en-CA" sz="4000" dirty="0">
                <a:ln>
                  <a:solidFill>
                    <a:srgbClr val="9900CC"/>
                  </a:solidFill>
                </a:ln>
                <a:solidFill>
                  <a:srgbClr val="0000FF"/>
                </a:solidFill>
                <a:latin typeface="Arial Rounded MT Bold" pitchFamily="34" charset="0"/>
              </a:rPr>
              <a:t> - </a:t>
            </a:r>
            <a:r>
              <a:rPr lang="en-CA" sz="4000" b="1" dirty="0">
                <a:ln>
                  <a:solidFill>
                    <a:srgbClr val="9900CC"/>
                  </a:solidFill>
                </a:ln>
                <a:solidFill>
                  <a:srgbClr val="99FF66"/>
                </a:solidFill>
                <a:effectLst>
                  <a:glow rad="127000">
                    <a:srgbClr val="7030A0"/>
                  </a:glow>
                </a:effectLst>
                <a:latin typeface="Arial Rounded MT Bold" pitchFamily="34" charset="0"/>
              </a:rPr>
              <a:t>#</a:t>
            </a:r>
            <a:r>
              <a:rPr lang="en-CA" sz="4000" b="1" dirty="0" smtClean="0">
                <a:ln>
                  <a:solidFill>
                    <a:srgbClr val="9900CC"/>
                  </a:solidFill>
                </a:ln>
                <a:solidFill>
                  <a:srgbClr val="99FF66"/>
                </a:solidFill>
                <a:effectLst>
                  <a:glow rad="127000">
                    <a:srgbClr val="7030A0"/>
                  </a:glow>
                </a:effectLst>
                <a:latin typeface="Arial Rounded MT Bold" pitchFamily="34" charset="0"/>
              </a:rPr>
              <a:t>2a</a:t>
            </a:r>
            <a:endParaRPr lang="en-CA" sz="4000" b="1" dirty="0">
              <a:solidFill>
                <a:srgbClr val="0000FF"/>
              </a:solidFill>
              <a:latin typeface="Arial Rounded MT Bold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102874"/>
              </p:ext>
            </p:extLst>
          </p:nvPr>
        </p:nvGraphicFramePr>
        <p:xfrm>
          <a:off x="6063921" y="1918857"/>
          <a:ext cx="4999043" cy="222504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714149"/>
                <a:gridCol w="714149"/>
                <a:gridCol w="714149"/>
                <a:gridCol w="714149"/>
                <a:gridCol w="714149"/>
                <a:gridCol w="714149"/>
                <a:gridCol w="71414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r>
                        <a:rPr lang="en-US" baseline="30000" dirty="0" smtClean="0"/>
                        <a:t>rd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11</a:t>
                      </a:r>
                      <a:endParaRPr lang="en-US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12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13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15</a:t>
                      </a:r>
                      <a:endParaRPr lang="en-US" b="1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16</a:t>
                      </a:r>
                      <a:endParaRPr lang="en-US" b="1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17</a:t>
                      </a:r>
                      <a:endParaRPr lang="en-US" b="1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18</a:t>
                      </a:r>
                      <a:endParaRPr lang="en-US" b="1" dirty="0"/>
                    </a:p>
                  </a:txBody>
                  <a:tcPr>
                    <a:gradFill>
                      <a:gsLst>
                        <a:gs pos="30000">
                          <a:srgbClr val="CCFF99"/>
                        </a:gs>
                        <a:gs pos="7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19</a:t>
                      </a:r>
                      <a:endParaRPr lang="en-US" b="1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20</a:t>
                      </a:r>
                      <a:endParaRPr lang="en-US" b="1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21</a:t>
                      </a:r>
                      <a:endParaRPr lang="en-US" b="1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22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23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24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25</a:t>
                      </a:r>
                      <a:endParaRPr lang="en-US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27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28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29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30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81734"/>
              </p:ext>
            </p:extLst>
          </p:nvPr>
        </p:nvGraphicFramePr>
        <p:xfrm>
          <a:off x="591313" y="1918857"/>
          <a:ext cx="4999043" cy="222504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714149"/>
                <a:gridCol w="714149"/>
                <a:gridCol w="714149"/>
                <a:gridCol w="714149"/>
                <a:gridCol w="714149"/>
                <a:gridCol w="714149"/>
                <a:gridCol w="71414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r>
                        <a:rPr lang="en-US" b="1" baseline="30000" dirty="0" smtClean="0"/>
                        <a:t>st</a:t>
                      </a:r>
                      <a:r>
                        <a:rPr lang="en-US" b="1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  <a:r>
                        <a:rPr lang="en-US" b="1" baseline="30000" dirty="0" smtClean="0"/>
                        <a:t>nd</a:t>
                      </a:r>
                      <a:r>
                        <a:rPr lang="en-US" b="1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  <a:r>
                        <a:rPr lang="en-US" b="1" baseline="30000" dirty="0" smtClean="0"/>
                        <a:t>rd</a:t>
                      </a:r>
                      <a:r>
                        <a:rPr lang="en-US" b="1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</a:t>
                      </a:r>
                      <a:r>
                        <a:rPr lang="en-US" b="1" baseline="30000" dirty="0" smtClean="0"/>
                        <a:t>th</a:t>
                      </a:r>
                      <a:r>
                        <a:rPr lang="en-US" b="1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</a:t>
                      </a:r>
                      <a:r>
                        <a:rPr lang="en-US" b="1" baseline="30000" dirty="0" smtClean="0"/>
                        <a:t>th</a:t>
                      </a:r>
                      <a:r>
                        <a:rPr lang="en-US" b="1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</a:t>
                      </a:r>
                      <a:r>
                        <a:rPr lang="en-US" b="1" baseline="30000" dirty="0" smtClean="0"/>
                        <a:t>th</a:t>
                      </a:r>
                      <a:r>
                        <a:rPr lang="en-US" b="1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</a:t>
                      </a:r>
                      <a:r>
                        <a:rPr lang="en-US" b="1" baseline="30000" dirty="0" smtClean="0"/>
                        <a:t>th</a:t>
                      </a:r>
                      <a:r>
                        <a:rPr lang="en-US" b="1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en-US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11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12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13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15</a:t>
                      </a:r>
                      <a:endParaRPr lang="en-US" b="1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16</a:t>
                      </a:r>
                      <a:endParaRPr lang="en-US" b="1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17</a:t>
                      </a:r>
                      <a:endParaRPr lang="en-US" b="1" dirty="0"/>
                    </a:p>
                  </a:txBody>
                  <a:tcPr>
                    <a:gradFill flip="none" rotWithShape="1">
                      <a:gsLst>
                        <a:gs pos="30000">
                          <a:srgbClr val="CCFF99"/>
                        </a:gs>
                        <a:gs pos="70000">
                          <a:schemeClr val="accent1">
                            <a:lumMod val="40000"/>
                            <a:lumOff val="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19</a:t>
                      </a:r>
                      <a:endParaRPr lang="en-US" b="1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20</a:t>
                      </a:r>
                      <a:endParaRPr lang="en-US" b="1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21</a:t>
                      </a:r>
                      <a:endParaRPr lang="en-US" b="1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22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23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24</a:t>
                      </a:r>
                      <a:endParaRPr lang="en-US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25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26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27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28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29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30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17" descr="C:\Users\Rae\Desktop\Art on Desktop\white man clip art\3d white people\png\ques mark man 2 pn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14892" y="1163442"/>
            <a:ext cx="2540527" cy="298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633" y="2286929"/>
            <a:ext cx="280831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glow rad="139700">
              <a:schemeClr val="accent3">
                <a:satMod val="175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p3d extrusionH="57150">
              <a:bevelT w="82550" h="38100" prst="coolSlant"/>
            </a:sp3d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 Rounded MT Bold" pitchFamily="34" charset="0"/>
              </a:rPr>
              <a:t>Yahusha’s Abib</a:t>
            </a:r>
            <a:endParaRPr lang="en-US" sz="20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63921" y="2286929"/>
            <a:ext cx="2160240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  <a:effectLst>
            <a:glow rad="139700">
              <a:srgbClr val="FFFF00">
                <a:alpha val="95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p3d extrusionH="57150">
              <a:bevelT w="82550" h="38100" prst="coolSlant"/>
            </a:sp3d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 Rounded MT Bold" pitchFamily="34" charset="0"/>
              </a:rPr>
              <a:t>Enoch’s Abib</a:t>
            </a:r>
            <a:endParaRPr lang="en-US" sz="20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19505" y="1033572"/>
            <a:ext cx="7488832" cy="523220"/>
          </a:xfrm>
          <a:prstGeom prst="rect">
            <a:avLst/>
          </a:prstGeom>
          <a:solidFill>
            <a:schemeClr val="bg1"/>
          </a:solidFill>
          <a:effectLst>
            <a:glow rad="127000">
              <a:srgbClr val="0070C0"/>
            </a:glow>
          </a:effectLst>
          <a:scene3d>
            <a:camera prst="orthographicFront"/>
            <a:lightRig rig="soft" dir="t">
              <a:rot lat="0" lon="0" rev="10800000"/>
            </a:lightRig>
          </a:scene3d>
          <a:sp3d>
            <a:bevelT/>
          </a:sp3d>
        </p:spPr>
        <p:txBody>
          <a:bodyPr wrap="square" lIns="91440" tIns="45720" rIns="91440" bIns="45720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800" b="1" cap="none" spc="150" dirty="0" smtClean="0">
                <a:ln w="11430"/>
                <a:solidFill>
                  <a:srgbClr val="F8F8F8"/>
                </a:solidFill>
                <a:effectLst>
                  <a:glow rad="127000">
                    <a:srgbClr val="0070C0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It</a:t>
            </a:r>
            <a:r>
              <a:rPr lang="en-US" sz="2800" b="1" spc="150" dirty="0" smtClean="0">
                <a:ln w="11430"/>
                <a:solidFill>
                  <a:srgbClr val="F8F8F8"/>
                </a:solidFill>
                <a:effectLst>
                  <a:glow rad="127000">
                    <a:srgbClr val="0070C0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’s time for a serious comparison!</a:t>
            </a:r>
            <a:endParaRPr lang="en-US" sz="2800" b="1" cap="none" spc="150" dirty="0" smtClean="0">
              <a:ln w="11430"/>
              <a:solidFill>
                <a:srgbClr val="F8F8F8"/>
              </a:solidFill>
              <a:effectLst>
                <a:glow rad="127000">
                  <a:srgbClr val="0070C0"/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57694" y="4209246"/>
            <a:ext cx="9525350" cy="1112890"/>
          </a:xfrm>
          <a:prstGeom prst="rect">
            <a:avLst/>
          </a:prstGeom>
          <a:solidFill>
            <a:srgbClr val="BCFFDE"/>
          </a:solidFill>
          <a:ln w="7620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CA" sz="2400" dirty="0" smtClean="0">
                <a:solidFill>
                  <a:schemeClr val="tx2"/>
                </a:solidFill>
                <a:latin typeface="Arial Rounded MT Bold" pitchFamily="34" charset="0"/>
              </a:rPr>
              <a:t>Did </a:t>
            </a:r>
            <a:r>
              <a:rPr lang="en-CA" sz="2400" dirty="0" smtClean="0">
                <a:solidFill>
                  <a:srgbClr val="0000FF"/>
                </a:solidFill>
                <a:latin typeface="Arial Rounded MT Bold" pitchFamily="34" charset="0"/>
              </a:rPr>
              <a:t>Yahusha</a:t>
            </a:r>
            <a:r>
              <a:rPr lang="en-CA" sz="2400" dirty="0" smtClean="0">
                <a:solidFill>
                  <a:schemeClr val="tx2"/>
                </a:solidFill>
                <a:latin typeface="Arial Rounded MT Bold" pitchFamily="34" charset="0"/>
              </a:rPr>
              <a:t> request a </a:t>
            </a:r>
            <a:r>
              <a:rPr lang="en-CA" sz="2400" u="sng" dirty="0" smtClean="0">
                <a:solidFill>
                  <a:srgbClr val="FF33CC"/>
                </a:solidFill>
                <a:latin typeface="Arial Rounded MT Bold" pitchFamily="34" charset="0"/>
              </a:rPr>
              <a:t>9 c</a:t>
            </a:r>
            <a:r>
              <a:rPr lang="en-CA" sz="2400" dirty="0" smtClean="0">
                <a:solidFill>
                  <a:srgbClr val="FF33CC"/>
                </a:solidFill>
                <a:latin typeface="Arial Rounded MT Bold" pitchFamily="34" charset="0"/>
              </a:rPr>
              <a:t>y</a:t>
            </a:r>
            <a:r>
              <a:rPr lang="en-CA" sz="2400" u="sng" dirty="0" smtClean="0">
                <a:solidFill>
                  <a:srgbClr val="FF33CC"/>
                </a:solidFill>
                <a:latin typeface="Arial Rounded MT Bold" pitchFamily="34" charset="0"/>
              </a:rPr>
              <a:t>cle extension</a:t>
            </a:r>
            <a:r>
              <a:rPr lang="en-CA" sz="2400" dirty="0" smtClean="0">
                <a:solidFill>
                  <a:schemeClr val="tx2"/>
                </a:solidFill>
                <a:latin typeface="Arial Rounded MT Bold" pitchFamily="34" charset="0"/>
              </a:rPr>
              <a:t> to offer Himself as the First Fruit from Death, </a:t>
            </a:r>
            <a:r>
              <a:rPr lang="en-CA" sz="2400" b="1" dirty="0" smtClean="0">
                <a:solidFill>
                  <a:schemeClr val="tx2"/>
                </a:solidFill>
                <a:effectLst>
                  <a:glow rad="127000">
                    <a:srgbClr val="FFFF00"/>
                  </a:glow>
                </a:effectLst>
                <a:latin typeface="Arial Rounded MT Bold" pitchFamily="34" charset="0"/>
              </a:rPr>
              <a:t>on </a:t>
            </a:r>
            <a:r>
              <a:rPr lang="en-CA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Rounded MT Bold" pitchFamily="34" charset="0"/>
              </a:rPr>
              <a:t>Enoch’s Abib 26</a:t>
            </a:r>
            <a:r>
              <a:rPr lang="en-CA" sz="2400" b="1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Rounded MT Bold" pitchFamily="34" charset="0"/>
              </a:rPr>
              <a:t>th</a:t>
            </a:r>
            <a:r>
              <a:rPr lang="en-CA" sz="2400" b="1" dirty="0" smtClean="0">
                <a:solidFill>
                  <a:srgbClr val="FF0000"/>
                </a:solidFill>
                <a:latin typeface="Arial Rounded MT Bold" pitchFamily="34" charset="0"/>
              </a:rPr>
              <a:t> … </a:t>
            </a:r>
            <a:r>
              <a:rPr lang="en-CA" sz="2400" b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Arial Rounded MT Bold" pitchFamily="34" charset="0"/>
              </a:rPr>
              <a:t>A “</a:t>
            </a:r>
            <a:r>
              <a:rPr lang="en-CA" sz="2400" b="1" u="sng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Arial Rounded MT Bold" pitchFamily="34" charset="0"/>
              </a:rPr>
              <a:t>MONDAY</a:t>
            </a:r>
            <a:r>
              <a:rPr lang="en-CA" sz="2400" b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Arial Rounded MT Bold" pitchFamily="34" charset="0"/>
              </a:rPr>
              <a:t>”</a:t>
            </a:r>
            <a:r>
              <a:rPr lang="en-CA" sz="3200" b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Arial Rounded MT Bold" pitchFamily="34" charset="0"/>
              </a:rPr>
              <a:t>?  </a:t>
            </a:r>
            <a:endParaRPr lang="en-CA" sz="3200" b="1" dirty="0">
              <a:ln>
                <a:solidFill>
                  <a:srgbClr val="0000FF"/>
                </a:solidFill>
              </a:ln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14" name="Bent Arrow 13"/>
          <p:cNvSpPr/>
          <p:nvPr/>
        </p:nvSpPr>
        <p:spPr>
          <a:xfrm rot="5400000" flipH="1" flipV="1">
            <a:off x="19620" y="4854476"/>
            <a:ext cx="2010016" cy="685317"/>
          </a:xfrm>
          <a:prstGeom prst="bentArrow">
            <a:avLst/>
          </a:prstGeom>
          <a:solidFill>
            <a:schemeClr val="accent1">
              <a:lumMod val="75000"/>
            </a:schemeClr>
          </a:solidFill>
          <a:ln w="7620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3200" b="1" dirty="0">
              <a:ln>
                <a:solidFill>
                  <a:srgbClr val="0000FF"/>
                </a:solidFill>
              </a:ln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96195" y="5842104"/>
            <a:ext cx="10488959" cy="55644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CA" sz="2400" dirty="0" smtClean="0">
                <a:solidFill>
                  <a:schemeClr val="bg1"/>
                </a:solidFill>
                <a:latin typeface="Arial Rounded MT Bold" pitchFamily="34" charset="0"/>
              </a:rPr>
              <a:t>Or should the request be made for </a:t>
            </a:r>
            <a:r>
              <a:rPr lang="en-CA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99FF"/>
                </a:solidFill>
                <a:effectLst>
                  <a:glow rad="127000">
                    <a:schemeClr val="bg1"/>
                  </a:glow>
                </a:effectLst>
                <a:latin typeface="Arial Rounded MT Bold" pitchFamily="34" charset="0"/>
              </a:rPr>
              <a:t>Abib 25</a:t>
            </a:r>
            <a:r>
              <a:rPr lang="en-CA" sz="2400" b="1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FF99FF"/>
                </a:solidFill>
                <a:effectLst>
                  <a:glow rad="127000">
                    <a:schemeClr val="bg1"/>
                  </a:glow>
                </a:effectLst>
                <a:latin typeface="Arial Rounded MT Bold" pitchFamily="34" charset="0"/>
              </a:rPr>
              <a:t>th</a:t>
            </a:r>
            <a:r>
              <a:rPr lang="en-CA" sz="2400" b="1" dirty="0" smtClean="0">
                <a:solidFill>
                  <a:srgbClr val="FF99FF"/>
                </a:solidFill>
                <a:effectLst>
                  <a:glow rad="127000">
                    <a:schemeClr val="bg1"/>
                  </a:glow>
                </a:effectLst>
                <a:latin typeface="Arial Rounded MT Bold" pitchFamily="34" charset="0"/>
              </a:rPr>
              <a:t> … </a:t>
            </a:r>
            <a:r>
              <a:rPr lang="en-CA" sz="2400" b="1" dirty="0">
                <a:ln>
                  <a:solidFill>
                    <a:srgbClr val="0000FF"/>
                  </a:solidFill>
                </a:ln>
                <a:solidFill>
                  <a:srgbClr val="FF99FF"/>
                </a:solidFill>
                <a:effectLst>
                  <a:glow rad="127000">
                    <a:schemeClr val="bg1"/>
                  </a:glow>
                </a:effectLst>
                <a:latin typeface="Arial Rounded MT Bold" pitchFamily="34" charset="0"/>
              </a:rPr>
              <a:t> </a:t>
            </a:r>
            <a:r>
              <a:rPr lang="en-CA" sz="2400" b="1" dirty="0" smtClean="0">
                <a:ln>
                  <a:solidFill>
                    <a:srgbClr val="0000FF"/>
                  </a:solidFill>
                </a:ln>
                <a:solidFill>
                  <a:srgbClr val="FF99FF"/>
                </a:solidFill>
                <a:effectLst>
                  <a:glow rad="127000">
                    <a:schemeClr val="bg1"/>
                  </a:glow>
                </a:effectLst>
                <a:latin typeface="Arial Rounded MT Bold" pitchFamily="34" charset="0"/>
              </a:rPr>
              <a:t>Enoch’s “</a:t>
            </a:r>
            <a:r>
              <a:rPr lang="en-CA" sz="2400" b="1" u="sng" dirty="0" smtClean="0">
                <a:ln>
                  <a:solidFill>
                    <a:srgbClr val="0000FF"/>
                  </a:solidFill>
                </a:ln>
                <a:solidFill>
                  <a:srgbClr val="FF99FF"/>
                </a:solidFill>
                <a:effectLst>
                  <a:glow rad="127000">
                    <a:schemeClr val="bg1"/>
                  </a:glow>
                </a:effectLst>
                <a:latin typeface="Arial Rounded MT Bold" pitchFamily="34" charset="0"/>
              </a:rPr>
              <a:t>Sunday</a:t>
            </a:r>
            <a:r>
              <a:rPr lang="en-CA" sz="2400" b="1" dirty="0" smtClean="0">
                <a:ln>
                  <a:solidFill>
                    <a:srgbClr val="0000FF"/>
                  </a:solidFill>
                </a:ln>
                <a:solidFill>
                  <a:srgbClr val="FF99FF"/>
                </a:solidFill>
                <a:effectLst>
                  <a:glow rad="127000">
                    <a:schemeClr val="bg1"/>
                  </a:glow>
                </a:effectLst>
                <a:latin typeface="Arial Rounded MT Bold" pitchFamily="34" charset="0"/>
              </a:rPr>
              <a:t>”</a:t>
            </a:r>
            <a:r>
              <a:rPr lang="en-CA" sz="3200" b="1" dirty="0" smtClean="0">
                <a:ln>
                  <a:solidFill>
                    <a:srgbClr val="0000FF"/>
                  </a:solidFill>
                </a:ln>
                <a:solidFill>
                  <a:srgbClr val="FF99FF"/>
                </a:solidFill>
                <a:effectLst>
                  <a:glow rad="127000">
                    <a:schemeClr val="bg1"/>
                  </a:glow>
                </a:effectLst>
                <a:latin typeface="Arial Rounded MT Bold" pitchFamily="34" charset="0"/>
              </a:rPr>
              <a:t>?  </a:t>
            </a:r>
            <a:endParaRPr lang="en-CA" sz="3200" b="1" dirty="0">
              <a:ln>
                <a:solidFill>
                  <a:srgbClr val="0000FF"/>
                </a:solidFill>
              </a:ln>
              <a:solidFill>
                <a:srgbClr val="FF99FF"/>
              </a:solidFill>
              <a:effectLst>
                <a:glow rad="127000">
                  <a:schemeClr val="bg1"/>
                </a:glow>
              </a:effectLst>
              <a:latin typeface="Arial Rounded MT Bold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23414" y="3764527"/>
            <a:ext cx="820028" cy="41087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88900">
              <a:srgbClr val="FF0000"/>
            </a:glow>
            <a:softEdge rad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Bent Arrow 12"/>
          <p:cNvSpPr/>
          <p:nvPr/>
        </p:nvSpPr>
        <p:spPr>
          <a:xfrm rot="16200000">
            <a:off x="5590191" y="-27218"/>
            <a:ext cx="1440494" cy="9793089"/>
          </a:xfrm>
          <a:prstGeom prst="bentArrow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8100000" scaled="1"/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485327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8" repeatCount="500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3399">
                <a:alpha val="46000"/>
              </a:srgbClr>
            </a:gs>
            <a:gs pos="25000">
              <a:srgbClr val="FF6633">
                <a:alpha val="26000"/>
              </a:srgbClr>
            </a:gs>
            <a:gs pos="50000">
              <a:srgbClr val="FFFF00">
                <a:alpha val="26000"/>
              </a:srgbClr>
            </a:gs>
            <a:gs pos="75000">
              <a:srgbClr val="01A78F">
                <a:alpha val="29000"/>
              </a:srgbClr>
            </a:gs>
            <a:gs pos="100000">
              <a:srgbClr val="9933FF">
                <a:alpha val="20000"/>
              </a:srgbClr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79137" y="6500692"/>
            <a:ext cx="477789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202053" y="-79128"/>
            <a:ext cx="11760175" cy="980728"/>
          </a:xfrm>
          <a:noFill/>
          <a:ln>
            <a:noFill/>
          </a:ln>
        </p:spPr>
        <p:txBody>
          <a:bodyPr anchor="t">
            <a:normAutofit fontScale="92500" lnSpcReduction="10000"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lnSpc>
                <a:spcPct val="150000"/>
              </a:lnSpc>
            </a:pPr>
            <a:r>
              <a:rPr lang="en-CA" sz="4300" dirty="0" smtClean="0">
                <a:solidFill>
                  <a:srgbClr val="006600"/>
                </a:solidFill>
                <a:latin typeface="Arial Rounded MT Bold" pitchFamily="34" charset="0"/>
              </a:rPr>
              <a:t>Adding in Enoch’s Wave Sheaf Information!</a:t>
            </a:r>
            <a:endParaRPr lang="en-CA" sz="4300" dirty="0" smtClean="0">
              <a:ln>
                <a:solidFill>
                  <a:srgbClr val="9900CC"/>
                </a:solidFill>
              </a:ln>
              <a:solidFill>
                <a:srgbClr val="006600"/>
              </a:solidFill>
              <a:effectLst>
                <a:glow rad="127000">
                  <a:srgbClr val="7030A0"/>
                </a:glow>
              </a:effectLst>
              <a:latin typeface="Arial Rounded MT Bold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824212"/>
              </p:ext>
            </p:extLst>
          </p:nvPr>
        </p:nvGraphicFramePr>
        <p:xfrm>
          <a:off x="807891" y="4581128"/>
          <a:ext cx="8125880" cy="57606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12588"/>
                <a:gridCol w="812588"/>
                <a:gridCol w="812588"/>
                <a:gridCol w="812588"/>
                <a:gridCol w="812588"/>
                <a:gridCol w="812588"/>
                <a:gridCol w="812588"/>
                <a:gridCol w="812588"/>
                <a:gridCol w="812588"/>
                <a:gridCol w="812588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CA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15</a:t>
                      </a:r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16</a:t>
                      </a:r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rgbClr val="0000FF"/>
                          </a:solidFill>
                          <a:effectLst>
                            <a:glow rad="241300">
                              <a:schemeClr val="bg1">
                                <a:alpha val="99000"/>
                              </a:schemeClr>
                            </a:glow>
                          </a:effectLst>
                        </a:rPr>
                        <a:t>17</a:t>
                      </a:r>
                      <a:endParaRPr lang="en-CA" dirty="0">
                        <a:solidFill>
                          <a:srgbClr val="0000FF"/>
                        </a:solidFill>
                        <a:effectLst>
                          <a:glow rad="241300">
                            <a:schemeClr val="bg1">
                              <a:alpha val="99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62000">
                          <a:srgbClr val="FF9933"/>
                        </a:gs>
                        <a:gs pos="43000">
                          <a:srgbClr val="0000FF"/>
                        </a:gs>
                        <a:gs pos="56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glow rad="241300">
                              <a:schemeClr val="bg1">
                                <a:alpha val="92000"/>
                              </a:schemeClr>
                            </a:glow>
                          </a:effectLst>
                        </a:rPr>
                        <a:t>18</a:t>
                      </a:r>
                      <a:endParaRPr lang="en-CA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glow rad="241300">
                            <a:schemeClr val="bg1">
                              <a:alpha val="92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68000">
                          <a:srgbClr val="FF9933"/>
                        </a:gs>
                        <a:gs pos="38000">
                          <a:srgbClr val="00B050"/>
                        </a:gs>
                        <a:gs pos="5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19</a:t>
                      </a:r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20</a:t>
                      </a:r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21</a:t>
                      </a:r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22</a:t>
                      </a:r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23</a:t>
                      </a:r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99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537822"/>
              </p:ext>
            </p:extLst>
          </p:nvPr>
        </p:nvGraphicFramePr>
        <p:xfrm>
          <a:off x="8933771" y="4565444"/>
          <a:ext cx="2345217" cy="59174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81739"/>
                <a:gridCol w="781739"/>
                <a:gridCol w="781739"/>
              </a:tblGrid>
              <a:tr h="591748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rgbClr val="99FF66"/>
                          </a:solidFill>
                        </a:rPr>
                        <a:t>24</a:t>
                      </a:r>
                      <a:endParaRPr lang="en-CA" dirty="0">
                        <a:solidFill>
                          <a:srgbClr val="99FF6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25</a:t>
                      </a:r>
                      <a:endParaRPr lang="en-CA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u="sng" dirty="0" smtClean="0">
                          <a:solidFill>
                            <a:srgbClr val="FFFF00"/>
                          </a:solidFill>
                        </a:rPr>
                        <a:t>26</a:t>
                      </a:r>
                      <a:endParaRPr lang="en-CA" sz="3200" u="sng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6600"/>
                    </a:solidFill>
                  </a:tcPr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3376591" y="2852936"/>
            <a:ext cx="1709709" cy="1410027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CA" sz="1600" dirty="0" smtClean="0">
                <a:solidFill>
                  <a:srgbClr val="0000FF"/>
                </a:solidFill>
                <a:effectLst>
                  <a:glow rad="127000">
                    <a:schemeClr val="accent3">
                      <a:lumMod val="60000"/>
                      <a:lumOff val="40000"/>
                    </a:schemeClr>
                  </a:glow>
                </a:effectLst>
                <a:latin typeface="Arial Rounded MT Bold" pitchFamily="34" charset="0"/>
              </a:rPr>
              <a:t>#4)</a:t>
            </a:r>
            <a:r>
              <a:rPr lang="en-CA" sz="2000" dirty="0" smtClean="0">
                <a:solidFill>
                  <a:srgbClr val="0000FF"/>
                </a:solidFill>
                <a:effectLst>
                  <a:glow rad="127000">
                    <a:schemeClr val="accent3">
                      <a:lumMod val="60000"/>
                      <a:lumOff val="40000"/>
                    </a:schemeClr>
                  </a:glow>
                </a:effectLst>
                <a:latin typeface="Arial Rounded MT Bold" pitchFamily="34" charset="0"/>
              </a:rPr>
              <a:t/>
            </a:r>
            <a:br>
              <a:rPr lang="en-CA" sz="2000" dirty="0" smtClean="0">
                <a:solidFill>
                  <a:srgbClr val="0000FF"/>
                </a:solidFill>
                <a:effectLst>
                  <a:glow rad="127000">
                    <a:schemeClr val="accent3">
                      <a:lumMod val="60000"/>
                      <a:lumOff val="40000"/>
                    </a:schemeClr>
                  </a:glow>
                </a:effectLst>
                <a:latin typeface="Arial Rounded MT Bold" pitchFamily="34" charset="0"/>
              </a:rPr>
            </a:br>
            <a:r>
              <a:rPr lang="en-CA" sz="1600" dirty="0" smtClean="0">
                <a:solidFill>
                  <a:srgbClr val="0000FF"/>
                </a:solidFill>
                <a:effectLst>
                  <a:glow rad="127000">
                    <a:schemeClr val="accent3">
                      <a:lumMod val="60000"/>
                      <a:lumOff val="40000"/>
                    </a:schemeClr>
                  </a:glow>
                </a:effectLst>
                <a:latin typeface="Arial Rounded MT Bold" pitchFamily="34" charset="0"/>
              </a:rPr>
              <a:t>Shabbat</a:t>
            </a:r>
            <a:br>
              <a:rPr lang="en-CA" sz="1600" dirty="0" smtClean="0">
                <a:solidFill>
                  <a:srgbClr val="0000FF"/>
                </a:solidFill>
                <a:effectLst>
                  <a:glow rad="127000">
                    <a:schemeClr val="accent3">
                      <a:lumMod val="60000"/>
                      <a:lumOff val="40000"/>
                    </a:schemeClr>
                  </a:glow>
                </a:effectLst>
                <a:latin typeface="Arial Rounded MT Bold" pitchFamily="34" charset="0"/>
              </a:rPr>
            </a:br>
            <a:r>
              <a:rPr lang="en-CA" sz="1600" dirty="0" smtClean="0">
                <a:solidFill>
                  <a:srgbClr val="0000FF"/>
                </a:solidFill>
                <a:effectLst>
                  <a:glow rad="127000">
                    <a:schemeClr val="accent3">
                      <a:lumMod val="60000"/>
                      <a:lumOff val="40000"/>
                    </a:schemeClr>
                  </a:glow>
                </a:effectLst>
                <a:latin typeface="Arial Rounded MT Bold" pitchFamily="34" charset="0"/>
              </a:rPr>
              <a:t>Resurrection &amp; </a:t>
            </a:r>
            <a:r>
              <a:rPr lang="en-CA" sz="1600" dirty="0" smtClean="0">
                <a:solidFill>
                  <a:srgbClr val="0000FF"/>
                </a:solidFill>
                <a:effectLst>
                  <a:glow rad="127000">
                    <a:srgbClr val="00FF00"/>
                  </a:glow>
                </a:effectLst>
                <a:latin typeface="Arial Rounded MT Bold" pitchFamily="34" charset="0"/>
              </a:rPr>
              <a:t>4</a:t>
            </a:r>
            <a:r>
              <a:rPr lang="en-CA" sz="1600" baseline="30000" dirty="0" smtClean="0">
                <a:solidFill>
                  <a:srgbClr val="0000FF"/>
                </a:solidFill>
                <a:effectLst>
                  <a:glow rad="127000">
                    <a:srgbClr val="00FF00"/>
                  </a:glow>
                </a:effectLst>
                <a:latin typeface="Arial Rounded MT Bold" pitchFamily="34" charset="0"/>
              </a:rPr>
              <a:t>th</a:t>
            </a:r>
            <a:r>
              <a:rPr lang="en-CA" sz="1600" dirty="0" smtClean="0">
                <a:solidFill>
                  <a:srgbClr val="0000FF"/>
                </a:solidFill>
                <a:effectLst>
                  <a:glow rad="127000">
                    <a:srgbClr val="00FF00"/>
                  </a:glow>
                </a:effectLst>
                <a:latin typeface="Arial Rounded MT Bold" pitchFamily="34" charset="0"/>
              </a:rPr>
              <a:t> Watch with </a:t>
            </a:r>
            <a:r>
              <a:rPr lang="en-CA" sz="1600" dirty="0" smtClean="0">
                <a:solidFill>
                  <a:srgbClr val="FF33CC"/>
                </a:solidFill>
                <a:effectLst>
                  <a:glow rad="127000">
                    <a:srgbClr val="FF99FF"/>
                  </a:glow>
                </a:effectLst>
                <a:latin typeface="Arial Rounded MT Bold" pitchFamily="34" charset="0"/>
              </a:rPr>
              <a:t>Miryam</a:t>
            </a:r>
            <a:endParaRPr lang="en-CA" sz="1600" dirty="0">
              <a:solidFill>
                <a:srgbClr val="FF33CC"/>
              </a:solidFill>
              <a:effectLst>
                <a:glow rad="127000">
                  <a:srgbClr val="FF99FF"/>
                </a:glow>
              </a:effectLst>
              <a:latin typeface="Arial Rounded MT Bold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047349" y="5445224"/>
            <a:ext cx="2347607" cy="1040821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CA" sz="1600" dirty="0" smtClean="0">
                <a:solidFill>
                  <a:srgbClr val="00FFFF"/>
                </a:solidFill>
                <a:effectLst>
                  <a:glow rad="127000">
                    <a:schemeClr val="bg2">
                      <a:lumMod val="25000"/>
                    </a:schemeClr>
                  </a:glow>
                </a:effectLst>
                <a:latin typeface="Arial Rounded MT Bold" pitchFamily="34" charset="0"/>
              </a:rPr>
              <a:t>#8)</a:t>
            </a:r>
            <a:br>
              <a:rPr lang="en-CA" sz="1600" dirty="0" smtClean="0">
                <a:solidFill>
                  <a:srgbClr val="00FFFF"/>
                </a:solidFill>
                <a:effectLst>
                  <a:glow rad="127000">
                    <a:schemeClr val="bg2">
                      <a:lumMod val="25000"/>
                    </a:schemeClr>
                  </a:glow>
                </a:effectLst>
                <a:latin typeface="Arial Rounded MT Bold" pitchFamily="34" charset="0"/>
              </a:rPr>
            </a:br>
            <a:r>
              <a:rPr lang="en-CA" sz="1600" dirty="0" smtClean="0">
                <a:solidFill>
                  <a:srgbClr val="00FFFF"/>
                </a:solidFill>
                <a:effectLst>
                  <a:glow rad="127000">
                    <a:schemeClr val="bg2">
                      <a:lumMod val="25000"/>
                    </a:schemeClr>
                  </a:glow>
                </a:effectLst>
                <a:latin typeface="Arial Rounded MT Bold" pitchFamily="34" charset="0"/>
              </a:rPr>
              <a:t>1</a:t>
            </a:r>
            <a:r>
              <a:rPr lang="en-CA" sz="1600" baseline="30000" dirty="0" smtClean="0">
                <a:solidFill>
                  <a:srgbClr val="00FFFF"/>
                </a:solidFill>
                <a:effectLst>
                  <a:glow rad="127000">
                    <a:schemeClr val="bg2">
                      <a:lumMod val="25000"/>
                    </a:schemeClr>
                  </a:glow>
                </a:effectLst>
                <a:latin typeface="Arial Rounded MT Bold" pitchFamily="34" charset="0"/>
              </a:rPr>
              <a:t>st</a:t>
            </a:r>
            <a:r>
              <a:rPr lang="en-CA" sz="1600" dirty="0" smtClean="0">
                <a:solidFill>
                  <a:srgbClr val="00FFFF"/>
                </a:solidFill>
                <a:effectLst>
                  <a:glow rad="127000">
                    <a:schemeClr val="bg2">
                      <a:lumMod val="25000"/>
                    </a:schemeClr>
                  </a:glow>
                </a:effectLst>
                <a:latin typeface="Arial Rounded MT Bold" pitchFamily="34" charset="0"/>
              </a:rPr>
              <a:t> Cycle (Sun) Outside the</a:t>
            </a:r>
            <a:br>
              <a:rPr lang="en-CA" sz="1600" dirty="0" smtClean="0">
                <a:solidFill>
                  <a:srgbClr val="00FFFF"/>
                </a:solidFill>
                <a:effectLst>
                  <a:glow rad="127000">
                    <a:schemeClr val="bg2">
                      <a:lumMod val="25000"/>
                    </a:schemeClr>
                  </a:glow>
                </a:effectLst>
                <a:latin typeface="Arial Rounded MT Bold" pitchFamily="34" charset="0"/>
              </a:rPr>
            </a:br>
            <a:r>
              <a:rPr lang="en-CA" sz="1600" dirty="0" smtClean="0">
                <a:solidFill>
                  <a:srgbClr val="00FFFF"/>
                </a:solidFill>
                <a:effectLst>
                  <a:glow rad="127000">
                    <a:schemeClr val="bg2">
                      <a:lumMod val="25000"/>
                    </a:schemeClr>
                  </a:glow>
                </a:effectLst>
                <a:latin typeface="Arial Rounded MT Bold" pitchFamily="34" charset="0"/>
              </a:rPr>
              <a:t>Passover Festival</a:t>
            </a:r>
            <a:endParaRPr lang="en-CA" sz="1600" dirty="0">
              <a:solidFill>
                <a:srgbClr val="00FFFF"/>
              </a:solidFill>
              <a:effectLst>
                <a:glow rad="127000">
                  <a:schemeClr val="bg2">
                    <a:lumMod val="25000"/>
                  </a:schemeClr>
                </a:glow>
              </a:effectLst>
              <a:latin typeface="Arial Rounded MT Bold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691147" y="4113912"/>
            <a:ext cx="0" cy="575380"/>
          </a:xfrm>
          <a:prstGeom prst="straightConnector1">
            <a:avLst/>
          </a:prstGeom>
          <a:ln w="57150">
            <a:solidFill>
              <a:srgbClr val="FF33CC"/>
            </a:solidFill>
            <a:headEnd type="oval" w="med" len="med"/>
            <a:tailEnd type="triangle" w="med" len="med"/>
          </a:ln>
          <a:effectLst>
            <a:glow rad="76200">
              <a:schemeClr val="bg1"/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1917948" y="4978007"/>
            <a:ext cx="0" cy="610909"/>
          </a:xfrm>
          <a:prstGeom prst="straightConnector1">
            <a:avLst/>
          </a:prstGeom>
          <a:ln w="57150">
            <a:solidFill>
              <a:srgbClr val="990000"/>
            </a:solidFill>
            <a:headEnd type="oval" w="med" len="med"/>
            <a:tailEnd type="triangle" w="med" len="med"/>
          </a:ln>
          <a:effectLst>
            <a:glow rad="76200">
              <a:schemeClr val="bg1"/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Bent Arrow 26"/>
          <p:cNvSpPr/>
          <p:nvPr/>
        </p:nvSpPr>
        <p:spPr>
          <a:xfrm flipV="1">
            <a:off x="458368" y="4077072"/>
            <a:ext cx="546626" cy="936103"/>
          </a:xfrm>
          <a:prstGeom prst="bent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1026" name="Picture 2" descr="C:\Users\Rae\Desktop\ul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34" b="83002" l="3250" r="96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092" y="5972749"/>
            <a:ext cx="1180616" cy="891365"/>
          </a:xfrm>
          <a:prstGeom prst="rect">
            <a:avLst/>
          </a:prstGeom>
          <a:noFill/>
          <a:effectLst>
            <a:glow rad="127000">
              <a:srgbClr val="993300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C:\Users\Rae\Desktop\wheat 5 png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3333" l="0" r="875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9162" y="4166664"/>
            <a:ext cx="639066" cy="1223067"/>
          </a:xfrm>
          <a:prstGeom prst="rect">
            <a:avLst/>
          </a:prstGeom>
          <a:noFill/>
          <a:effectLst>
            <a:glow rad="114300">
              <a:schemeClr val="accent1">
                <a:lumMod val="20000"/>
                <a:lumOff val="80000"/>
                <a:alpha val="6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-26268" y="5060701"/>
            <a:ext cx="2355337" cy="108012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1600" dirty="0" smtClean="0">
                <a:solidFill>
                  <a:srgbClr val="632C03"/>
                </a:solidFill>
                <a:effectLst>
                  <a:glow rad="76200">
                    <a:srgbClr val="FF9933">
                      <a:alpha val="79000"/>
                    </a:srgbClr>
                  </a:glow>
                </a:effectLst>
                <a:latin typeface="Arial Rounded MT Bold" pitchFamily="34" charset="0"/>
              </a:rPr>
              <a:t>#2)  </a:t>
            </a:r>
            <a:br>
              <a:rPr lang="en-CA" sz="1600" dirty="0" smtClean="0">
                <a:solidFill>
                  <a:srgbClr val="632C03"/>
                </a:solidFill>
                <a:effectLst>
                  <a:glow rad="76200">
                    <a:srgbClr val="FF9933">
                      <a:alpha val="79000"/>
                    </a:srgbClr>
                  </a:glow>
                </a:effectLst>
                <a:latin typeface="Arial Rounded MT Bold" pitchFamily="34" charset="0"/>
              </a:rPr>
            </a:br>
            <a:r>
              <a:rPr lang="en-CA" sz="1600" dirty="0" smtClean="0">
                <a:solidFill>
                  <a:srgbClr val="632C03"/>
                </a:solidFill>
                <a:effectLst>
                  <a:glow rad="76200">
                    <a:srgbClr val="FF9933">
                      <a:alpha val="79000"/>
                    </a:srgbClr>
                  </a:glow>
                </a:effectLst>
                <a:latin typeface="Arial Rounded MT Bold" pitchFamily="34" charset="0"/>
              </a:rPr>
              <a:t>The 1</a:t>
            </a:r>
            <a:r>
              <a:rPr lang="en-CA" sz="1600" baseline="30000" dirty="0" smtClean="0">
                <a:solidFill>
                  <a:srgbClr val="632C03"/>
                </a:solidFill>
                <a:effectLst>
                  <a:glow rad="76200">
                    <a:srgbClr val="FF9933">
                      <a:alpha val="79000"/>
                    </a:srgbClr>
                  </a:glow>
                </a:effectLst>
                <a:latin typeface="Arial Rounded MT Bold" pitchFamily="34" charset="0"/>
              </a:rPr>
              <a:t>st</a:t>
            </a:r>
            <a:r>
              <a:rPr lang="en-CA" sz="1600" dirty="0" smtClean="0">
                <a:solidFill>
                  <a:srgbClr val="632C03"/>
                </a:solidFill>
                <a:effectLst>
                  <a:glow rad="76200">
                    <a:srgbClr val="FF9933">
                      <a:alpha val="79000"/>
                    </a:srgbClr>
                  </a:glow>
                </a:effectLst>
                <a:latin typeface="Arial Rounded MT Bold" pitchFamily="34" charset="0"/>
              </a:rPr>
              <a:t>  ULB</a:t>
            </a:r>
            <a:br>
              <a:rPr lang="en-CA" sz="1600" dirty="0" smtClean="0">
                <a:solidFill>
                  <a:srgbClr val="632C03"/>
                </a:solidFill>
                <a:effectLst>
                  <a:glow rad="76200">
                    <a:srgbClr val="FF9933">
                      <a:alpha val="79000"/>
                    </a:srgbClr>
                  </a:glow>
                </a:effectLst>
                <a:latin typeface="Arial Rounded MT Bold" pitchFamily="34" charset="0"/>
              </a:rPr>
            </a:br>
            <a:r>
              <a:rPr lang="en-CA" sz="1600" dirty="0" smtClean="0">
                <a:solidFill>
                  <a:srgbClr val="632C03"/>
                </a:solidFill>
                <a:effectLst>
                  <a:glow rad="76200">
                    <a:srgbClr val="FF9933">
                      <a:alpha val="79000"/>
                    </a:srgbClr>
                  </a:glow>
                </a:effectLst>
                <a:latin typeface="Arial Rounded MT Bold" pitchFamily="34" charset="0"/>
              </a:rPr>
              <a:t>Shabbat (Tues)</a:t>
            </a:r>
            <a:endParaRPr lang="en-CA" sz="1600" dirty="0">
              <a:solidFill>
                <a:srgbClr val="632C03"/>
              </a:solidFill>
              <a:effectLst>
                <a:glow rad="76200">
                  <a:srgbClr val="FF9933">
                    <a:alpha val="79000"/>
                  </a:srgbClr>
                </a:glow>
              </a:effectLst>
              <a:latin typeface="Arial Rounded MT Bold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024187" y="2896786"/>
            <a:ext cx="1333921" cy="119295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1600" dirty="0" smtClean="0">
                <a:solidFill>
                  <a:srgbClr val="FF33CC"/>
                </a:solidFill>
                <a:effectLst>
                  <a:glow rad="127000">
                    <a:schemeClr val="bg1"/>
                  </a:glow>
                </a:effectLst>
                <a:latin typeface="Arial Rounded MT Bold" pitchFamily="34" charset="0"/>
              </a:rPr>
              <a:t>#3)  </a:t>
            </a:r>
            <a:br>
              <a:rPr lang="en-CA" sz="1600" dirty="0" smtClean="0">
                <a:solidFill>
                  <a:srgbClr val="FF33CC"/>
                </a:solidFill>
                <a:effectLst>
                  <a:glow rad="127000">
                    <a:schemeClr val="bg1"/>
                  </a:glow>
                </a:effectLst>
                <a:latin typeface="Arial Rounded MT Bold" pitchFamily="34" charset="0"/>
              </a:rPr>
            </a:br>
            <a:r>
              <a:rPr lang="en-CA" sz="1600" dirty="0" smtClean="0">
                <a:solidFill>
                  <a:srgbClr val="FF33CC"/>
                </a:solidFill>
                <a:effectLst>
                  <a:glow rad="127000">
                    <a:schemeClr val="bg1"/>
                  </a:glow>
                </a:effectLst>
                <a:latin typeface="Arial Rounded MT Bold" pitchFamily="34" charset="0"/>
              </a:rPr>
              <a:t>Time to Prepare</a:t>
            </a:r>
            <a:br>
              <a:rPr lang="en-CA" sz="1600" dirty="0" smtClean="0">
                <a:solidFill>
                  <a:srgbClr val="FF33CC"/>
                </a:solidFill>
                <a:effectLst>
                  <a:glow rad="127000">
                    <a:schemeClr val="bg1"/>
                  </a:glow>
                </a:effectLst>
                <a:latin typeface="Arial Rounded MT Bold" pitchFamily="34" charset="0"/>
              </a:rPr>
            </a:br>
            <a:r>
              <a:rPr lang="en-CA" sz="1600" dirty="0" smtClean="0">
                <a:solidFill>
                  <a:srgbClr val="FF33CC"/>
                </a:solidFill>
                <a:effectLst>
                  <a:glow rad="127000">
                    <a:schemeClr val="bg1"/>
                  </a:glow>
                </a:effectLst>
                <a:latin typeface="Arial Rounded MT Bold" pitchFamily="34" charset="0"/>
              </a:rPr>
              <a:t>(Fri)</a:t>
            </a:r>
            <a:endParaRPr lang="en-CA" sz="1600" dirty="0">
              <a:solidFill>
                <a:srgbClr val="FF33CC"/>
              </a:solidFill>
              <a:effectLst>
                <a:glow rad="127000">
                  <a:schemeClr val="bg1"/>
                </a:glow>
              </a:effectLst>
              <a:latin typeface="Arial Rounded MT Bold" pitchFamily="34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3646140" y="4053254"/>
            <a:ext cx="2668" cy="626285"/>
          </a:xfrm>
          <a:prstGeom prst="straightConnector1">
            <a:avLst/>
          </a:prstGeom>
          <a:ln w="57150">
            <a:solidFill>
              <a:srgbClr val="0000FF"/>
            </a:solidFill>
            <a:headEnd type="oval" w="med" len="med"/>
            <a:tailEnd type="triangle" w="med" len="med"/>
          </a:ln>
          <a:effectLst>
            <a:glow rad="76200">
              <a:schemeClr val="bg1"/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5557607" y="3140968"/>
            <a:ext cx="2369754" cy="93154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1600" dirty="0" smtClean="0">
                <a:solidFill>
                  <a:srgbClr val="632C03"/>
                </a:solidFill>
                <a:effectLst>
                  <a:glow rad="76200">
                    <a:srgbClr val="FF9933">
                      <a:alpha val="79000"/>
                    </a:srgbClr>
                  </a:glow>
                </a:effectLst>
                <a:latin typeface="Arial Rounded MT Bold" pitchFamily="34" charset="0"/>
              </a:rPr>
              <a:t>#6)  The 2</a:t>
            </a:r>
            <a:r>
              <a:rPr lang="en-CA" sz="1600" baseline="30000" dirty="0" smtClean="0">
                <a:solidFill>
                  <a:srgbClr val="632C03"/>
                </a:solidFill>
                <a:effectLst>
                  <a:glow rad="76200">
                    <a:srgbClr val="FF9933">
                      <a:alpha val="79000"/>
                    </a:srgbClr>
                  </a:glow>
                </a:effectLst>
                <a:latin typeface="Arial Rounded MT Bold" pitchFamily="34" charset="0"/>
              </a:rPr>
              <a:t>nd</a:t>
            </a:r>
            <a:r>
              <a:rPr lang="en-CA" sz="1600" dirty="0" smtClean="0">
                <a:solidFill>
                  <a:srgbClr val="632C03"/>
                </a:solidFill>
                <a:effectLst>
                  <a:glow rad="76200">
                    <a:srgbClr val="FF9933">
                      <a:alpha val="79000"/>
                    </a:srgbClr>
                  </a:glow>
                </a:effectLst>
                <a:latin typeface="Arial Rounded MT Bold" pitchFamily="34" charset="0"/>
              </a:rPr>
              <a:t>  ULB</a:t>
            </a:r>
            <a:br>
              <a:rPr lang="en-CA" sz="1600" dirty="0" smtClean="0">
                <a:solidFill>
                  <a:srgbClr val="632C03"/>
                </a:solidFill>
                <a:effectLst>
                  <a:glow rad="76200">
                    <a:srgbClr val="FF9933">
                      <a:alpha val="79000"/>
                    </a:srgbClr>
                  </a:glow>
                </a:effectLst>
                <a:latin typeface="Arial Rounded MT Bold" pitchFamily="34" charset="0"/>
              </a:rPr>
            </a:br>
            <a:r>
              <a:rPr lang="en-CA" sz="1600" dirty="0" smtClean="0">
                <a:solidFill>
                  <a:srgbClr val="632C03"/>
                </a:solidFill>
                <a:effectLst>
                  <a:glow rad="76200">
                    <a:srgbClr val="FF9933">
                      <a:alpha val="79000"/>
                    </a:srgbClr>
                  </a:glow>
                </a:effectLst>
                <a:latin typeface="Arial Rounded MT Bold" pitchFamily="34" charset="0"/>
              </a:rPr>
              <a:t>Shabbat (Wed)</a:t>
            </a:r>
            <a:br>
              <a:rPr lang="en-CA" sz="1600" dirty="0" smtClean="0">
                <a:solidFill>
                  <a:srgbClr val="632C03"/>
                </a:solidFill>
                <a:effectLst>
                  <a:glow rad="76200">
                    <a:srgbClr val="FF9933">
                      <a:alpha val="79000"/>
                    </a:srgbClr>
                  </a:glow>
                </a:effectLst>
                <a:latin typeface="Arial Rounded MT Bold" pitchFamily="34" charset="0"/>
              </a:rPr>
            </a:br>
            <a:r>
              <a:rPr lang="en-CA" sz="1400" dirty="0" smtClean="0">
                <a:solidFill>
                  <a:schemeClr val="accent6"/>
                </a:solidFill>
                <a:effectLst>
                  <a:glow rad="127000">
                    <a:schemeClr val="accent3">
                      <a:lumMod val="20000"/>
                      <a:lumOff val="80000"/>
                    </a:schemeClr>
                  </a:glow>
                </a:effectLst>
                <a:latin typeface="Arial Rounded MT Bold" pitchFamily="34" charset="0"/>
              </a:rPr>
              <a:t>(Passover Festival Ends)</a:t>
            </a:r>
            <a:endParaRPr lang="en-CA" dirty="0">
              <a:solidFill>
                <a:schemeClr val="accent6"/>
              </a:solidFill>
              <a:effectLst>
                <a:glow rad="127000">
                  <a:schemeClr val="accent3">
                    <a:lumMod val="20000"/>
                    <a:lumOff val="80000"/>
                  </a:schemeClr>
                </a:glow>
              </a:effectLst>
              <a:latin typeface="Arial Rounded MT Bold" pitchFamily="34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6742484" y="4134491"/>
            <a:ext cx="0" cy="588467"/>
          </a:xfrm>
          <a:prstGeom prst="straightConnector1">
            <a:avLst/>
          </a:prstGeom>
          <a:ln w="57150">
            <a:solidFill>
              <a:srgbClr val="990000"/>
            </a:solidFill>
            <a:headEnd type="oval" w="med" len="med"/>
            <a:tailEnd type="triangle" w="med" len="med"/>
          </a:ln>
          <a:effectLst>
            <a:glow rad="76200">
              <a:schemeClr val="bg1"/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8285132" y="2956312"/>
            <a:ext cx="1512168" cy="1406315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CA" sz="1600" dirty="0" smtClean="0">
                <a:solidFill>
                  <a:srgbClr val="0000FF"/>
                </a:solidFill>
                <a:effectLst>
                  <a:glow rad="127000">
                    <a:schemeClr val="accent3">
                      <a:lumMod val="60000"/>
                      <a:lumOff val="40000"/>
                    </a:schemeClr>
                  </a:glow>
                </a:effectLst>
                <a:latin typeface="Arial Rounded MT Bold" pitchFamily="34" charset="0"/>
              </a:rPr>
              <a:t>#7)  7</a:t>
            </a:r>
            <a:r>
              <a:rPr lang="en-CA" sz="1600" baseline="30000" dirty="0" smtClean="0">
                <a:solidFill>
                  <a:srgbClr val="0000FF"/>
                </a:solidFill>
                <a:effectLst>
                  <a:glow rad="127000">
                    <a:schemeClr val="accent3">
                      <a:lumMod val="60000"/>
                      <a:lumOff val="40000"/>
                    </a:schemeClr>
                  </a:glow>
                </a:effectLst>
                <a:latin typeface="Arial Rounded MT Bold" pitchFamily="34" charset="0"/>
              </a:rPr>
              <a:t>th</a:t>
            </a:r>
            <a:r>
              <a:rPr lang="en-CA" sz="1600" dirty="0" smtClean="0">
                <a:solidFill>
                  <a:srgbClr val="0000FF"/>
                </a:solidFill>
                <a:effectLst>
                  <a:glow rad="127000">
                    <a:schemeClr val="accent3">
                      <a:lumMod val="60000"/>
                      <a:lumOff val="40000"/>
                    </a:schemeClr>
                  </a:glow>
                </a:effectLst>
                <a:latin typeface="Arial Rounded MT Bold" pitchFamily="34" charset="0"/>
              </a:rPr>
              <a:t> day </a:t>
            </a:r>
            <a:br>
              <a:rPr lang="en-CA" sz="1600" dirty="0" smtClean="0">
                <a:solidFill>
                  <a:srgbClr val="0000FF"/>
                </a:solidFill>
                <a:effectLst>
                  <a:glow rad="127000">
                    <a:schemeClr val="accent3">
                      <a:lumMod val="60000"/>
                      <a:lumOff val="40000"/>
                    </a:schemeClr>
                  </a:glow>
                </a:effectLst>
                <a:latin typeface="Arial Rounded MT Bold" pitchFamily="34" charset="0"/>
              </a:rPr>
            </a:br>
            <a:r>
              <a:rPr lang="en-CA" sz="1600" dirty="0" smtClean="0">
                <a:solidFill>
                  <a:srgbClr val="0000FF"/>
                </a:solidFill>
                <a:effectLst>
                  <a:glow rad="127000">
                    <a:schemeClr val="accent3">
                      <a:lumMod val="60000"/>
                      <a:lumOff val="40000"/>
                    </a:schemeClr>
                  </a:glow>
                </a:effectLst>
                <a:latin typeface="Arial Rounded MT Bold" pitchFamily="34" charset="0"/>
              </a:rPr>
              <a:t>Shabbat </a:t>
            </a:r>
            <a:br>
              <a:rPr lang="en-CA" sz="1600" dirty="0" smtClean="0">
                <a:solidFill>
                  <a:srgbClr val="0000FF"/>
                </a:solidFill>
                <a:effectLst>
                  <a:glow rad="127000">
                    <a:schemeClr val="accent3">
                      <a:lumMod val="60000"/>
                      <a:lumOff val="40000"/>
                    </a:schemeClr>
                  </a:glow>
                </a:effectLst>
                <a:latin typeface="Arial Rounded MT Bold" pitchFamily="34" charset="0"/>
              </a:rPr>
            </a:br>
            <a:r>
              <a:rPr lang="en-CA" sz="1600" dirty="0" smtClean="0">
                <a:solidFill>
                  <a:schemeClr val="accent6"/>
                </a:solidFill>
                <a:effectLst>
                  <a:glow rad="127000">
                    <a:schemeClr val="accent3">
                      <a:lumMod val="60000"/>
                      <a:lumOff val="40000"/>
                    </a:schemeClr>
                  </a:glow>
                </a:effectLst>
                <a:latin typeface="Arial Rounded MT Bold" pitchFamily="34" charset="0"/>
              </a:rPr>
              <a:t>Outside the  Festival</a:t>
            </a:r>
            <a:endParaRPr lang="en-CA" sz="2000" dirty="0">
              <a:solidFill>
                <a:schemeClr val="accent6"/>
              </a:solidFill>
              <a:effectLst>
                <a:glow rad="127000">
                  <a:srgbClr val="FF99FF"/>
                </a:glow>
              </a:effectLst>
              <a:latin typeface="Arial Rounded MT Bold" pitchFamily="34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9086481" y="4262963"/>
            <a:ext cx="0" cy="416576"/>
          </a:xfrm>
          <a:prstGeom prst="straightConnector1">
            <a:avLst/>
          </a:prstGeom>
          <a:ln w="57150">
            <a:solidFill>
              <a:srgbClr val="0000FF"/>
            </a:solidFill>
            <a:headEnd type="oval" w="med" len="med"/>
            <a:tailEnd type="triangle" w="med" len="med"/>
          </a:ln>
          <a:effectLst>
            <a:glow rad="76200">
              <a:schemeClr val="bg1"/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9909164" y="5013175"/>
            <a:ext cx="0" cy="610909"/>
          </a:xfrm>
          <a:prstGeom prst="straightConnector1">
            <a:avLst/>
          </a:prstGeom>
          <a:ln w="57150">
            <a:solidFill>
              <a:srgbClr val="00FFFF"/>
            </a:solidFill>
            <a:headEnd type="oval" w="med" len="med"/>
            <a:tailEnd type="triangle" w="med" len="med"/>
          </a:ln>
          <a:effectLst>
            <a:glow rad="76200">
              <a:schemeClr val="bg1"/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2626955" y="5354563"/>
            <a:ext cx="5843721" cy="1358375"/>
            <a:chOff x="2626955" y="5354563"/>
            <a:chExt cx="5843721" cy="1358375"/>
          </a:xfrm>
        </p:grpSpPr>
        <p:sp>
          <p:nvSpPr>
            <p:cNvPr id="15" name="Rectangle 14"/>
            <p:cNvSpPr/>
            <p:nvPr/>
          </p:nvSpPr>
          <p:spPr>
            <a:xfrm>
              <a:off x="2644539" y="5452012"/>
              <a:ext cx="5826137" cy="1217348"/>
            </a:xfrm>
            <a:prstGeom prst="rect">
              <a:avLst/>
            </a:prstGeom>
            <a:gradFill>
              <a:gsLst>
                <a:gs pos="0">
                  <a:srgbClr val="FF3399"/>
                </a:gs>
                <a:gs pos="25000">
                  <a:srgbClr val="FF6633">
                    <a:alpha val="71000"/>
                  </a:srgbClr>
                </a:gs>
                <a:gs pos="50000">
                  <a:srgbClr val="FFFF00">
                    <a:alpha val="57000"/>
                  </a:srgbClr>
                </a:gs>
                <a:gs pos="75000">
                  <a:srgbClr val="01A78F">
                    <a:alpha val="75000"/>
                  </a:srgbClr>
                </a:gs>
                <a:gs pos="89000">
                  <a:srgbClr val="9933FF">
                    <a:alpha val="68000"/>
                  </a:srgbClr>
                </a:gs>
              </a:gsLst>
              <a:lin ang="0" scaled="1"/>
            </a:gradFill>
            <a:ln w="38100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r>
                <a:rPr lang="en-CA" sz="2400" b="1" dirty="0" smtClean="0">
                  <a:effectLst>
                    <a:glow rad="127000">
                      <a:srgbClr val="FFFF00"/>
                    </a:glow>
                  </a:effectLst>
                  <a:latin typeface="Arial Rounded MT Bold" pitchFamily="34" charset="0"/>
                </a:rPr>
                <a:t>        </a:t>
              </a:r>
              <a:r>
                <a:rPr lang="en-CA" dirty="0" smtClean="0">
                  <a:solidFill>
                    <a:schemeClr val="bg1"/>
                  </a:solidFill>
                  <a:effectLst>
                    <a:glow rad="127000">
                      <a:srgbClr val="006600"/>
                    </a:glow>
                  </a:effectLst>
                  <a:latin typeface="Arial Rounded MT Bold" pitchFamily="34" charset="0"/>
                </a:rPr>
                <a:t>5)</a:t>
              </a:r>
              <a:r>
                <a:rPr lang="en-CA" sz="2800" dirty="0" smtClean="0">
                  <a:solidFill>
                    <a:schemeClr val="bg1"/>
                  </a:solidFill>
                  <a:effectLst>
                    <a:glow rad="127000">
                      <a:srgbClr val="006600"/>
                    </a:glow>
                  </a:effectLst>
                  <a:latin typeface="Arial Rounded MT Bold" pitchFamily="34" charset="0"/>
                </a:rPr>
                <a:t> </a:t>
              </a:r>
              <a:r>
                <a:rPr lang="en-CA" sz="2000" dirty="0">
                  <a:solidFill>
                    <a:srgbClr val="0000FF"/>
                  </a:solidFill>
                  <a:latin typeface="Arial Rounded MT Bold" pitchFamily="34" charset="0"/>
                </a:rPr>
                <a:t>Yahusha’s</a:t>
              </a:r>
              <a:r>
                <a:rPr lang="en-CA" sz="2000" dirty="0">
                  <a:solidFill>
                    <a:srgbClr val="9900CC"/>
                  </a:solidFill>
                  <a:latin typeface="Arial Rounded MT Bold" pitchFamily="34" charset="0"/>
                </a:rPr>
                <a:t> </a:t>
              </a:r>
              <a:r>
                <a:rPr lang="en-CA" sz="2000" dirty="0" smtClean="0">
                  <a:solidFill>
                    <a:schemeClr val="bg1"/>
                  </a:solidFill>
                  <a:effectLst>
                    <a:glow rad="127000">
                      <a:srgbClr val="006600"/>
                    </a:glow>
                  </a:effectLst>
                  <a:latin typeface="Arial Rounded MT Bold" pitchFamily="34" charset="0"/>
                </a:rPr>
                <a:t>Wave Sheaf </a:t>
              </a:r>
              <a:r>
                <a:rPr lang="en-CA" sz="2000" b="1" dirty="0" smtClean="0">
                  <a:ln>
                    <a:solidFill>
                      <a:sysClr val="windowText" lastClr="000000"/>
                    </a:solidFill>
                  </a:ln>
                  <a:effectLst>
                    <a:glow rad="127000">
                      <a:srgbClr val="FFFF00"/>
                    </a:glow>
                  </a:effectLst>
                  <a:latin typeface="Arial Rounded MT Bold" pitchFamily="34" charset="0"/>
                </a:rPr>
                <a:t>and </a:t>
              </a:r>
              <a:r>
                <a:rPr lang="en-CA" sz="2000" b="1" dirty="0">
                  <a:solidFill>
                    <a:srgbClr val="9900CC"/>
                  </a:solidFill>
                  <a:effectLst>
                    <a:glow rad="127000">
                      <a:srgbClr val="FFFF00"/>
                    </a:glow>
                  </a:effectLst>
                  <a:latin typeface="Arial Rounded MT Bold" pitchFamily="34" charset="0"/>
                </a:rPr>
                <a:t>ascension</a:t>
              </a:r>
              <a:r>
                <a:rPr lang="en-CA" sz="2000" b="1" dirty="0" smtClean="0">
                  <a:ln>
                    <a:solidFill>
                      <a:sysClr val="windowText" lastClr="000000"/>
                    </a:solidFill>
                  </a:ln>
                  <a:effectLst>
                    <a:glow rad="127000">
                      <a:srgbClr val="FFFF00"/>
                    </a:glow>
                  </a:effectLst>
                  <a:latin typeface="Arial Rounded MT Bold" pitchFamily="34" charset="0"/>
                </a:rPr>
                <a:t> </a:t>
              </a:r>
              <a:br>
                <a:rPr lang="en-CA" sz="2000" b="1" dirty="0" smtClean="0">
                  <a:ln>
                    <a:solidFill>
                      <a:sysClr val="windowText" lastClr="000000"/>
                    </a:solidFill>
                  </a:ln>
                  <a:effectLst>
                    <a:glow rad="127000">
                      <a:srgbClr val="FFFF00"/>
                    </a:glow>
                  </a:effectLst>
                  <a:latin typeface="Arial Rounded MT Bold" pitchFamily="34" charset="0"/>
                </a:rPr>
              </a:br>
              <a:r>
                <a:rPr lang="en-CA" sz="2000" b="1" dirty="0" smtClean="0">
                  <a:ln>
                    <a:solidFill>
                      <a:sysClr val="windowText" lastClr="000000"/>
                    </a:solidFill>
                  </a:ln>
                  <a:effectLst>
                    <a:glow rad="127000">
                      <a:srgbClr val="FFFF00"/>
                    </a:glow>
                  </a:effectLst>
                  <a:latin typeface="Arial Rounded MT Bold" pitchFamily="34" charset="0"/>
                </a:rPr>
                <a:t>        was at Dawn ~ </a:t>
              </a:r>
              <a:r>
                <a:rPr lang="en-CA" sz="2000" b="1" dirty="0" smtClean="0">
                  <a:ln>
                    <a:solidFill>
                      <a:srgbClr val="002060"/>
                    </a:solidFill>
                  </a:ln>
                  <a:solidFill>
                    <a:srgbClr val="9900CC"/>
                  </a:solidFill>
                  <a:effectLst>
                    <a:glow rad="127000">
                      <a:srgbClr val="FFFF00"/>
                    </a:glow>
                  </a:effectLst>
                  <a:latin typeface="Arial Rounded MT Bold" pitchFamily="34" charset="0"/>
                </a:rPr>
                <a:t>1</a:t>
              </a:r>
              <a:r>
                <a:rPr lang="en-CA" sz="2000" b="1" baseline="30000" dirty="0" smtClean="0">
                  <a:ln>
                    <a:solidFill>
                      <a:srgbClr val="002060"/>
                    </a:solidFill>
                  </a:ln>
                  <a:solidFill>
                    <a:srgbClr val="9900CC"/>
                  </a:solidFill>
                  <a:effectLst>
                    <a:glow rad="127000">
                      <a:srgbClr val="FFFF00"/>
                    </a:glow>
                  </a:effectLst>
                  <a:latin typeface="Arial Rounded MT Bold" pitchFamily="34" charset="0"/>
                </a:rPr>
                <a:t>st</a:t>
              </a:r>
              <a:r>
                <a:rPr lang="en-CA" sz="2000" b="1" dirty="0" smtClean="0">
                  <a:ln>
                    <a:solidFill>
                      <a:srgbClr val="002060"/>
                    </a:solidFill>
                  </a:ln>
                  <a:solidFill>
                    <a:srgbClr val="9900CC"/>
                  </a:solidFill>
                  <a:effectLst>
                    <a:glow rad="127000">
                      <a:srgbClr val="FFFF00"/>
                    </a:glow>
                  </a:effectLst>
                  <a:latin typeface="Arial Rounded MT Bold" pitchFamily="34" charset="0"/>
                </a:rPr>
                <a:t> cycle </a:t>
              </a:r>
              <a:r>
                <a:rPr lang="en-CA" sz="2000" b="1" dirty="0" smtClean="0">
                  <a:ln>
                    <a:solidFill>
                      <a:srgbClr val="002060"/>
                    </a:solidFill>
                  </a:ln>
                  <a:solidFill>
                    <a:srgbClr val="FF33CC"/>
                  </a:solidFill>
                  <a:latin typeface="Arial Rounded MT Bold" pitchFamily="34" charset="0"/>
                </a:rPr>
                <a:t>after</a:t>
              </a:r>
              <a:r>
                <a:rPr lang="en-CA" sz="2000" dirty="0" smtClean="0">
                  <a:ln>
                    <a:solidFill>
                      <a:srgbClr val="002060"/>
                    </a:solidFill>
                  </a:ln>
                  <a:solidFill>
                    <a:srgbClr val="FF33CC"/>
                  </a:solidFill>
                  <a:latin typeface="Arial Rounded MT Bold" pitchFamily="34" charset="0"/>
                </a:rPr>
                <a:t> </a:t>
              </a:r>
              <a:r>
                <a:rPr lang="en-CA" sz="2000" b="1" dirty="0" smtClean="0">
                  <a:ln>
                    <a:solidFill>
                      <a:srgbClr val="002060"/>
                    </a:solidFill>
                  </a:ln>
                  <a:solidFill>
                    <a:srgbClr val="FF33CC"/>
                  </a:solidFill>
                  <a:latin typeface="Arial Rounded MT Bold" pitchFamily="34" charset="0"/>
                </a:rPr>
                <a:t>the</a:t>
              </a:r>
              <a:r>
                <a:rPr lang="en-CA" sz="2000" dirty="0" smtClean="0">
                  <a:ln>
                    <a:solidFill>
                      <a:srgbClr val="002060"/>
                    </a:solidFill>
                  </a:ln>
                  <a:solidFill>
                    <a:srgbClr val="FF33CC"/>
                  </a:solidFill>
                  <a:latin typeface="Arial Rounded MT Bold" pitchFamily="34" charset="0"/>
                </a:rPr>
                <a:t> </a:t>
              </a:r>
              <a:br>
                <a:rPr lang="en-CA" sz="2000" dirty="0" smtClean="0">
                  <a:ln>
                    <a:solidFill>
                      <a:srgbClr val="002060"/>
                    </a:solidFill>
                  </a:ln>
                  <a:solidFill>
                    <a:srgbClr val="FF33CC"/>
                  </a:solidFill>
                  <a:latin typeface="Arial Rounded MT Bold" pitchFamily="34" charset="0"/>
                </a:rPr>
              </a:br>
              <a:r>
                <a:rPr lang="en-CA" sz="1600" dirty="0" smtClean="0">
                  <a:ln>
                    <a:solidFill>
                      <a:srgbClr val="002060"/>
                    </a:solidFill>
                  </a:ln>
                  <a:solidFill>
                    <a:srgbClr val="9900CC"/>
                  </a:solidFill>
                  <a:latin typeface="Arial Rounded MT Bold" pitchFamily="34" charset="0"/>
                </a:rPr>
                <a:t>H7676 </a:t>
              </a:r>
              <a:r>
                <a:rPr lang="en-CA" sz="2000" dirty="0" smtClean="0">
                  <a:ln>
                    <a:solidFill>
                      <a:srgbClr val="002060"/>
                    </a:solidFill>
                  </a:ln>
                  <a:solidFill>
                    <a:srgbClr val="9900CC"/>
                  </a:solidFill>
                  <a:latin typeface="Arial Rounded MT Bold" pitchFamily="34" charset="0"/>
                </a:rPr>
                <a:t>7</a:t>
              </a:r>
              <a:r>
                <a:rPr lang="en-CA" sz="2000" baseline="30000" dirty="0" smtClean="0">
                  <a:ln>
                    <a:solidFill>
                      <a:srgbClr val="002060"/>
                    </a:solidFill>
                  </a:ln>
                  <a:solidFill>
                    <a:srgbClr val="9900CC"/>
                  </a:solidFill>
                  <a:latin typeface="Arial Rounded MT Bold" pitchFamily="34" charset="0"/>
                </a:rPr>
                <a:t>th</a:t>
              </a:r>
              <a:r>
                <a:rPr lang="en-CA" sz="2000" dirty="0" smtClean="0">
                  <a:ln>
                    <a:solidFill>
                      <a:srgbClr val="002060"/>
                    </a:solidFill>
                  </a:ln>
                  <a:solidFill>
                    <a:srgbClr val="9900CC"/>
                  </a:solidFill>
                  <a:latin typeface="Arial Rounded MT Bold" pitchFamily="34" charset="0"/>
                </a:rPr>
                <a:t> day Shabbat. </a:t>
              </a:r>
              <a:endParaRPr lang="en-CA" sz="2000" dirty="0">
                <a:ln>
                  <a:solidFill>
                    <a:srgbClr val="002060"/>
                  </a:solidFill>
                </a:ln>
                <a:solidFill>
                  <a:srgbClr val="006600"/>
                </a:solidFill>
                <a:latin typeface="Arial Rounded MT Bold" pitchFamily="34" charset="0"/>
              </a:endParaRPr>
            </a:p>
          </p:txBody>
        </p:sp>
        <p:pic>
          <p:nvPicPr>
            <p:cNvPr id="45" name="Picture 6" descr="C:\Users\Rae\Desktop\wheat 5 png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3333" l="0" r="875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626955" y="5354563"/>
              <a:ext cx="835712" cy="1358375"/>
            </a:xfrm>
            <a:prstGeom prst="rect">
              <a:avLst/>
            </a:prstGeom>
            <a:noFill/>
            <a:effectLst>
              <a:glow rad="63500">
                <a:schemeClr val="accent1">
                  <a:lumMod val="20000"/>
                  <a:lumOff val="8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Rectangle 17"/>
          <p:cNvSpPr/>
          <p:nvPr/>
        </p:nvSpPr>
        <p:spPr>
          <a:xfrm>
            <a:off x="2854052" y="836712"/>
            <a:ext cx="9137252" cy="2060074"/>
          </a:xfrm>
          <a:prstGeom prst="rect">
            <a:avLst/>
          </a:prstGeom>
          <a:solidFill>
            <a:srgbClr val="BCFFDE"/>
          </a:solidFill>
          <a:ln w="76200"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 smtClean="0">
                <a:solidFill>
                  <a:schemeClr val="tx2"/>
                </a:solidFill>
                <a:effectLst>
                  <a:glow rad="127000">
                    <a:srgbClr val="FF66FF"/>
                  </a:glow>
                </a:effectLst>
                <a:latin typeface="Ravie" pitchFamily="82" charset="0"/>
                <a:cs typeface="Raavi" pitchFamily="34" charset="0"/>
              </a:rPr>
              <a:t>IF</a:t>
            </a:r>
            <a:r>
              <a:rPr lang="en-CA" sz="2000" dirty="0" smtClean="0">
                <a:solidFill>
                  <a:schemeClr val="tx2"/>
                </a:solidFill>
                <a:latin typeface="Arial Rounded MT Bold" pitchFamily="34" charset="0"/>
              </a:rPr>
              <a:t> – Enoch has a true calendar, does </a:t>
            </a:r>
            <a:r>
              <a:rPr lang="en-CA" sz="2000" dirty="0" smtClean="0">
                <a:solidFill>
                  <a:srgbClr val="0000FF"/>
                </a:solidFill>
                <a:latin typeface="Arial Rounded MT Bold" pitchFamily="34" charset="0"/>
              </a:rPr>
              <a:t>Yahusha</a:t>
            </a:r>
            <a:r>
              <a:rPr lang="en-CA" sz="2000" dirty="0" smtClean="0">
                <a:solidFill>
                  <a:schemeClr val="tx2"/>
                </a:solidFill>
                <a:latin typeface="Arial Rounded MT Bold" pitchFamily="34" charset="0"/>
              </a:rPr>
              <a:t> still have to request a</a:t>
            </a:r>
            <a:br>
              <a:rPr lang="en-CA" sz="2000" dirty="0" smtClean="0">
                <a:solidFill>
                  <a:schemeClr val="tx2"/>
                </a:solidFill>
                <a:latin typeface="Arial Rounded MT Bold" pitchFamily="34" charset="0"/>
              </a:rPr>
            </a:br>
            <a:r>
              <a:rPr lang="en-CA" sz="2000" dirty="0" smtClean="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r>
              <a:rPr lang="en-CA" sz="2000" u="sng" dirty="0" smtClean="0">
                <a:solidFill>
                  <a:srgbClr val="FF33CC"/>
                </a:solidFill>
                <a:latin typeface="Arial Rounded MT Bold" pitchFamily="34" charset="0"/>
              </a:rPr>
              <a:t>9 c</a:t>
            </a:r>
            <a:r>
              <a:rPr lang="en-CA" sz="2000" dirty="0" smtClean="0">
                <a:solidFill>
                  <a:srgbClr val="FF33CC"/>
                </a:solidFill>
                <a:latin typeface="Arial Rounded MT Bold" pitchFamily="34" charset="0"/>
              </a:rPr>
              <a:t>y</a:t>
            </a:r>
            <a:r>
              <a:rPr lang="en-CA" sz="2000" u="sng" dirty="0" smtClean="0">
                <a:solidFill>
                  <a:srgbClr val="FF33CC"/>
                </a:solidFill>
                <a:latin typeface="Arial Rounded MT Bold" pitchFamily="34" charset="0"/>
              </a:rPr>
              <a:t>cle extension</a:t>
            </a:r>
            <a:r>
              <a:rPr lang="en-CA" sz="2000" dirty="0" smtClean="0">
                <a:solidFill>
                  <a:schemeClr val="tx2"/>
                </a:solidFill>
                <a:latin typeface="Arial Rounded MT Bold" pitchFamily="34" charset="0"/>
              </a:rPr>
              <a:t> so He could offer Himself as </a:t>
            </a:r>
            <a:r>
              <a:rPr lang="en-CA" sz="2000" u="sng" dirty="0" smtClean="0">
                <a:solidFill>
                  <a:srgbClr val="FF0000"/>
                </a:solidFill>
                <a:latin typeface="Arial Rounded MT Bold" pitchFamily="34" charset="0"/>
              </a:rPr>
              <a:t>another</a:t>
            </a:r>
            <a:r>
              <a:rPr lang="en-CA" sz="2000" dirty="0" smtClean="0">
                <a:solidFill>
                  <a:schemeClr val="tx2"/>
                </a:solidFill>
                <a:latin typeface="Arial Rounded MT Bold" pitchFamily="34" charset="0"/>
              </a:rPr>
              <a:t> First Fruit offering </a:t>
            </a:r>
            <a:r>
              <a:rPr lang="en-CA" sz="1600" dirty="0" smtClean="0">
                <a:solidFill>
                  <a:schemeClr val="tx2"/>
                </a:solidFill>
                <a:latin typeface="Arial Rounded MT Bold" pitchFamily="34" charset="0"/>
              </a:rPr>
              <a:t>(from Death), </a:t>
            </a:r>
            <a:r>
              <a:rPr lang="en-CA" sz="2000" b="1" dirty="0" smtClean="0">
                <a:solidFill>
                  <a:schemeClr val="tx2"/>
                </a:solidFill>
                <a:effectLst>
                  <a:glow rad="127000">
                    <a:srgbClr val="FFFF00"/>
                  </a:glow>
                </a:effectLst>
                <a:latin typeface="Arial Rounded MT Bold" pitchFamily="34" charset="0"/>
              </a:rPr>
              <a:t>on Enoch’s 26</a:t>
            </a:r>
            <a:r>
              <a:rPr lang="en-CA" sz="2000" b="1" baseline="30000" dirty="0" smtClean="0">
                <a:solidFill>
                  <a:schemeClr val="tx2"/>
                </a:solidFill>
                <a:effectLst>
                  <a:glow rad="127000">
                    <a:srgbClr val="FFFF00"/>
                  </a:glow>
                </a:effectLst>
                <a:latin typeface="Arial Rounded MT Bold" pitchFamily="34" charset="0"/>
              </a:rPr>
              <a:t>th</a:t>
            </a:r>
            <a:r>
              <a:rPr lang="en-CA" sz="2000" b="1" dirty="0" smtClean="0">
                <a:solidFill>
                  <a:schemeClr val="tx2"/>
                </a:solidFill>
                <a:effectLst>
                  <a:glow rad="127000">
                    <a:srgbClr val="FFFF00"/>
                  </a:glow>
                </a:effectLst>
                <a:latin typeface="Arial Rounded MT Bold" pitchFamily="34" charset="0"/>
              </a:rPr>
              <a:t> “DATE” of the month?  </a:t>
            </a:r>
            <a:r>
              <a:rPr lang="en-CA" sz="2000" b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Arial Rounded MT Bold" pitchFamily="34" charset="0"/>
              </a:rPr>
              <a:t>NOTE:  </a:t>
            </a:r>
            <a:r>
              <a:rPr lang="en-CA" sz="2000" dirty="0" smtClean="0">
                <a:solidFill>
                  <a:srgbClr val="0000FF"/>
                </a:solidFill>
                <a:latin typeface="Arial Rounded MT Bold" pitchFamily="34" charset="0"/>
              </a:rPr>
              <a:t>During Yahusha’s Passion week,</a:t>
            </a:r>
            <a:r>
              <a:rPr lang="en-CA" sz="2000" b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Arial Rounded MT Bold" pitchFamily="34" charset="0"/>
              </a:rPr>
              <a:t> THIS IS A </a:t>
            </a:r>
            <a:r>
              <a:rPr lang="en-CA" sz="20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Arial Rounded MT Bold" pitchFamily="34" charset="0"/>
              </a:rPr>
              <a:t>– “</a:t>
            </a:r>
            <a:r>
              <a:rPr lang="en-CA" sz="2000" b="1" u="sng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Arial Rounded MT Bold" pitchFamily="34" charset="0"/>
              </a:rPr>
              <a:t>MONDAY</a:t>
            </a:r>
            <a:r>
              <a:rPr lang="en-CA" sz="2000" b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Arial Rounded MT Bold" pitchFamily="34" charset="0"/>
              </a:rPr>
              <a:t>” ~ </a:t>
            </a:r>
            <a:r>
              <a:rPr lang="en-CA" sz="2000" b="1" dirty="0" smtClean="0">
                <a:solidFill>
                  <a:schemeClr val="tx2"/>
                </a:solidFill>
                <a:effectLst>
                  <a:glow rad="127000">
                    <a:srgbClr val="FFFF00"/>
                  </a:glow>
                </a:effectLst>
                <a:latin typeface="Arial Rounded MT Bold" pitchFamily="34" charset="0"/>
              </a:rPr>
              <a:t>the </a:t>
            </a:r>
            <a:r>
              <a:rPr lang="en-CA" sz="2000" b="1" u="sng" dirty="0" smtClean="0">
                <a:solidFill>
                  <a:schemeClr val="tx2"/>
                </a:solidFill>
                <a:effectLst>
                  <a:glow rad="127000">
                    <a:srgbClr val="FFFF00"/>
                  </a:glow>
                </a:effectLst>
                <a:latin typeface="Arial Rounded MT Bold" pitchFamily="34" charset="0"/>
              </a:rPr>
              <a:t>2</a:t>
            </a:r>
            <a:r>
              <a:rPr lang="en-CA" sz="2000" b="1" u="sng" baseline="30000" dirty="0" smtClean="0">
                <a:solidFill>
                  <a:schemeClr val="tx2"/>
                </a:solidFill>
                <a:effectLst>
                  <a:glow rad="127000">
                    <a:srgbClr val="FFFF00"/>
                  </a:glow>
                </a:effectLst>
                <a:latin typeface="Arial Rounded MT Bold" pitchFamily="34" charset="0"/>
              </a:rPr>
              <a:t>nd</a:t>
            </a:r>
            <a:r>
              <a:rPr lang="en-CA" sz="2000" b="1" dirty="0" smtClean="0">
                <a:solidFill>
                  <a:schemeClr val="tx2"/>
                </a:solidFill>
                <a:effectLst>
                  <a:glow rad="127000">
                    <a:srgbClr val="FFFF00"/>
                  </a:glow>
                </a:effectLst>
                <a:latin typeface="Arial Rounded MT Bold" pitchFamily="34" charset="0"/>
              </a:rPr>
              <a:t> cycle of the week! </a:t>
            </a:r>
            <a:r>
              <a:rPr lang="en-CA" sz="2000" dirty="0" smtClean="0">
                <a:solidFill>
                  <a:schemeClr val="tx2"/>
                </a:solidFill>
                <a:latin typeface="Arial Rounded MT Bold" pitchFamily="34" charset="0"/>
              </a:rPr>
              <a:t> How is this </a:t>
            </a:r>
            <a:r>
              <a:rPr lang="en-CA" sz="2000" b="1" dirty="0" smtClean="0">
                <a:solidFill>
                  <a:srgbClr val="FF0000"/>
                </a:solidFill>
                <a:latin typeface="Arial Rounded MT Bold" pitchFamily="34" charset="0"/>
              </a:rPr>
              <a:t>in alignment with the </a:t>
            </a:r>
            <a:r>
              <a:rPr lang="en-CA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Rounded MT Bold" pitchFamily="34" charset="0"/>
              </a:rPr>
              <a:t>Enoch</a:t>
            </a:r>
            <a:r>
              <a:rPr lang="en-CA" sz="2000" b="1" dirty="0" smtClean="0">
                <a:solidFill>
                  <a:srgbClr val="FF0000"/>
                </a:solidFill>
                <a:latin typeface="Arial Rounded MT Bold" pitchFamily="34" charset="0"/>
              </a:rPr>
              <a:t> Calendar – that submits </a:t>
            </a:r>
            <a:r>
              <a:rPr lang="en-CA" sz="2000" b="1" dirty="0" smtClean="0">
                <a:solidFill>
                  <a:srgbClr val="006600"/>
                </a:solidFill>
                <a:latin typeface="Arial Rounded MT Bold" pitchFamily="34" charset="0"/>
              </a:rPr>
              <a:t>Wave Sheaf must be on </a:t>
            </a:r>
            <a:r>
              <a:rPr lang="en-CA" sz="2000" b="1" u="sng" dirty="0" smtClean="0">
                <a:solidFill>
                  <a:srgbClr val="FF0000"/>
                </a:solidFill>
                <a:latin typeface="Arial Rounded MT Bold" pitchFamily="34" charset="0"/>
              </a:rPr>
              <a:t>Sunda</a:t>
            </a:r>
            <a:r>
              <a:rPr lang="en-CA" sz="2000" b="1" dirty="0" smtClean="0">
                <a:solidFill>
                  <a:srgbClr val="FF0000"/>
                </a:solidFill>
                <a:latin typeface="Arial Rounded MT Bold" pitchFamily="34" charset="0"/>
              </a:rPr>
              <a:t>y the 26</a:t>
            </a:r>
            <a:r>
              <a:rPr lang="en-CA" sz="2000" b="1" baseline="30000" dirty="0" smtClean="0">
                <a:solidFill>
                  <a:srgbClr val="FF0000"/>
                </a:solidFill>
                <a:latin typeface="Arial Rounded MT Bold" pitchFamily="34" charset="0"/>
              </a:rPr>
              <a:t>th </a:t>
            </a:r>
            <a:r>
              <a:rPr lang="en-CA" sz="2000" b="1" dirty="0" smtClean="0">
                <a:solidFill>
                  <a:srgbClr val="FF0000"/>
                </a:solidFill>
                <a:latin typeface="Arial Rounded MT Bold" pitchFamily="34" charset="0"/>
              </a:rPr>
              <a:t>~ </a:t>
            </a:r>
            <a:r>
              <a:rPr lang="en-CA" sz="2000" b="1" dirty="0" smtClean="0">
                <a:solidFill>
                  <a:srgbClr val="006600"/>
                </a:solidFill>
                <a:latin typeface="Arial Rounded MT Bold" pitchFamily="34" charset="0"/>
              </a:rPr>
              <a:t>not</a:t>
            </a:r>
            <a:r>
              <a:rPr lang="en-CA" sz="2000" b="1" dirty="0" smtClean="0">
                <a:solidFill>
                  <a:srgbClr val="FF0000"/>
                </a:solidFill>
                <a:latin typeface="Arial Rounded MT Bold" pitchFamily="34" charset="0"/>
              </a:rPr>
              <a:t> Monday the 26</a:t>
            </a:r>
            <a:r>
              <a:rPr lang="en-CA" sz="2000" b="1" baseline="30000" dirty="0" smtClean="0">
                <a:solidFill>
                  <a:srgbClr val="FF0000"/>
                </a:solidFill>
                <a:latin typeface="Arial Rounded MT Bold" pitchFamily="34" charset="0"/>
              </a:rPr>
              <a:t>th</a:t>
            </a:r>
            <a:r>
              <a:rPr lang="en-CA" sz="2000" b="1" dirty="0" smtClean="0">
                <a:solidFill>
                  <a:srgbClr val="FF0000"/>
                </a:solidFill>
                <a:latin typeface="Arial Rounded MT Bold" pitchFamily="34" charset="0"/>
              </a:rPr>
              <a:t>?</a:t>
            </a:r>
            <a:endParaRPr lang="en-CA" sz="2000" b="1" dirty="0">
              <a:ln>
                <a:solidFill>
                  <a:srgbClr val="0000FF"/>
                </a:solidFill>
              </a:ln>
              <a:solidFill>
                <a:srgbClr val="FF0000"/>
              </a:solidFill>
              <a:latin typeface="Arial Rounded MT Bold" pitchFamily="34" charset="0"/>
            </a:endParaRPr>
          </a:p>
        </p:txBody>
      </p:sp>
      <p:pic>
        <p:nvPicPr>
          <p:cNvPr id="24" name="Picture 3" descr="C:\Users\Rae\Desktop\Passover banner edit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754" y="3365902"/>
            <a:ext cx="1625743" cy="78317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7745" y="2420888"/>
            <a:ext cx="2051483" cy="95179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1600" dirty="0" smtClean="0">
                <a:solidFill>
                  <a:schemeClr val="bg1"/>
                </a:solidFill>
                <a:effectLst>
                  <a:glow rad="127000">
                    <a:srgbClr val="FF0000"/>
                  </a:glow>
                </a:effectLst>
                <a:latin typeface="Arial Rounded MT Bold" pitchFamily="34" charset="0"/>
              </a:rPr>
              <a:t>#1) </a:t>
            </a:r>
            <a:br>
              <a:rPr lang="en-CA" sz="1600" dirty="0" smtClean="0">
                <a:solidFill>
                  <a:schemeClr val="bg1"/>
                </a:solidFill>
                <a:effectLst>
                  <a:glow rad="127000">
                    <a:srgbClr val="FF0000"/>
                  </a:glow>
                </a:effectLst>
                <a:latin typeface="Arial Rounded MT Bold" pitchFamily="34" charset="0"/>
              </a:rPr>
            </a:br>
            <a:r>
              <a:rPr lang="en-CA" dirty="0" smtClean="0">
                <a:solidFill>
                  <a:schemeClr val="bg1"/>
                </a:solidFill>
                <a:effectLst>
                  <a:glow rad="127000">
                    <a:srgbClr val="FF0000"/>
                  </a:glow>
                </a:effectLst>
                <a:latin typeface="Arial Rounded MT Bold" pitchFamily="34" charset="0"/>
              </a:rPr>
              <a:t>Midst  of the </a:t>
            </a:r>
            <a:br>
              <a:rPr lang="en-CA" dirty="0" smtClean="0">
                <a:solidFill>
                  <a:schemeClr val="bg1"/>
                </a:solidFill>
                <a:effectLst>
                  <a:glow rad="127000">
                    <a:srgbClr val="FF0000"/>
                  </a:glow>
                </a:effectLst>
                <a:latin typeface="Arial Rounded MT Bold" pitchFamily="34" charset="0"/>
              </a:rPr>
            </a:br>
            <a:r>
              <a:rPr lang="en-CA" dirty="0" smtClean="0">
                <a:solidFill>
                  <a:schemeClr val="bg1"/>
                </a:solidFill>
                <a:effectLst>
                  <a:glow rad="127000">
                    <a:srgbClr val="FF0000"/>
                  </a:glow>
                </a:effectLst>
                <a:latin typeface="Arial Rounded MT Bold" pitchFamily="34" charset="0"/>
              </a:rPr>
              <a:t>Week (Wed)</a:t>
            </a:r>
            <a:endParaRPr lang="en-CA" dirty="0">
              <a:solidFill>
                <a:schemeClr val="bg1"/>
              </a:solidFill>
              <a:effectLst>
                <a:glow rad="127000">
                  <a:srgbClr val="FF0000"/>
                </a:glow>
              </a:effectLst>
              <a:latin typeface="Arial Rounded MT Bold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40" y="980728"/>
            <a:ext cx="2808312" cy="1077218"/>
          </a:xfrm>
          <a:prstGeom prst="rect">
            <a:avLst/>
          </a:prstGeom>
          <a:solidFill>
            <a:srgbClr val="7030A0"/>
          </a:solidFill>
          <a:effectLst>
            <a:reflection blurRad="6350" stA="50000" endA="300" endPos="38500" dist="50800" dir="5400000" sy="-100000" algn="bl" rotWithShape="0"/>
          </a:effectLst>
          <a:scene3d>
            <a:camera prst="isometricOffAxis1Right"/>
            <a:lightRig rig="threePt" dir="t"/>
          </a:scene3d>
          <a:sp3d>
            <a:bevelT w="165100" prst="coolSlant"/>
          </a:sp3d>
        </p:spPr>
        <p:txBody>
          <a:bodyPr wrap="square" lIns="91440" tIns="45720" rIns="91440" bIns="45720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Thoughts to </a:t>
            </a:r>
            <a:br>
              <a:rPr lang="en-US" sz="3200" b="1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</a:br>
            <a:r>
              <a:rPr lang="en-US" sz="3200" b="1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Question!</a:t>
            </a:r>
            <a:endParaRPr lang="en-US" sz="3200" b="1" cap="none" spc="0" dirty="0">
              <a:ln w="11430">
                <a:solidFill>
                  <a:schemeClr val="bg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V Boli" pitchFamily="2" charset="0"/>
              <a:cs typeface="MV Boli" pitchFamily="2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4294212" y="4950669"/>
            <a:ext cx="0" cy="610909"/>
          </a:xfrm>
          <a:prstGeom prst="straightConnector1">
            <a:avLst/>
          </a:prstGeom>
          <a:ln w="57150">
            <a:solidFill>
              <a:srgbClr val="00B050"/>
            </a:solidFill>
            <a:headEnd type="oval" w="med" len="med"/>
            <a:tailEnd type="triangle" w="med" len="med"/>
          </a:ln>
          <a:effectLst>
            <a:glow rad="76200">
              <a:schemeClr val="bg1"/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0486900" y="4545123"/>
            <a:ext cx="792088" cy="612069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27000">
              <a:srgbClr val="FF0000"/>
            </a:glow>
            <a:softEdge rad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6" name="U-Turn Arrow 45"/>
          <p:cNvSpPr/>
          <p:nvPr/>
        </p:nvSpPr>
        <p:spPr>
          <a:xfrm rot="10800000">
            <a:off x="10882944" y="4262963"/>
            <a:ext cx="965095" cy="1662462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40901"/>
            </a:avLst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8100000" scaled="1"/>
            <a:tileRect/>
          </a:gradFill>
          <a:ln w="28575">
            <a:solidFill>
              <a:srgbClr val="99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842681" y="3140968"/>
            <a:ext cx="2228395" cy="1206045"/>
          </a:xfrm>
          <a:prstGeom prst="rect">
            <a:avLst/>
          </a:prstGeom>
          <a:solidFill>
            <a:schemeClr val="bg1"/>
          </a:solidFill>
          <a:ln w="28575"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CA" dirty="0" smtClean="0">
                <a:solidFill>
                  <a:srgbClr val="92D050"/>
                </a:solidFill>
                <a:effectLst>
                  <a:glow rad="63500">
                    <a:srgbClr val="006600"/>
                  </a:glow>
                </a:effectLst>
                <a:latin typeface="Arial Rounded MT Bold" pitchFamily="34" charset="0"/>
              </a:rPr>
              <a:t>#9)  2</a:t>
            </a:r>
            <a:r>
              <a:rPr lang="en-CA" baseline="30000" dirty="0" smtClean="0">
                <a:solidFill>
                  <a:srgbClr val="92D050"/>
                </a:solidFill>
                <a:effectLst>
                  <a:glow rad="63500">
                    <a:srgbClr val="006600"/>
                  </a:glow>
                </a:effectLst>
                <a:latin typeface="Arial Rounded MT Bold" pitchFamily="34" charset="0"/>
              </a:rPr>
              <a:t>nd</a:t>
            </a:r>
            <a:r>
              <a:rPr lang="en-CA" dirty="0" smtClean="0">
                <a:solidFill>
                  <a:srgbClr val="92D050"/>
                </a:solidFill>
                <a:effectLst>
                  <a:glow rad="63500">
                    <a:srgbClr val="006600"/>
                  </a:glow>
                </a:effectLst>
                <a:latin typeface="Arial Rounded MT Bold" pitchFamily="34" charset="0"/>
              </a:rPr>
              <a:t> Cycle </a:t>
            </a:r>
            <a:r>
              <a:rPr lang="en-CA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63500">
                    <a:srgbClr val="9CECAF"/>
                  </a:glow>
                </a:effectLst>
                <a:latin typeface="Arial Rounded MT Bold" pitchFamily="34" charset="0"/>
              </a:rPr>
              <a:t>(Monday) </a:t>
            </a:r>
            <a:r>
              <a:rPr lang="en-CA" dirty="0" smtClean="0">
                <a:solidFill>
                  <a:srgbClr val="92D050"/>
                </a:solidFill>
                <a:effectLst>
                  <a:glow rad="63500">
                    <a:srgbClr val="006600"/>
                  </a:glow>
                </a:effectLst>
                <a:latin typeface="Arial Rounded MT Bold" pitchFamily="34" charset="0"/>
              </a:rPr>
              <a:t/>
            </a:r>
            <a:br>
              <a:rPr lang="en-CA" dirty="0" smtClean="0">
                <a:solidFill>
                  <a:srgbClr val="92D050"/>
                </a:solidFill>
                <a:effectLst>
                  <a:glow rad="63500">
                    <a:srgbClr val="006600"/>
                  </a:glow>
                </a:effectLst>
                <a:latin typeface="Arial Rounded MT Bold" pitchFamily="34" charset="0"/>
              </a:rPr>
            </a:br>
            <a:r>
              <a:rPr lang="en-CA" u="sng" dirty="0" smtClean="0">
                <a:solidFill>
                  <a:srgbClr val="92D050"/>
                </a:solidFill>
                <a:effectLst>
                  <a:glow rad="63500">
                    <a:srgbClr val="006600"/>
                  </a:glow>
                </a:effectLst>
                <a:latin typeface="Arial Rounded MT Bold" pitchFamily="34" charset="0"/>
              </a:rPr>
              <a:t>Outside</a:t>
            </a:r>
            <a:r>
              <a:rPr lang="en-CA" dirty="0" smtClean="0">
                <a:solidFill>
                  <a:srgbClr val="92D050"/>
                </a:solidFill>
                <a:effectLst>
                  <a:glow rad="63500">
                    <a:srgbClr val="006600"/>
                  </a:glow>
                </a:effectLst>
                <a:latin typeface="Arial Rounded MT Bold" pitchFamily="34" charset="0"/>
              </a:rPr>
              <a:t> the</a:t>
            </a:r>
            <a:br>
              <a:rPr lang="en-CA" dirty="0" smtClean="0">
                <a:solidFill>
                  <a:srgbClr val="92D050"/>
                </a:solidFill>
                <a:effectLst>
                  <a:glow rad="63500">
                    <a:srgbClr val="006600"/>
                  </a:glow>
                </a:effectLst>
                <a:latin typeface="Arial Rounded MT Bold" pitchFamily="34" charset="0"/>
              </a:rPr>
            </a:br>
            <a:r>
              <a:rPr lang="en-CA" dirty="0" smtClean="0">
                <a:solidFill>
                  <a:srgbClr val="92D050"/>
                </a:solidFill>
                <a:effectLst>
                  <a:glow rad="63500">
                    <a:srgbClr val="006600"/>
                  </a:glow>
                </a:effectLst>
                <a:latin typeface="Arial Rounded MT Bold" pitchFamily="34" charset="0"/>
              </a:rPr>
              <a:t>Passover Festival</a:t>
            </a:r>
            <a:endParaRPr lang="en-CA" dirty="0">
              <a:solidFill>
                <a:srgbClr val="92D050"/>
              </a:solidFill>
              <a:effectLst>
                <a:glow rad="63500">
                  <a:srgbClr val="006600"/>
                </a:glow>
              </a:effectLst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829309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  <p:bldP spid="17" grpId="0" animBg="1"/>
      <p:bldP spid="46" grpId="0" animBg="1"/>
      <p:bldP spid="4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11036" y="6511325"/>
            <a:ext cx="477789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40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Cloud 6"/>
          <p:cNvSpPr/>
          <p:nvPr/>
        </p:nvSpPr>
        <p:spPr>
          <a:xfrm>
            <a:off x="45740" y="44624"/>
            <a:ext cx="12143085" cy="6624736"/>
          </a:xfrm>
          <a:prstGeom prst="cloud">
            <a:avLst/>
          </a:prstGeom>
          <a:solidFill>
            <a:srgbClr val="002060"/>
          </a:solidFill>
          <a:ln w="76200">
            <a:solidFill>
              <a:srgbClr val="00FFFF"/>
            </a:solidFill>
          </a:ln>
          <a:effectLst>
            <a:glow rad="1270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3200" b="1" dirty="0" smtClean="0">
                <a:ln>
                  <a:solidFill>
                    <a:schemeClr val="tx2"/>
                  </a:solidFill>
                </a:ln>
                <a:solidFill>
                  <a:srgbClr val="FF33CC"/>
                </a:solidFill>
                <a:effectLst>
                  <a:glow rad="127000">
                    <a:schemeClr val="accent6">
                      <a:lumMod val="60000"/>
                      <a:lumOff val="40000"/>
                    </a:schemeClr>
                  </a:glow>
                </a:effectLst>
                <a:latin typeface="Arial Rounded MT Bold" pitchFamily="34" charset="0"/>
              </a:rPr>
              <a:t>Could </a:t>
            </a:r>
            <a:r>
              <a:rPr lang="en-US" sz="3200" b="1" dirty="0" smtClean="0">
                <a:ln>
                  <a:solidFill>
                    <a:schemeClr val="tx2"/>
                  </a:solidFill>
                </a:ln>
                <a:solidFill>
                  <a:srgbClr val="00FFFF"/>
                </a:solidFill>
                <a:effectLst>
                  <a:glow rad="127000">
                    <a:schemeClr val="accent6">
                      <a:lumMod val="60000"/>
                      <a:lumOff val="40000"/>
                    </a:schemeClr>
                  </a:glow>
                </a:effectLst>
                <a:latin typeface="Arial Rounded MT Bold" pitchFamily="34" charset="0"/>
              </a:rPr>
              <a:t>Yahusha</a:t>
            </a:r>
            <a:r>
              <a:rPr lang="en-US" sz="3200" b="1" dirty="0" smtClean="0">
                <a:ln>
                  <a:solidFill>
                    <a:schemeClr val="tx2"/>
                  </a:solidFill>
                </a:ln>
                <a:solidFill>
                  <a:srgbClr val="FF33CC"/>
                </a:solidFill>
                <a:effectLst>
                  <a:glow rad="127000">
                    <a:schemeClr val="accent6">
                      <a:lumMod val="60000"/>
                      <a:lumOff val="40000"/>
                    </a:schemeClr>
                  </a:glow>
                </a:effectLst>
                <a:latin typeface="Arial Rounded MT Bold" pitchFamily="34" charset="0"/>
              </a:rPr>
              <a:t> abide by either a </a:t>
            </a:r>
            <a:r>
              <a:rPr lang="en-US" sz="3200" b="1" dirty="0" err="1" smtClean="0">
                <a:ln>
                  <a:solidFill>
                    <a:schemeClr val="tx2"/>
                  </a:solidFill>
                </a:ln>
                <a:solidFill>
                  <a:srgbClr val="FF33CC"/>
                </a:solidFill>
                <a:effectLst>
                  <a:glow rad="127000">
                    <a:schemeClr val="accent6">
                      <a:lumMod val="60000"/>
                      <a:lumOff val="40000"/>
                    </a:schemeClr>
                  </a:glow>
                </a:effectLst>
                <a:latin typeface="Arial Rounded MT Bold" pitchFamily="34" charset="0"/>
              </a:rPr>
              <a:t>Zadok</a:t>
            </a:r>
            <a:r>
              <a:rPr lang="en-US" sz="3200" b="1" dirty="0" smtClean="0">
                <a:ln>
                  <a:solidFill>
                    <a:schemeClr val="tx2"/>
                  </a:solidFill>
                </a:ln>
                <a:solidFill>
                  <a:srgbClr val="FF33CC"/>
                </a:solidFill>
                <a:effectLst>
                  <a:glow rad="127000">
                    <a:schemeClr val="accent6">
                      <a:lumMod val="60000"/>
                      <a:lumOff val="40000"/>
                    </a:schemeClr>
                  </a:glow>
                </a:effectLst>
                <a:latin typeface="Arial Rounded MT Bold" pitchFamily="34" charset="0"/>
              </a:rPr>
              <a:t> or Enoch  </a:t>
            </a:r>
            <a:r>
              <a:rPr lang="en-US" sz="3600" b="1" dirty="0" smtClean="0">
                <a:ln>
                  <a:solidFill>
                    <a:schemeClr val="tx2"/>
                  </a:solidFill>
                </a:ln>
                <a:solidFill>
                  <a:srgbClr val="FF33CC"/>
                </a:solidFill>
                <a:effectLst>
                  <a:glow rad="127000">
                    <a:srgbClr val="00FF00"/>
                  </a:glow>
                </a:effectLst>
                <a:latin typeface="Arial Black" panose="020B0A04020102020204" pitchFamily="34" charset="0"/>
              </a:rPr>
              <a:t>DATE </a:t>
            </a:r>
            <a:r>
              <a:rPr lang="en-US" sz="3200" b="1" dirty="0" smtClean="0">
                <a:ln>
                  <a:solidFill>
                    <a:schemeClr val="tx2"/>
                  </a:solidFill>
                </a:ln>
                <a:solidFill>
                  <a:srgbClr val="FF33CC"/>
                </a:solidFill>
                <a:effectLst>
                  <a:glow rad="127000">
                    <a:schemeClr val="accent6">
                      <a:lumMod val="60000"/>
                      <a:lumOff val="40000"/>
                    </a:schemeClr>
                  </a:glow>
                </a:effectLst>
                <a:latin typeface="Arial Rounded MT Bold" pitchFamily="34" charset="0"/>
              </a:rPr>
              <a:t>for His ascension?  </a:t>
            </a:r>
          </a:p>
          <a:p>
            <a:pPr algn="ctr"/>
            <a:endParaRPr lang="en-US" sz="3200" b="1" dirty="0">
              <a:ln>
                <a:solidFill>
                  <a:schemeClr val="tx2"/>
                </a:solidFill>
              </a:ln>
              <a:solidFill>
                <a:srgbClr val="FF33CC"/>
              </a:solidFill>
              <a:effectLst>
                <a:glow rad="127000">
                  <a:schemeClr val="accent6">
                    <a:lumMod val="60000"/>
                    <a:lumOff val="40000"/>
                  </a:schemeClr>
                </a:glow>
              </a:effectLst>
              <a:latin typeface="Comic Sans MS" pitchFamily="66" charset="0"/>
            </a:endParaRPr>
          </a:p>
          <a:p>
            <a:pPr algn="ctr"/>
            <a:r>
              <a:rPr lang="en-US" sz="3200" b="1" dirty="0" smtClean="0">
                <a:ln>
                  <a:solidFill>
                    <a:schemeClr val="tx2"/>
                  </a:solidFill>
                </a:ln>
                <a:solidFill>
                  <a:srgbClr val="FF33CC"/>
                </a:solidFill>
                <a:effectLst>
                  <a:glow rad="127000">
                    <a:schemeClr val="accent6">
                      <a:lumMod val="60000"/>
                      <a:lumOff val="40000"/>
                    </a:schemeClr>
                  </a:glow>
                </a:effectLst>
                <a:latin typeface="Comic Sans MS" pitchFamily="66" charset="0"/>
              </a:rPr>
              <a:t/>
            </a:r>
            <a:br>
              <a:rPr lang="en-US" sz="3200" b="1" dirty="0" smtClean="0">
                <a:ln>
                  <a:solidFill>
                    <a:schemeClr val="tx2"/>
                  </a:solidFill>
                </a:ln>
                <a:solidFill>
                  <a:srgbClr val="FF33CC"/>
                </a:solidFill>
                <a:effectLst>
                  <a:glow rad="127000">
                    <a:schemeClr val="accent6">
                      <a:lumMod val="60000"/>
                      <a:lumOff val="40000"/>
                    </a:schemeClr>
                  </a:glow>
                </a:effectLst>
                <a:latin typeface="Comic Sans MS" pitchFamily="66" charset="0"/>
              </a:rPr>
            </a:br>
            <a:r>
              <a:rPr lang="en-US" sz="4400" b="1" dirty="0" smtClean="0">
                <a:ln>
                  <a:solidFill>
                    <a:schemeClr val="tx2"/>
                  </a:solidFill>
                </a:ln>
                <a:solidFill>
                  <a:srgbClr val="FF33CC"/>
                </a:solidFill>
                <a:effectLst>
                  <a:glow rad="127000">
                    <a:schemeClr val="accent6">
                      <a:lumMod val="60000"/>
                      <a:lumOff val="40000"/>
                    </a:schemeClr>
                  </a:glow>
                </a:effectLst>
                <a:latin typeface="Arial Rounded MT Bold" pitchFamily="34" charset="0"/>
              </a:rPr>
              <a:t>Abib </a:t>
            </a:r>
            <a:r>
              <a:rPr lang="en-US" sz="4400" b="1" dirty="0" smtClean="0">
                <a:ln>
                  <a:solidFill>
                    <a:schemeClr val="tx2"/>
                  </a:solidFill>
                </a:ln>
                <a:solidFill>
                  <a:srgbClr val="0000FF"/>
                </a:solidFill>
                <a:effectLst>
                  <a:glow rad="127000">
                    <a:schemeClr val="accent6">
                      <a:lumMod val="60000"/>
                      <a:lumOff val="40000"/>
                    </a:schemeClr>
                  </a:glow>
                </a:effectLst>
                <a:latin typeface="Arial Rounded MT Bold" pitchFamily="34" charset="0"/>
              </a:rPr>
              <a:t>26</a:t>
            </a:r>
            <a:r>
              <a:rPr lang="en-US" sz="4400" b="1" dirty="0" smtClean="0">
                <a:ln>
                  <a:solidFill>
                    <a:schemeClr val="tx2"/>
                  </a:solidFill>
                </a:ln>
                <a:solidFill>
                  <a:srgbClr val="FF33CC"/>
                </a:solidFill>
                <a:effectLst>
                  <a:glow rad="127000">
                    <a:schemeClr val="accent6">
                      <a:lumMod val="60000"/>
                      <a:lumOff val="40000"/>
                    </a:schemeClr>
                  </a:glow>
                </a:effectLst>
                <a:latin typeface="Arial Rounded MT Bold" pitchFamily="34" charset="0"/>
              </a:rPr>
              <a:t> was the </a:t>
            </a:r>
            <a:r>
              <a:rPr lang="en-US" sz="4400" b="1" u="sng" dirty="0" smtClean="0">
                <a:ln w="12700">
                  <a:solidFill>
                    <a:srgbClr val="0000FF"/>
                  </a:solidFill>
                </a:ln>
                <a:solidFill>
                  <a:srgbClr val="99FFCC"/>
                </a:solidFill>
                <a:effectLst>
                  <a:glow rad="127000">
                    <a:schemeClr val="accent6">
                      <a:lumMod val="60000"/>
                      <a:lumOff val="40000"/>
                    </a:schemeClr>
                  </a:glow>
                </a:effectLst>
                <a:latin typeface="Arial Rounded MT Bold" pitchFamily="34" charset="0"/>
              </a:rPr>
              <a:t>2</a:t>
            </a:r>
            <a:r>
              <a:rPr lang="en-US" sz="4400" b="1" u="sng" baseline="30000" dirty="0" smtClean="0">
                <a:ln w="12700">
                  <a:solidFill>
                    <a:srgbClr val="0000FF"/>
                  </a:solidFill>
                </a:ln>
                <a:solidFill>
                  <a:srgbClr val="99FFCC"/>
                </a:solidFill>
                <a:effectLst>
                  <a:glow rad="127000">
                    <a:schemeClr val="accent6">
                      <a:lumMod val="60000"/>
                      <a:lumOff val="40000"/>
                    </a:schemeClr>
                  </a:glow>
                </a:effectLst>
                <a:latin typeface="Arial Rounded MT Bold" pitchFamily="34" charset="0"/>
              </a:rPr>
              <a:t>nd</a:t>
            </a:r>
            <a:r>
              <a:rPr lang="en-US" sz="4400" b="1" u="sng" dirty="0">
                <a:ln w="12700">
                  <a:solidFill>
                    <a:srgbClr val="0000FF"/>
                  </a:solidFill>
                </a:ln>
                <a:solidFill>
                  <a:srgbClr val="99FFCC"/>
                </a:solidFill>
                <a:effectLst>
                  <a:glow rad="127000">
                    <a:schemeClr val="accent6">
                      <a:lumMod val="60000"/>
                      <a:lumOff val="40000"/>
                    </a:schemeClr>
                  </a:glow>
                </a:effectLst>
                <a:latin typeface="Arial Rounded MT Bold" pitchFamily="34" charset="0"/>
              </a:rPr>
              <a:t> </a:t>
            </a:r>
            <a:r>
              <a:rPr lang="en-US" sz="4400" b="1" u="sng" dirty="0" smtClean="0">
                <a:ln w="12700">
                  <a:solidFill>
                    <a:srgbClr val="0000FF"/>
                  </a:solidFill>
                </a:ln>
                <a:solidFill>
                  <a:srgbClr val="99FFCC"/>
                </a:solidFill>
                <a:effectLst>
                  <a:glow rad="127000">
                    <a:schemeClr val="accent6">
                      <a:lumMod val="60000"/>
                      <a:lumOff val="40000"/>
                    </a:schemeClr>
                  </a:glow>
                </a:effectLst>
                <a:latin typeface="Arial Rounded MT Bold" pitchFamily="34" charset="0"/>
              </a:rPr>
              <a:t>morrow</a:t>
            </a:r>
            <a:r>
              <a:rPr lang="en-US" sz="4400" b="1" dirty="0" smtClean="0">
                <a:ln w="12700">
                  <a:solidFill>
                    <a:srgbClr val="0000FF"/>
                  </a:solidFill>
                </a:ln>
                <a:solidFill>
                  <a:srgbClr val="99FFCC"/>
                </a:solidFill>
                <a:effectLst>
                  <a:glow rad="127000">
                    <a:schemeClr val="accent6">
                      <a:lumMod val="60000"/>
                      <a:lumOff val="40000"/>
                    </a:schemeClr>
                  </a:glow>
                </a:effectLst>
                <a:latin typeface="Arial Rounded MT Bold" pitchFamily="34" charset="0"/>
              </a:rPr>
              <a:t>       </a:t>
            </a:r>
            <a:br>
              <a:rPr lang="en-US" sz="4400" b="1" dirty="0" smtClean="0">
                <a:ln w="12700">
                  <a:solidFill>
                    <a:srgbClr val="0000FF"/>
                  </a:solidFill>
                </a:ln>
                <a:solidFill>
                  <a:srgbClr val="99FFCC"/>
                </a:solidFill>
                <a:effectLst>
                  <a:glow rad="127000">
                    <a:schemeClr val="accent6">
                      <a:lumMod val="60000"/>
                      <a:lumOff val="40000"/>
                    </a:schemeClr>
                  </a:glow>
                </a:effectLst>
                <a:latin typeface="Arial Rounded MT Bold" pitchFamily="34" charset="0"/>
              </a:rPr>
            </a:br>
            <a:r>
              <a:rPr lang="en-US" sz="4400" b="1" dirty="0" smtClean="0">
                <a:ln w="12700">
                  <a:solidFill>
                    <a:srgbClr val="0000FF"/>
                  </a:solidFill>
                </a:ln>
                <a:solidFill>
                  <a:srgbClr val="99FFCC"/>
                </a:solidFill>
                <a:effectLst>
                  <a:glow rad="127000">
                    <a:schemeClr val="accent6">
                      <a:lumMod val="60000"/>
                      <a:lumOff val="40000"/>
                    </a:schemeClr>
                  </a:glow>
                </a:effectLst>
                <a:latin typeface="Arial Rounded MT Bold" pitchFamily="34" charset="0"/>
              </a:rPr>
              <a:t>     </a:t>
            </a:r>
            <a:r>
              <a:rPr lang="en-US" sz="4400" b="1" dirty="0" smtClean="0">
                <a:ln>
                  <a:solidFill>
                    <a:schemeClr val="tx2"/>
                  </a:solidFill>
                </a:ln>
                <a:solidFill>
                  <a:srgbClr val="FF33CC"/>
                </a:solidFill>
                <a:effectLst>
                  <a:glow rad="127000">
                    <a:schemeClr val="accent6">
                      <a:lumMod val="60000"/>
                      <a:lumOff val="40000"/>
                    </a:schemeClr>
                  </a:glow>
                </a:effectLst>
                <a:latin typeface="Arial Rounded MT Bold" pitchFamily="34" charset="0"/>
              </a:rPr>
              <a:t>in the  next week </a:t>
            </a:r>
            <a:r>
              <a:rPr lang="en-US" sz="4800" b="1" dirty="0" smtClean="0">
                <a:ln>
                  <a:solidFill>
                    <a:schemeClr val="tx2"/>
                  </a:solidFill>
                </a:ln>
                <a:solidFill>
                  <a:srgbClr val="FF33CC"/>
                </a:solidFill>
                <a:effectLst>
                  <a:glow rad="127000">
                    <a:schemeClr val="accent6">
                      <a:lumMod val="60000"/>
                      <a:lumOff val="40000"/>
                    </a:schemeClr>
                  </a:glow>
                </a:effectLst>
                <a:latin typeface="Arial Rounded MT Bold" pitchFamily="34" charset="0"/>
              </a:rPr>
              <a:t>-</a:t>
            </a:r>
          </a:p>
        </p:txBody>
      </p:sp>
      <p:sp>
        <p:nvSpPr>
          <p:cNvPr id="8" name="Lightning Bolt 7"/>
          <p:cNvSpPr/>
          <p:nvPr/>
        </p:nvSpPr>
        <p:spPr>
          <a:xfrm rot="6687541">
            <a:off x="9640250" y="409168"/>
            <a:ext cx="2335231" cy="1557943"/>
          </a:xfrm>
          <a:prstGeom prst="lightningBolt">
            <a:avLst/>
          </a:prstGeom>
          <a:solidFill>
            <a:srgbClr val="FF33CC"/>
          </a:solidFill>
          <a:ln w="76200">
            <a:solidFill>
              <a:srgbClr val="800000"/>
            </a:solidFill>
          </a:ln>
          <a:effectLst>
            <a:glow rad="127000">
              <a:srgbClr val="FFFF00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/>
          </a:p>
        </p:txBody>
      </p:sp>
      <p:cxnSp>
        <p:nvCxnSpPr>
          <p:cNvPr id="13" name="Straight Connector 12"/>
          <p:cNvCxnSpPr/>
          <p:nvPr/>
        </p:nvCxnSpPr>
        <p:spPr>
          <a:xfrm>
            <a:off x="4248580" y="3817088"/>
            <a:ext cx="936104" cy="0"/>
          </a:xfrm>
          <a:prstGeom prst="line">
            <a:avLst/>
          </a:prstGeom>
          <a:ln w="57150">
            <a:solidFill>
              <a:srgbClr val="00FFFF"/>
            </a:solidFill>
            <a:headEnd type="oval" w="med" len="med"/>
            <a:tailEnd type="oval" w="med" len="med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824694" y="4725144"/>
            <a:ext cx="10585176" cy="1440160"/>
          </a:xfrm>
          <a:prstGeom prst="roundRect">
            <a:avLst/>
          </a:prstGeom>
          <a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 w="57150">
            <a:solidFill>
              <a:srgbClr val="9933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lvl="0" algn="ctr"/>
            <a:r>
              <a:rPr lang="en-US" sz="4800" b="1" dirty="0">
                <a:ln w="38100">
                  <a:solidFill>
                    <a:srgbClr val="632C03"/>
                  </a:solidFill>
                </a:ln>
                <a:solidFill>
                  <a:srgbClr val="FFFF99"/>
                </a:solidFill>
                <a:effectLst>
                  <a:glow rad="127000">
                    <a:srgbClr val="00FF00">
                      <a:alpha val="82000"/>
                    </a:srgbClr>
                  </a:glow>
                </a:effectLst>
                <a:latin typeface="Comic Sans MS" pitchFamily="66" charset="0"/>
              </a:rPr>
              <a:t>OUTSIDE OF THE </a:t>
            </a:r>
            <a:r>
              <a:rPr lang="en-US" sz="4800" b="1" dirty="0" smtClean="0">
                <a:ln w="38100">
                  <a:solidFill>
                    <a:srgbClr val="632C03"/>
                  </a:solidFill>
                </a:ln>
                <a:solidFill>
                  <a:srgbClr val="FFFF99"/>
                </a:solidFill>
                <a:effectLst>
                  <a:glow rad="127000">
                    <a:srgbClr val="00FF00">
                      <a:alpha val="82000"/>
                    </a:srgbClr>
                  </a:glow>
                </a:effectLst>
                <a:latin typeface="Comic Sans MS" pitchFamily="66" charset="0"/>
              </a:rPr>
              <a:t/>
            </a:r>
            <a:br>
              <a:rPr lang="en-US" sz="4800" b="1" dirty="0" smtClean="0">
                <a:ln w="38100">
                  <a:solidFill>
                    <a:srgbClr val="632C03"/>
                  </a:solidFill>
                </a:ln>
                <a:solidFill>
                  <a:srgbClr val="FFFF99"/>
                </a:solidFill>
                <a:effectLst>
                  <a:glow rad="127000">
                    <a:srgbClr val="00FF00">
                      <a:alpha val="82000"/>
                    </a:srgbClr>
                  </a:glow>
                </a:effectLst>
                <a:latin typeface="Comic Sans MS" pitchFamily="66" charset="0"/>
              </a:rPr>
            </a:br>
            <a:r>
              <a:rPr lang="en-US" sz="4800" b="1" dirty="0" smtClean="0">
                <a:ln w="38100">
                  <a:solidFill>
                    <a:srgbClr val="632C03"/>
                  </a:solidFill>
                </a:ln>
                <a:solidFill>
                  <a:srgbClr val="FFFF99"/>
                </a:solidFill>
                <a:effectLst>
                  <a:glow rad="127000">
                    <a:srgbClr val="00FF00">
                      <a:alpha val="82000"/>
                    </a:srgbClr>
                  </a:glow>
                </a:effectLst>
                <a:latin typeface="Comic Sans MS" pitchFamily="66" charset="0"/>
              </a:rPr>
              <a:t>UNLEAVENED BREAD FESTIVAL!</a:t>
            </a:r>
            <a:endParaRPr lang="en-US" sz="4800" b="1" dirty="0">
              <a:ln w="38100">
                <a:solidFill>
                  <a:srgbClr val="632C03"/>
                </a:solidFill>
              </a:ln>
              <a:solidFill>
                <a:srgbClr val="FFFF99"/>
              </a:solidFill>
              <a:effectLst>
                <a:glow rad="127000">
                  <a:srgbClr val="00FF00">
                    <a:alpha val="82000"/>
                  </a:srgbClr>
                </a:glow>
              </a:effectLst>
              <a:latin typeface="Comic Sans MS" pitchFamily="66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184684" y="3817088"/>
            <a:ext cx="216024" cy="864096"/>
          </a:xfrm>
          <a:prstGeom prst="straightConnector1">
            <a:avLst/>
          </a:prstGeom>
          <a:ln w="76200">
            <a:solidFill>
              <a:srgbClr val="00FFFF"/>
            </a:solidFill>
            <a:headEnd type="oval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078188" y="2132856"/>
            <a:ext cx="1368152" cy="0"/>
          </a:xfrm>
          <a:prstGeom prst="line">
            <a:avLst/>
          </a:prstGeom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879970" y="2206137"/>
            <a:ext cx="7776864" cy="914399"/>
          </a:xfrm>
          <a:prstGeom prst="rect">
            <a:avLst/>
          </a:prstGeom>
          <a:solidFill>
            <a:srgbClr val="00FF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b="1" dirty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127000">
                    <a:srgbClr val="BCFFDE"/>
                  </a:glow>
                </a:effectLst>
                <a:latin typeface="Comic Sans MS" pitchFamily="66" charset="0"/>
              </a:rPr>
              <a:t>ABSOLUTELY NOT!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4122656014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" presetClass="entr" presetSubtype="10" repeatCount="500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75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3399">
                <a:alpha val="46000"/>
              </a:srgbClr>
            </a:gs>
            <a:gs pos="25000">
              <a:srgbClr val="FF6633">
                <a:alpha val="26000"/>
              </a:srgbClr>
            </a:gs>
            <a:gs pos="50000">
              <a:srgbClr val="FFFF00">
                <a:alpha val="26000"/>
              </a:srgbClr>
            </a:gs>
            <a:gs pos="75000">
              <a:srgbClr val="01A78F">
                <a:alpha val="29000"/>
              </a:srgbClr>
            </a:gs>
            <a:gs pos="100000">
              <a:srgbClr val="9933FF">
                <a:alpha val="20000"/>
              </a:srgbClr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79137" y="6500692"/>
            <a:ext cx="477789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41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748" y="188640"/>
            <a:ext cx="11881320" cy="6480720"/>
          </a:xfrm>
          <a:noFill/>
          <a:ln>
            <a:noFill/>
          </a:ln>
        </p:spPr>
        <p:txBody>
          <a:bodyPr anchor="t">
            <a:normAutofit fontScale="85000" lnSpcReduction="10000"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lnSpc>
                <a:spcPct val="150000"/>
              </a:lnSpc>
            </a:pPr>
            <a:r>
              <a:rPr lang="en-CA" sz="2000" dirty="0">
                <a:solidFill>
                  <a:srgbClr val="208080"/>
                </a:solidFill>
                <a:latin typeface="Verdana"/>
              </a:rPr>
              <a:t> </a:t>
            </a:r>
            <a:r>
              <a:rPr lang="en-CA" sz="7800" u="sng" dirty="0" smtClean="0">
                <a:ln>
                  <a:solidFill>
                    <a:srgbClr val="9900CC"/>
                  </a:solidFill>
                </a:ln>
                <a:solidFill>
                  <a:schemeClr val="tx2"/>
                </a:solidFill>
                <a:effectLst>
                  <a:glow rad="127000">
                    <a:srgbClr val="FFFF00"/>
                  </a:glow>
                </a:effectLst>
              </a:rPr>
              <a:t>Who</a:t>
            </a:r>
            <a:r>
              <a:rPr lang="en-CA" sz="2800" dirty="0" smtClean="0">
                <a:ln>
                  <a:solidFill>
                    <a:srgbClr val="9900CC"/>
                  </a:solidFill>
                </a:ln>
                <a:solidFill>
                  <a:schemeClr val="tx2"/>
                </a:solidFill>
                <a:effectLst>
                  <a:glow rad="127000">
                    <a:srgbClr val="FFFF00"/>
                  </a:glow>
                </a:effectLst>
              </a:rPr>
              <a:t>   </a:t>
            </a:r>
            <a:r>
              <a:rPr lang="en-CA" sz="3800" dirty="0" smtClean="0">
                <a:ln>
                  <a:solidFill>
                    <a:srgbClr val="9900CC"/>
                  </a:solidFill>
                </a:ln>
                <a:solidFill>
                  <a:schemeClr val="tx2"/>
                </a:solidFill>
                <a:effectLst/>
              </a:rPr>
              <a:t>then attempts to give </a:t>
            </a:r>
            <a:r>
              <a:rPr lang="en-CA" sz="3800" dirty="0" smtClean="0">
                <a:ln>
                  <a:solidFill>
                    <a:srgbClr val="9900CC"/>
                  </a:solidFill>
                </a:ln>
                <a:solidFill>
                  <a:schemeClr val="tx2"/>
                </a:solidFill>
              </a:rPr>
              <a:t>Enoch/</a:t>
            </a:r>
            <a:r>
              <a:rPr lang="en-CA" sz="3800" dirty="0" err="1" smtClean="0">
                <a:ln>
                  <a:solidFill>
                    <a:srgbClr val="9900CC"/>
                  </a:solidFill>
                </a:ln>
                <a:solidFill>
                  <a:schemeClr val="tx2"/>
                </a:solidFill>
              </a:rPr>
              <a:t>Zadok</a:t>
            </a:r>
            <a:r>
              <a:rPr lang="en-CA" sz="3800" dirty="0" smtClean="0">
                <a:ln>
                  <a:solidFill>
                    <a:srgbClr val="9900CC"/>
                  </a:solidFill>
                </a:ln>
                <a:solidFill>
                  <a:schemeClr val="tx2"/>
                </a:solidFill>
              </a:rPr>
              <a:t>, </a:t>
            </a:r>
            <a:r>
              <a:rPr lang="en-CA" sz="3800" dirty="0" smtClean="0">
                <a:ln>
                  <a:solidFill>
                    <a:srgbClr val="9900CC"/>
                  </a:solidFill>
                </a:ln>
                <a:solidFill>
                  <a:schemeClr val="tx2"/>
                </a:solidFill>
                <a:effectLst/>
              </a:rPr>
              <a:t>the right to claim that the </a:t>
            </a:r>
            <a:r>
              <a:rPr lang="en-CA" sz="3800" b="1" i="1" dirty="0" smtClean="0">
                <a:ln>
                  <a:solidFill>
                    <a:srgbClr val="9900CC"/>
                  </a:solidFill>
                </a:ln>
                <a:solidFill>
                  <a:srgbClr val="FF33CC"/>
                </a:solidFill>
                <a:effectLst/>
              </a:rPr>
              <a:t>Wave Sheaf of First Fruits </a:t>
            </a:r>
            <a:r>
              <a:rPr lang="en-CA" sz="3800" dirty="0" smtClean="0">
                <a:ln>
                  <a:solidFill>
                    <a:srgbClr val="9900CC"/>
                  </a:solidFill>
                </a:ln>
                <a:solidFill>
                  <a:schemeClr val="tx2"/>
                </a:solidFill>
              </a:rPr>
              <a:t>must be</a:t>
            </a:r>
            <a:r>
              <a:rPr lang="en-CA" sz="3800" dirty="0" smtClean="0">
                <a:ln>
                  <a:solidFill>
                    <a:srgbClr val="9900CC"/>
                  </a:solidFill>
                </a:ln>
                <a:solidFill>
                  <a:schemeClr val="tx2"/>
                </a:solidFill>
                <a:effectLst/>
              </a:rPr>
              <a:t> on Abib </a:t>
            </a:r>
            <a:r>
              <a:rPr lang="en-CA" sz="3800" b="1" u="sng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/>
              </a:rPr>
              <a:t>26</a:t>
            </a:r>
            <a:r>
              <a:rPr lang="en-CA" sz="3800" dirty="0" smtClean="0">
                <a:ln>
                  <a:solidFill>
                    <a:srgbClr val="9900CC"/>
                  </a:solidFill>
                </a:ln>
                <a:solidFill>
                  <a:schemeClr val="tx2"/>
                </a:solidFill>
              </a:rPr>
              <a:t> …?</a:t>
            </a:r>
            <a:endParaRPr lang="en-CA" sz="2800" dirty="0" smtClean="0">
              <a:ln>
                <a:solidFill>
                  <a:srgbClr val="9900CC"/>
                </a:solidFill>
              </a:ln>
              <a:solidFill>
                <a:schemeClr val="tx2"/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en-CA" sz="2800" dirty="0">
                <a:ln>
                  <a:solidFill>
                    <a:srgbClr val="9900CC"/>
                  </a:solidFill>
                </a:ln>
                <a:solidFill>
                  <a:schemeClr val="tx2"/>
                </a:solidFill>
                <a:effectLst>
                  <a:glow rad="127000">
                    <a:srgbClr val="00FF00"/>
                  </a:glow>
                </a:effectLst>
              </a:rPr>
              <a:t>1</a:t>
            </a:r>
            <a:r>
              <a:rPr lang="en-CA" sz="2800" dirty="0" smtClean="0">
                <a:ln>
                  <a:solidFill>
                    <a:srgbClr val="9900CC"/>
                  </a:solidFill>
                </a:ln>
                <a:solidFill>
                  <a:schemeClr val="tx2"/>
                </a:solidFill>
                <a:effectLst>
                  <a:glow rad="127000">
                    <a:srgbClr val="00FF00"/>
                  </a:glow>
                </a:effectLst>
              </a:rPr>
              <a:t>.</a:t>
            </a:r>
            <a:r>
              <a:rPr lang="en-CA" sz="2800" dirty="0" smtClean="0">
                <a:ln>
                  <a:solidFill>
                    <a:srgbClr val="9900CC"/>
                  </a:solidFill>
                </a:ln>
                <a:solidFill>
                  <a:schemeClr val="tx2"/>
                </a:solidFill>
                <a:effectLst/>
              </a:rPr>
              <a:t>  </a:t>
            </a:r>
            <a:r>
              <a:rPr lang="en-CA" sz="2800" dirty="0" smtClean="0">
                <a:ln>
                  <a:solidFill>
                    <a:srgbClr val="9900CC"/>
                  </a:solidFill>
                </a:ln>
                <a:solidFill>
                  <a:schemeClr val="tx2"/>
                </a:solidFill>
              </a:rPr>
              <a:t>When for 1500+ years this statute was rehearsed according to Torah so the </a:t>
            </a:r>
            <a:br>
              <a:rPr lang="en-CA" sz="2800" dirty="0" smtClean="0">
                <a:ln>
                  <a:solidFill>
                    <a:srgbClr val="9900CC"/>
                  </a:solidFill>
                </a:ln>
                <a:solidFill>
                  <a:schemeClr val="tx2"/>
                </a:solidFill>
              </a:rPr>
            </a:br>
            <a:r>
              <a:rPr lang="en-CA" sz="2800" dirty="0" smtClean="0">
                <a:ln>
                  <a:solidFill>
                    <a:srgbClr val="9900CC"/>
                  </a:solidFill>
                </a:ln>
                <a:solidFill>
                  <a:schemeClr val="tx2"/>
                </a:solidFill>
              </a:rPr>
              <a:t>     people would know the </a:t>
            </a:r>
            <a:r>
              <a:rPr lang="en-CA" sz="2800" dirty="0" smtClean="0">
                <a:ln>
                  <a:solidFill>
                    <a:srgbClr val="9900CC"/>
                  </a:solidFill>
                </a:ln>
                <a:solidFill>
                  <a:schemeClr val="tx2"/>
                </a:solidFill>
                <a:effectLst>
                  <a:glow rad="127000">
                    <a:srgbClr val="99FFCC"/>
                  </a:glow>
                </a:effectLst>
                <a:latin typeface="Arial Black" panose="020B0A04020102020204" pitchFamily="34" charset="0"/>
              </a:rPr>
              <a:t>PROPHETIC VALUE </a:t>
            </a:r>
            <a:r>
              <a:rPr lang="en-CA" sz="2800" dirty="0" smtClean="0">
                <a:ln>
                  <a:solidFill>
                    <a:srgbClr val="9900CC"/>
                  </a:solidFill>
                </a:ln>
                <a:solidFill>
                  <a:schemeClr val="tx2"/>
                </a:solidFill>
              </a:rPr>
              <a:t>of this special festival, as a very</a:t>
            </a:r>
            <a:br>
              <a:rPr lang="en-CA" sz="2800" dirty="0" smtClean="0">
                <a:ln>
                  <a:solidFill>
                    <a:srgbClr val="9900CC"/>
                  </a:solidFill>
                </a:ln>
                <a:solidFill>
                  <a:schemeClr val="tx2"/>
                </a:solidFill>
              </a:rPr>
            </a:br>
            <a:r>
              <a:rPr lang="en-CA" sz="2800" dirty="0" smtClean="0">
                <a:ln>
                  <a:solidFill>
                    <a:srgbClr val="9900CC"/>
                  </a:solidFill>
                </a:ln>
                <a:solidFill>
                  <a:schemeClr val="tx2"/>
                </a:solidFill>
              </a:rPr>
              <a:t>     permanent</a:t>
            </a:r>
            <a:r>
              <a:rPr lang="en-CA" sz="2800" dirty="0">
                <a:ln>
                  <a:solidFill>
                    <a:srgbClr val="9900CC"/>
                  </a:solidFill>
                </a:ln>
                <a:solidFill>
                  <a:schemeClr val="tx2"/>
                </a:solidFill>
              </a:rPr>
              <a:t> </a:t>
            </a:r>
            <a:r>
              <a:rPr lang="en-CA" sz="2800" dirty="0" smtClean="0">
                <a:ln>
                  <a:solidFill>
                    <a:srgbClr val="9900CC"/>
                  </a:solidFill>
                </a:ln>
                <a:solidFill>
                  <a:schemeClr val="tx2"/>
                </a:solidFill>
              </a:rPr>
              <a:t>marker for the True Messiah and His ascension.</a:t>
            </a:r>
            <a:endParaRPr lang="en-CA" sz="2800" dirty="0" smtClean="0">
              <a:ln>
                <a:solidFill>
                  <a:srgbClr val="9900CC"/>
                </a:solidFill>
              </a:ln>
              <a:solidFill>
                <a:schemeClr val="tx2"/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en-CA" sz="2800" dirty="0" smtClean="0">
                <a:ln>
                  <a:solidFill>
                    <a:srgbClr val="9900CC"/>
                  </a:solidFill>
                </a:ln>
                <a:solidFill>
                  <a:schemeClr val="tx2"/>
                </a:solidFill>
                <a:effectLst>
                  <a:glow rad="127000">
                    <a:srgbClr val="00FF00"/>
                  </a:glow>
                </a:effectLst>
              </a:rPr>
              <a:t>2.  </a:t>
            </a:r>
            <a:r>
              <a:rPr lang="en-CA" sz="2800" b="1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</a:rPr>
              <a:t>For Joshua</a:t>
            </a:r>
            <a:r>
              <a:rPr lang="en-CA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</a:rPr>
              <a:t>:  </a:t>
            </a:r>
            <a:r>
              <a:rPr lang="en-CA" sz="2800" dirty="0" smtClean="0">
                <a:ln>
                  <a:solidFill>
                    <a:srgbClr val="9900CC"/>
                  </a:solidFill>
                </a:ln>
                <a:solidFill>
                  <a:schemeClr val="tx2"/>
                </a:solidFill>
                <a:effectLst/>
              </a:rPr>
              <a:t>His </a:t>
            </a:r>
            <a:r>
              <a:rPr lang="en-CA" sz="2800" u="sng" dirty="0" smtClean="0">
                <a:ln>
                  <a:solidFill>
                    <a:srgbClr val="9900CC"/>
                  </a:solidFill>
                </a:ln>
                <a:solidFill>
                  <a:schemeClr val="tx2"/>
                </a:solidFill>
                <a:effectLst>
                  <a:glow rad="127000">
                    <a:srgbClr val="BCFFDE"/>
                  </a:glow>
                </a:effectLst>
              </a:rPr>
              <a:t>First Portion</a:t>
            </a:r>
            <a:r>
              <a:rPr lang="en-CA" sz="2800" dirty="0" smtClean="0">
                <a:ln>
                  <a:solidFill>
                    <a:srgbClr val="9900CC"/>
                  </a:solidFill>
                </a:ln>
                <a:solidFill>
                  <a:schemeClr val="tx2"/>
                </a:solidFill>
                <a:effectLst>
                  <a:glow rad="127000">
                    <a:srgbClr val="BCFFDE"/>
                  </a:glow>
                </a:effectLst>
              </a:rPr>
              <a:t> of Dough </a:t>
            </a:r>
            <a:r>
              <a:rPr lang="en-CA" sz="2800" dirty="0" smtClean="0">
                <a:ln>
                  <a:solidFill>
                    <a:srgbClr val="9900CC"/>
                  </a:solidFill>
                </a:ln>
                <a:solidFill>
                  <a:schemeClr val="tx2"/>
                </a:solidFill>
              </a:rPr>
              <a:t>becomes </a:t>
            </a:r>
            <a:r>
              <a:rPr lang="en-CA" sz="2800" dirty="0" smtClean="0">
                <a:ln>
                  <a:solidFill>
                    <a:srgbClr val="9900CC"/>
                  </a:solidFill>
                </a:ln>
                <a:solidFill>
                  <a:schemeClr val="tx2"/>
                </a:solidFill>
                <a:effectLst/>
              </a:rPr>
              <a:t>seriously outdated by Abib </a:t>
            </a:r>
            <a:r>
              <a:rPr lang="en-CA" sz="2800" b="1" u="sng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/>
              </a:rPr>
              <a:t>26</a:t>
            </a:r>
            <a:r>
              <a:rPr lang="en-CA" sz="2800" dirty="0" smtClean="0">
                <a:ln>
                  <a:solidFill>
                    <a:srgbClr val="9900CC"/>
                  </a:solidFill>
                </a:ln>
                <a:solidFill>
                  <a:schemeClr val="tx2"/>
                </a:solidFill>
                <a:effectLst/>
              </a:rPr>
              <a:t>?! </a:t>
            </a:r>
          </a:p>
          <a:p>
            <a:pPr>
              <a:lnSpc>
                <a:spcPct val="150000"/>
              </a:lnSpc>
            </a:pPr>
            <a:r>
              <a:rPr lang="en-CA" sz="2800" dirty="0" smtClean="0">
                <a:ln>
                  <a:solidFill>
                    <a:srgbClr val="9900CC"/>
                  </a:solidFill>
                </a:ln>
                <a:solidFill>
                  <a:schemeClr val="tx2"/>
                </a:solidFill>
                <a:effectLst>
                  <a:glow rad="127000">
                    <a:srgbClr val="00FF00"/>
                  </a:glow>
                </a:effectLst>
              </a:rPr>
              <a:t>3.  </a:t>
            </a:r>
            <a:r>
              <a:rPr lang="en-CA" sz="2800" b="1" u="sng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For Yahusha</a:t>
            </a:r>
            <a:r>
              <a:rPr lang="en-CA" sz="28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:  </a:t>
            </a:r>
            <a:r>
              <a:rPr lang="en-CA" sz="2800" dirty="0" smtClean="0">
                <a:ln>
                  <a:solidFill>
                    <a:srgbClr val="9900CC"/>
                  </a:solidFill>
                </a:ln>
                <a:solidFill>
                  <a:schemeClr val="tx2"/>
                </a:solidFill>
              </a:rPr>
              <a:t>F</a:t>
            </a:r>
            <a:r>
              <a:rPr lang="en-CA" sz="2800" dirty="0" smtClean="0">
                <a:ln>
                  <a:solidFill>
                    <a:srgbClr val="9900CC"/>
                  </a:solidFill>
                </a:ln>
                <a:solidFill>
                  <a:schemeClr val="tx2"/>
                </a:solidFill>
                <a:effectLst/>
              </a:rPr>
              <a:t>ulfilling </a:t>
            </a:r>
            <a:r>
              <a:rPr lang="en-CA" sz="2800" dirty="0" smtClean="0">
                <a:ln>
                  <a:solidFill>
                    <a:srgbClr val="9900CC"/>
                  </a:solidFill>
                </a:ln>
                <a:solidFill>
                  <a:schemeClr val="tx2"/>
                </a:solidFill>
              </a:rPr>
              <a:t>Enoch</a:t>
            </a:r>
            <a:r>
              <a:rPr lang="en-CA" sz="2800" dirty="0" smtClean="0">
                <a:ln>
                  <a:solidFill>
                    <a:srgbClr val="9900CC"/>
                  </a:solidFill>
                </a:ln>
                <a:solidFill>
                  <a:schemeClr val="tx2"/>
                </a:solidFill>
                <a:effectLst/>
              </a:rPr>
              <a:t>’s claim for First Fruit offering on </a:t>
            </a:r>
            <a:r>
              <a:rPr lang="en-CA" sz="2800" dirty="0" smtClean="0">
                <a:ln>
                  <a:solidFill>
                    <a:srgbClr val="9900CC"/>
                  </a:solidFill>
                </a:ln>
                <a:solidFill>
                  <a:schemeClr val="tx2"/>
                </a:solidFill>
              </a:rPr>
              <a:t>Abib</a:t>
            </a:r>
            <a:r>
              <a:rPr lang="en-CA" sz="2800" dirty="0" smtClean="0">
                <a:ln>
                  <a:solidFill>
                    <a:srgbClr val="9900CC"/>
                  </a:solidFill>
                </a:ln>
                <a:solidFill>
                  <a:schemeClr val="tx2"/>
                </a:solidFill>
                <a:effectLst/>
              </a:rPr>
              <a:t> </a:t>
            </a:r>
            <a:r>
              <a:rPr lang="en-CA" sz="2800" b="1" u="sng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/>
              </a:rPr>
              <a:t>26</a:t>
            </a:r>
            <a:r>
              <a:rPr lang="en-CA" sz="2800" b="1" u="sng" baseline="30000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/>
              </a:rPr>
              <a:t>th</a:t>
            </a:r>
            <a:r>
              <a:rPr lang="en-CA" sz="2800" dirty="0" smtClean="0">
                <a:ln>
                  <a:solidFill>
                    <a:srgbClr val="9900CC"/>
                  </a:solidFill>
                </a:ln>
                <a:solidFill>
                  <a:schemeClr val="tx2"/>
                </a:solidFill>
                <a:effectLst/>
              </a:rPr>
              <a:t> of the</a:t>
            </a:r>
            <a:br>
              <a:rPr lang="en-CA" sz="2800" dirty="0" smtClean="0">
                <a:ln>
                  <a:solidFill>
                    <a:srgbClr val="9900CC"/>
                  </a:solidFill>
                </a:ln>
                <a:solidFill>
                  <a:schemeClr val="tx2"/>
                </a:solidFill>
                <a:effectLst/>
              </a:rPr>
            </a:br>
            <a:r>
              <a:rPr lang="en-CA" sz="2800" dirty="0" smtClean="0">
                <a:ln>
                  <a:solidFill>
                    <a:srgbClr val="9900CC"/>
                  </a:solidFill>
                </a:ln>
                <a:solidFill>
                  <a:schemeClr val="tx2"/>
                </a:solidFill>
                <a:effectLst/>
              </a:rPr>
              <a:t>     month </a:t>
            </a:r>
            <a:r>
              <a:rPr lang="en-CA" sz="2800" u="sng" dirty="0" smtClean="0">
                <a:ln>
                  <a:solidFill>
                    <a:srgbClr val="9900CC"/>
                  </a:solidFill>
                </a:ln>
                <a:solidFill>
                  <a:schemeClr val="tx2"/>
                </a:solidFill>
                <a:effectLst/>
              </a:rPr>
              <a:t>AND</a:t>
            </a:r>
            <a:r>
              <a:rPr lang="en-CA" sz="2800" dirty="0" smtClean="0">
                <a:ln>
                  <a:solidFill>
                    <a:srgbClr val="9900CC"/>
                  </a:solidFill>
                </a:ln>
                <a:solidFill>
                  <a:schemeClr val="tx2"/>
                </a:solidFill>
                <a:effectLst/>
              </a:rPr>
              <a:t> the </a:t>
            </a:r>
            <a:r>
              <a:rPr lang="en-CA" sz="2800" b="1" u="sng" dirty="0" smtClean="0">
                <a:ln>
                  <a:solidFill>
                    <a:srgbClr val="9900CC"/>
                  </a:solidFill>
                </a:ln>
                <a:solidFill>
                  <a:schemeClr val="tx2"/>
                </a:solidFill>
                <a:effectLst>
                  <a:glow rad="127000">
                    <a:srgbClr val="FF99FF"/>
                  </a:glow>
                </a:effectLst>
              </a:rPr>
              <a:t>2</a:t>
            </a:r>
            <a:r>
              <a:rPr lang="en-CA" sz="2800" b="1" u="sng" baseline="30000" dirty="0" smtClean="0">
                <a:ln>
                  <a:solidFill>
                    <a:srgbClr val="9900CC"/>
                  </a:solidFill>
                </a:ln>
                <a:solidFill>
                  <a:schemeClr val="tx2"/>
                </a:solidFill>
                <a:effectLst>
                  <a:glow rad="127000">
                    <a:srgbClr val="FF99FF"/>
                  </a:glow>
                </a:effectLst>
              </a:rPr>
              <a:t>nd</a:t>
            </a:r>
            <a:r>
              <a:rPr lang="en-CA" sz="2800" dirty="0" smtClean="0">
                <a:ln>
                  <a:solidFill>
                    <a:srgbClr val="9900CC"/>
                  </a:solidFill>
                </a:ln>
                <a:solidFill>
                  <a:schemeClr val="tx2"/>
                </a:solidFill>
                <a:effectLst/>
              </a:rPr>
              <a:t> cycle</a:t>
            </a:r>
            <a:r>
              <a:rPr lang="en-CA" sz="2800" dirty="0" smtClean="0">
                <a:ln>
                  <a:solidFill>
                    <a:srgbClr val="9900CC"/>
                  </a:solidFill>
                </a:ln>
                <a:solidFill>
                  <a:schemeClr val="tx2"/>
                </a:solidFill>
                <a:effectLst>
                  <a:glow rad="127000">
                    <a:srgbClr val="FFFF00"/>
                  </a:glow>
                </a:effectLst>
              </a:rPr>
              <a:t> </a:t>
            </a:r>
            <a:r>
              <a:rPr lang="en-CA" sz="2800" dirty="0" smtClean="0">
                <a:ln>
                  <a:solidFill>
                    <a:srgbClr val="9900CC"/>
                  </a:solidFill>
                </a:ln>
                <a:solidFill>
                  <a:schemeClr val="tx2"/>
                </a:solidFill>
                <a:effectLst/>
              </a:rPr>
              <a:t>of the week </a:t>
            </a:r>
            <a:r>
              <a:rPr lang="en-CA" sz="2800" dirty="0">
                <a:ln>
                  <a:solidFill>
                    <a:srgbClr val="9900CC"/>
                  </a:solidFill>
                </a:ln>
                <a:solidFill>
                  <a:srgbClr val="FF0000"/>
                </a:solidFill>
              </a:rPr>
              <a:t>(Monday</a:t>
            </a:r>
            <a:r>
              <a:rPr lang="en-CA" sz="2800" dirty="0" smtClean="0">
                <a:ln>
                  <a:solidFill>
                    <a:srgbClr val="9900CC"/>
                  </a:solidFill>
                </a:ln>
                <a:solidFill>
                  <a:srgbClr val="FF0000"/>
                </a:solidFill>
              </a:rPr>
              <a:t>), is surely -</a:t>
            </a:r>
            <a:r>
              <a:rPr lang="en-CA" sz="2800" dirty="0" smtClean="0">
                <a:ln>
                  <a:solidFill>
                    <a:srgbClr val="9900CC"/>
                  </a:solidFill>
                </a:ln>
                <a:solidFill>
                  <a:schemeClr val="tx2"/>
                </a:solidFill>
                <a:effectLst/>
              </a:rPr>
              <a:t> </a:t>
            </a:r>
            <a:br>
              <a:rPr lang="en-CA" sz="2800" dirty="0" smtClean="0">
                <a:ln>
                  <a:solidFill>
                    <a:srgbClr val="9900CC"/>
                  </a:solidFill>
                </a:ln>
                <a:solidFill>
                  <a:schemeClr val="tx2"/>
                </a:solidFill>
                <a:effectLst/>
              </a:rPr>
            </a:br>
            <a:r>
              <a:rPr lang="en-CA" sz="2800" dirty="0">
                <a:ln>
                  <a:solidFill>
                    <a:srgbClr val="9900CC"/>
                  </a:solidFill>
                </a:ln>
                <a:solidFill>
                  <a:schemeClr val="tx2"/>
                </a:solidFill>
              </a:rPr>
              <a:t> </a:t>
            </a:r>
            <a:r>
              <a:rPr lang="en-CA" sz="2800" dirty="0" smtClean="0">
                <a:ln>
                  <a:solidFill>
                    <a:srgbClr val="9900CC"/>
                  </a:solidFill>
                </a:ln>
                <a:solidFill>
                  <a:schemeClr val="tx2"/>
                </a:solidFill>
              </a:rPr>
              <a:t>    </a:t>
            </a:r>
            <a:r>
              <a:rPr lang="en-CA" sz="4800" b="1" u="sng" dirty="0" smtClean="0">
                <a:ln>
                  <a:solidFill>
                    <a:srgbClr val="9900CC"/>
                  </a:solidFill>
                </a:ln>
                <a:solidFill>
                  <a:srgbClr val="FF0000"/>
                </a:solidFill>
                <a:effectLst/>
              </a:rPr>
              <a:t>BREAKING THE STATUTES</a:t>
            </a:r>
            <a:r>
              <a:rPr lang="en-CA" sz="4800" b="1" dirty="0" smtClean="0">
                <a:ln>
                  <a:solidFill>
                    <a:srgbClr val="9900CC"/>
                  </a:solidFill>
                </a:ln>
                <a:solidFill>
                  <a:srgbClr val="FF0000"/>
                </a:solidFill>
                <a:effectLst/>
              </a:rPr>
              <a:t> </a:t>
            </a:r>
            <a:r>
              <a:rPr lang="en-CA" sz="4800" dirty="0" smtClean="0">
                <a:ln>
                  <a:solidFill>
                    <a:srgbClr val="9900CC"/>
                  </a:solidFill>
                </a:ln>
                <a:solidFill>
                  <a:schemeClr val="tx2"/>
                </a:solidFill>
                <a:effectLst/>
              </a:rPr>
              <a:t>of </a:t>
            </a:r>
            <a:r>
              <a:rPr lang="en-CA" sz="4800" b="1" dirty="0" smtClean="0">
                <a:ln>
                  <a:solidFill>
                    <a:srgbClr val="9900CC"/>
                  </a:solidFill>
                </a:ln>
                <a:solidFill>
                  <a:srgbClr val="00FFFF"/>
                </a:solidFill>
                <a:effectLst/>
              </a:rPr>
              <a:t>Yahuah!</a:t>
            </a:r>
            <a:r>
              <a:rPr lang="en-CA" sz="4800" dirty="0" smtClean="0">
                <a:ln>
                  <a:solidFill>
                    <a:srgbClr val="9900CC"/>
                  </a:solidFill>
                </a:ln>
                <a:solidFill>
                  <a:schemeClr val="tx2"/>
                </a:solidFill>
                <a:effectLst/>
              </a:rPr>
              <a:t>   </a:t>
            </a:r>
          </a:p>
        </p:txBody>
      </p:sp>
      <p:pic>
        <p:nvPicPr>
          <p:cNvPr id="6" name="Picture 4" descr="C:\Users\Rae\Desktop\Art on Desktop\white man clip art\yellow-blue smiley faces\blue face surprise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883" y="4963182"/>
            <a:ext cx="1592621" cy="156216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21024913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3399">
                <a:alpha val="46000"/>
              </a:srgbClr>
            </a:gs>
            <a:gs pos="25000">
              <a:srgbClr val="FF6633">
                <a:alpha val="26000"/>
              </a:srgbClr>
            </a:gs>
            <a:gs pos="50000">
              <a:srgbClr val="FFFF00">
                <a:alpha val="26000"/>
              </a:srgbClr>
            </a:gs>
            <a:gs pos="75000">
              <a:srgbClr val="01A78F">
                <a:alpha val="29000"/>
              </a:srgbClr>
            </a:gs>
            <a:gs pos="100000">
              <a:srgbClr val="9933FF">
                <a:alpha val="20000"/>
              </a:srgbClr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79137" y="6500692"/>
            <a:ext cx="477789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42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1764" y="413048"/>
            <a:ext cx="11953328" cy="6447054"/>
          </a:xfrm>
          <a:noFill/>
          <a:ln>
            <a:noFill/>
          </a:ln>
        </p:spPr>
        <p:txBody>
          <a:bodyPr anchor="ctr">
            <a:normAutofit fontScale="92500" lnSpcReduction="10000"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lnSpc>
                <a:spcPct val="150000"/>
              </a:lnSpc>
            </a:pPr>
            <a:r>
              <a:rPr lang="en-CA" sz="3200" b="1" dirty="0">
                <a:solidFill>
                  <a:srgbClr val="C00000"/>
                </a:solidFill>
              </a:rPr>
              <a:t>	</a:t>
            </a:r>
            <a:r>
              <a:rPr lang="en-CA" sz="3200" dirty="0" smtClean="0">
                <a:solidFill>
                  <a:srgbClr val="C00000"/>
                </a:solidFill>
              </a:rPr>
              <a:t>What about </a:t>
            </a:r>
            <a:r>
              <a:rPr lang="en-CA" sz="3200" b="1" dirty="0" smtClean="0">
                <a:solidFill>
                  <a:srgbClr val="0000FF"/>
                </a:solidFill>
              </a:rPr>
              <a:t>Yahusha</a:t>
            </a:r>
            <a:r>
              <a:rPr lang="en-CA" sz="3200" dirty="0" smtClean="0">
                <a:solidFill>
                  <a:srgbClr val="C00000"/>
                </a:solidFill>
              </a:rPr>
              <a:t> being the </a:t>
            </a:r>
            <a:r>
              <a:rPr lang="en-CA" sz="4300" u="sng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PERFECT</a:t>
            </a:r>
            <a:r>
              <a:rPr lang="en-CA" sz="3200" dirty="0" smtClean="0">
                <a:solidFill>
                  <a:srgbClr val="C00000"/>
                </a:solidFill>
              </a:rPr>
              <a:t> </a:t>
            </a:r>
            <a:r>
              <a:rPr lang="en-CA" sz="3200" b="1" dirty="0" smtClean="0">
                <a:solidFill>
                  <a:srgbClr val="C00000"/>
                </a:solidFill>
              </a:rPr>
              <a:t/>
            </a:r>
            <a:br>
              <a:rPr lang="en-CA" sz="3200" b="1" dirty="0" smtClean="0">
                <a:solidFill>
                  <a:srgbClr val="C00000"/>
                </a:solidFill>
              </a:rPr>
            </a:br>
            <a:r>
              <a:rPr lang="en-CA" sz="3200" b="1" dirty="0" smtClean="0">
                <a:solidFill>
                  <a:srgbClr val="C00000"/>
                </a:solidFill>
              </a:rPr>
              <a:t>  	</a:t>
            </a:r>
            <a:r>
              <a:rPr lang="en-CA" sz="3200" dirty="0" smtClean="0">
                <a:solidFill>
                  <a:srgbClr val="C00000"/>
                </a:solidFill>
              </a:rPr>
              <a:t>offering of the Wave Sheaf fulfillment? </a:t>
            </a:r>
            <a:br>
              <a:rPr lang="en-CA" sz="3200" dirty="0" smtClean="0">
                <a:solidFill>
                  <a:srgbClr val="C00000"/>
                </a:solidFill>
              </a:rPr>
            </a:br>
            <a:r>
              <a:rPr lang="en-CA" sz="3200" b="1" dirty="0" smtClean="0">
                <a:solidFill>
                  <a:srgbClr val="C00000"/>
                </a:solidFill>
              </a:rPr>
              <a:t>	</a:t>
            </a:r>
            <a:r>
              <a:rPr lang="en-CA" sz="3200" b="1" dirty="0" smtClean="0">
                <a:solidFill>
                  <a:srgbClr val="0000FF"/>
                </a:solidFill>
              </a:rPr>
              <a:t>Yahusha</a:t>
            </a:r>
            <a:r>
              <a:rPr lang="en-CA" sz="3200" b="1" dirty="0" smtClean="0">
                <a:solidFill>
                  <a:srgbClr val="C00000"/>
                </a:solidFill>
              </a:rPr>
              <a:t> </a:t>
            </a:r>
            <a:r>
              <a:rPr lang="en-CA" sz="3200" dirty="0" smtClean="0">
                <a:solidFill>
                  <a:srgbClr val="C00000"/>
                </a:solidFill>
              </a:rPr>
              <a:t>the</a:t>
            </a:r>
            <a:r>
              <a:rPr lang="en-CA" sz="3200" b="1" dirty="0" smtClean="0">
                <a:solidFill>
                  <a:srgbClr val="C00000"/>
                </a:solidFill>
              </a:rPr>
              <a:t> </a:t>
            </a:r>
            <a:r>
              <a:rPr lang="en-CA" sz="3200" b="1" u="sng" dirty="0" smtClean="0">
                <a:solidFill>
                  <a:srgbClr val="0000FF"/>
                </a:solidFill>
              </a:rPr>
              <a:t>PERFECT</a:t>
            </a:r>
            <a:r>
              <a:rPr lang="en-CA" sz="3200" b="1" dirty="0" smtClean="0">
                <a:solidFill>
                  <a:srgbClr val="C00000"/>
                </a:solidFill>
              </a:rPr>
              <a:t> First-Fruit, </a:t>
            </a:r>
            <a:r>
              <a:rPr lang="en-CA" sz="3200" dirty="0" smtClean="0">
                <a:solidFill>
                  <a:srgbClr val="C00000"/>
                </a:solidFill>
              </a:rPr>
              <a:t> </a:t>
            </a:r>
            <a:br>
              <a:rPr lang="en-CA" sz="3200" dirty="0" smtClean="0">
                <a:solidFill>
                  <a:srgbClr val="C00000"/>
                </a:solidFill>
              </a:rPr>
            </a:br>
            <a:r>
              <a:rPr lang="en-CA" sz="3200" dirty="0" smtClean="0">
                <a:solidFill>
                  <a:srgbClr val="C00000"/>
                </a:solidFill>
              </a:rPr>
              <a:t>	the victory over death!?</a:t>
            </a:r>
          </a:p>
          <a:p>
            <a:pPr>
              <a:lnSpc>
                <a:spcPct val="150000"/>
              </a:lnSpc>
            </a:pPr>
            <a:r>
              <a:rPr lang="en-CA" sz="3200" dirty="0" smtClean="0">
                <a:solidFill>
                  <a:srgbClr val="C00000"/>
                </a:solidFill>
              </a:rPr>
              <a:t>Before His 1</a:t>
            </a:r>
            <a:r>
              <a:rPr lang="en-CA" sz="3200" baseline="30000" dirty="0" smtClean="0">
                <a:solidFill>
                  <a:srgbClr val="C00000"/>
                </a:solidFill>
              </a:rPr>
              <a:t>st</a:t>
            </a:r>
            <a:r>
              <a:rPr lang="en-CA" sz="3200" dirty="0" smtClean="0">
                <a:solidFill>
                  <a:srgbClr val="C00000"/>
                </a:solidFill>
              </a:rPr>
              <a:t> ascension, </a:t>
            </a:r>
            <a:r>
              <a:rPr lang="en-CA" sz="3200" b="1" dirty="0" smtClean="0">
                <a:solidFill>
                  <a:srgbClr val="0000FF"/>
                </a:solidFill>
              </a:rPr>
              <a:t>Yahusha</a:t>
            </a:r>
            <a:r>
              <a:rPr lang="en-CA" sz="3200" dirty="0" smtClean="0">
                <a:solidFill>
                  <a:srgbClr val="0000FF"/>
                </a:solidFill>
              </a:rPr>
              <a:t>, </a:t>
            </a:r>
            <a:r>
              <a:rPr lang="en-CA" sz="3200" dirty="0">
                <a:solidFill>
                  <a:srgbClr val="002060"/>
                </a:solidFill>
              </a:rPr>
              <a:t>in the </a:t>
            </a:r>
            <a:r>
              <a:rPr lang="en-CA" sz="3200" dirty="0" smtClean="0">
                <a:solidFill>
                  <a:srgbClr val="002060"/>
                </a:solidFill>
              </a:rPr>
              <a:t>darkness of the </a:t>
            </a:r>
            <a:r>
              <a:rPr lang="en-CA" sz="3200" dirty="0">
                <a:solidFill>
                  <a:srgbClr val="002060"/>
                </a:solidFill>
              </a:rPr>
              <a:t>4</a:t>
            </a:r>
            <a:r>
              <a:rPr lang="en-CA" sz="3200" baseline="30000" dirty="0">
                <a:solidFill>
                  <a:srgbClr val="002060"/>
                </a:solidFill>
              </a:rPr>
              <a:t>th</a:t>
            </a:r>
            <a:r>
              <a:rPr lang="en-CA" sz="3200" dirty="0">
                <a:solidFill>
                  <a:srgbClr val="002060"/>
                </a:solidFill>
              </a:rPr>
              <a:t> </a:t>
            </a:r>
            <a:r>
              <a:rPr lang="en-CA" sz="3200" dirty="0" smtClean="0">
                <a:solidFill>
                  <a:srgbClr val="002060"/>
                </a:solidFill>
              </a:rPr>
              <a:t>watch,  </a:t>
            </a:r>
            <a:endParaRPr lang="en-CA" sz="32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CA" sz="3200" dirty="0" smtClean="0">
                <a:solidFill>
                  <a:srgbClr val="002060"/>
                </a:solidFill>
              </a:rPr>
              <a:t>restricted Mary Magdalene from touching Him when they met. </a:t>
            </a:r>
            <a:br>
              <a:rPr lang="en-CA" sz="3200" dirty="0" smtClean="0">
                <a:solidFill>
                  <a:srgbClr val="002060"/>
                </a:solidFill>
              </a:rPr>
            </a:br>
            <a:r>
              <a:rPr lang="en-CA" sz="3200" b="1" dirty="0" smtClean="0">
                <a:solidFill>
                  <a:srgbClr val="0000FF"/>
                </a:solidFill>
              </a:rPr>
              <a:t>Yahusha</a:t>
            </a:r>
            <a:r>
              <a:rPr lang="en-CA" sz="3200" dirty="0" smtClean="0">
                <a:solidFill>
                  <a:srgbClr val="002060"/>
                </a:solidFill>
              </a:rPr>
              <a:t> could not be defiled by a human prior to presenting </a:t>
            </a:r>
            <a:br>
              <a:rPr lang="en-CA" sz="3200" dirty="0" smtClean="0">
                <a:solidFill>
                  <a:srgbClr val="002060"/>
                </a:solidFill>
              </a:rPr>
            </a:br>
            <a:r>
              <a:rPr lang="en-CA" sz="3200" dirty="0" smtClean="0">
                <a:solidFill>
                  <a:srgbClr val="002060"/>
                </a:solidFill>
              </a:rPr>
              <a:t>Himself to </a:t>
            </a:r>
            <a:r>
              <a:rPr lang="en-CA" sz="3200" b="1" dirty="0" smtClean="0">
                <a:solidFill>
                  <a:srgbClr val="0000FF"/>
                </a:solidFill>
              </a:rPr>
              <a:t>Yahuah</a:t>
            </a:r>
            <a:r>
              <a:rPr lang="en-CA" sz="3200" dirty="0" smtClean="0">
                <a:solidFill>
                  <a:srgbClr val="002060"/>
                </a:solidFill>
              </a:rPr>
              <a:t> as the First–Fruit offering, the </a:t>
            </a:r>
            <a:r>
              <a:rPr lang="en-CA" sz="3200" b="1" u="sng" dirty="0" smtClean="0">
                <a:solidFill>
                  <a:srgbClr val="00B050"/>
                </a:solidFill>
              </a:rPr>
              <a:t>PERFECT</a:t>
            </a:r>
            <a:r>
              <a:rPr lang="en-CA" sz="3200" dirty="0" smtClean="0">
                <a:solidFill>
                  <a:srgbClr val="002060"/>
                </a:solidFill>
              </a:rPr>
              <a:t> </a:t>
            </a:r>
            <a:r>
              <a:rPr lang="en-CA" sz="2600" b="1" dirty="0" smtClean="0">
                <a:solidFill>
                  <a:srgbClr val="00B050"/>
                </a:solidFill>
              </a:rPr>
              <a:t>(</a:t>
            </a:r>
            <a:r>
              <a:rPr lang="en-CA" sz="2600" b="1" dirty="0" err="1" smtClean="0">
                <a:solidFill>
                  <a:srgbClr val="00B050"/>
                </a:solidFill>
              </a:rPr>
              <a:t>Exo</a:t>
            </a:r>
            <a:r>
              <a:rPr lang="en-CA" sz="2600" b="1" dirty="0" smtClean="0">
                <a:solidFill>
                  <a:srgbClr val="00B050"/>
                </a:solidFill>
              </a:rPr>
              <a:t> 12:5)</a:t>
            </a:r>
            <a:r>
              <a:rPr lang="en-CA" sz="3200" b="1" dirty="0" smtClean="0">
                <a:solidFill>
                  <a:srgbClr val="00B050"/>
                </a:solidFill>
              </a:rPr>
              <a:t> </a:t>
            </a:r>
            <a:r>
              <a:rPr lang="en-CA" sz="3200" b="1" dirty="0" smtClean="0">
                <a:solidFill>
                  <a:srgbClr val="0000FF"/>
                </a:solidFill>
              </a:rPr>
              <a:t>ULTIMATE SACRIFICE </a:t>
            </a:r>
            <a:r>
              <a:rPr lang="en-CA" sz="3200" dirty="0" smtClean="0">
                <a:solidFill>
                  <a:srgbClr val="002060"/>
                </a:solidFill>
              </a:rPr>
              <a:t>to fulfill the Wave Sheaf Feast offering.   </a:t>
            </a:r>
            <a:endParaRPr lang="en-CA" sz="3200" dirty="0">
              <a:solidFill>
                <a:srgbClr val="002060"/>
              </a:solidFill>
            </a:endParaRPr>
          </a:p>
        </p:txBody>
      </p:sp>
      <p:pic>
        <p:nvPicPr>
          <p:cNvPr id="5" name="Picture 17" descr="C:\Users\Rae\Desktop\Art on Desktop\white man clip art\3d white people\png\ques mark man 2 pn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22804" y="548680"/>
            <a:ext cx="2710037" cy="298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25860" y="168320"/>
            <a:ext cx="8352928" cy="523220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  <a:sp3d extrusionH="57150">
              <a:bevelT w="82550" h="38100" prst="coolSlant"/>
            </a:sp3d>
          </a:bodyPr>
          <a:lstStyle/>
          <a:p>
            <a:pPr algn="ctr"/>
            <a:r>
              <a:rPr lang="en-CA" sz="2800" dirty="0" smtClean="0">
                <a:solidFill>
                  <a:srgbClr val="0000FF"/>
                </a:solidFill>
                <a:latin typeface="Arial Rounded MT Bold" pitchFamily="34" charset="0"/>
              </a:rPr>
              <a:t>#5.1:  Yahusha</a:t>
            </a:r>
            <a:r>
              <a:rPr lang="en-CA" sz="2800" dirty="0" smtClean="0">
                <a:latin typeface="Arial Rounded MT Bold" pitchFamily="34" charset="0"/>
              </a:rPr>
              <a:t> </a:t>
            </a:r>
            <a:r>
              <a:rPr lang="en-US" sz="2800" dirty="0">
                <a:latin typeface="Arial Rounded MT Bold" pitchFamily="34" charset="0"/>
              </a:rPr>
              <a:t>- THE Perfect </a:t>
            </a:r>
            <a:r>
              <a:rPr lang="en-US" sz="2800" dirty="0" err="1">
                <a:solidFill>
                  <a:srgbClr val="006600"/>
                </a:solidFill>
                <a:latin typeface="Arial Rounded MT Bold" pitchFamily="34" charset="0"/>
              </a:rPr>
              <a:t>Firstfruit</a:t>
            </a:r>
            <a:r>
              <a:rPr lang="en-US" sz="2800" dirty="0">
                <a:latin typeface="Arial Rounded MT Bold" pitchFamily="34" charset="0"/>
              </a:rPr>
              <a:t> Offering</a:t>
            </a:r>
          </a:p>
        </p:txBody>
      </p:sp>
    </p:spTree>
    <p:extLst>
      <p:ext uri="{BB962C8B-B14F-4D97-AF65-F5344CB8AC3E}">
        <p14:creationId xmlns:p14="http://schemas.microsoft.com/office/powerpoint/2010/main" val="2868750361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3399">
                <a:alpha val="46000"/>
              </a:srgbClr>
            </a:gs>
            <a:gs pos="25000">
              <a:srgbClr val="FF6633">
                <a:alpha val="26000"/>
              </a:srgbClr>
            </a:gs>
            <a:gs pos="50000">
              <a:srgbClr val="FFFF00">
                <a:alpha val="26000"/>
              </a:srgbClr>
            </a:gs>
            <a:gs pos="75000">
              <a:srgbClr val="01A78F">
                <a:alpha val="29000"/>
              </a:srgbClr>
            </a:gs>
            <a:gs pos="100000">
              <a:srgbClr val="9933FF">
                <a:alpha val="20000"/>
              </a:srgbClr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79137" y="6500692"/>
            <a:ext cx="477789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43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748" y="260648"/>
            <a:ext cx="11953328" cy="6447054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normAutofit/>
            <a:sp3d extrusionH="57150">
              <a:bevelT w="82550" h="38100" prst="coolSlant"/>
            </a:sp3d>
          </a:bodyPr>
          <a:lstStyle/>
          <a:p>
            <a:r>
              <a:rPr lang="en-CA" sz="3200" b="1" dirty="0">
                <a:solidFill>
                  <a:srgbClr val="C00000"/>
                </a:solidFill>
              </a:rPr>
              <a:t> </a:t>
            </a:r>
            <a:r>
              <a:rPr lang="en-CA" sz="3200" b="1" dirty="0" smtClean="0">
                <a:solidFill>
                  <a:srgbClr val="C00000"/>
                </a:solidFill>
              </a:rPr>
              <a:t> 		    </a:t>
            </a:r>
            <a:r>
              <a:rPr lang="en-CA" sz="3200" dirty="0" smtClean="0">
                <a:solidFill>
                  <a:srgbClr val="C00000"/>
                </a:solidFill>
              </a:rPr>
              <a:t>Was </a:t>
            </a:r>
            <a:r>
              <a:rPr lang="en-CA" sz="3200" b="1" dirty="0" smtClean="0">
                <a:solidFill>
                  <a:srgbClr val="0000FF"/>
                </a:solidFill>
              </a:rPr>
              <a:t>Yahusha</a:t>
            </a:r>
            <a:r>
              <a:rPr lang="en-CA" sz="3200" dirty="0" smtClean="0">
                <a:solidFill>
                  <a:srgbClr val="C00000"/>
                </a:solidFill>
              </a:rPr>
              <a:t> really a </a:t>
            </a:r>
            <a:r>
              <a:rPr lang="en-CA" sz="4300" u="sng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PERFECT</a:t>
            </a:r>
            <a:r>
              <a:rPr lang="en-CA" sz="3200" dirty="0" smtClean="0">
                <a:solidFill>
                  <a:srgbClr val="C00000"/>
                </a:solidFill>
              </a:rPr>
              <a:t> </a:t>
            </a:r>
            <a:r>
              <a:rPr lang="en-CA" sz="3200" b="1" dirty="0" smtClean="0">
                <a:solidFill>
                  <a:srgbClr val="C00000"/>
                </a:solidFill>
              </a:rPr>
              <a:t/>
            </a:r>
            <a:br>
              <a:rPr lang="en-CA" sz="3200" b="1" dirty="0" smtClean="0">
                <a:solidFill>
                  <a:srgbClr val="C00000"/>
                </a:solidFill>
              </a:rPr>
            </a:br>
            <a:r>
              <a:rPr lang="en-CA" sz="3200" b="1" dirty="0" smtClean="0">
                <a:solidFill>
                  <a:srgbClr val="C00000"/>
                </a:solidFill>
              </a:rPr>
              <a:t>  </a:t>
            </a:r>
            <a:r>
              <a:rPr lang="en-CA" sz="3200" dirty="0" smtClean="0">
                <a:solidFill>
                  <a:srgbClr val="C00000"/>
                </a:solidFill>
              </a:rPr>
              <a:t>Wave Sheaf offering </a:t>
            </a:r>
            <a:r>
              <a:rPr lang="en-CA" sz="2800" b="1" dirty="0">
                <a:solidFill>
                  <a:schemeClr val="tx2"/>
                </a:solidFill>
                <a:effectLst>
                  <a:glow rad="127000">
                    <a:srgbClr val="FFFF00"/>
                  </a:glow>
                </a:effectLst>
              </a:rPr>
              <a:t>(</a:t>
            </a:r>
            <a:r>
              <a:rPr lang="en-CA" sz="2800" b="1" u="sng" dirty="0" smtClean="0">
                <a:solidFill>
                  <a:schemeClr val="tx2"/>
                </a:solidFill>
                <a:effectLst>
                  <a:glow rad="127000">
                    <a:srgbClr val="FFFF00"/>
                  </a:glow>
                </a:effectLst>
              </a:rPr>
              <a:t>NOT </a:t>
            </a:r>
            <a:r>
              <a:rPr lang="en-CA" sz="2800" b="1" u="sng" dirty="0">
                <a:solidFill>
                  <a:schemeClr val="tx2"/>
                </a:solidFill>
                <a:effectLst>
                  <a:glow rad="127000">
                    <a:srgbClr val="FFFF00"/>
                  </a:glow>
                </a:effectLst>
              </a:rPr>
              <a:t>CONTAMINATED</a:t>
            </a:r>
            <a:r>
              <a:rPr lang="en-CA" sz="2800" b="1" dirty="0">
                <a:solidFill>
                  <a:schemeClr val="tx2"/>
                </a:solidFill>
                <a:effectLst>
                  <a:glow rad="127000">
                    <a:srgbClr val="FFFF00"/>
                  </a:glow>
                </a:effectLst>
              </a:rPr>
              <a:t> BY </a:t>
            </a:r>
            <a:r>
              <a:rPr lang="en-CA" sz="2800" b="1" dirty="0" smtClean="0">
                <a:solidFill>
                  <a:schemeClr val="tx2"/>
                </a:solidFill>
                <a:effectLst>
                  <a:glow rad="127000">
                    <a:srgbClr val="FFFF00"/>
                  </a:glow>
                </a:effectLst>
              </a:rPr>
              <a:t>HUMANS)</a:t>
            </a:r>
            <a:r>
              <a:rPr lang="en-CA" sz="3200" dirty="0" smtClean="0">
                <a:solidFill>
                  <a:srgbClr val="C00000"/>
                </a:solidFill>
              </a:rPr>
              <a:t/>
            </a:r>
            <a:br>
              <a:rPr lang="en-CA" sz="3200" dirty="0" smtClean="0">
                <a:solidFill>
                  <a:srgbClr val="C00000"/>
                </a:solidFill>
              </a:rPr>
            </a:br>
            <a:r>
              <a:rPr lang="en-CA" sz="3200" b="1" dirty="0" smtClean="0">
                <a:solidFill>
                  <a:srgbClr val="C00000"/>
                </a:solidFill>
              </a:rPr>
              <a:t> </a:t>
            </a:r>
            <a:br>
              <a:rPr lang="en-CA" sz="3200" b="1" dirty="0" smtClean="0">
                <a:solidFill>
                  <a:srgbClr val="C00000"/>
                </a:solidFill>
              </a:rPr>
            </a:br>
            <a:r>
              <a:rPr lang="en-CA" sz="3200" b="1" dirty="0" smtClean="0">
                <a:solidFill>
                  <a:srgbClr val="C00000"/>
                </a:solidFill>
              </a:rPr>
              <a:t>	</a:t>
            </a:r>
            <a:r>
              <a:rPr lang="en-CA" sz="3200" dirty="0" smtClean="0">
                <a:solidFill>
                  <a:srgbClr val="002060"/>
                </a:solidFill>
              </a:rPr>
              <a:t>Yes!  </a:t>
            </a:r>
            <a:r>
              <a:rPr lang="en-CA" sz="3200" u="sng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PERFECTION</a:t>
            </a:r>
            <a:r>
              <a:rPr lang="en-CA" sz="3200" dirty="0" smtClean="0">
                <a:solidFill>
                  <a:srgbClr val="002060"/>
                </a:solidFill>
              </a:rPr>
              <a:t> is important to </a:t>
            </a:r>
            <a:r>
              <a:rPr lang="en-CA" sz="3200" b="1" dirty="0" smtClean="0">
                <a:solidFill>
                  <a:srgbClr val="0000FF"/>
                </a:solidFill>
              </a:rPr>
              <a:t>Yahuah!</a:t>
            </a:r>
            <a:endParaRPr lang="en-CA" sz="3200" dirty="0" smtClean="0">
              <a:solidFill>
                <a:srgbClr val="0000FF"/>
              </a:solidFill>
            </a:endParaRPr>
          </a:p>
          <a:p>
            <a:r>
              <a:rPr lang="en-CA" sz="3200" dirty="0" smtClean="0">
                <a:solidFill>
                  <a:srgbClr val="002060"/>
                </a:solidFill>
              </a:rPr>
              <a:t/>
            </a:r>
            <a:br>
              <a:rPr lang="en-CA" sz="3200" dirty="0" smtClean="0">
                <a:solidFill>
                  <a:srgbClr val="002060"/>
                </a:solidFill>
              </a:rPr>
            </a:br>
            <a:r>
              <a:rPr lang="en-US" sz="3200" b="1" dirty="0">
                <a:solidFill>
                  <a:srgbClr val="008080"/>
                </a:solidFill>
                <a:latin typeface="Georgia" panose="02040502050405020303" pitchFamily="18" charset="0"/>
              </a:rPr>
              <a:t>Lev 23:12</a:t>
            </a:r>
            <a:r>
              <a:rPr lang="en-US" sz="3200" b="1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‘And on that day when you wave the sheaf, you shall </a:t>
            </a:r>
            <a:r>
              <a:rPr lang="en-US" sz="3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	prepare 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a male lamb </a:t>
            </a:r>
            <a:r>
              <a:rPr lang="en-US" sz="3200" u="sng" dirty="0">
                <a:solidFill>
                  <a:prstClr val="black"/>
                </a:solidFill>
                <a:latin typeface="Georgia" panose="02040502050405020303" pitchFamily="18" charset="0"/>
              </a:rPr>
              <a:t>a 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y</a:t>
            </a:r>
            <a:r>
              <a:rPr lang="en-US" sz="3200" u="sng" dirty="0">
                <a:solidFill>
                  <a:prstClr val="black"/>
                </a:solidFill>
                <a:latin typeface="Georgia" panose="02040502050405020303" pitchFamily="18" charset="0"/>
              </a:rPr>
              <a:t>ear old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, </a:t>
            </a:r>
            <a:r>
              <a:rPr lang="en-US" sz="3200" b="1" dirty="0" smtClean="0">
                <a:solidFill>
                  <a:prstClr val="black"/>
                </a:solidFill>
                <a:effectLst>
                  <a:glow rad="114300">
                    <a:srgbClr val="99FF99"/>
                  </a:glow>
                </a:effectLst>
                <a:latin typeface="Arial Black" panose="020B0A04020102020204" pitchFamily="34" charset="0"/>
              </a:rPr>
              <a:t>A </a:t>
            </a:r>
            <a:r>
              <a:rPr lang="en-US" sz="3200" b="1" u="sng" dirty="0" smtClean="0">
                <a:solidFill>
                  <a:prstClr val="black"/>
                </a:solidFill>
                <a:effectLst>
                  <a:glow rad="114300">
                    <a:srgbClr val="99FF99"/>
                  </a:glow>
                </a:effectLst>
                <a:latin typeface="Arial Black" panose="020B0A04020102020204" pitchFamily="34" charset="0"/>
              </a:rPr>
              <a:t>PERFECT</a:t>
            </a:r>
            <a:r>
              <a:rPr lang="en-US" sz="3200" b="1" dirty="0" smtClean="0">
                <a:solidFill>
                  <a:prstClr val="black"/>
                </a:solidFill>
                <a:effectLst>
                  <a:glow rad="114300">
                    <a:srgbClr val="99FF99"/>
                  </a:glow>
                </a:effectLst>
                <a:latin typeface="Arial Black" panose="020B0A04020102020204" pitchFamily="34" charset="0"/>
              </a:rPr>
              <a:t> ONE, </a:t>
            </a:r>
            <a:r>
              <a:rPr lang="en-US" sz="3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as 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a </a:t>
            </a:r>
            <a:r>
              <a:rPr lang="en-US" sz="3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	burnt 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offering to </a:t>
            </a:r>
            <a:r>
              <a:rPr lang="he-IL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יהוה</a:t>
            </a:r>
            <a:r>
              <a:rPr lang="en-CA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[</a:t>
            </a:r>
            <a:r>
              <a:rPr lang="en-CA" sz="32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Yahuah</a:t>
            </a:r>
            <a:r>
              <a:rPr lang="en-CA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]</a:t>
            </a:r>
            <a:r>
              <a:rPr lang="en-US" sz="3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, </a:t>
            </a:r>
          </a:p>
          <a:p>
            <a:endParaRPr lang="en-US" sz="3200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3200" b="1" i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Question: </a:t>
            </a:r>
            <a:r>
              <a:rPr lang="en-US" sz="3200" dirty="0" smtClean="0">
                <a:solidFill>
                  <a:prstClr val="black"/>
                </a:solidFill>
                <a:latin typeface="Georgia" panose="02040502050405020303" pitchFamily="18" charset="0"/>
              </a:rPr>
              <a:t/>
            </a:r>
            <a:br>
              <a:rPr lang="en-US" sz="3200" dirty="0" smtClean="0">
                <a:solidFill>
                  <a:prstClr val="black"/>
                </a:solidFill>
                <a:latin typeface="Georgia" panose="02040502050405020303" pitchFamily="18" charset="0"/>
              </a:rPr>
            </a:br>
            <a:r>
              <a:rPr lang="en-US" sz="3200" u="sng" dirty="0" smtClean="0">
                <a:solidFill>
                  <a:srgbClr val="164B4F"/>
                </a:solidFill>
              </a:rPr>
              <a:t>Where in the Scriptures</a:t>
            </a:r>
            <a:r>
              <a:rPr lang="en-US" sz="3200" dirty="0" smtClean="0">
                <a:solidFill>
                  <a:srgbClr val="164B4F"/>
                </a:solidFill>
              </a:rPr>
              <a:t> do we find that </a:t>
            </a:r>
            <a:r>
              <a:rPr lang="en-US" sz="3200" b="1" dirty="0" smtClean="0">
                <a:solidFill>
                  <a:srgbClr val="0000FF"/>
                </a:solidFill>
              </a:rPr>
              <a:t>Yahusha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164B4F"/>
                </a:solidFill>
              </a:rPr>
              <a:t>took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b="1" i="1" dirty="0" smtClean="0">
                <a:solidFill>
                  <a:srgbClr val="FF0000"/>
                </a:solidFill>
              </a:rPr>
              <a:t>specific action </a:t>
            </a:r>
            <a:r>
              <a:rPr lang="en-US" sz="3200" dirty="0" smtClean="0">
                <a:solidFill>
                  <a:srgbClr val="164B4F"/>
                </a:solidFill>
              </a:rPr>
              <a:t>to p</a:t>
            </a:r>
            <a:r>
              <a:rPr lang="en-US" sz="3200" u="sng" dirty="0" smtClean="0">
                <a:solidFill>
                  <a:srgbClr val="164B4F"/>
                </a:solidFill>
              </a:rPr>
              <a:t>reserve Himself</a:t>
            </a:r>
            <a:r>
              <a:rPr lang="en-US" sz="3200" dirty="0" smtClean="0">
                <a:solidFill>
                  <a:srgbClr val="164B4F"/>
                </a:solidFill>
              </a:rPr>
              <a:t> as the </a:t>
            </a:r>
            <a:br>
              <a:rPr lang="en-US" sz="3200" dirty="0" smtClean="0">
                <a:solidFill>
                  <a:srgbClr val="164B4F"/>
                </a:solidFill>
              </a:rPr>
            </a:br>
            <a:r>
              <a:rPr lang="en-US" sz="3200" b="1" i="1" u="sng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PURE</a:t>
            </a:r>
            <a:r>
              <a:rPr lang="en-US" sz="3200" b="1" i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 First-Fruit offering for the Wave Sheaf presentation?</a:t>
            </a:r>
            <a:endParaRPr lang="en-US" sz="3200" b="1" i="1" dirty="0">
              <a:ln>
                <a:solidFill>
                  <a:srgbClr val="0000FF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5" name="Picture 17" descr="C:\Users\Rae\Desktop\Art on Desktop\white man clip art\3d white people\png\ques mark man 2 pn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80223" y="260648"/>
            <a:ext cx="2022814" cy="222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7822604" y="4293096"/>
            <a:ext cx="3938736" cy="612648"/>
          </a:xfrm>
          <a:prstGeom prst="wedgeRoundRectCallout">
            <a:avLst>
              <a:gd name="adj1" fmla="val -40221"/>
              <a:gd name="adj2" fmla="val -131822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dirty="0" smtClean="0">
                <a:ln>
                  <a:solidFill>
                    <a:srgbClr val="0000FF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A second witness!</a:t>
            </a:r>
            <a:endParaRPr lang="en-CA" sz="3200" b="1" dirty="0">
              <a:ln>
                <a:solidFill>
                  <a:srgbClr val="0000FF"/>
                </a:solidFill>
              </a:ln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41045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3399">
                <a:alpha val="46000"/>
              </a:srgbClr>
            </a:gs>
            <a:gs pos="25000">
              <a:srgbClr val="FF6633">
                <a:alpha val="26000"/>
              </a:srgbClr>
            </a:gs>
            <a:gs pos="50000">
              <a:srgbClr val="FFFF00">
                <a:alpha val="26000"/>
              </a:srgbClr>
            </a:gs>
            <a:gs pos="75000">
              <a:srgbClr val="01A78F">
                <a:alpha val="29000"/>
              </a:srgbClr>
            </a:gs>
            <a:gs pos="100000">
              <a:srgbClr val="9933FF">
                <a:alpha val="20000"/>
              </a:srgbClr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79137" y="6500692"/>
            <a:ext cx="477789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44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747" y="260648"/>
            <a:ext cx="12071077" cy="6597352"/>
          </a:xfrm>
          <a:noFill/>
          <a:ln>
            <a:noFill/>
          </a:ln>
        </p:spPr>
        <p:txBody>
          <a:bodyPr anchor="ctr">
            <a:normAutofit fontScale="92500" lnSpcReduction="20000"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lnSpc>
                <a:spcPct val="150000"/>
              </a:lnSpc>
            </a:pPr>
            <a:r>
              <a:rPr lang="en-CA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</a:t>
            </a:r>
            <a:r>
              <a:rPr lang="en-CA" sz="3200" dirty="0" smtClean="0">
                <a:solidFill>
                  <a:srgbClr val="002060"/>
                </a:solidFill>
              </a:rPr>
              <a:t> a human had touched </a:t>
            </a:r>
            <a:r>
              <a:rPr lang="en-CA" sz="3200" b="1" dirty="0" smtClean="0">
                <a:solidFill>
                  <a:srgbClr val="002060"/>
                </a:solidFill>
              </a:rPr>
              <a:t>(</a:t>
            </a:r>
            <a:r>
              <a:rPr lang="en-CA" sz="3200" b="1" dirty="0" smtClean="0">
                <a:solidFill>
                  <a:srgbClr val="002060"/>
                </a:solidFill>
                <a:effectLst>
                  <a:glow rad="127000">
                    <a:srgbClr val="99FF99"/>
                  </a:glow>
                </a:effectLst>
              </a:rPr>
              <a:t>CONTAMINATED – </a:t>
            </a:r>
            <a:r>
              <a:rPr lang="en-CA" sz="2800" b="1" dirty="0" smtClean="0">
                <a:solidFill>
                  <a:srgbClr val="002060"/>
                </a:solidFill>
                <a:effectLst>
                  <a:glow rad="127000">
                    <a:srgbClr val="99FF99"/>
                  </a:glow>
                </a:effectLst>
              </a:rPr>
              <a:t>Num 19:11-16</a:t>
            </a:r>
            <a:r>
              <a:rPr lang="en-CA" sz="3200" b="1" dirty="0" smtClean="0">
                <a:solidFill>
                  <a:srgbClr val="002060"/>
                </a:solidFill>
              </a:rPr>
              <a:t>) </a:t>
            </a:r>
            <a:r>
              <a:rPr lang="en-CA" sz="3200" b="1" dirty="0" smtClean="0">
                <a:solidFill>
                  <a:srgbClr val="0000FF"/>
                </a:solidFill>
              </a:rPr>
              <a:t>Yahusha</a:t>
            </a:r>
            <a:r>
              <a:rPr lang="en-CA" sz="3200" dirty="0" smtClean="0">
                <a:solidFill>
                  <a:srgbClr val="002060"/>
                </a:solidFill>
              </a:rPr>
              <a:t> 	prior to presenting Himself as the </a:t>
            </a:r>
            <a:r>
              <a:rPr lang="en-CA" sz="3200" b="1" u="sng" dirty="0" smtClean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</a:rPr>
              <a:t>Perfect</a:t>
            </a:r>
            <a:r>
              <a:rPr lang="en-CA" sz="3200" dirty="0" smtClean="0">
                <a:solidFill>
                  <a:srgbClr val="002060"/>
                </a:solidFill>
              </a:rPr>
              <a:t> Sacrifice –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en-CA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</a:t>
            </a:r>
            <a:r>
              <a:rPr lang="en-C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en-CA" sz="3200" dirty="0" smtClean="0">
                <a:solidFill>
                  <a:srgbClr val="002060"/>
                </a:solidFill>
              </a:rPr>
              <a:t>He would have been </a:t>
            </a:r>
            <a:r>
              <a:rPr lang="en-CA" sz="3900" u="sng" dirty="0" smtClean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  <a:latin typeface="Arial Black" panose="020B0A04020102020204" pitchFamily="34" charset="0"/>
              </a:rPr>
              <a:t>DISQUALIFIED</a:t>
            </a:r>
            <a:r>
              <a:rPr lang="en-CA" sz="3200" dirty="0" smtClean="0">
                <a:solidFill>
                  <a:srgbClr val="002060"/>
                </a:solidFill>
              </a:rPr>
              <a:t> as </a:t>
            </a:r>
            <a:br>
              <a:rPr lang="en-CA" sz="3200" dirty="0" smtClean="0">
                <a:solidFill>
                  <a:srgbClr val="002060"/>
                </a:solidFill>
              </a:rPr>
            </a:br>
            <a:r>
              <a:rPr lang="en-CA" sz="3200" dirty="0" smtClean="0">
                <a:solidFill>
                  <a:srgbClr val="002060"/>
                </a:solidFill>
              </a:rPr>
              <a:t>                                              the </a:t>
            </a:r>
            <a:r>
              <a:rPr lang="en-CA" sz="3900" b="1" u="sng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glow rad="127000">
                    <a:srgbClr val="FFCCFF"/>
                  </a:glow>
                </a:effectLst>
                <a:latin typeface="Arial Black" panose="020B0A04020102020204" pitchFamily="34" charset="0"/>
              </a:rPr>
              <a:t>PERFECT</a:t>
            </a:r>
            <a:r>
              <a:rPr lang="en-CA" sz="3200" dirty="0" smtClean="0">
                <a:solidFill>
                  <a:srgbClr val="002060"/>
                </a:solidFill>
              </a:rPr>
              <a:t> Sacrifice.  </a:t>
            </a:r>
            <a:endParaRPr lang="en-CA" sz="3200" dirty="0">
              <a:solidFill>
                <a:srgbClr val="002060"/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en-CA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</a:t>
            </a:r>
            <a:r>
              <a:rPr lang="en-C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CA" sz="3200" b="1" dirty="0" smtClean="0">
                <a:solidFill>
                  <a:srgbClr val="0000FF"/>
                </a:solidFill>
              </a:rPr>
              <a:t>Yahusha</a:t>
            </a:r>
            <a:r>
              <a:rPr lang="en-CA" sz="3200" dirty="0" smtClean="0">
                <a:solidFill>
                  <a:srgbClr val="002060"/>
                </a:solidFill>
              </a:rPr>
              <a:t> would have </a:t>
            </a:r>
            <a:r>
              <a:rPr lang="en-CA" sz="3200" b="1" u="sng" dirty="0" smtClean="0">
                <a:solidFill>
                  <a:srgbClr val="002060"/>
                </a:solidFill>
              </a:rPr>
              <a:t>FAILED</a:t>
            </a:r>
            <a:r>
              <a:rPr lang="en-CA" sz="3200" dirty="0" smtClean="0">
                <a:solidFill>
                  <a:srgbClr val="002060"/>
                </a:solidFill>
              </a:rPr>
              <a:t> </a:t>
            </a:r>
            <a:r>
              <a:rPr lang="en-CA" sz="3200" b="1" dirty="0" smtClean="0">
                <a:solidFill>
                  <a:srgbClr val="0000FF"/>
                </a:solidFill>
              </a:rPr>
              <a:t>Yahuah’s</a:t>
            </a:r>
            <a:r>
              <a:rPr lang="en-CA" sz="3200" dirty="0" smtClean="0">
                <a:solidFill>
                  <a:srgbClr val="002060"/>
                </a:solidFill>
              </a:rPr>
              <a:t> Plan of Salvation.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en-CA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</a:t>
            </a:r>
            <a:r>
              <a:rPr lang="en-C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CA" sz="3200" b="1" dirty="0" smtClean="0">
                <a:solidFill>
                  <a:srgbClr val="0000FF"/>
                </a:solidFill>
              </a:rPr>
              <a:t>Yahusha</a:t>
            </a:r>
            <a:r>
              <a:rPr lang="en-CA" sz="3200" dirty="0" smtClean="0">
                <a:solidFill>
                  <a:srgbClr val="002060"/>
                </a:solidFill>
              </a:rPr>
              <a:t> </a:t>
            </a:r>
            <a:r>
              <a:rPr lang="en-CA" sz="3200" dirty="0">
                <a:solidFill>
                  <a:srgbClr val="002060"/>
                </a:solidFill>
              </a:rPr>
              <a:t>w</a:t>
            </a:r>
            <a:r>
              <a:rPr lang="en-CA" sz="3200" dirty="0" smtClean="0">
                <a:solidFill>
                  <a:srgbClr val="002060"/>
                </a:solidFill>
              </a:rPr>
              <a:t>ould no longer qualify as </a:t>
            </a:r>
            <a:r>
              <a:rPr lang="en-CA" sz="3200" u="sng" dirty="0">
                <a:solidFill>
                  <a:srgbClr val="002060"/>
                </a:solidFill>
              </a:rPr>
              <a:t>T</a:t>
            </a:r>
            <a:r>
              <a:rPr lang="en-CA" sz="3200" u="sng" dirty="0" smtClean="0">
                <a:solidFill>
                  <a:srgbClr val="002060"/>
                </a:solidFill>
              </a:rPr>
              <a:t>he</a:t>
            </a:r>
            <a:r>
              <a:rPr lang="en-CA" sz="3200" dirty="0" smtClean="0">
                <a:solidFill>
                  <a:srgbClr val="002060"/>
                </a:solidFill>
              </a:rPr>
              <a:t> </a:t>
            </a:r>
            <a:r>
              <a:rPr lang="en-CA" sz="32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Mashiach!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en-CA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</a:t>
            </a:r>
            <a:r>
              <a:rPr lang="en-CA" sz="3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en-CA" sz="32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– </a:t>
            </a:r>
            <a:r>
              <a:rPr lang="en-CA" sz="3200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consequently by default, upon the tree when </a:t>
            </a:r>
            <a:r>
              <a:rPr lang="en-CA" sz="3200" b="1" dirty="0">
                <a:solidFill>
                  <a:srgbClr val="0000FF"/>
                </a:solidFill>
              </a:rPr>
              <a:t>Yahusha</a:t>
            </a:r>
            <a:r>
              <a:rPr lang="en-CA" sz="3200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	declared </a:t>
            </a:r>
            <a:r>
              <a:rPr lang="en-CA" sz="3200" b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“</a:t>
            </a:r>
            <a:r>
              <a:rPr lang="en-CA" sz="3200" b="1" u="sng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It has been accom</a:t>
            </a:r>
            <a:r>
              <a:rPr lang="en-CA" sz="3200" b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</a:t>
            </a:r>
            <a:r>
              <a:rPr lang="en-CA" sz="3200" b="1" u="sng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lished</a:t>
            </a:r>
            <a:r>
              <a:rPr lang="en-CA" sz="3200" b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,” </a:t>
            </a:r>
            <a:r>
              <a:rPr lang="en-CA" sz="3200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that would have been a 				    </a:t>
            </a:r>
            <a:r>
              <a:rPr lang="en-CA" sz="3200" u="sng" dirty="0" smtClean="0">
                <a:solidFill>
                  <a:schemeClr val="tx2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TOTAL FALSEHOOD</a:t>
            </a:r>
            <a:r>
              <a:rPr lang="en-CA" sz="3200" dirty="0" smtClean="0">
                <a:solidFill>
                  <a:schemeClr val="tx2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!  </a:t>
            </a:r>
            <a:r>
              <a:rPr lang="en-C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C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lnSpc>
                <a:spcPct val="150000"/>
              </a:lnSpc>
            </a:pPr>
            <a:endParaRPr lang="en-CA" sz="3200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3792" y="5768854"/>
            <a:ext cx="1116124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lvl="0">
              <a:lnSpc>
                <a:spcPct val="150000"/>
              </a:lnSpc>
            </a:pPr>
            <a:r>
              <a:rPr lang="en-CA" sz="3600" dirty="0" smtClean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  <a:latin typeface="Arial Black" panose="020B0A04020102020204" pitchFamily="34" charset="0"/>
                <a:cs typeface="Arial" pitchFamily="34" charset="0"/>
              </a:rPr>
              <a:t> </a:t>
            </a:r>
            <a:r>
              <a:rPr lang="en-CA" sz="3600" u="sng" dirty="0" smtClean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  <a:latin typeface="Arial Black" panose="020B0A04020102020204" pitchFamily="34" charset="0"/>
                <a:cs typeface="Arial" pitchFamily="34" charset="0"/>
              </a:rPr>
              <a:t>DISQUALIFIED</a:t>
            </a:r>
            <a:r>
              <a:rPr lang="en-CA" sz="3600" dirty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  <a:latin typeface="Arial Black" panose="020B0A04020102020204" pitchFamily="34" charset="0"/>
                <a:cs typeface="Arial" pitchFamily="34" charset="0"/>
              </a:rPr>
              <a:t>? = </a:t>
            </a:r>
            <a:r>
              <a:rPr lang="en-CA" sz="3000" dirty="0">
                <a:solidFill>
                  <a:srgbClr val="0000FF"/>
                </a:solidFill>
                <a:latin typeface="Arial Black" panose="020B0A04020102020204" pitchFamily="34" charset="0"/>
                <a:cs typeface="Arial" pitchFamily="34" charset="0"/>
              </a:rPr>
              <a:t>No </a:t>
            </a:r>
            <a:r>
              <a:rPr lang="en-CA" sz="3000" dirty="0" smtClean="0">
                <a:solidFill>
                  <a:srgbClr val="0000FF"/>
                </a:solidFill>
                <a:latin typeface="Arial Black" panose="020B0A04020102020204" pitchFamily="34" charset="0"/>
                <a:cs typeface="Arial" pitchFamily="34" charset="0"/>
              </a:rPr>
              <a:t>Mashiach </a:t>
            </a:r>
            <a:r>
              <a:rPr lang="en-CA" sz="3000" u="sng" dirty="0" smtClean="0">
                <a:solidFill>
                  <a:srgbClr val="0000FF"/>
                </a:solidFill>
                <a:latin typeface="Arial Black" panose="020B0A04020102020204" pitchFamily="34" charset="0"/>
                <a:cs typeface="Arial" pitchFamily="34" charset="0"/>
              </a:rPr>
              <a:t>&amp;</a:t>
            </a:r>
            <a:r>
              <a:rPr lang="en-CA" sz="3000" dirty="0" smtClean="0">
                <a:solidFill>
                  <a:srgbClr val="0000FF"/>
                </a:solidFill>
                <a:latin typeface="Arial Black" panose="020B0A04020102020204" pitchFamily="34" charset="0"/>
                <a:cs typeface="Arial" pitchFamily="34" charset="0"/>
              </a:rPr>
              <a:t> </a:t>
            </a:r>
            <a:r>
              <a:rPr lang="en-CA" sz="3000" dirty="0">
                <a:solidFill>
                  <a:srgbClr val="0000FF"/>
                </a:solidFill>
                <a:latin typeface="Arial Black" panose="020B0A04020102020204" pitchFamily="34" charset="0"/>
                <a:cs typeface="Arial" pitchFamily="34" charset="0"/>
              </a:rPr>
              <a:t>No Salvation!</a:t>
            </a:r>
          </a:p>
        </p:txBody>
      </p:sp>
    </p:spTree>
    <p:extLst>
      <p:ext uri="{BB962C8B-B14F-4D97-AF65-F5344CB8AC3E}">
        <p14:creationId xmlns:p14="http://schemas.microsoft.com/office/powerpoint/2010/main" val="3948333629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3399">
                <a:alpha val="46000"/>
              </a:srgbClr>
            </a:gs>
            <a:gs pos="25000">
              <a:srgbClr val="FF6633">
                <a:alpha val="26000"/>
              </a:srgbClr>
            </a:gs>
            <a:gs pos="50000">
              <a:srgbClr val="FFFF00">
                <a:alpha val="26000"/>
              </a:srgbClr>
            </a:gs>
            <a:gs pos="75000">
              <a:srgbClr val="01A78F">
                <a:alpha val="29000"/>
              </a:srgbClr>
            </a:gs>
            <a:gs pos="100000">
              <a:srgbClr val="9933FF">
                <a:alpha val="20000"/>
              </a:srgbClr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79137" y="6500692"/>
            <a:ext cx="477789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45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748" y="260648"/>
            <a:ext cx="11953328" cy="6447054"/>
          </a:xfrm>
          <a:noFill/>
          <a:ln>
            <a:noFill/>
          </a:ln>
        </p:spPr>
        <p:txBody>
          <a:bodyPr anchor="ctr">
            <a:normAutofit fontScale="85000" lnSpcReduction="10000"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lnSpc>
                <a:spcPct val="150000"/>
              </a:lnSpc>
            </a:pPr>
            <a:r>
              <a:rPr lang="en-CA" sz="4700" b="1" dirty="0" smtClean="0">
                <a:ln>
                  <a:solidFill>
                    <a:sysClr val="windowText" lastClr="000000"/>
                  </a:solidFill>
                </a:ln>
                <a:solidFill>
                  <a:srgbClr val="99FF99"/>
                </a:solidFill>
                <a:latin typeface="Comic Sans MS" panose="030F0702030302020204" pitchFamily="66" charset="0"/>
              </a:rPr>
              <a:t>Note:</a:t>
            </a:r>
            <a:r>
              <a:rPr lang="en-CA" sz="3900" b="1" dirty="0">
                <a:ln>
                  <a:solidFill>
                    <a:sysClr val="windowText" lastClr="000000"/>
                  </a:solidFill>
                </a:ln>
                <a:solidFill>
                  <a:srgbClr val="99FF99"/>
                </a:solidFill>
                <a:latin typeface="Comic Sans MS" panose="030F0702030302020204" pitchFamily="66" charset="0"/>
              </a:rPr>
              <a:t> </a:t>
            </a:r>
            <a:r>
              <a:rPr lang="en-CA" sz="3200" b="1" dirty="0" smtClean="0">
                <a:solidFill>
                  <a:srgbClr val="0000FF"/>
                </a:solidFill>
              </a:rPr>
              <a:t>Yahusha</a:t>
            </a:r>
            <a:r>
              <a:rPr lang="en-CA" sz="3200" dirty="0" smtClean="0">
                <a:solidFill>
                  <a:srgbClr val="002060"/>
                </a:solidFill>
              </a:rPr>
              <a:t> </a:t>
            </a:r>
            <a:r>
              <a:rPr lang="en-CA" sz="3200" b="1" dirty="0" smtClean="0">
                <a:ln>
                  <a:solidFill>
                    <a:srgbClr val="002060"/>
                  </a:solidFill>
                </a:ln>
                <a:solidFill>
                  <a:srgbClr val="FF33CC"/>
                </a:solidFill>
              </a:rPr>
              <a:t>having </a:t>
            </a:r>
            <a:r>
              <a:rPr lang="en-CA" sz="3200" b="1" u="sng" dirty="0">
                <a:ln>
                  <a:solidFill>
                    <a:srgbClr val="002060"/>
                  </a:solidFill>
                </a:ln>
                <a:solidFill>
                  <a:srgbClr val="FF33CC"/>
                </a:solidFill>
              </a:rPr>
              <a:t>FULFILLED</a:t>
            </a:r>
            <a:r>
              <a:rPr lang="en-CA" sz="3200" b="1" dirty="0">
                <a:ln>
                  <a:solidFill>
                    <a:srgbClr val="002060"/>
                  </a:solidFill>
                </a:ln>
                <a:solidFill>
                  <a:srgbClr val="FF33CC"/>
                </a:solidFill>
              </a:rPr>
              <a:t> the First Fruit </a:t>
            </a:r>
            <a:r>
              <a:rPr lang="en-CA" sz="3200" b="1" dirty="0" smtClean="0">
                <a:ln>
                  <a:solidFill>
                    <a:srgbClr val="002060"/>
                  </a:solidFill>
                </a:ln>
                <a:solidFill>
                  <a:srgbClr val="FF33CC"/>
                </a:solidFill>
              </a:rPr>
              <a:t>offering for Wave Sheaf at early Dawn,</a:t>
            </a:r>
            <a:r>
              <a:rPr lang="en-CA" sz="3200" dirty="0" smtClean="0">
                <a:solidFill>
                  <a:srgbClr val="002060"/>
                </a:solidFill>
              </a:rPr>
              <a:t> </a:t>
            </a:r>
            <a:r>
              <a:rPr lang="en-CA" sz="3200" dirty="0">
                <a:solidFill>
                  <a:srgbClr val="002060"/>
                </a:solidFill>
              </a:rPr>
              <a:t>returned </a:t>
            </a:r>
            <a:r>
              <a:rPr lang="en-CA" sz="3200" dirty="0" smtClean="0">
                <a:solidFill>
                  <a:srgbClr val="002060"/>
                </a:solidFill>
              </a:rPr>
              <a:t>from His presentation before </a:t>
            </a:r>
            <a:r>
              <a:rPr lang="en-CA" sz="3200" b="1" dirty="0" smtClean="0">
                <a:solidFill>
                  <a:srgbClr val="0000FF"/>
                </a:solidFill>
              </a:rPr>
              <a:t>Yahuah</a:t>
            </a:r>
            <a:r>
              <a:rPr lang="en-CA" sz="3200" dirty="0">
                <a:solidFill>
                  <a:srgbClr val="0000FF"/>
                </a:solidFill>
              </a:rPr>
              <a:t>.</a:t>
            </a:r>
            <a:r>
              <a:rPr lang="en-CA" sz="3200" dirty="0" smtClean="0">
                <a:solidFill>
                  <a:srgbClr val="0000FF"/>
                </a:solidFill>
              </a:rPr>
              <a:t> </a:t>
            </a:r>
            <a:br>
              <a:rPr lang="en-CA" sz="3200" dirty="0" smtClean="0">
                <a:solidFill>
                  <a:srgbClr val="0000FF"/>
                </a:solidFill>
              </a:rPr>
            </a:br>
            <a:r>
              <a:rPr lang="en-CA" sz="3200" b="1" dirty="0" smtClean="0">
                <a:ln>
                  <a:solidFill>
                    <a:srgbClr val="0000FF"/>
                  </a:solidFill>
                </a:ln>
                <a:solidFill>
                  <a:srgbClr val="00B050"/>
                </a:solidFill>
              </a:rPr>
              <a:t>He then readily accepted the adoration and worship </a:t>
            </a:r>
            <a:br>
              <a:rPr lang="en-CA" sz="3200" b="1" dirty="0" smtClean="0">
                <a:ln>
                  <a:solidFill>
                    <a:srgbClr val="0000FF"/>
                  </a:solidFill>
                </a:ln>
                <a:solidFill>
                  <a:srgbClr val="00B050"/>
                </a:solidFill>
              </a:rPr>
            </a:br>
            <a:r>
              <a:rPr lang="en-CA" sz="3200" b="1" dirty="0" smtClean="0">
                <a:ln>
                  <a:solidFill>
                    <a:srgbClr val="0000FF"/>
                  </a:solidFill>
                </a:ln>
                <a:solidFill>
                  <a:srgbClr val="00B050"/>
                </a:solidFill>
              </a:rPr>
              <a:t>of His followers; willingly accepting their touch!</a:t>
            </a:r>
          </a:p>
          <a:p>
            <a:pPr>
              <a:lnSpc>
                <a:spcPct val="150000"/>
              </a:lnSpc>
            </a:pPr>
            <a:r>
              <a:rPr lang="en-CA" sz="3200" b="1" dirty="0" smtClean="0">
                <a:solidFill>
                  <a:srgbClr val="002060"/>
                </a:solidFill>
              </a:rPr>
              <a:t>Mark 16:2  </a:t>
            </a:r>
            <a:r>
              <a:rPr lang="en-CA" sz="3200" dirty="0" smtClean="0">
                <a:solidFill>
                  <a:srgbClr val="002060"/>
                </a:solidFill>
              </a:rPr>
              <a:t>[The ladies with their spices came at sunrise to visit the tomb].</a:t>
            </a:r>
          </a:p>
          <a:p>
            <a:pPr>
              <a:lnSpc>
                <a:spcPct val="150000"/>
              </a:lnSpc>
            </a:pPr>
            <a:r>
              <a:rPr lang="en-CA" sz="3200" b="1" dirty="0" smtClean="0">
                <a:solidFill>
                  <a:srgbClr val="002060"/>
                </a:solidFill>
              </a:rPr>
              <a:t>Matt  28:9  </a:t>
            </a:r>
            <a:r>
              <a:rPr lang="en-CA" sz="3200" dirty="0" smtClean="0">
                <a:solidFill>
                  <a:srgbClr val="002060"/>
                </a:solidFill>
              </a:rPr>
              <a:t>[The ladies departed after hearing the good news from the angel </a:t>
            </a:r>
            <a:br>
              <a:rPr lang="en-CA" sz="3200" dirty="0" smtClean="0">
                <a:solidFill>
                  <a:srgbClr val="002060"/>
                </a:solidFill>
              </a:rPr>
            </a:br>
            <a:r>
              <a:rPr lang="en-CA" sz="3200" dirty="0" smtClean="0">
                <a:solidFill>
                  <a:srgbClr val="002060"/>
                </a:solidFill>
              </a:rPr>
              <a:t>                   that </a:t>
            </a:r>
            <a:r>
              <a:rPr lang="en-CA" sz="3200" b="1" dirty="0">
                <a:solidFill>
                  <a:srgbClr val="0000FF"/>
                </a:solidFill>
              </a:rPr>
              <a:t>Yahusha</a:t>
            </a:r>
            <a:r>
              <a:rPr lang="en-CA" sz="3200" dirty="0" smtClean="0">
                <a:solidFill>
                  <a:srgbClr val="002060"/>
                </a:solidFill>
              </a:rPr>
              <a:t> had risen.]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8080"/>
                </a:solidFill>
                <a:latin typeface="Georgia" panose="02040502050405020303" pitchFamily="18" charset="0"/>
              </a:rPr>
              <a:t>Matt 28:9</a:t>
            </a:r>
            <a:r>
              <a:rPr lang="en-US" sz="32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3200" dirty="0" smtClean="0">
                <a:solidFill>
                  <a:srgbClr val="993300"/>
                </a:solidFill>
                <a:latin typeface="Georgia" panose="02040502050405020303" pitchFamily="18" charset="0"/>
              </a:rPr>
              <a:t>And </a:t>
            </a:r>
            <a:r>
              <a:rPr lang="en-US" sz="3200" dirty="0">
                <a:solidFill>
                  <a:srgbClr val="993300"/>
                </a:solidFill>
                <a:latin typeface="Georgia" panose="02040502050405020303" pitchFamily="18" charset="0"/>
              </a:rPr>
              <a:t>as they were going to report to His taught ones, see, </a:t>
            </a:r>
            <a:r>
              <a:rPr lang="he-IL" sz="3200" dirty="0">
                <a:solidFill>
                  <a:srgbClr val="0000FF"/>
                </a:solidFill>
              </a:rPr>
              <a:t>יהושע</a:t>
            </a:r>
            <a:r>
              <a:rPr lang="en-US" sz="3200" dirty="0">
                <a:solidFill>
                  <a:srgbClr val="993300"/>
                </a:solidFill>
                <a:latin typeface="Georgia" panose="02040502050405020303" pitchFamily="18" charset="0"/>
              </a:rPr>
              <a:t> met them, saying, </a:t>
            </a:r>
            <a:r>
              <a:rPr lang="en-US" sz="3200" dirty="0">
                <a:solidFill>
                  <a:srgbClr val="0000FF"/>
                </a:solidFill>
                <a:latin typeface="Georgia" panose="02040502050405020303" pitchFamily="18" charset="0"/>
              </a:rPr>
              <a:t>“</a:t>
            </a:r>
            <a:r>
              <a:rPr lang="en-US" sz="3200" b="1" dirty="0">
                <a:ln>
                  <a:solidFill>
                    <a:srgbClr val="FF33CC"/>
                  </a:solidFill>
                </a:ln>
                <a:solidFill>
                  <a:srgbClr val="0000FF"/>
                </a:solidFill>
                <a:latin typeface="Georgia" panose="02040502050405020303" pitchFamily="18" charset="0"/>
              </a:rPr>
              <a:t>Greetings</a:t>
            </a:r>
            <a:r>
              <a:rPr lang="en-US" sz="3200" dirty="0">
                <a:solidFill>
                  <a:srgbClr val="0000FF"/>
                </a:solidFill>
                <a:latin typeface="Georgia" panose="02040502050405020303" pitchFamily="18" charset="0"/>
              </a:rPr>
              <a:t>!” </a:t>
            </a:r>
            <a:r>
              <a:rPr lang="en-US" sz="3200" dirty="0" smtClean="0">
                <a:solidFill>
                  <a:srgbClr val="0000FF"/>
                </a:solidFill>
                <a:latin typeface="Georgia" panose="02040502050405020303" pitchFamily="18" charset="0"/>
              </a:rPr>
              <a:t> </a:t>
            </a:r>
            <a:r>
              <a:rPr lang="en-US" sz="3200" dirty="0" smtClean="0">
                <a:solidFill>
                  <a:srgbClr val="993300"/>
                </a:solidFill>
                <a:latin typeface="Georgia" panose="02040502050405020303" pitchFamily="18" charset="0"/>
              </a:rPr>
              <a:t>And </a:t>
            </a:r>
            <a:r>
              <a:rPr lang="en-US" sz="3200" dirty="0">
                <a:solidFill>
                  <a:srgbClr val="993300"/>
                </a:solidFill>
                <a:latin typeface="Georgia" panose="02040502050405020303" pitchFamily="18" charset="0"/>
              </a:rPr>
              <a:t>they came </a:t>
            </a:r>
            <a:r>
              <a:rPr lang="en-US" sz="3200" b="1" dirty="0">
                <a:solidFill>
                  <a:srgbClr val="002060"/>
                </a:solidFill>
                <a:effectLst>
                  <a:glow rad="127000">
                    <a:srgbClr val="99FF99"/>
                  </a:glow>
                </a:effectLst>
                <a:latin typeface="Georgia" panose="02040502050405020303" pitchFamily="18" charset="0"/>
              </a:rPr>
              <a:t>and held Him by the feet</a:t>
            </a:r>
            <a:r>
              <a:rPr lang="en-US" sz="3200" dirty="0">
                <a:solidFill>
                  <a:srgbClr val="993300"/>
                </a:solidFill>
                <a:latin typeface="Georgia" panose="02040502050405020303" pitchFamily="18" charset="0"/>
              </a:rPr>
              <a:t> and did bow to Him. </a:t>
            </a:r>
            <a:endParaRPr lang="en-CA" sz="3200" b="1" dirty="0" smtClean="0">
              <a:ln>
                <a:solidFill>
                  <a:srgbClr val="0000FF"/>
                </a:solidFill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62611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3399">
                <a:alpha val="46000"/>
              </a:srgbClr>
            </a:gs>
            <a:gs pos="25000">
              <a:srgbClr val="FF6633">
                <a:alpha val="26000"/>
              </a:srgbClr>
            </a:gs>
            <a:gs pos="50000">
              <a:srgbClr val="FFFF00">
                <a:alpha val="26000"/>
              </a:srgbClr>
            </a:gs>
            <a:gs pos="75000">
              <a:srgbClr val="01A78F">
                <a:alpha val="29000"/>
              </a:srgbClr>
            </a:gs>
            <a:gs pos="100000">
              <a:srgbClr val="9933FF">
                <a:alpha val="20000"/>
              </a:srgbClr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79137" y="6500692"/>
            <a:ext cx="477789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46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1764" y="44624"/>
            <a:ext cx="11953328" cy="6447054"/>
          </a:xfrm>
          <a:noFill/>
          <a:ln>
            <a:noFill/>
          </a:ln>
        </p:spPr>
        <p:txBody>
          <a:bodyPr anchor="ctr"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lnSpc>
                <a:spcPct val="150000"/>
              </a:lnSpc>
            </a:pPr>
            <a:r>
              <a:rPr lang="en-CA" sz="3200" b="1" u="sng" dirty="0" smtClean="0">
                <a:solidFill>
                  <a:srgbClr val="C00000"/>
                </a:solidFill>
              </a:rPr>
              <a:t>After returnin</a:t>
            </a:r>
            <a:r>
              <a:rPr lang="en-CA" sz="3200" b="1" dirty="0" smtClean="0">
                <a:solidFill>
                  <a:srgbClr val="C00000"/>
                </a:solidFill>
              </a:rPr>
              <a:t>g</a:t>
            </a:r>
            <a:r>
              <a:rPr lang="en-CA" sz="3200" b="1" u="sng" dirty="0" smtClean="0">
                <a:solidFill>
                  <a:srgbClr val="C00000"/>
                </a:solidFill>
              </a:rPr>
              <a:t> from the courts of Heaven</a:t>
            </a:r>
            <a:r>
              <a:rPr lang="en-CA" sz="3200" b="1" dirty="0" smtClean="0">
                <a:solidFill>
                  <a:srgbClr val="C00000"/>
                </a:solidFill>
              </a:rPr>
              <a:t>, </a:t>
            </a:r>
            <a:br>
              <a:rPr lang="en-CA" sz="3200" b="1" dirty="0" smtClean="0">
                <a:solidFill>
                  <a:srgbClr val="C00000"/>
                </a:solidFill>
              </a:rPr>
            </a:br>
            <a:r>
              <a:rPr lang="en-CA" sz="3200" dirty="0" smtClean="0">
                <a:solidFill>
                  <a:srgbClr val="0000FF"/>
                </a:solidFill>
              </a:rPr>
              <a:t>Yahusha</a:t>
            </a:r>
            <a:r>
              <a:rPr lang="en-CA" sz="3200" dirty="0" smtClean="0">
                <a:solidFill>
                  <a:srgbClr val="002060"/>
                </a:solidFill>
              </a:rPr>
              <a:t> could now accept physical contact from His children.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CA" sz="3200" dirty="0" smtClean="0">
                <a:solidFill>
                  <a:srgbClr val="002060"/>
                </a:solidFill>
              </a:rPr>
              <a:t>What </a:t>
            </a:r>
            <a:r>
              <a:rPr lang="en-CA" sz="3200" b="1" i="1" u="sng" dirty="0" smtClean="0">
                <a:solidFill>
                  <a:srgbClr val="0000FF"/>
                </a:solidFill>
              </a:rPr>
              <a:t>Divine Event</a:t>
            </a:r>
            <a:r>
              <a:rPr lang="en-CA" sz="3200" b="1" i="1" dirty="0" smtClean="0">
                <a:solidFill>
                  <a:srgbClr val="0000FF"/>
                </a:solidFill>
              </a:rPr>
              <a:t> </a:t>
            </a:r>
            <a:r>
              <a:rPr lang="en-CA" sz="3200" dirty="0" smtClean="0">
                <a:solidFill>
                  <a:srgbClr val="002060"/>
                </a:solidFill>
              </a:rPr>
              <a:t>had occurred allowing Him human touch?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CA" sz="3200" dirty="0" smtClean="0">
                <a:solidFill>
                  <a:srgbClr val="002060"/>
                </a:solidFill>
              </a:rPr>
              <a:t>Had </a:t>
            </a:r>
            <a:r>
              <a:rPr lang="en-CA" sz="3200" b="1" dirty="0" smtClean="0">
                <a:solidFill>
                  <a:srgbClr val="0000FF"/>
                </a:solidFill>
              </a:rPr>
              <a:t>Yahusha</a:t>
            </a:r>
            <a:r>
              <a:rPr lang="en-CA" sz="3200" dirty="0" smtClean="0">
                <a:solidFill>
                  <a:srgbClr val="002060"/>
                </a:solidFill>
              </a:rPr>
              <a:t> </a:t>
            </a:r>
            <a:r>
              <a:rPr lang="en-CA" sz="3200" b="1" dirty="0" smtClean="0">
                <a:solidFill>
                  <a:srgbClr val="002060"/>
                </a:solidFill>
                <a:effectLst>
                  <a:glow rad="127000">
                    <a:srgbClr val="99FFCC"/>
                  </a:glow>
                </a:effectLst>
              </a:rPr>
              <a:t>already presented Himself </a:t>
            </a:r>
            <a:r>
              <a:rPr lang="en-CA" sz="3200" dirty="0" smtClean="0">
                <a:solidFill>
                  <a:srgbClr val="002060"/>
                </a:solidFill>
              </a:rPr>
              <a:t>in the courts of Heaven to </a:t>
            </a:r>
            <a:r>
              <a:rPr lang="en-CA" sz="3200" b="1" dirty="0" smtClean="0">
                <a:solidFill>
                  <a:srgbClr val="0000FF"/>
                </a:solidFill>
              </a:rPr>
              <a:t>Yahuah</a:t>
            </a:r>
            <a:r>
              <a:rPr lang="en-CA" sz="3200" dirty="0" smtClean="0">
                <a:solidFill>
                  <a:srgbClr val="002060"/>
                </a:solidFill>
              </a:rPr>
              <a:t> as, the </a:t>
            </a:r>
            <a:r>
              <a:rPr lang="en-CA" sz="3200" b="1" dirty="0" smtClean="0">
                <a:solidFill>
                  <a:srgbClr val="0000FF"/>
                </a:solidFill>
                <a:effectLst>
                  <a:glow rad="254000">
                    <a:srgbClr val="FFCCFF"/>
                  </a:glow>
                </a:effectLst>
                <a:latin typeface="Arial Black" panose="020B0A04020102020204" pitchFamily="34" charset="0"/>
              </a:rPr>
              <a:t>PURE </a:t>
            </a:r>
            <a:r>
              <a:rPr lang="en-CA" sz="3200" b="1" u="sng" dirty="0" smtClean="0">
                <a:solidFill>
                  <a:srgbClr val="0000FF"/>
                </a:solidFill>
              </a:rPr>
              <a:t>FIRST-FRUIT</a:t>
            </a:r>
            <a:r>
              <a:rPr lang="en-CA" sz="3200" b="1" dirty="0" smtClean="0">
                <a:solidFill>
                  <a:srgbClr val="0000FF"/>
                </a:solidFill>
              </a:rPr>
              <a:t> </a:t>
            </a:r>
            <a:r>
              <a:rPr lang="en-CA" sz="3200" dirty="0" smtClean="0">
                <a:solidFill>
                  <a:srgbClr val="002060"/>
                </a:solidFill>
              </a:rPr>
              <a:t>offering, fulfilling the </a:t>
            </a:r>
            <a:r>
              <a:rPr lang="en-CA" sz="3200" dirty="0" smtClean="0">
                <a:solidFill>
                  <a:srgbClr val="002060"/>
                </a:solidFill>
                <a:effectLst>
                  <a:glow rad="127000">
                    <a:srgbClr val="CCFF99"/>
                  </a:glow>
                </a:effectLst>
              </a:rPr>
              <a:t>“</a:t>
            </a:r>
            <a:r>
              <a:rPr lang="en-CA" sz="3200" dirty="0">
                <a:solidFill>
                  <a:srgbClr val="002060"/>
                </a:solidFill>
                <a:effectLst>
                  <a:glow rad="127000">
                    <a:srgbClr val="CCFF99"/>
                  </a:glow>
                </a:effectLst>
              </a:rPr>
              <a:t>A</a:t>
            </a:r>
            <a:r>
              <a:rPr lang="en-CA" sz="3200" dirty="0" smtClean="0">
                <a:solidFill>
                  <a:srgbClr val="002060"/>
                </a:solidFill>
                <a:effectLst>
                  <a:glow rad="127000">
                    <a:srgbClr val="CCFF99"/>
                  </a:glow>
                </a:effectLst>
              </a:rPr>
              <a:t>nti-type” Wave Sheaf statute?  </a:t>
            </a:r>
            <a:r>
              <a:rPr lang="en-CA" dirty="0" smtClean="0">
                <a:solidFill>
                  <a:srgbClr val="002060"/>
                </a:solidFill>
              </a:rPr>
              <a:t>(Lev 23:10-14)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C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Recall this:</a:t>
            </a:r>
            <a:r>
              <a:rPr lang="en-CA" sz="3200" dirty="0" smtClean="0">
                <a:solidFill>
                  <a:srgbClr val="002060"/>
                </a:solidFill>
              </a:rPr>
              <a:t>  the date of the first cycle of the week </a:t>
            </a:r>
            <a:br>
              <a:rPr lang="en-CA" sz="3200" dirty="0" smtClean="0">
                <a:solidFill>
                  <a:srgbClr val="002060"/>
                </a:solidFill>
              </a:rPr>
            </a:br>
            <a:r>
              <a:rPr lang="en-CA" sz="3200" u="sng" dirty="0" smtClean="0">
                <a:solidFill>
                  <a:srgbClr val="002060"/>
                </a:solidFill>
              </a:rPr>
              <a:t>after His resurrection</a:t>
            </a:r>
            <a:r>
              <a:rPr lang="en-CA" sz="3200" dirty="0" smtClean="0">
                <a:solidFill>
                  <a:srgbClr val="002060"/>
                </a:solidFill>
              </a:rPr>
              <a:t> was Abib </a:t>
            </a:r>
            <a:r>
              <a:rPr lang="en-CA" sz="3200" b="1" dirty="0" smtClean="0">
                <a:solidFill>
                  <a:srgbClr val="002060"/>
                </a:solidFill>
                <a:effectLst>
                  <a:glow rad="127000">
                    <a:srgbClr val="FFFF00"/>
                  </a:glow>
                </a:effectLst>
              </a:rPr>
              <a:t>18!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8061301" y="5733256"/>
            <a:ext cx="3528392" cy="902360"/>
          </a:xfrm>
          <a:prstGeom prst="wedgeRoundRectCallout">
            <a:avLst>
              <a:gd name="adj1" fmla="val -77666"/>
              <a:gd name="adj2" fmla="val -27504"/>
              <a:gd name="adj3" fmla="val 16667"/>
            </a:avLst>
          </a:prstGeom>
          <a:solidFill>
            <a:srgbClr val="632C03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2400" b="1" dirty="0" err="1" smtClean="0">
                <a:solidFill>
                  <a:srgbClr val="00FFFF"/>
                </a:solidFill>
                <a:latin typeface="Arial Rounded MT Bold" pitchFamily="34" charset="0"/>
              </a:rPr>
              <a:t>Zadok</a:t>
            </a:r>
            <a:r>
              <a:rPr lang="en-CA" sz="2400" b="1" dirty="0" smtClean="0">
                <a:solidFill>
                  <a:srgbClr val="00FFFF"/>
                </a:solidFill>
                <a:latin typeface="Arial Rounded MT Bold" pitchFamily="34" charset="0"/>
              </a:rPr>
              <a:t>/Enoch, are you </a:t>
            </a:r>
            <a:br>
              <a:rPr lang="en-CA" sz="2400" b="1" dirty="0" smtClean="0">
                <a:solidFill>
                  <a:srgbClr val="00FFFF"/>
                </a:solidFill>
                <a:latin typeface="Arial Rounded MT Bold" pitchFamily="34" charset="0"/>
              </a:rPr>
            </a:br>
            <a:r>
              <a:rPr lang="en-CA" sz="2400" b="1" dirty="0" smtClean="0">
                <a:solidFill>
                  <a:srgbClr val="00FFFF"/>
                </a:solidFill>
                <a:latin typeface="Arial Rounded MT Bold" pitchFamily="34" charset="0"/>
              </a:rPr>
              <a:t>paying attention?</a:t>
            </a:r>
            <a:endParaRPr lang="en-CA" sz="2400" b="1" dirty="0">
              <a:solidFill>
                <a:srgbClr val="00FFFF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383596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3399">
                <a:alpha val="46000"/>
              </a:srgbClr>
            </a:gs>
            <a:gs pos="25000">
              <a:srgbClr val="FF6633">
                <a:alpha val="26000"/>
              </a:srgbClr>
            </a:gs>
            <a:gs pos="50000">
              <a:srgbClr val="FFFF00">
                <a:alpha val="26000"/>
              </a:srgbClr>
            </a:gs>
            <a:gs pos="75000">
              <a:srgbClr val="01A78F">
                <a:alpha val="29000"/>
              </a:srgbClr>
            </a:gs>
            <a:gs pos="100000">
              <a:srgbClr val="9933FF">
                <a:alpha val="20000"/>
              </a:srgbClr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79137" y="6500692"/>
            <a:ext cx="477789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47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748" y="260648"/>
            <a:ext cx="11953328" cy="6447054"/>
          </a:xfrm>
          <a:noFill/>
          <a:ln>
            <a:noFill/>
          </a:ln>
        </p:spPr>
        <p:txBody>
          <a:bodyPr anchor="ctr">
            <a:normAutofit lnSpcReduction="10000"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lnSpc>
                <a:spcPct val="150000"/>
              </a:lnSpc>
            </a:pPr>
            <a:r>
              <a:rPr lang="en-CA" sz="3200" b="1" dirty="0" smtClean="0">
                <a:solidFill>
                  <a:srgbClr val="C00000"/>
                </a:solidFill>
              </a:rPr>
              <a:t>What would be the situation with </a:t>
            </a:r>
            <a:r>
              <a:rPr lang="en-CA" sz="3200" b="1" dirty="0" smtClean="0">
                <a:solidFill>
                  <a:schemeClr val="tx2"/>
                </a:solidFill>
              </a:rPr>
              <a:t>Enoch</a:t>
            </a:r>
            <a:r>
              <a:rPr lang="en-CA" sz="3200" b="1" dirty="0" smtClean="0">
                <a:solidFill>
                  <a:srgbClr val="C00000"/>
                </a:solidFill>
              </a:rPr>
              <a:t> &amp; </a:t>
            </a:r>
            <a:r>
              <a:rPr lang="en-CA" sz="3200" b="1" dirty="0" err="1" smtClean="0">
                <a:solidFill>
                  <a:schemeClr val="tx2"/>
                </a:solidFill>
              </a:rPr>
              <a:t>Zadok</a:t>
            </a:r>
            <a:r>
              <a:rPr lang="en-CA" sz="3200" b="1" dirty="0" smtClean="0">
                <a:solidFill>
                  <a:schemeClr val="tx2"/>
                </a:solidFill>
              </a:rPr>
              <a:t> Abib</a:t>
            </a:r>
            <a:r>
              <a:rPr lang="en-CA" sz="3200" dirty="0" smtClean="0">
                <a:solidFill>
                  <a:srgbClr val="164B4F"/>
                </a:solidFill>
              </a:rPr>
              <a:t> </a:t>
            </a:r>
            <a:r>
              <a:rPr lang="en-CA" sz="32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</a:rPr>
              <a:t>26</a:t>
            </a:r>
            <a:r>
              <a:rPr lang="en-CA" sz="3200" b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</a:rPr>
              <a:t>!</a:t>
            </a:r>
            <a:endParaRPr lang="en-CA" sz="3200" b="1" dirty="0" smtClean="0">
              <a:solidFill>
                <a:schemeClr val="tx2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CA" sz="3200" dirty="0" smtClean="0">
                <a:solidFill>
                  <a:srgbClr val="164B4F"/>
                </a:solidFill>
              </a:rPr>
              <a:t>At this point of Abib </a:t>
            </a:r>
            <a:r>
              <a:rPr lang="en-CA" sz="3200" b="1" dirty="0" smtClean="0">
                <a:solidFill>
                  <a:srgbClr val="164B4F"/>
                </a:solidFill>
                <a:effectLst>
                  <a:glow rad="127000">
                    <a:srgbClr val="FFFF00"/>
                  </a:glow>
                </a:effectLst>
              </a:rPr>
              <a:t>18,</a:t>
            </a:r>
            <a:r>
              <a:rPr lang="en-CA" sz="3200" dirty="0" smtClean="0">
                <a:solidFill>
                  <a:srgbClr val="164B4F"/>
                </a:solidFill>
              </a:rPr>
              <a:t> with </a:t>
            </a:r>
            <a:r>
              <a:rPr lang="en-CA" sz="3200" dirty="0" smtClean="0">
                <a:solidFill>
                  <a:srgbClr val="0000FF"/>
                </a:solidFill>
              </a:rPr>
              <a:t>Yahusha</a:t>
            </a:r>
            <a:r>
              <a:rPr lang="en-CA" sz="3200" dirty="0" smtClean="0">
                <a:solidFill>
                  <a:srgbClr val="164B4F"/>
                </a:solidFill>
              </a:rPr>
              <a:t> being </a:t>
            </a:r>
            <a:r>
              <a:rPr lang="en-CA" sz="3200" b="1" dirty="0" smtClean="0">
                <a:ln>
                  <a:solidFill>
                    <a:srgbClr val="99FF99"/>
                  </a:solidFill>
                </a:ln>
                <a:solidFill>
                  <a:srgbClr val="164B4F"/>
                </a:solidFill>
                <a:effectLst>
                  <a:glow rad="63500">
                    <a:srgbClr val="FF0000"/>
                  </a:glow>
                </a:effectLst>
              </a:rPr>
              <a:t>“contaminated” </a:t>
            </a:r>
            <a:br>
              <a:rPr lang="en-CA" sz="3200" b="1" dirty="0" smtClean="0">
                <a:ln>
                  <a:solidFill>
                    <a:srgbClr val="99FF99"/>
                  </a:solidFill>
                </a:ln>
                <a:solidFill>
                  <a:srgbClr val="164B4F"/>
                </a:solidFill>
                <a:effectLst>
                  <a:glow rad="63500">
                    <a:srgbClr val="FF0000"/>
                  </a:glow>
                </a:effectLst>
              </a:rPr>
            </a:br>
            <a:r>
              <a:rPr lang="en-CA" sz="3200" b="1" dirty="0" smtClean="0">
                <a:ln>
                  <a:solidFill>
                    <a:srgbClr val="99FF99"/>
                  </a:solidFill>
                </a:ln>
                <a:solidFill>
                  <a:srgbClr val="164B4F"/>
                </a:solidFill>
                <a:effectLst>
                  <a:glow rad="63500">
                    <a:srgbClr val="FF0000"/>
                  </a:glow>
                </a:effectLst>
              </a:rPr>
              <a:t>   </a:t>
            </a:r>
            <a:r>
              <a:rPr lang="en-CA" sz="3200" dirty="0" smtClean="0">
                <a:solidFill>
                  <a:srgbClr val="164B4F"/>
                </a:solidFill>
              </a:rPr>
              <a:t>by 		human touch, </a:t>
            </a:r>
            <a:br>
              <a:rPr lang="en-CA" sz="3200" dirty="0" smtClean="0">
                <a:solidFill>
                  <a:srgbClr val="164B4F"/>
                </a:solidFill>
              </a:rPr>
            </a:br>
            <a:r>
              <a:rPr lang="en-CA" sz="3200" dirty="0" smtClean="0">
                <a:solidFill>
                  <a:srgbClr val="164B4F"/>
                </a:solidFill>
              </a:rPr>
              <a:t>   He would still have 9 cycles      to	complete before fulfilling the </a:t>
            </a:r>
            <a:br>
              <a:rPr lang="en-CA" sz="3200" dirty="0" smtClean="0">
                <a:solidFill>
                  <a:srgbClr val="164B4F"/>
                </a:solidFill>
              </a:rPr>
            </a:br>
            <a:r>
              <a:rPr lang="en-CA" sz="3200" b="1" u="sng" dirty="0" err="1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glow rad="127000">
                    <a:srgbClr val="99FF99"/>
                  </a:glow>
                </a:effectLst>
              </a:rPr>
              <a:t>Zadok</a:t>
            </a:r>
            <a:r>
              <a:rPr lang="en-CA" sz="3200" b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glow rad="127000">
                    <a:srgbClr val="99FF99"/>
                  </a:glow>
                </a:effectLst>
              </a:rPr>
              <a:t> p</a:t>
            </a:r>
            <a:r>
              <a:rPr lang="en-CA" sz="3200" b="1" u="sng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glow rad="127000">
                    <a:srgbClr val="99FF99"/>
                  </a:glow>
                </a:effectLst>
              </a:rPr>
              <a:t>roclaimed Wave Sheaf</a:t>
            </a:r>
            <a:r>
              <a:rPr lang="en-CA" sz="3200" b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glow rad="127000">
                    <a:srgbClr val="99FF99"/>
                  </a:glow>
                </a:effectLst>
              </a:rPr>
              <a:t> 		</a:t>
            </a:r>
            <a:r>
              <a:rPr lang="en-CA" sz="3200" dirty="0" smtClean="0"/>
              <a:t>festival</a:t>
            </a:r>
            <a:r>
              <a:rPr lang="en-CA" sz="3200" b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glow rad="127000">
                    <a:srgbClr val="99FF99"/>
                  </a:glow>
                </a:effectLst>
              </a:rPr>
              <a:t> </a:t>
            </a:r>
            <a:r>
              <a:rPr lang="en-CA" sz="3200" dirty="0" smtClean="0">
                <a:solidFill>
                  <a:srgbClr val="164B4F"/>
                </a:solidFill>
              </a:rPr>
              <a:t>of the First-Fruit offering on Abib </a:t>
            </a:r>
            <a:r>
              <a:rPr lang="en-CA" sz="3200" b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</a:rPr>
              <a:t>26!</a:t>
            </a:r>
          </a:p>
          <a:p>
            <a:pPr algn="ctr">
              <a:lnSpc>
                <a:spcPct val="150000"/>
              </a:lnSpc>
            </a:pPr>
            <a:r>
              <a:rPr lang="en-CA" sz="3200" b="1" dirty="0" smtClean="0">
                <a:ln>
                  <a:solidFill>
                    <a:srgbClr val="0000FF"/>
                  </a:solidFill>
                </a:ln>
                <a:solidFill>
                  <a:srgbClr val="002060"/>
                </a:solidFill>
                <a:effectLst/>
              </a:rPr>
              <a:t>Question:  </a:t>
            </a:r>
            <a:r>
              <a:rPr lang="en-CA" sz="3200" b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</a:rPr>
              <a:t>As </a:t>
            </a:r>
            <a:r>
              <a:rPr lang="en-CA" sz="32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</a:rPr>
              <a:t>Yahusha</a:t>
            </a:r>
            <a:r>
              <a:rPr lang="en-CA" sz="3200" b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</a:rPr>
              <a:t> </a:t>
            </a:r>
            <a:r>
              <a:rPr lang="en-CA" sz="3200" b="1" u="sng" dirty="0" smtClean="0">
                <a:ln>
                  <a:solidFill>
                    <a:srgbClr val="0000FF"/>
                  </a:solidFill>
                </a:ln>
                <a:solidFill>
                  <a:sysClr val="windowText" lastClr="000000"/>
                </a:solidFill>
                <a:effectLst>
                  <a:glow rad="127000">
                    <a:srgbClr val="FFFF00"/>
                  </a:glow>
                </a:effectLst>
              </a:rPr>
              <a:t>did not find it acce</a:t>
            </a:r>
            <a:r>
              <a:rPr lang="en-CA" sz="3200" b="1" dirty="0" smtClean="0">
                <a:ln>
                  <a:solidFill>
                    <a:srgbClr val="0000FF"/>
                  </a:solidFill>
                </a:ln>
                <a:solidFill>
                  <a:sysClr val="windowText" lastClr="000000"/>
                </a:solidFill>
                <a:effectLst>
                  <a:glow rad="127000">
                    <a:srgbClr val="FFFF00"/>
                  </a:glow>
                </a:effectLst>
              </a:rPr>
              <a:t>p</a:t>
            </a:r>
            <a:r>
              <a:rPr lang="en-CA" sz="3200" b="1" u="sng" dirty="0" smtClean="0">
                <a:ln>
                  <a:solidFill>
                    <a:srgbClr val="0000FF"/>
                  </a:solidFill>
                </a:ln>
                <a:solidFill>
                  <a:sysClr val="windowText" lastClr="000000"/>
                </a:solidFill>
                <a:effectLst>
                  <a:glow rad="127000">
                    <a:srgbClr val="FFFF00"/>
                  </a:glow>
                </a:effectLst>
              </a:rPr>
              <a:t>table</a:t>
            </a:r>
            <a:r>
              <a:rPr lang="en-CA" sz="3200" b="1" dirty="0" smtClean="0">
                <a:ln>
                  <a:solidFill>
                    <a:srgbClr val="0000FF"/>
                  </a:solidFill>
                </a:ln>
                <a:solidFill>
                  <a:sysClr val="windowText" lastClr="000000"/>
                </a:solidFill>
                <a:effectLst>
                  <a:glow rad="127000">
                    <a:srgbClr val="FFFF00"/>
                  </a:glow>
                </a:effectLst>
              </a:rPr>
              <a:t> </a:t>
            </a:r>
            <a:r>
              <a:rPr lang="en-CA" sz="3200" b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</a:rPr>
              <a:t>to be “contaminated” by human touch before performing the Scriptural First-Fruit offering on Abib 18 … 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582244" y="1700808"/>
            <a:ext cx="2664296" cy="2232248"/>
          </a:xfrm>
          <a:prstGeom prst="straightConnector1">
            <a:avLst/>
          </a:prstGeom>
          <a:ln w="76200">
            <a:solidFill>
              <a:srgbClr val="164B4F"/>
            </a:solidFill>
            <a:headEnd type="none" w="med" len="med"/>
            <a:tailEnd type="arrow" w="med" len="med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460574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3399">
                <a:alpha val="46000"/>
              </a:srgbClr>
            </a:gs>
            <a:gs pos="25000">
              <a:srgbClr val="FF6633">
                <a:alpha val="26000"/>
              </a:srgbClr>
            </a:gs>
            <a:gs pos="50000">
              <a:srgbClr val="FFFF00">
                <a:alpha val="26000"/>
              </a:srgbClr>
            </a:gs>
            <a:gs pos="75000">
              <a:srgbClr val="01A78F">
                <a:alpha val="29000"/>
              </a:srgbClr>
            </a:gs>
            <a:gs pos="100000">
              <a:srgbClr val="9933FF">
                <a:alpha val="20000"/>
              </a:srgbClr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79137" y="6500692"/>
            <a:ext cx="477789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48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0" y="0"/>
            <a:ext cx="11953328" cy="6858000"/>
          </a:xfrm>
          <a:noFill/>
          <a:ln>
            <a:noFill/>
          </a:ln>
        </p:spPr>
        <p:txBody>
          <a:bodyPr anchor="ctr">
            <a:normAutofit fontScale="92500" lnSpcReduction="20000"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lnSpc>
                <a:spcPct val="150000"/>
              </a:lnSpc>
            </a:pPr>
            <a:r>
              <a:rPr lang="en-CA" sz="5400" b="1" u="sng" dirty="0" smtClean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</a:rPr>
              <a:t>Who</a:t>
            </a:r>
            <a:r>
              <a:rPr lang="en-CA" sz="3200" b="1" dirty="0" smtClean="0">
                <a:solidFill>
                  <a:srgbClr val="164B4F"/>
                </a:solidFill>
              </a:rPr>
              <a:t> then could possibly have qualified as the  </a:t>
            </a:r>
            <a:br>
              <a:rPr lang="en-CA" sz="3200" b="1" dirty="0" smtClean="0">
                <a:solidFill>
                  <a:srgbClr val="164B4F"/>
                </a:solidFill>
              </a:rPr>
            </a:br>
            <a:r>
              <a:rPr lang="en-CA" sz="7200" b="1" u="sng" dirty="0" smtClean="0">
                <a:ln w="28575"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PURE</a:t>
            </a:r>
            <a:r>
              <a:rPr lang="en-CA" sz="7200" b="1" dirty="0" smtClean="0">
                <a:solidFill>
                  <a:srgbClr val="164B4F"/>
                </a:solidFill>
              </a:rPr>
              <a:t> </a:t>
            </a:r>
            <a:r>
              <a:rPr lang="en-CA" sz="7200" b="1" u="sng" dirty="0" smtClean="0">
                <a:solidFill>
                  <a:srgbClr val="164B4F"/>
                </a:solidFill>
              </a:rPr>
              <a:t>FIRST-FRUIT</a:t>
            </a:r>
            <a:r>
              <a:rPr lang="en-CA" sz="7200" b="1" dirty="0" smtClean="0">
                <a:solidFill>
                  <a:srgbClr val="164B4F"/>
                </a:solidFill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CA" sz="3200" b="1" dirty="0" smtClean="0">
                <a:solidFill>
                  <a:srgbClr val="164B4F"/>
                </a:solidFill>
              </a:rPr>
              <a:t>offering </a:t>
            </a:r>
            <a:r>
              <a:rPr lang="en-CA" sz="3200" b="1" u="sng" dirty="0" smtClean="0">
                <a:solidFill>
                  <a:srgbClr val="164B4F"/>
                </a:solidFill>
              </a:rPr>
              <a:t>on Enoch’s</a:t>
            </a:r>
            <a:r>
              <a:rPr lang="en-CA" sz="3200" b="1" dirty="0" smtClean="0">
                <a:solidFill>
                  <a:srgbClr val="164B4F"/>
                </a:solidFill>
              </a:rPr>
              <a:t> Abib </a:t>
            </a:r>
            <a:r>
              <a:rPr lang="en-CA" sz="3200" b="1" u="sng" dirty="0" smtClean="0">
                <a:solidFill>
                  <a:srgbClr val="164B4F"/>
                </a:solidFill>
                <a:effectLst>
                  <a:glow rad="127000">
                    <a:srgbClr val="FFFF00"/>
                  </a:glow>
                </a:effectLst>
              </a:rPr>
              <a:t>26</a:t>
            </a:r>
            <a:r>
              <a:rPr lang="en-CA" sz="3200" b="1" dirty="0" smtClean="0">
                <a:solidFill>
                  <a:srgbClr val="164B4F"/>
                </a:solidFill>
              </a:rPr>
              <a:t> Wave Sheaf Festival?</a:t>
            </a:r>
          </a:p>
          <a:p>
            <a:pPr algn="ctr">
              <a:lnSpc>
                <a:spcPct val="150000"/>
              </a:lnSpc>
            </a:pPr>
            <a:r>
              <a:rPr lang="en-CA" sz="3200" b="1" dirty="0" smtClean="0">
                <a:solidFill>
                  <a:srgbClr val="164B4F"/>
                </a:solidFill>
              </a:rPr>
              <a:t/>
            </a:r>
            <a:br>
              <a:rPr lang="en-CA" sz="3200" b="1" dirty="0" smtClean="0">
                <a:solidFill>
                  <a:srgbClr val="164B4F"/>
                </a:solidFill>
              </a:rPr>
            </a:br>
            <a:r>
              <a:rPr lang="en-CA" sz="3200" b="1" dirty="0" smtClean="0">
                <a:solidFill>
                  <a:srgbClr val="164B4F"/>
                </a:solidFill>
              </a:rPr>
              <a:t>No </a:t>
            </a:r>
            <a:r>
              <a:rPr lang="en-CA" sz="3200" b="1" u="sng" dirty="0" smtClean="0">
                <a:solidFill>
                  <a:srgbClr val="164B4F"/>
                </a:solidFill>
              </a:rPr>
              <a:t>PURE</a:t>
            </a:r>
            <a:r>
              <a:rPr lang="en-CA" sz="3200" b="1" dirty="0" smtClean="0">
                <a:solidFill>
                  <a:srgbClr val="164B4F"/>
                </a:solidFill>
              </a:rPr>
              <a:t> OFFERING = NO MASHIACH!</a:t>
            </a:r>
          </a:p>
          <a:p>
            <a:pPr algn="ctr">
              <a:lnSpc>
                <a:spcPct val="150000"/>
              </a:lnSpc>
            </a:pPr>
            <a:r>
              <a:rPr lang="en-CA" sz="3200" b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No Mashiach = NO SALVATION! </a:t>
            </a:r>
          </a:p>
          <a:p>
            <a:pPr>
              <a:lnSpc>
                <a:spcPct val="150000"/>
              </a:lnSpc>
            </a:pPr>
            <a:r>
              <a:rPr lang="en-CA" sz="9600" b="1" dirty="0" smtClean="0">
                <a:ln w="38100">
                  <a:solidFill>
                    <a:srgbClr val="993300"/>
                  </a:solidFill>
                </a:ln>
                <a:solidFill>
                  <a:srgbClr val="FF33CC"/>
                </a:solidFill>
              </a:rPr>
              <a:t>   </a:t>
            </a:r>
            <a:r>
              <a:rPr lang="en-CA" sz="7100" b="1" dirty="0" smtClean="0">
                <a:ln w="38100">
                  <a:solidFill>
                    <a:srgbClr val="993300"/>
                  </a:solidFill>
                </a:ln>
                <a:solidFill>
                  <a:srgbClr val="993300"/>
                </a:solidFill>
                <a:latin typeface="Ravie" pitchFamily="82" charset="0"/>
              </a:rPr>
              <a:t>Enoch - </a:t>
            </a:r>
            <a:r>
              <a:rPr lang="en-CA" sz="7100" b="1" dirty="0" err="1" smtClean="0">
                <a:ln w="38100">
                  <a:solidFill>
                    <a:srgbClr val="993300"/>
                  </a:solidFill>
                </a:ln>
                <a:solidFill>
                  <a:srgbClr val="993300"/>
                </a:solidFill>
                <a:latin typeface="Ravie" pitchFamily="82" charset="0"/>
              </a:rPr>
              <a:t>Zadok</a:t>
            </a:r>
            <a:r>
              <a:rPr lang="en-CA" sz="7100" b="1" dirty="0" smtClean="0">
                <a:ln w="38100">
                  <a:solidFill>
                    <a:srgbClr val="993300"/>
                  </a:solidFill>
                </a:ln>
                <a:solidFill>
                  <a:srgbClr val="993300"/>
                </a:solidFill>
                <a:latin typeface="Ravie" pitchFamily="82" charset="0"/>
              </a:rPr>
              <a:t>?? </a:t>
            </a:r>
            <a:endParaRPr lang="en-CA" sz="9600" b="1" dirty="0" smtClean="0">
              <a:ln w="38100">
                <a:solidFill>
                  <a:srgbClr val="993300"/>
                </a:solidFill>
              </a:ln>
              <a:solidFill>
                <a:srgbClr val="993300"/>
              </a:solidFill>
              <a:effectLst>
                <a:glow rad="127000">
                  <a:srgbClr val="FFFF00"/>
                </a:glow>
              </a:effectLst>
              <a:latin typeface="Ravie" pitchFamily="82" charset="0"/>
            </a:endParaRPr>
          </a:p>
        </p:txBody>
      </p:sp>
      <p:pic>
        <p:nvPicPr>
          <p:cNvPr id="5" name="Picture 13" descr="C:\Users\Rae\Desktop\Art on Desktop\white man clip art\yellow-blue smiley faces\smiley face - no wa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14171" y="3933056"/>
            <a:ext cx="1903860" cy="2080962"/>
          </a:xfrm>
          <a:prstGeom prst="round2DiagRect">
            <a:avLst>
              <a:gd name="adj1" fmla="val 16667"/>
              <a:gd name="adj2" fmla="val 50000"/>
            </a:avLst>
          </a:prstGeom>
          <a:ln w="88900" cap="sq">
            <a:solidFill>
              <a:srgbClr val="9933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261764" y="3140968"/>
            <a:ext cx="2520280" cy="612648"/>
          </a:xfrm>
          <a:prstGeom prst="wedgeRoundRectCallout">
            <a:avLst>
              <a:gd name="adj1" fmla="val 102239"/>
              <a:gd name="adj2" fmla="val -57657"/>
              <a:gd name="adj3" fmla="val 16667"/>
            </a:avLst>
          </a:prstGeom>
          <a:solidFill>
            <a:srgbClr val="FFFF00"/>
          </a:solidFill>
          <a:ln w="38100">
            <a:solidFill>
              <a:srgbClr val="632C03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CA" sz="2400" dirty="0" smtClean="0">
                <a:solidFill>
                  <a:srgbClr val="632C03"/>
                </a:solidFill>
                <a:latin typeface="Ravie" pitchFamily="82" charset="0"/>
              </a:rPr>
              <a:t>Or </a:t>
            </a:r>
            <a:r>
              <a:rPr lang="en-CA" sz="2400" dirty="0" err="1" smtClean="0">
                <a:solidFill>
                  <a:srgbClr val="632C03"/>
                </a:solidFill>
                <a:latin typeface="Ravie" pitchFamily="82" charset="0"/>
              </a:rPr>
              <a:t>Zadok</a:t>
            </a:r>
            <a:r>
              <a:rPr lang="en-CA" sz="2400" dirty="0" smtClean="0">
                <a:solidFill>
                  <a:srgbClr val="632C03"/>
                </a:solidFill>
                <a:latin typeface="Ravie" pitchFamily="82" charset="0"/>
              </a:rPr>
              <a:t>!</a:t>
            </a:r>
            <a:endParaRPr lang="en-CA" sz="2400" dirty="0">
              <a:solidFill>
                <a:srgbClr val="632C03"/>
              </a:solidFill>
              <a:latin typeface="Ravie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376548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3399">
                <a:alpha val="46000"/>
              </a:srgbClr>
            </a:gs>
            <a:gs pos="25000">
              <a:srgbClr val="FF6633">
                <a:alpha val="26000"/>
              </a:srgbClr>
            </a:gs>
            <a:gs pos="50000">
              <a:srgbClr val="FFFF00">
                <a:alpha val="26000"/>
              </a:srgbClr>
            </a:gs>
            <a:gs pos="75000">
              <a:srgbClr val="01A78F">
                <a:alpha val="29000"/>
              </a:srgbClr>
            </a:gs>
            <a:gs pos="100000">
              <a:srgbClr val="9933FF">
                <a:alpha val="20000"/>
              </a:srgbClr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79137" y="6500692"/>
            <a:ext cx="477789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49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0" y="0"/>
            <a:ext cx="11953328" cy="6858000"/>
          </a:xfrm>
          <a:noFill/>
          <a:ln>
            <a:noFill/>
          </a:ln>
        </p:spPr>
        <p:txBody>
          <a:bodyPr anchor="ctr">
            <a:normAutofit fontScale="92500" lnSpcReduction="10000"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lnSpc>
                <a:spcPct val="150000"/>
              </a:lnSpc>
            </a:pPr>
            <a:r>
              <a:rPr lang="en-CA" sz="9600" b="1" dirty="0" smtClean="0">
                <a:ln w="57150">
                  <a:solidFill>
                    <a:srgbClr val="0000FF"/>
                  </a:solidFill>
                </a:ln>
                <a:solidFill>
                  <a:srgbClr val="993300"/>
                </a:solidFill>
                <a:effectLst>
                  <a:glow rad="127000">
                    <a:srgbClr val="FFFF00"/>
                  </a:glow>
                </a:effectLst>
                <a:latin typeface="Ravie" pitchFamily="82" charset="0"/>
              </a:rPr>
              <a:t>Also; </a:t>
            </a:r>
            <a:br>
              <a:rPr lang="en-CA" sz="9600" b="1" dirty="0" smtClean="0">
                <a:ln w="57150">
                  <a:solidFill>
                    <a:srgbClr val="0000FF"/>
                  </a:solidFill>
                </a:ln>
                <a:solidFill>
                  <a:srgbClr val="993300"/>
                </a:solidFill>
                <a:effectLst>
                  <a:glow rad="127000">
                    <a:srgbClr val="FFFF00"/>
                  </a:glow>
                </a:effectLst>
                <a:latin typeface="Ravie" pitchFamily="82" charset="0"/>
              </a:rPr>
            </a:br>
            <a:r>
              <a:rPr lang="en-CA" sz="9600" b="1" dirty="0" smtClean="0">
                <a:ln w="57150">
                  <a:solidFill>
                    <a:srgbClr val="0000FF"/>
                  </a:solidFill>
                </a:ln>
                <a:solidFill>
                  <a:srgbClr val="993300"/>
                </a:solidFill>
                <a:effectLst>
                  <a:glow rad="127000">
                    <a:srgbClr val="FFFF00"/>
                  </a:glow>
                </a:effectLst>
                <a:latin typeface="Ravie" pitchFamily="82" charset="0"/>
              </a:rPr>
              <a:t>Ponder This </a:t>
            </a:r>
            <a:r>
              <a:rPr lang="en-CA" sz="9600" b="1" dirty="0" smtClean="0">
                <a:ln w="38100">
                  <a:solidFill>
                    <a:srgbClr val="993300"/>
                  </a:solidFill>
                </a:ln>
                <a:solidFill>
                  <a:srgbClr val="993300"/>
                </a:solidFill>
                <a:effectLst>
                  <a:glow rad="127000">
                    <a:srgbClr val="FFFF00"/>
                  </a:glow>
                </a:effectLst>
                <a:latin typeface="Ravie" pitchFamily="82" charset="0"/>
              </a:rPr>
              <a:t>–</a:t>
            </a:r>
          </a:p>
          <a:p>
            <a:pPr algn="ctr">
              <a:lnSpc>
                <a:spcPct val="150000"/>
              </a:lnSpc>
            </a:pPr>
            <a:r>
              <a:rPr lang="en-CA" sz="3600" b="1" dirty="0" smtClean="0">
                <a:ln w="19050">
                  <a:solidFill>
                    <a:srgbClr val="993300"/>
                  </a:solidFill>
                </a:ln>
                <a:solidFill>
                  <a:srgbClr val="3399FF"/>
                </a:solidFill>
                <a:effectLst/>
                <a:latin typeface="Comic Sans MS" panose="030F0702030302020204" pitchFamily="66" charset="0"/>
              </a:rPr>
              <a:t>When</a:t>
            </a:r>
            <a:r>
              <a:rPr lang="en-CA" sz="3600" b="1" dirty="0" smtClean="0">
                <a:ln w="38100">
                  <a:solidFill>
                    <a:srgbClr val="993300"/>
                  </a:solidFill>
                </a:ln>
                <a:solidFill>
                  <a:srgbClr val="3399FF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CA" sz="3600" b="1" dirty="0" smtClean="0">
                <a:ln w="19050">
                  <a:solidFill>
                    <a:srgbClr val="993300"/>
                  </a:solidFill>
                </a:ln>
                <a:solidFill>
                  <a:srgbClr val="3399FF"/>
                </a:solidFill>
                <a:effectLst/>
                <a:latin typeface="Comic Sans MS" panose="030F0702030302020204" pitchFamily="66" charset="0"/>
              </a:rPr>
              <a:t>Yahusha mingled with society after His </a:t>
            </a:r>
            <a:r>
              <a:rPr lang="en-CA" sz="3600" b="1" dirty="0" smtClean="0">
                <a:ln w="19050">
                  <a:solidFill>
                    <a:srgbClr val="993300"/>
                  </a:solidFill>
                </a:ln>
                <a:solidFill>
                  <a:srgbClr val="3399FF"/>
                </a:solidFill>
                <a:latin typeface="Comic Sans MS" panose="030F0702030302020204" pitchFamily="66" charset="0"/>
              </a:rPr>
              <a:t>resurrection</a:t>
            </a:r>
            <a:r>
              <a:rPr lang="en-CA" sz="3600" b="1" dirty="0" smtClean="0">
                <a:ln w="19050">
                  <a:solidFill>
                    <a:srgbClr val="993300"/>
                  </a:solidFill>
                </a:ln>
                <a:solidFill>
                  <a:srgbClr val="3399FF"/>
                </a:solidFill>
                <a:effectLst/>
                <a:latin typeface="Comic Sans MS" panose="030F0702030302020204" pitchFamily="66" charset="0"/>
              </a:rPr>
              <a:t>, </a:t>
            </a:r>
            <a:r>
              <a:rPr lang="en-CA" sz="3000" b="1" dirty="0" smtClean="0">
                <a:ln w="38100">
                  <a:solidFill>
                    <a:schemeClr val="tx2"/>
                  </a:solidFill>
                </a:ln>
                <a:solidFill>
                  <a:sysClr val="windowText" lastClr="000000"/>
                </a:solidFill>
                <a:effectLst/>
                <a:latin typeface="Comic Sans MS" panose="030F0702030302020204" pitchFamily="66" charset="0"/>
              </a:rPr>
              <a:t>{in the </a:t>
            </a:r>
            <a:r>
              <a:rPr lang="en-CA" sz="3000" b="1" dirty="0" smtClean="0">
                <a:ln w="38100">
                  <a:solidFill>
                    <a:srgbClr val="0000FF"/>
                  </a:solidFill>
                </a:ln>
                <a:solidFill>
                  <a:srgbClr val="3399FF"/>
                </a:solidFill>
                <a:effectLst>
                  <a:glow rad="342900">
                    <a:srgbClr val="66FF99"/>
                  </a:glow>
                </a:effectLst>
                <a:latin typeface="Comic Sans MS" panose="030F0702030302020204" pitchFamily="66" charset="0"/>
              </a:rPr>
              <a:t>9 “extra” days leading up to </a:t>
            </a:r>
            <a:r>
              <a:rPr lang="en-CA" sz="3000" b="1" dirty="0" smtClean="0">
                <a:ln w="38100">
                  <a:solidFill>
                    <a:schemeClr val="tx2"/>
                  </a:solidFill>
                </a:ln>
                <a:solidFill>
                  <a:sysClr val="windowText" lastClr="000000"/>
                </a:solidFill>
                <a:effectLst/>
                <a:latin typeface="Comic Sans MS" panose="030F0702030302020204" pitchFamily="66" charset="0"/>
              </a:rPr>
              <a:t>to</a:t>
            </a:r>
            <a:r>
              <a:rPr lang="en-CA" sz="3000" b="1" dirty="0" smtClean="0">
                <a:ln w="38100">
                  <a:solidFill>
                    <a:schemeClr val="tx2"/>
                  </a:solidFill>
                </a:ln>
                <a:solidFill>
                  <a:srgbClr val="3399FF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CA" sz="3000" b="1" dirty="0" smtClean="0">
                <a:ln w="38100">
                  <a:solidFill>
                    <a:schemeClr val="tx2"/>
                  </a:solidFill>
                </a:ln>
                <a:solidFill>
                  <a:sysClr val="windowText" lastClr="000000"/>
                </a:solidFill>
                <a:effectLst/>
                <a:latin typeface="Comic Sans MS" panose="030F0702030302020204" pitchFamily="66" charset="0"/>
              </a:rPr>
              <a:t>Enoch’s supposed Abib 26 Wave Sheaf Festival},</a:t>
            </a:r>
            <a:r>
              <a:rPr lang="en-CA" sz="3000" b="1" dirty="0" smtClean="0">
                <a:ln w="38100">
                  <a:solidFill>
                    <a:srgbClr val="993300"/>
                  </a:solidFill>
                </a:ln>
                <a:solidFill>
                  <a:srgbClr val="3399FF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CA" sz="3600" b="1" dirty="0" smtClean="0">
                <a:ln w="28575">
                  <a:solidFill>
                    <a:srgbClr val="993300"/>
                  </a:solidFill>
                </a:ln>
                <a:solidFill>
                  <a:srgbClr val="3399FF"/>
                </a:solidFill>
                <a:effectLst/>
                <a:latin typeface="Comic Sans MS" panose="030F0702030302020204" pitchFamily="66" charset="0"/>
              </a:rPr>
              <a:t>is it even possible that Yahusha could have remained</a:t>
            </a:r>
            <a:r>
              <a:rPr lang="en-CA" sz="3600" b="1" dirty="0" smtClean="0">
                <a:ln w="38100">
                  <a:solidFill>
                    <a:srgbClr val="993300"/>
                  </a:solidFill>
                </a:ln>
                <a:solidFill>
                  <a:srgbClr val="3399FF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CA" sz="3600" b="1" dirty="0" smtClean="0">
                <a:ln w="38100">
                  <a:solidFill>
                    <a:srgbClr val="993300"/>
                  </a:solidFill>
                </a:ln>
                <a:solidFill>
                  <a:sysClr val="windowText" lastClr="000000"/>
                </a:solidFill>
                <a:effectLst>
                  <a:glow rad="88900">
                    <a:srgbClr val="3399FF"/>
                  </a:glow>
                </a:effectLst>
                <a:latin typeface="Comic Sans MS" panose="030F0702030302020204" pitchFamily="66" charset="0"/>
              </a:rPr>
              <a:t>UNCONTAMINATED?</a:t>
            </a:r>
            <a:r>
              <a:rPr lang="en-CA" sz="3600" b="1" dirty="0" smtClean="0">
                <a:ln w="38100">
                  <a:solidFill>
                    <a:srgbClr val="993300"/>
                  </a:solidFill>
                </a:ln>
                <a:solidFill>
                  <a:sysClr val="windowText" lastClr="000000"/>
                </a:solidFill>
                <a:effectLst/>
                <a:latin typeface="Comic Sans MS" panose="030F0702030302020204" pitchFamily="66" charset="0"/>
              </a:rPr>
              <a:t>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582244" y="5301208"/>
            <a:ext cx="5184576" cy="0"/>
          </a:xfrm>
          <a:prstGeom prst="line">
            <a:avLst/>
          </a:prstGeom>
          <a:ln w="57150">
            <a:solidFill>
              <a:srgbClr val="854372"/>
            </a:solidFill>
            <a:headEnd type="diamond" w="med" len="med"/>
            <a:tailEnd type="diamond" w="med" len="me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914112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5000">
              <a:srgbClr val="00B050"/>
            </a:gs>
            <a:gs pos="58000">
              <a:srgbClr val="CC00CC">
                <a:alpha val="53000"/>
              </a:srgbClr>
            </a:gs>
            <a:gs pos="9000">
              <a:srgbClr val="FFFF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708433" y="6597352"/>
            <a:ext cx="480392" cy="260648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5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707015" y="260648"/>
            <a:ext cx="8846802" cy="1080120"/>
          </a:xfrm>
          <a:prstGeom prst="roundRect">
            <a:avLst>
              <a:gd name="adj" fmla="val 50000"/>
            </a:avLst>
          </a:prstGeom>
          <a:solidFill>
            <a:srgbClr val="FFCCFF"/>
          </a:solidFill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US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Yahusha’s</a:t>
            </a:r>
            <a:r>
              <a:rPr lang="en-US" sz="3600" dirty="0" smtClean="0">
                <a:solidFill>
                  <a:srgbClr val="0000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27000">
                    <a:schemeClr val="tx1">
                      <a:lumMod val="50000"/>
                      <a:lumOff val="50000"/>
                    </a:schemeClr>
                  </a:glow>
                </a:effectLst>
                <a:latin typeface="Comic Sans MS" pitchFamily="66" charset="0"/>
              </a:rPr>
              <a:t>“Anti-type”</a:t>
            </a:r>
            <a:endParaRPr lang="en-CA" sz="5400" b="1" dirty="0">
              <a:ln>
                <a:solidFill>
                  <a:sysClr val="windowText" lastClr="000000"/>
                </a:solidFill>
              </a:ln>
              <a:solidFill>
                <a:srgbClr val="00FF00"/>
              </a:solidFill>
              <a:effectLst>
                <a:glow rad="127000">
                  <a:schemeClr val="tx1">
                    <a:lumMod val="50000"/>
                    <a:lumOff val="5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43310" y="1644026"/>
            <a:ext cx="5112568" cy="4737301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rgbClr val="FF6600"/>
            </a:solidFill>
          </a:ln>
          <a:effectLst>
            <a:glow rad="127000">
              <a:srgbClr val="0000FF"/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b="1" dirty="0" smtClean="0">
                <a:solidFill>
                  <a:srgbClr val="00FF00"/>
                </a:solidFill>
                <a:effectLst>
                  <a:glow rad="127000">
                    <a:srgbClr val="003366"/>
                  </a:glow>
                </a:effectLst>
                <a:latin typeface="Comic Sans MS" pitchFamily="66" charset="0"/>
              </a:rPr>
              <a:t>Is it </a:t>
            </a:r>
            <a:br>
              <a:rPr lang="en-US" sz="6000" b="1" dirty="0" smtClean="0">
                <a:solidFill>
                  <a:srgbClr val="00FF00"/>
                </a:solidFill>
                <a:effectLst>
                  <a:glow rad="127000">
                    <a:srgbClr val="003366"/>
                  </a:glow>
                </a:effectLst>
                <a:latin typeface="Comic Sans MS" pitchFamily="66" charset="0"/>
              </a:rPr>
            </a:br>
            <a:r>
              <a:rPr lang="en-US" sz="6000" b="1" dirty="0" smtClean="0">
                <a:solidFill>
                  <a:srgbClr val="00FF00"/>
                </a:solidFill>
                <a:effectLst>
                  <a:glow rad="127000">
                    <a:srgbClr val="003366"/>
                  </a:glow>
                </a:effectLst>
                <a:latin typeface="Comic Sans MS" pitchFamily="66" charset="0"/>
              </a:rPr>
              <a:t>Based on</a:t>
            </a:r>
            <a:br>
              <a:rPr lang="en-US" sz="6000" b="1" dirty="0" smtClean="0">
                <a:solidFill>
                  <a:srgbClr val="00FF00"/>
                </a:solidFill>
                <a:effectLst>
                  <a:glow rad="127000">
                    <a:srgbClr val="003366"/>
                  </a:glow>
                </a:effectLst>
                <a:latin typeface="Comic Sans MS" pitchFamily="66" charset="0"/>
              </a:rPr>
            </a:br>
            <a:r>
              <a:rPr lang="en-US" sz="6000" b="1" dirty="0" smtClean="0">
                <a:ln>
                  <a:solidFill>
                    <a:srgbClr val="FF33CC"/>
                  </a:solidFill>
                </a:ln>
                <a:solidFill>
                  <a:schemeClr val="tx2"/>
                </a:solidFill>
                <a:effectLst>
                  <a:glow rad="127000">
                    <a:srgbClr val="00FF00"/>
                  </a:glow>
                </a:effectLst>
                <a:latin typeface="Comic Sans MS" pitchFamily="66" charset="0"/>
              </a:rPr>
              <a:t>Enoch’s </a:t>
            </a:r>
            <a:br>
              <a:rPr lang="en-US" sz="6000" b="1" dirty="0" smtClean="0">
                <a:ln>
                  <a:solidFill>
                    <a:srgbClr val="FF33CC"/>
                  </a:solidFill>
                </a:ln>
                <a:solidFill>
                  <a:schemeClr val="tx2"/>
                </a:solidFill>
                <a:effectLst>
                  <a:glow rad="127000">
                    <a:srgbClr val="00FF00"/>
                  </a:glow>
                </a:effectLst>
                <a:latin typeface="Comic Sans MS" pitchFamily="66" charset="0"/>
              </a:rPr>
            </a:br>
            <a:r>
              <a:rPr lang="en-US" sz="6000" b="1" u="sng" dirty="0" smtClean="0">
                <a:solidFill>
                  <a:srgbClr val="FF6600"/>
                </a:solidFill>
                <a:effectLst>
                  <a:glow rad="127000">
                    <a:srgbClr val="003366"/>
                  </a:glow>
                </a:effectLst>
                <a:latin typeface="Comic Sans MS" pitchFamily="66" charset="0"/>
              </a:rPr>
              <a:t>Sickle</a:t>
            </a:r>
            <a:r>
              <a:rPr lang="en-US" sz="6000" b="1" dirty="0" smtClean="0">
                <a:solidFill>
                  <a:srgbClr val="00FF00"/>
                </a:solidFill>
                <a:effectLst>
                  <a:glow rad="127000">
                    <a:srgbClr val="003366"/>
                  </a:glow>
                </a:effectLst>
                <a:latin typeface="Comic Sans MS" pitchFamily="66" charset="0"/>
              </a:rPr>
              <a:t>?</a:t>
            </a:r>
            <a:endParaRPr lang="en-CA" sz="6000" b="1" dirty="0">
              <a:solidFill>
                <a:srgbClr val="CC9900"/>
              </a:solidFill>
              <a:effectLst>
                <a:glow rad="127000">
                  <a:srgbClr val="003366"/>
                </a:glow>
              </a:effectLst>
              <a:latin typeface="Comic Sans MS" pitchFamily="66" charset="0"/>
            </a:endParaRPr>
          </a:p>
        </p:txBody>
      </p:sp>
      <p:sp>
        <p:nvSpPr>
          <p:cNvPr id="3" name="AutoShape 2" descr="Image result for pictures of a sheaf of wheat"/>
          <p:cNvSpPr>
            <a:spLocks noChangeAspect="1" noChangeArrowheads="1"/>
          </p:cNvSpPr>
          <p:nvPr/>
        </p:nvSpPr>
        <p:spPr bwMode="auto">
          <a:xfrm>
            <a:off x="63500" y="-966788"/>
            <a:ext cx="2028825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5" name="AutoShape 4" descr="Image result for pictures of a sheaf of wheat"/>
          <p:cNvSpPr>
            <a:spLocks noChangeAspect="1" noChangeArrowheads="1"/>
          </p:cNvSpPr>
          <p:nvPr/>
        </p:nvSpPr>
        <p:spPr bwMode="auto">
          <a:xfrm>
            <a:off x="215900" y="-814388"/>
            <a:ext cx="2028825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pic>
        <p:nvPicPr>
          <p:cNvPr id="12" name="Picture 2" descr="See the source im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691751" y="2767426"/>
            <a:ext cx="4797532" cy="2520280"/>
          </a:xfrm>
          <a:prstGeom prst="rect">
            <a:avLst/>
          </a:prstGeom>
          <a:noFill/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231850" y="1644027"/>
            <a:ext cx="2520282" cy="4797532"/>
          </a:xfrm>
          <a:prstGeom prst="rect">
            <a:avLst/>
          </a:prstGeom>
          <a:noFill/>
          <a:ln w="76200">
            <a:solidFill>
              <a:srgbClr val="99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316884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3399">
                <a:alpha val="46000"/>
              </a:srgbClr>
            </a:gs>
            <a:gs pos="25000">
              <a:srgbClr val="FF6633">
                <a:alpha val="26000"/>
              </a:srgbClr>
            </a:gs>
            <a:gs pos="50000">
              <a:srgbClr val="FFFF00">
                <a:alpha val="26000"/>
              </a:srgbClr>
            </a:gs>
            <a:gs pos="75000">
              <a:srgbClr val="01A78F">
                <a:alpha val="29000"/>
              </a:srgbClr>
            </a:gs>
            <a:gs pos="100000">
              <a:srgbClr val="9933FF">
                <a:alpha val="20000"/>
              </a:srgbClr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79137" y="6500692"/>
            <a:ext cx="477789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50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5900" y="-485140"/>
            <a:ext cx="10873208" cy="6552728"/>
          </a:xfrm>
          <a:noFill/>
          <a:ln>
            <a:noFill/>
          </a:ln>
        </p:spPr>
        <p:txBody>
          <a:bodyPr anchor="ctr"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lnSpc>
                <a:spcPct val="150000"/>
              </a:lnSpc>
            </a:pPr>
            <a:r>
              <a:rPr lang="en-CA" sz="4800" dirty="0" smtClean="0">
                <a:ln>
                  <a:solidFill>
                    <a:srgbClr val="9900CC"/>
                  </a:solidFill>
                </a:ln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  <a:latin typeface="Matura MT Script Capitals" pitchFamily="66" charset="0"/>
              </a:rPr>
              <a:t>Could it be </a:t>
            </a:r>
            <a:r>
              <a:rPr lang="en-CA" sz="5400" spc="30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glow rad="101600">
                    <a:schemeClr val="tx2"/>
                  </a:glow>
                </a:effectLst>
                <a:latin typeface="Ravie" pitchFamily="82" charset="0"/>
              </a:rPr>
              <a:t>Lucifer</a:t>
            </a:r>
            <a:r>
              <a:rPr lang="en-CA" sz="4800" dirty="0" smtClean="0">
                <a:ln>
                  <a:solidFill>
                    <a:srgbClr val="9900CC"/>
                  </a:solidFill>
                </a:ln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  <a:latin typeface="Matura MT Script Capitals" pitchFamily="66" charset="0"/>
              </a:rPr>
              <a:t> </a:t>
            </a:r>
            <a:br>
              <a:rPr lang="en-CA" sz="4800" dirty="0" smtClean="0">
                <a:ln>
                  <a:solidFill>
                    <a:srgbClr val="9900CC"/>
                  </a:solidFill>
                </a:ln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  <a:latin typeface="Matura MT Script Capitals" pitchFamily="66" charset="0"/>
              </a:rPr>
            </a:br>
            <a:r>
              <a:rPr lang="en-CA" sz="4800" dirty="0">
                <a:ln>
                  <a:solidFill>
                    <a:srgbClr val="9900CC"/>
                  </a:solidFill>
                </a:ln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  <a:latin typeface="Matura MT Script Capitals" pitchFamily="66" charset="0"/>
              </a:rPr>
              <a:t>(</a:t>
            </a:r>
            <a:r>
              <a:rPr lang="en-CA" sz="4800" dirty="0" smtClean="0">
                <a:ln>
                  <a:solidFill>
                    <a:srgbClr val="9900CC"/>
                  </a:solidFill>
                </a:ln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  <a:latin typeface="Matura MT Script Capitals" pitchFamily="66" charset="0"/>
              </a:rPr>
              <a:t>the </a:t>
            </a:r>
            <a:r>
              <a:rPr lang="en-CA" sz="4800" b="1" dirty="0" smtClean="0">
                <a:ln>
                  <a:solidFill>
                    <a:srgbClr val="9900CC"/>
                  </a:solidFill>
                </a:ln>
                <a:solidFill>
                  <a:sysClr val="windowText" lastClr="000000"/>
                </a:solidFill>
                <a:effectLst>
                  <a:glow rad="127000">
                    <a:srgbClr val="FFFF00"/>
                  </a:glow>
                </a:effectLst>
                <a:latin typeface="Matura MT Script Capitals" pitchFamily="66" charset="0"/>
              </a:rPr>
              <a:t>Father </a:t>
            </a:r>
            <a:r>
              <a:rPr lang="en-CA" sz="4800" b="1" dirty="0">
                <a:ln>
                  <a:solidFill>
                    <a:srgbClr val="9900CC"/>
                  </a:solidFill>
                </a:ln>
                <a:solidFill>
                  <a:sysClr val="windowText" lastClr="000000"/>
                </a:solidFill>
                <a:effectLst>
                  <a:glow rad="127000">
                    <a:srgbClr val="FFFF00"/>
                  </a:glow>
                </a:effectLst>
                <a:latin typeface="Matura MT Script Capitals" pitchFamily="66" charset="0"/>
              </a:rPr>
              <a:t>of Lies </a:t>
            </a:r>
            <a:r>
              <a:rPr lang="en-CA" sz="4800" dirty="0" smtClean="0">
                <a:ln>
                  <a:solidFill>
                    <a:srgbClr val="9900CC"/>
                  </a:solidFill>
                </a:ln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  <a:latin typeface="Matura MT Script Capitals" pitchFamily="66" charset="0"/>
              </a:rPr>
              <a:t>)</a:t>
            </a:r>
            <a:r>
              <a:rPr lang="en-CA" sz="4800" b="1" dirty="0" smtClean="0">
                <a:ln>
                  <a:solidFill>
                    <a:srgbClr val="9900CC"/>
                  </a:solidFill>
                </a:ln>
                <a:solidFill>
                  <a:sysClr val="windowText" lastClr="000000"/>
                </a:solidFill>
                <a:effectLst>
                  <a:glow rad="127000">
                    <a:srgbClr val="FFFF00"/>
                  </a:glow>
                </a:effectLst>
                <a:latin typeface="Matura MT Script Capitals" pitchFamily="66" charset="0"/>
              </a:rPr>
              <a:t/>
            </a:r>
            <a:br>
              <a:rPr lang="en-CA" sz="4800" b="1" dirty="0" smtClean="0">
                <a:ln>
                  <a:solidFill>
                    <a:srgbClr val="9900CC"/>
                  </a:solidFill>
                </a:ln>
                <a:solidFill>
                  <a:sysClr val="windowText" lastClr="000000"/>
                </a:solidFill>
                <a:effectLst>
                  <a:glow rad="127000">
                    <a:srgbClr val="FFFF00"/>
                  </a:glow>
                </a:effectLst>
                <a:latin typeface="Matura MT Script Capitals" pitchFamily="66" charset="0"/>
              </a:rPr>
            </a:br>
            <a:r>
              <a:rPr lang="en-CA" sz="4800" dirty="0" smtClean="0">
                <a:ln>
                  <a:solidFill>
                    <a:srgbClr val="9900CC"/>
                  </a:solidFill>
                </a:ln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  <a:latin typeface="Matura MT Script Capitals" pitchFamily="66" charset="0"/>
              </a:rPr>
              <a:t>is promoting these evil </a:t>
            </a:r>
            <a:br>
              <a:rPr lang="en-CA" sz="4800" dirty="0" smtClean="0">
                <a:ln>
                  <a:solidFill>
                    <a:srgbClr val="9900CC"/>
                  </a:solidFill>
                </a:ln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  <a:latin typeface="Matura MT Script Capitals" pitchFamily="66" charset="0"/>
              </a:rPr>
            </a:br>
            <a:r>
              <a:rPr lang="en-CA" sz="4800" dirty="0" err="1" smtClean="0">
                <a:ln>
                  <a:solidFill>
                    <a:srgbClr val="9900CC"/>
                  </a:solidFill>
                </a:ln>
                <a:solidFill>
                  <a:srgbClr val="993300"/>
                </a:solidFill>
                <a:effectLst>
                  <a:glow rad="127000">
                    <a:srgbClr val="FFFF00"/>
                  </a:glow>
                </a:effectLst>
                <a:latin typeface="Matura MT Script Capitals" pitchFamily="66" charset="0"/>
              </a:rPr>
              <a:t>Zadok</a:t>
            </a:r>
            <a:r>
              <a:rPr lang="en-CA" sz="4800" dirty="0" smtClean="0">
                <a:ln>
                  <a:solidFill>
                    <a:srgbClr val="9900CC"/>
                  </a:solidFill>
                </a:ln>
                <a:solidFill>
                  <a:srgbClr val="993300"/>
                </a:solidFill>
                <a:effectLst>
                  <a:glow rad="127000">
                    <a:srgbClr val="FFFF00"/>
                  </a:glow>
                </a:effectLst>
                <a:latin typeface="Matura MT Script Capitals" pitchFamily="66" charset="0"/>
              </a:rPr>
              <a:t> - Enoch Calendar deceptions</a:t>
            </a:r>
            <a:br>
              <a:rPr lang="en-CA" sz="4800" dirty="0" smtClean="0">
                <a:ln>
                  <a:solidFill>
                    <a:srgbClr val="9900CC"/>
                  </a:solidFill>
                </a:ln>
                <a:solidFill>
                  <a:srgbClr val="993300"/>
                </a:solidFill>
                <a:effectLst>
                  <a:glow rad="127000">
                    <a:srgbClr val="FFFF00"/>
                  </a:glow>
                </a:effectLst>
                <a:latin typeface="Matura MT Script Capitals" pitchFamily="66" charset="0"/>
              </a:rPr>
            </a:br>
            <a:r>
              <a:rPr lang="en-CA" sz="4800" dirty="0" smtClean="0">
                <a:ln>
                  <a:solidFill>
                    <a:srgbClr val="9900CC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  <a:latin typeface="Matura MT Script Capitals" pitchFamily="66" charset="0"/>
              </a:rPr>
              <a:t>to disqualify our </a:t>
            </a:r>
            <a:r>
              <a:rPr lang="en-CA" sz="4800" dirty="0" smtClean="0">
                <a:ln>
                  <a:solidFill>
                    <a:srgbClr val="9900CC"/>
                  </a:solidFill>
                </a:ln>
                <a:solidFill>
                  <a:srgbClr val="00B0F0"/>
                </a:solidFill>
                <a:effectLst>
                  <a:glow rad="127000">
                    <a:srgbClr val="FFFF00"/>
                  </a:glow>
                </a:effectLst>
                <a:latin typeface="Matura MT Script Capitals" pitchFamily="66" charset="0"/>
              </a:rPr>
              <a:t>Salvation</a:t>
            </a:r>
            <a:r>
              <a:rPr lang="en-CA" sz="4800" dirty="0" smtClean="0">
                <a:ln>
                  <a:solidFill>
                    <a:srgbClr val="9900CC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  <a:latin typeface="Matura MT Script Capitals" pitchFamily="66" charset="0"/>
              </a:rPr>
              <a:t>?</a:t>
            </a:r>
          </a:p>
        </p:txBody>
      </p:sp>
      <p:pic>
        <p:nvPicPr>
          <p:cNvPr id="5" name="Picture 7" descr="C:\Users\Rae\Desktop\Art on Desktop\white man clip art\3d white people\png\attention horn 1 pn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0284" y="404664"/>
            <a:ext cx="3298999" cy="329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3772" y="5485065"/>
            <a:ext cx="1152128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400" b="1" cap="none" spc="0" dirty="0" smtClean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0">
                    <a:srgbClr val="00B0F0">
                      <a:alpha val="65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atura MT Script Capitals" pitchFamily="66" charset="0"/>
              </a:rPr>
              <a:t>Is following Torah perfectly and completely </a:t>
            </a:r>
            <a:br>
              <a:rPr lang="en-US" sz="4400" b="1" cap="none" spc="0" dirty="0" smtClean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0">
                    <a:srgbClr val="00B0F0">
                      <a:alpha val="65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atura MT Script Capitals" pitchFamily="66" charset="0"/>
              </a:rPr>
            </a:br>
            <a:r>
              <a:rPr lang="en-US" sz="4400" b="1" cap="none" spc="0" dirty="0" smtClean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0">
                    <a:srgbClr val="00B0F0">
                      <a:alpha val="65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atura MT Script Capitals" pitchFamily="66" charset="0"/>
              </a:rPr>
              <a:t>a “</a:t>
            </a:r>
            <a:r>
              <a:rPr lang="en-US" sz="4400" b="1" cap="none" spc="0" dirty="0" err="1" smtClean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0">
                    <a:srgbClr val="00B0F0">
                      <a:alpha val="65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atura MT Script Capitals" pitchFamily="66" charset="0"/>
              </a:rPr>
              <a:t>salvational</a:t>
            </a:r>
            <a:r>
              <a:rPr lang="en-US" sz="4400" b="1" cap="none" spc="0" dirty="0" smtClean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0">
                    <a:srgbClr val="00B0F0">
                      <a:alpha val="65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atura MT Script Capitals" pitchFamily="66" charset="0"/>
              </a:rPr>
              <a:t> issue”?</a:t>
            </a:r>
            <a:endParaRPr lang="en-US" sz="4400" b="1" cap="none" spc="0" dirty="0">
              <a:ln w="1905">
                <a:solidFill>
                  <a:srgbClr val="00206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27000">
                  <a:srgbClr val="00B0F0">
                    <a:alpha val="65000"/>
                  </a:srgb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atura MT Script Capital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813823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3399">
                <a:alpha val="46000"/>
              </a:srgbClr>
            </a:gs>
            <a:gs pos="25000">
              <a:srgbClr val="FF6633">
                <a:alpha val="26000"/>
              </a:srgbClr>
            </a:gs>
            <a:gs pos="50000">
              <a:srgbClr val="FFFF00">
                <a:alpha val="26000"/>
              </a:srgbClr>
            </a:gs>
            <a:gs pos="75000">
              <a:srgbClr val="01A78F">
                <a:alpha val="29000"/>
              </a:srgbClr>
            </a:gs>
            <a:gs pos="100000">
              <a:srgbClr val="9933FF">
                <a:alpha val="20000"/>
              </a:srgbClr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nt Arrow 1"/>
          <p:cNvSpPr/>
          <p:nvPr/>
        </p:nvSpPr>
        <p:spPr>
          <a:xfrm rot="16200000">
            <a:off x="8434674" y="4401108"/>
            <a:ext cx="648072" cy="4032448"/>
          </a:xfrm>
          <a:prstGeom prst="bentArrow">
            <a:avLst>
              <a:gd name="adj1" fmla="val 25000"/>
              <a:gd name="adj2" fmla="val 50000"/>
              <a:gd name="adj3" fmla="val 35808"/>
              <a:gd name="adj4" fmla="val 64192"/>
            </a:avLst>
          </a:prstGeom>
          <a:gradFill flip="none" rotWithShape="1">
            <a:gsLst>
              <a:gs pos="0">
                <a:srgbClr val="FF3399">
                  <a:alpha val="46000"/>
                </a:srgbClr>
              </a:gs>
              <a:gs pos="75000">
                <a:srgbClr val="01A78F">
                  <a:alpha val="29000"/>
                </a:srgbClr>
              </a:gs>
              <a:gs pos="100000">
                <a:srgbClr val="9933FF">
                  <a:alpha val="20000"/>
                </a:srgbClr>
              </a:gs>
            </a:gsLst>
            <a:lin ang="18900000" scaled="1"/>
            <a:tileRect/>
          </a:grad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79137" y="6500692"/>
            <a:ext cx="477789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51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5780" y="188640"/>
            <a:ext cx="11521280" cy="6480720"/>
          </a:xfrm>
          <a:noFill/>
          <a:ln>
            <a:noFill/>
          </a:ln>
          <a:effectLst/>
        </p:spPr>
        <p:txBody>
          <a:bodyPr anchor="t"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lnSpc>
                <a:spcPct val="150000"/>
              </a:lnSpc>
            </a:pPr>
            <a:r>
              <a:rPr lang="en-CA" sz="3300" b="1" dirty="0" smtClean="0">
                <a:solidFill>
                  <a:srgbClr val="0000FF"/>
                </a:solidFill>
              </a:rPr>
              <a:t>      Summary Questions for Section #5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CA" sz="2800" b="1" dirty="0" smtClean="0">
                <a:ln>
                  <a:solidFill>
                    <a:srgbClr val="9900CC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</a:t>
            </a:r>
            <a:r>
              <a:rPr lang="en-CA" sz="2800" b="1" dirty="0" err="1" smtClean="0">
                <a:ln>
                  <a:solidFill>
                    <a:srgbClr val="9900CC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Zadok</a:t>
            </a:r>
            <a:r>
              <a:rPr lang="en-CA" sz="2800" b="1" dirty="0" smtClean="0">
                <a:ln>
                  <a:solidFill>
                    <a:srgbClr val="9900CC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justify </a:t>
            </a:r>
            <a:r>
              <a:rPr lang="en-CA" sz="2800" dirty="0" smtClean="0">
                <a:ln>
                  <a:solidFill>
                    <a:srgbClr val="9900CC"/>
                  </a:solidFill>
                </a:ln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</a:rPr>
              <a:t>from the Scriptures, </a:t>
            </a:r>
            <a:r>
              <a:rPr lang="en-CA" sz="2800" b="1" u="sng" dirty="0" smtClean="0">
                <a:ln>
                  <a:solidFill>
                    <a:srgbClr val="9900CC"/>
                  </a:solidFill>
                </a:ln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</a:rPr>
              <a:t>SEPARATING</a:t>
            </a:r>
            <a:r>
              <a:rPr lang="en-CA" sz="2800" dirty="0" smtClean="0">
                <a:ln>
                  <a:solidFill>
                    <a:srgbClr val="9900CC"/>
                  </a:solidFill>
                </a:ln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</a:rPr>
              <a:t> the Eating of the </a:t>
            </a:r>
            <a:r>
              <a:rPr lang="en-CA" sz="2800" u="sng" dirty="0" smtClean="0">
                <a:ln>
                  <a:solidFill>
                    <a:srgbClr val="9900CC"/>
                  </a:solidFill>
                </a:ln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</a:rPr>
              <a:t>First</a:t>
            </a:r>
            <a:r>
              <a:rPr lang="en-CA" sz="2800" dirty="0" smtClean="0">
                <a:ln>
                  <a:solidFill>
                    <a:srgbClr val="9900CC"/>
                  </a:solidFill>
                </a:ln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</a:rPr>
              <a:t> bread dough, </a:t>
            </a:r>
            <a:r>
              <a:rPr lang="en-CA" sz="2800" dirty="0" smtClean="0">
                <a:ln>
                  <a:solidFill>
                    <a:srgbClr val="9900CC"/>
                  </a:solidFill>
                </a:ln>
                <a:solidFill>
                  <a:srgbClr val="0000FF"/>
                </a:solidFill>
                <a:effectLst/>
              </a:rPr>
              <a:t>from the </a:t>
            </a:r>
            <a:r>
              <a:rPr lang="en-CA" sz="2800" dirty="0" smtClean="0">
                <a:ln>
                  <a:solidFill>
                    <a:srgbClr val="9900CC"/>
                  </a:solidFill>
                </a:ln>
                <a:solidFill>
                  <a:srgbClr val="0000FF"/>
                </a:solidFill>
                <a:effectLst>
                  <a:glow rad="127000">
                    <a:srgbClr val="99FFCC"/>
                  </a:glow>
                </a:effectLst>
              </a:rPr>
              <a:t>Waving action </a:t>
            </a:r>
            <a:r>
              <a:rPr lang="en-CA" sz="2800" dirty="0" smtClean="0">
                <a:ln>
                  <a:solidFill>
                    <a:srgbClr val="9900CC"/>
                  </a:solidFill>
                </a:ln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</a:rPr>
              <a:t>of the First Fruit Wave Sheaf offering – “</a:t>
            </a:r>
            <a:r>
              <a:rPr lang="en-CA" sz="2800" b="1" u="sng" dirty="0" smtClean="0">
                <a:ln>
                  <a:solidFill>
                    <a:srgbClr val="9900CC"/>
                  </a:solidFill>
                </a:ln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</a:rPr>
              <a:t>ON THE SAME DAY</a:t>
            </a:r>
            <a:r>
              <a:rPr lang="en-CA" sz="2800" dirty="0" smtClean="0">
                <a:ln>
                  <a:solidFill>
                    <a:srgbClr val="9900CC"/>
                  </a:solidFill>
                </a:ln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</a:rPr>
              <a:t>”</a:t>
            </a:r>
            <a:r>
              <a:rPr lang="en-CA" sz="2800" b="1" dirty="0" smtClean="0">
                <a:ln>
                  <a:solidFill>
                    <a:srgbClr val="9900CC"/>
                  </a:solidFill>
                </a:ln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</a:rPr>
              <a:t>?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CA" sz="2800" b="1" dirty="0" smtClean="0">
                <a:ln>
                  <a:solidFill>
                    <a:srgbClr val="9900CC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</a:t>
            </a:r>
            <a:r>
              <a:rPr lang="en-CA" sz="2800" b="1" dirty="0" err="1" smtClean="0">
                <a:ln>
                  <a:solidFill>
                    <a:srgbClr val="9900CC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Zadok</a:t>
            </a:r>
            <a:r>
              <a:rPr lang="en-CA" sz="2800" b="1" dirty="0" smtClean="0">
                <a:ln>
                  <a:solidFill>
                    <a:srgbClr val="9900CC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justify </a:t>
            </a:r>
            <a:r>
              <a:rPr lang="en-CA" sz="2800" dirty="0" smtClean="0">
                <a:ln>
                  <a:solidFill>
                    <a:srgbClr val="9900CC"/>
                  </a:solidFill>
                </a:ln>
                <a:solidFill>
                  <a:srgbClr val="0000FF"/>
                </a:solidFill>
                <a:effectLst/>
              </a:rPr>
              <a:t>from the Scriptures using </a:t>
            </a:r>
            <a:r>
              <a:rPr lang="en-CA" sz="2800" dirty="0" smtClean="0">
                <a:ln>
                  <a:solidFill>
                    <a:srgbClr val="9900CC"/>
                  </a:solidFill>
                </a:ln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</a:rPr>
              <a:t>11 day old bread dough as an offering </a:t>
            </a:r>
            <a:r>
              <a:rPr lang="en-CA" sz="2800" dirty="0" smtClean="0">
                <a:ln>
                  <a:solidFill>
                    <a:srgbClr val="9900CC"/>
                  </a:solidFill>
                </a:ln>
                <a:solidFill>
                  <a:srgbClr val="0000FF"/>
                </a:solidFill>
                <a:effectLst/>
              </a:rPr>
              <a:t>to </a:t>
            </a:r>
            <a:r>
              <a:rPr lang="en-CA" sz="2800" b="1" dirty="0" smtClean="0">
                <a:solidFill>
                  <a:srgbClr val="0000FF"/>
                </a:solidFill>
              </a:rPr>
              <a:t>Yahuah</a:t>
            </a:r>
            <a:r>
              <a:rPr lang="en-CA" sz="2800" dirty="0" smtClean="0">
                <a:ln>
                  <a:solidFill>
                    <a:srgbClr val="9900CC"/>
                  </a:solidFill>
                </a:ln>
                <a:solidFill>
                  <a:srgbClr val="0000FF"/>
                </a:solidFill>
                <a:effectLst/>
              </a:rPr>
              <a:t> </a:t>
            </a:r>
            <a:r>
              <a:rPr lang="en-CA" sz="28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</a:rPr>
              <a:t>(that is if it was not </a:t>
            </a:r>
            <a:r>
              <a:rPr lang="en-CA" sz="28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</a:rPr>
              <a:t>moldy</a:t>
            </a:r>
            <a:r>
              <a:rPr lang="en-CA" sz="28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</a:rPr>
              <a:t>, </a:t>
            </a:r>
            <a:br>
              <a:rPr lang="en-CA" sz="28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</a:rPr>
            </a:br>
            <a:r>
              <a:rPr lang="en-CA" sz="28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/>
              </a:rPr>
              <a:t>stale and dried up yet)</a:t>
            </a:r>
            <a:r>
              <a:rPr lang="en-CA" sz="2800" dirty="0" smtClean="0">
                <a:ln>
                  <a:solidFill>
                    <a:schemeClr val="tx2"/>
                  </a:solidFill>
                </a:ln>
                <a:solidFill>
                  <a:srgbClr val="0000FF"/>
                </a:solidFill>
              </a:rPr>
              <a:t>?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CA" sz="2800" b="1" dirty="0">
                <a:ln>
                  <a:solidFill>
                    <a:srgbClr val="9900CC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</a:t>
            </a:r>
            <a:r>
              <a:rPr lang="en-CA" sz="2800" b="1" dirty="0" err="1">
                <a:ln>
                  <a:solidFill>
                    <a:srgbClr val="9900CC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Zadok</a:t>
            </a:r>
            <a:r>
              <a:rPr lang="en-CA" sz="2800" b="1" dirty="0">
                <a:ln>
                  <a:solidFill>
                    <a:srgbClr val="9900CC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justify </a:t>
            </a:r>
            <a:r>
              <a:rPr lang="en-CA" sz="2800" dirty="0" smtClean="0">
                <a:ln>
                  <a:solidFill>
                    <a:srgbClr val="9900CC"/>
                  </a:solidFill>
                </a:ln>
                <a:solidFill>
                  <a:srgbClr val="0000FF"/>
                </a:solidFill>
                <a:effectLst/>
              </a:rPr>
              <a:t>from the Scriptures</a:t>
            </a:r>
            <a:r>
              <a:rPr lang="en-CA" sz="2800" dirty="0" smtClean="0">
                <a:ln>
                  <a:solidFill>
                    <a:srgbClr val="9900CC"/>
                  </a:solidFill>
                </a:ln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</a:rPr>
              <a:t> how it is that </a:t>
            </a:r>
            <a:r>
              <a:rPr lang="en-CA" sz="2800" b="1" dirty="0" smtClean="0">
                <a:solidFill>
                  <a:srgbClr val="0000FF"/>
                </a:solidFill>
              </a:rPr>
              <a:t>Yahusha</a:t>
            </a:r>
            <a:r>
              <a:rPr lang="en-CA" sz="2800" dirty="0" smtClean="0">
                <a:ln>
                  <a:solidFill>
                    <a:srgbClr val="9900CC"/>
                  </a:solidFill>
                </a:ln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</a:rPr>
              <a:t> could observe the Wave Sheaf day on the </a:t>
            </a:r>
            <a:r>
              <a:rPr lang="en-CA" sz="2800" b="1" u="sng" dirty="0" smtClean="0">
                <a:ln>
                  <a:solidFill>
                    <a:srgbClr val="9900CC"/>
                  </a:solidFill>
                </a:ln>
                <a:solidFill>
                  <a:srgbClr val="0000FF"/>
                </a:solidFill>
                <a:effectLst>
                  <a:glow rad="127000">
                    <a:srgbClr val="FF99FF"/>
                  </a:glow>
                </a:effectLst>
              </a:rPr>
              <a:t>2</a:t>
            </a:r>
            <a:r>
              <a:rPr lang="en-CA" sz="2800" b="1" u="sng" baseline="30000" dirty="0" smtClean="0">
                <a:ln>
                  <a:solidFill>
                    <a:srgbClr val="9900CC"/>
                  </a:solidFill>
                </a:ln>
                <a:solidFill>
                  <a:srgbClr val="0000FF"/>
                </a:solidFill>
                <a:effectLst>
                  <a:glow rad="127000">
                    <a:srgbClr val="FF99FF"/>
                  </a:glow>
                </a:effectLst>
              </a:rPr>
              <a:t>nd</a:t>
            </a:r>
            <a:r>
              <a:rPr lang="en-CA" sz="2800" dirty="0" smtClean="0">
                <a:ln>
                  <a:solidFill>
                    <a:srgbClr val="9900CC"/>
                  </a:solidFill>
                </a:ln>
                <a:solidFill>
                  <a:srgbClr val="0000FF"/>
                </a:solidFill>
                <a:effectLst>
                  <a:glow rad="127000">
                    <a:srgbClr val="FF99FF"/>
                  </a:glow>
                </a:effectLst>
              </a:rPr>
              <a:t> cycle </a:t>
            </a:r>
            <a:r>
              <a:rPr lang="en-CA" sz="2800" dirty="0" smtClean="0">
                <a:ln>
                  <a:solidFill>
                    <a:srgbClr val="9900CC"/>
                  </a:solidFill>
                </a:ln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</a:rPr>
              <a:t>of the week? </a:t>
            </a:r>
            <a:endParaRPr lang="en-CA" sz="2800" dirty="0">
              <a:ln>
                <a:solidFill>
                  <a:srgbClr val="9900CC"/>
                </a:solidFill>
              </a:ln>
              <a:solidFill>
                <a:srgbClr val="0000FF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477788" y="188640"/>
            <a:ext cx="2187170" cy="612648"/>
          </a:xfrm>
          <a:prstGeom prst="wedgeRoundRectCallout">
            <a:avLst>
              <a:gd name="adj1" fmla="val 18353"/>
              <a:gd name="adj2" fmla="val 103577"/>
              <a:gd name="adj3" fmla="val 16667"/>
            </a:avLst>
          </a:prstGeom>
          <a:solidFill>
            <a:srgbClr val="FFFF00"/>
          </a:solidFill>
          <a:ln w="38100">
            <a:solidFill>
              <a:srgbClr val="632C03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2400" dirty="0" smtClean="0">
                <a:solidFill>
                  <a:srgbClr val="632C03"/>
                </a:solidFill>
                <a:latin typeface="Ravie" pitchFamily="82" charset="0"/>
              </a:rPr>
              <a:t>&amp; Enoch!</a:t>
            </a:r>
            <a:endParaRPr lang="en-CA" sz="2800" dirty="0">
              <a:solidFill>
                <a:srgbClr val="632C03"/>
              </a:solidFill>
              <a:latin typeface="Ravie" pitchFamily="82" charset="0"/>
            </a:endParaRPr>
          </a:p>
        </p:txBody>
      </p:sp>
      <p:pic>
        <p:nvPicPr>
          <p:cNvPr id="6" name="Picture 10" descr="C:\Users\Rae\Desktop\Art on Desktop\white man clip art\yellow-blue smiley faces\question face yellow pn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89362" y="5650382"/>
            <a:ext cx="1633642" cy="123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74726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3399">
                <a:alpha val="46000"/>
              </a:srgbClr>
            </a:gs>
            <a:gs pos="25000">
              <a:srgbClr val="FF6633">
                <a:alpha val="26000"/>
              </a:srgbClr>
            </a:gs>
            <a:gs pos="50000">
              <a:srgbClr val="FFFF00">
                <a:alpha val="26000"/>
              </a:srgbClr>
            </a:gs>
            <a:gs pos="75000">
              <a:srgbClr val="01A78F">
                <a:alpha val="29000"/>
              </a:srgbClr>
            </a:gs>
            <a:gs pos="100000">
              <a:srgbClr val="9933FF">
                <a:alpha val="20000"/>
              </a:srgbClr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79137" y="6500692"/>
            <a:ext cx="477789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52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9756" y="188640"/>
            <a:ext cx="11305256" cy="6480720"/>
          </a:xfrm>
          <a:noFill/>
          <a:ln>
            <a:noFill/>
          </a:ln>
          <a:effectLst/>
        </p:spPr>
        <p:txBody>
          <a:bodyPr anchor="t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en-CA" sz="3300" b="1" dirty="0" smtClean="0">
                <a:solidFill>
                  <a:srgbClr val="0000FF"/>
                </a:solidFill>
              </a:rPr>
              <a:t>      </a:t>
            </a:r>
            <a:r>
              <a:rPr lang="en-CA" sz="3600" b="1" dirty="0" smtClean="0">
                <a:solidFill>
                  <a:srgbClr val="0000FF"/>
                </a:solidFill>
              </a:rPr>
              <a:t>Summary Questions for Section #5 </a:t>
            </a:r>
            <a:r>
              <a:rPr lang="en-CA" sz="3300" b="1" dirty="0" smtClean="0">
                <a:solidFill>
                  <a:srgbClr val="0000FF"/>
                </a:solidFill>
              </a:rPr>
              <a:t> </a:t>
            </a:r>
            <a:r>
              <a:rPr lang="en-CA" dirty="0">
                <a:solidFill>
                  <a:srgbClr val="993300"/>
                </a:solidFill>
              </a:rPr>
              <a:t>[</a:t>
            </a:r>
            <a:r>
              <a:rPr lang="en-CA" dirty="0" err="1" smtClean="0">
                <a:solidFill>
                  <a:srgbClr val="993300"/>
                </a:solidFill>
              </a:rPr>
              <a:t>Con’t</a:t>
            </a:r>
            <a:r>
              <a:rPr lang="en-CA" dirty="0" smtClean="0">
                <a:solidFill>
                  <a:srgbClr val="993300"/>
                </a:solidFill>
              </a:rPr>
              <a:t>]</a:t>
            </a:r>
            <a:r>
              <a:rPr lang="en-CA" dirty="0" smtClean="0">
                <a:solidFill>
                  <a:srgbClr val="0000FF"/>
                </a:solidFill>
              </a:rPr>
              <a:t> </a:t>
            </a:r>
          </a:p>
          <a:p>
            <a:pPr algn="ctr">
              <a:lnSpc>
                <a:spcPct val="150000"/>
              </a:lnSpc>
            </a:pPr>
            <a:endParaRPr lang="en-CA" sz="3600" dirty="0">
              <a:solidFill>
                <a:srgbClr val="0000FF"/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 startAt="4"/>
            </a:pPr>
            <a:r>
              <a:rPr lang="en-CA" sz="2800" b="1" dirty="0" smtClean="0">
                <a:ln>
                  <a:solidFill>
                    <a:srgbClr val="9900CC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Can </a:t>
            </a:r>
            <a:r>
              <a:rPr lang="en-CA" sz="2800" b="1" dirty="0" err="1" smtClean="0">
                <a:ln>
                  <a:solidFill>
                    <a:srgbClr val="9900CC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Zadok</a:t>
            </a:r>
            <a:r>
              <a:rPr lang="en-CA" sz="2800" b="1" dirty="0" smtClean="0">
                <a:ln>
                  <a:solidFill>
                    <a:srgbClr val="9900CC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justify breaking the statutes by </a:t>
            </a:r>
            <a:r>
              <a:rPr lang="en-CA" sz="2800" dirty="0" smtClean="0">
                <a:ln>
                  <a:solidFill>
                    <a:srgbClr val="9900CC"/>
                  </a:solidFill>
                </a:ln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  <a:latin typeface="Berlin Sans FB Demi" pitchFamily="34" charset="0"/>
              </a:rPr>
              <a:t>using the grain to feed the </a:t>
            </a:r>
            <a:r>
              <a:rPr lang="en-CA" sz="2800" dirty="0" err="1" smtClean="0">
                <a:ln>
                  <a:solidFill>
                    <a:srgbClr val="9900CC"/>
                  </a:solidFill>
                </a:ln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  <a:latin typeface="Berlin Sans FB Demi" pitchFamily="34" charset="0"/>
              </a:rPr>
              <a:t>Yisra’elite</a:t>
            </a:r>
            <a:r>
              <a:rPr lang="en-CA" sz="2800" dirty="0" smtClean="0">
                <a:ln>
                  <a:solidFill>
                    <a:srgbClr val="9900CC"/>
                  </a:solidFill>
                </a:ln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  <a:latin typeface="Berlin Sans FB Demi" pitchFamily="34" charset="0"/>
              </a:rPr>
              <a:t> nation</a:t>
            </a:r>
            <a:r>
              <a:rPr lang="en-CA" sz="2800" dirty="0" smtClean="0">
                <a:ln>
                  <a:solidFill>
                    <a:srgbClr val="9900CC"/>
                  </a:solidFill>
                </a:ln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</a:rPr>
              <a:t> </a:t>
            </a:r>
            <a:r>
              <a:rPr lang="en-CA" sz="2800" u="sng" dirty="0" smtClean="0">
                <a:ln>
                  <a:solidFill>
                    <a:srgbClr val="9900CC"/>
                  </a:solidFill>
                </a:ln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  <a:latin typeface="Arial Rounded MT Bold" pitchFamily="34" charset="0"/>
              </a:rPr>
              <a:t>for 11 c</a:t>
            </a:r>
            <a:r>
              <a:rPr lang="en-CA" sz="2800" dirty="0" smtClean="0">
                <a:ln>
                  <a:solidFill>
                    <a:srgbClr val="9900CC"/>
                  </a:solidFill>
                </a:ln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  <a:latin typeface="Arial Rounded MT Bold" pitchFamily="34" charset="0"/>
              </a:rPr>
              <a:t>y</a:t>
            </a:r>
            <a:r>
              <a:rPr lang="en-CA" sz="2800" u="sng" dirty="0" smtClean="0">
                <a:ln>
                  <a:solidFill>
                    <a:srgbClr val="9900CC"/>
                  </a:solidFill>
                </a:ln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  <a:latin typeface="Arial Rounded MT Bold" pitchFamily="34" charset="0"/>
              </a:rPr>
              <a:t>cles</a:t>
            </a:r>
            <a:r>
              <a:rPr lang="en-CA" sz="2800" dirty="0" smtClean="0">
                <a:ln>
                  <a:solidFill>
                    <a:srgbClr val="9900CC"/>
                  </a:solidFill>
                </a:ln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  <a:latin typeface="Arial Rounded MT Bold" pitchFamily="34" charset="0"/>
              </a:rPr>
              <a:t> until Abib 26?  </a:t>
            </a:r>
            <a:r>
              <a:rPr lang="en-CA" sz="2800" dirty="0" smtClean="0">
                <a:ln>
                  <a:solidFill>
                    <a:srgbClr val="9900CC"/>
                  </a:solidFill>
                </a:ln>
                <a:solidFill>
                  <a:srgbClr val="0000FF"/>
                </a:solidFill>
                <a:effectLst>
                  <a:glow rad="127000">
                    <a:srgbClr val="99FFCC"/>
                  </a:glow>
                </a:effectLst>
                <a:latin typeface="Arial Rounded MT Bold" pitchFamily="34" charset="0"/>
              </a:rPr>
              <a:t>Why?</a:t>
            </a:r>
            <a:r>
              <a:rPr lang="en-CA" sz="2800" dirty="0" smtClean="0">
                <a:ln>
                  <a:solidFill>
                    <a:srgbClr val="9900CC"/>
                  </a:solidFill>
                </a:ln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  <a:latin typeface="Arial Rounded MT Bold" pitchFamily="34" charset="0"/>
              </a:rPr>
              <a:t> </a:t>
            </a:r>
            <a:br>
              <a:rPr lang="en-CA" sz="2800" dirty="0" smtClean="0">
                <a:ln>
                  <a:solidFill>
                    <a:srgbClr val="9900CC"/>
                  </a:solidFill>
                </a:ln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  <a:latin typeface="Arial Rounded MT Bold" pitchFamily="34" charset="0"/>
              </a:rPr>
            </a:br>
            <a:r>
              <a:rPr lang="en-CA" sz="2800" dirty="0" smtClean="0">
                <a:ln>
                  <a:solidFill>
                    <a:srgbClr val="9900CC"/>
                  </a:solidFill>
                </a:ln>
                <a:solidFill>
                  <a:srgbClr val="0000FF"/>
                </a:solidFill>
                <a:effectLst>
                  <a:glow rad="127000">
                    <a:srgbClr val="99FFCC"/>
                  </a:glow>
                </a:effectLst>
                <a:latin typeface="Arial Rounded MT Bold" pitchFamily="34" charset="0"/>
              </a:rPr>
              <a:t>By reason of the manna ceasing the day after the Passover,</a:t>
            </a:r>
            <a:br>
              <a:rPr lang="en-CA" sz="2800" dirty="0" smtClean="0">
                <a:ln>
                  <a:solidFill>
                    <a:srgbClr val="9900CC"/>
                  </a:solidFill>
                </a:ln>
                <a:solidFill>
                  <a:srgbClr val="0000FF"/>
                </a:solidFill>
                <a:effectLst>
                  <a:glow rad="127000">
                    <a:srgbClr val="99FFCC"/>
                  </a:glow>
                </a:effectLst>
                <a:latin typeface="Arial Rounded MT Bold" pitchFamily="34" charset="0"/>
              </a:rPr>
            </a:br>
            <a:r>
              <a:rPr lang="en-CA" sz="2800" b="1" u="sng" dirty="0" smtClean="0">
                <a:ln>
                  <a:solidFill>
                    <a:srgbClr val="9900CC"/>
                  </a:solidFill>
                </a:ln>
                <a:solidFill>
                  <a:srgbClr val="0000FF"/>
                </a:solidFill>
                <a:effectLst>
                  <a:glow rad="127000">
                    <a:srgbClr val="00FF00"/>
                  </a:glow>
                </a:effectLst>
                <a:latin typeface="Arial Rounded MT Bold" pitchFamily="34" charset="0"/>
              </a:rPr>
              <a:t>and</a:t>
            </a:r>
            <a:r>
              <a:rPr lang="en-CA" sz="2800" dirty="0" smtClean="0">
                <a:ln>
                  <a:solidFill>
                    <a:srgbClr val="9900CC"/>
                  </a:solidFill>
                </a:ln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  <a:latin typeface="Arial Rounded MT Bold" pitchFamily="34" charset="0"/>
              </a:rPr>
              <a:t> </a:t>
            </a:r>
            <a:r>
              <a:rPr lang="en-CA" sz="2800" dirty="0" smtClean="0">
                <a:ln>
                  <a:solidFill>
                    <a:srgbClr val="9900CC"/>
                  </a:solidFill>
                </a:ln>
                <a:solidFill>
                  <a:srgbClr val="0000FF"/>
                </a:solidFill>
                <a:effectLst>
                  <a:glow rad="127000">
                    <a:srgbClr val="99FFCC"/>
                  </a:glow>
                </a:effectLst>
                <a:latin typeface="Arial Rounded MT Bold" pitchFamily="34" charset="0"/>
              </a:rPr>
              <a:t>the fruit and vegetables had only started to grow!???</a:t>
            </a:r>
            <a:endParaRPr lang="en-CA" sz="2800" b="1" dirty="0" smtClean="0">
              <a:ln>
                <a:solidFill>
                  <a:srgbClr val="9900CC"/>
                </a:solidFill>
              </a:ln>
              <a:solidFill>
                <a:srgbClr val="0000FF"/>
              </a:solidFill>
              <a:effectLst>
                <a:glow rad="127000">
                  <a:srgbClr val="99FFCC"/>
                </a:glow>
              </a:effectLst>
              <a:latin typeface="Arial Rounded MT Bold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 startAt="4"/>
            </a:pPr>
            <a:r>
              <a:rPr lang="en-CA" sz="2800" b="1" dirty="0" smtClean="0">
                <a:ln>
                  <a:solidFill>
                    <a:srgbClr val="9900CC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Can </a:t>
            </a:r>
            <a:r>
              <a:rPr lang="en-CA" sz="2800" b="1" dirty="0" err="1" smtClean="0">
                <a:ln>
                  <a:solidFill>
                    <a:srgbClr val="9900CC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Zadok</a:t>
            </a:r>
            <a:r>
              <a:rPr lang="en-CA" sz="2800" b="1" dirty="0" smtClean="0">
                <a:ln>
                  <a:solidFill>
                    <a:srgbClr val="9900CC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CA" sz="2800" b="1" dirty="0">
                <a:ln>
                  <a:solidFill>
                    <a:srgbClr val="9900CC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justify breaking the </a:t>
            </a:r>
            <a:r>
              <a:rPr lang="en-CA" sz="2800" b="1" dirty="0" smtClean="0">
                <a:ln>
                  <a:solidFill>
                    <a:srgbClr val="9900CC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statutes by</a:t>
            </a:r>
            <a:r>
              <a:rPr lang="en-CA" sz="2800" dirty="0" smtClean="0">
                <a:ln>
                  <a:solidFill>
                    <a:srgbClr val="9900CC"/>
                  </a:solidFill>
                </a:ln>
                <a:solidFill>
                  <a:srgbClr val="0000FF"/>
                </a:solidFill>
                <a:effectLst>
                  <a:glow rad="127000">
                    <a:srgbClr val="92D050"/>
                  </a:glow>
                </a:effectLst>
                <a:latin typeface="Arial Rounded MT Bold" pitchFamily="34" charset="0"/>
              </a:rPr>
              <a:t> </a:t>
            </a:r>
            <a:r>
              <a:rPr lang="en-CA" sz="2800" dirty="0">
                <a:ln>
                  <a:solidFill>
                    <a:srgbClr val="9900CC"/>
                  </a:solidFill>
                </a:ln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  <a:latin typeface="Berlin Sans FB Demi" pitchFamily="34" charset="0"/>
              </a:rPr>
              <a:t>using the grain </a:t>
            </a:r>
            <a:r>
              <a:rPr lang="en-CA" sz="2800" dirty="0" smtClean="0">
                <a:ln>
                  <a:solidFill>
                    <a:srgbClr val="9900CC"/>
                  </a:solidFill>
                </a:ln>
                <a:solidFill>
                  <a:srgbClr val="0000FF"/>
                </a:solidFill>
                <a:effectLst>
                  <a:glow rad="127000">
                    <a:srgbClr val="92D050"/>
                  </a:glow>
                </a:effectLst>
              </a:rPr>
              <a:t/>
            </a:r>
            <a:br>
              <a:rPr lang="en-CA" sz="2800" dirty="0" smtClean="0">
                <a:ln>
                  <a:solidFill>
                    <a:srgbClr val="9900CC"/>
                  </a:solidFill>
                </a:ln>
                <a:solidFill>
                  <a:srgbClr val="0000FF"/>
                </a:solidFill>
                <a:effectLst>
                  <a:glow rad="127000">
                    <a:srgbClr val="92D050"/>
                  </a:glow>
                </a:effectLst>
              </a:rPr>
            </a:br>
            <a:r>
              <a:rPr lang="en-CA" sz="2800" dirty="0" smtClean="0">
                <a:ln>
                  <a:solidFill>
                    <a:srgbClr val="9900CC"/>
                  </a:solidFill>
                </a:ln>
                <a:solidFill>
                  <a:srgbClr val="0000FF"/>
                </a:solidFill>
                <a:effectLst>
                  <a:glow rad="127000">
                    <a:srgbClr val="92D050"/>
                  </a:glow>
                </a:effectLst>
                <a:latin typeface="Arial Rounded MT Bold" pitchFamily="34" charset="0"/>
              </a:rPr>
              <a:t>of the land to fulfill the statute for </a:t>
            </a:r>
            <a:r>
              <a:rPr lang="en-CA" sz="2800" dirty="0" smtClean="0">
                <a:ln>
                  <a:solidFill>
                    <a:srgbClr val="9900CC"/>
                  </a:solidFill>
                </a:ln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  <a:latin typeface="Berlin Sans FB Demi" pitchFamily="34" charset="0"/>
              </a:rPr>
              <a:t>eating the unleavened bread </a:t>
            </a:r>
            <a:r>
              <a:rPr lang="en-CA" sz="2800" dirty="0" smtClean="0">
                <a:ln>
                  <a:solidFill>
                    <a:srgbClr val="9900CC"/>
                  </a:solidFill>
                </a:ln>
                <a:solidFill>
                  <a:srgbClr val="0000FF"/>
                </a:solidFill>
                <a:effectLst>
                  <a:glow rad="127000">
                    <a:srgbClr val="92D050"/>
                  </a:glow>
                </a:effectLst>
              </a:rPr>
              <a:t> </a:t>
            </a:r>
            <a:br>
              <a:rPr lang="en-CA" sz="2800" dirty="0" smtClean="0">
                <a:ln>
                  <a:solidFill>
                    <a:srgbClr val="9900CC"/>
                  </a:solidFill>
                </a:ln>
                <a:solidFill>
                  <a:srgbClr val="0000FF"/>
                </a:solidFill>
                <a:effectLst>
                  <a:glow rad="127000">
                    <a:srgbClr val="92D050"/>
                  </a:glow>
                </a:effectLst>
              </a:rPr>
            </a:br>
            <a:r>
              <a:rPr lang="en-CA" sz="2800" dirty="0" smtClean="0">
                <a:ln>
                  <a:solidFill>
                    <a:srgbClr val="9900CC"/>
                  </a:solidFill>
                </a:ln>
                <a:solidFill>
                  <a:srgbClr val="0000FF"/>
                </a:solidFill>
                <a:effectLst>
                  <a:glow rad="127000">
                    <a:srgbClr val="92D050"/>
                  </a:glow>
                </a:effectLst>
                <a:latin typeface="Arial Rounded MT Bold" pitchFamily="34" charset="0"/>
              </a:rPr>
              <a:t>during the Feast from Abib 15 to 21?</a:t>
            </a:r>
            <a:endParaRPr lang="en-CA" sz="2800" dirty="0" smtClean="0">
              <a:ln>
                <a:solidFill>
                  <a:schemeClr val="tx2"/>
                </a:solidFill>
              </a:ln>
              <a:solidFill>
                <a:srgbClr val="0000FF"/>
              </a:solidFill>
              <a:effectLst>
                <a:glow rad="127000">
                  <a:srgbClr val="92D050"/>
                </a:glow>
              </a:effectLst>
              <a:latin typeface="Arial Rounded MT Bold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837828" y="1124808"/>
            <a:ext cx="2187170" cy="612648"/>
          </a:xfrm>
          <a:prstGeom prst="wedgeRoundRectCallout">
            <a:avLst>
              <a:gd name="adj1" fmla="val 18353"/>
              <a:gd name="adj2" fmla="val 103577"/>
              <a:gd name="adj3" fmla="val 16667"/>
            </a:avLst>
          </a:prstGeom>
          <a:solidFill>
            <a:srgbClr val="FFFF00"/>
          </a:solidFill>
          <a:ln w="38100">
            <a:solidFill>
              <a:srgbClr val="632C03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CA" sz="2400" dirty="0" smtClean="0">
                <a:solidFill>
                  <a:srgbClr val="632C03"/>
                </a:solidFill>
                <a:latin typeface="Ravie" pitchFamily="82" charset="0"/>
              </a:rPr>
              <a:t>&amp; Enoch!</a:t>
            </a:r>
            <a:endParaRPr lang="en-CA" sz="2800" dirty="0">
              <a:solidFill>
                <a:srgbClr val="632C03"/>
              </a:solidFill>
              <a:latin typeface="Ravie" pitchFamily="82" charset="0"/>
            </a:endParaRPr>
          </a:p>
        </p:txBody>
      </p:sp>
      <p:pic>
        <p:nvPicPr>
          <p:cNvPr id="7" name="Picture 2" descr="C:\Users\Rae\Desktop\ul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34" b="83002" l="3250" r="96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10836" y="5477027"/>
            <a:ext cx="2088232" cy="1576615"/>
          </a:xfrm>
          <a:prstGeom prst="rect">
            <a:avLst/>
          </a:prstGeom>
          <a:noFill/>
          <a:effectLst>
            <a:glow rad="139700">
              <a:srgbClr val="FFFF00">
                <a:alpha val="44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Rae\Desktop\wheat 5 png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3333" l="0" r="875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1005583" y="1328580"/>
            <a:ext cx="1135728" cy="1846024"/>
          </a:xfrm>
          <a:prstGeom prst="rect">
            <a:avLst/>
          </a:prstGeom>
          <a:noFill/>
          <a:effectLst>
            <a:glow rad="63500">
              <a:schemeClr val="bg1">
                <a:alpha val="42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Rae\Desktop\wheat 5 png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3333" l="0" r="87582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97476" y="2251592"/>
            <a:ext cx="887397" cy="1698332"/>
          </a:xfrm>
          <a:prstGeom prst="rect">
            <a:avLst/>
          </a:prstGeom>
          <a:noFill/>
          <a:effectLst>
            <a:glow rad="114300">
              <a:srgbClr val="FFFF99">
                <a:alpha val="39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65670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75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3399">
                <a:alpha val="46000"/>
              </a:srgbClr>
            </a:gs>
            <a:gs pos="25000">
              <a:srgbClr val="FF6633">
                <a:alpha val="26000"/>
              </a:srgbClr>
            </a:gs>
            <a:gs pos="50000">
              <a:srgbClr val="FFFF00">
                <a:alpha val="26000"/>
              </a:srgbClr>
            </a:gs>
            <a:gs pos="75000">
              <a:srgbClr val="01A78F">
                <a:alpha val="29000"/>
              </a:srgbClr>
            </a:gs>
            <a:gs pos="100000">
              <a:srgbClr val="9933FF">
                <a:alpha val="20000"/>
              </a:srgbClr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79137" y="6500692"/>
            <a:ext cx="477789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53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Cloud 1"/>
          <p:cNvSpPr/>
          <p:nvPr/>
        </p:nvSpPr>
        <p:spPr>
          <a:xfrm>
            <a:off x="693813" y="1124744"/>
            <a:ext cx="10801200" cy="2952328"/>
          </a:xfrm>
          <a:prstGeom prst="cloud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en-CA" sz="4400" dirty="0">
              <a:latin typeface="Arial Rounded MT Bold" pitchFamily="34" charset="0"/>
            </a:endParaRPr>
          </a:p>
        </p:txBody>
      </p:sp>
      <p:sp>
        <p:nvSpPr>
          <p:cNvPr id="6" name="Wave 5"/>
          <p:cNvSpPr/>
          <p:nvPr/>
        </p:nvSpPr>
        <p:spPr>
          <a:xfrm>
            <a:off x="642440" y="3986030"/>
            <a:ext cx="10801200" cy="2755337"/>
          </a:xfrm>
          <a:prstGeom prst="wav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en-CA" sz="4000" b="1" dirty="0">
              <a:solidFill>
                <a:schemeClr val="tx1">
                  <a:lumMod val="90000"/>
                  <a:lumOff val="10000"/>
                </a:schemeClr>
              </a:solidFill>
              <a:effectLst>
                <a:glow rad="127000">
                  <a:schemeClr val="tx1">
                    <a:lumMod val="25000"/>
                    <a:lumOff val="75000"/>
                  </a:schemeClr>
                </a:glow>
              </a:effectLst>
              <a:latin typeface="Arial Rounded MT Bold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981844" y="332656"/>
            <a:ext cx="9865096" cy="720080"/>
          </a:xfrm>
          <a:prstGeom prst="wedgeRoundRectCallout">
            <a:avLst>
              <a:gd name="adj1" fmla="val 18180"/>
              <a:gd name="adj2" fmla="val 126126"/>
              <a:gd name="adj3" fmla="val 16667"/>
            </a:avLst>
          </a:prstGeom>
          <a:solidFill>
            <a:srgbClr val="FFFF00"/>
          </a:solidFill>
          <a:ln w="38100"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CA" sz="3600" dirty="0" smtClean="0">
                <a:solidFill>
                  <a:srgbClr val="006600"/>
                </a:solidFill>
                <a:latin typeface="Ravie" pitchFamily="82" charset="0"/>
              </a:rPr>
              <a:t>A Question for Enoch &amp; </a:t>
            </a:r>
            <a:r>
              <a:rPr lang="en-CA" sz="3600" dirty="0" err="1" smtClean="0">
                <a:solidFill>
                  <a:srgbClr val="006600"/>
                </a:solidFill>
                <a:latin typeface="Ravie" pitchFamily="82" charset="0"/>
              </a:rPr>
              <a:t>Zadok</a:t>
            </a:r>
            <a:r>
              <a:rPr lang="en-CA" sz="3600" dirty="0" smtClean="0">
                <a:solidFill>
                  <a:srgbClr val="006600"/>
                </a:solidFill>
                <a:latin typeface="Ravie" pitchFamily="82" charset="0"/>
              </a:rPr>
              <a:t>!</a:t>
            </a:r>
            <a:endParaRPr lang="en-CA" sz="4000" dirty="0">
              <a:solidFill>
                <a:srgbClr val="006600"/>
              </a:solidFill>
              <a:latin typeface="Ravie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5820" y="4442336"/>
            <a:ext cx="10369152" cy="1938992"/>
          </a:xfrm>
          <a:prstGeom prst="rect">
            <a:avLst/>
          </a:prstGeom>
        </p:spPr>
        <p:txBody>
          <a:bodyPr wrap="square">
            <a:prstTxWarp prst="textWave1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CA" sz="4000" b="1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glow rad="127000">
                    <a:schemeClr val="tx1">
                      <a:lumMod val="25000"/>
                      <a:lumOff val="75000"/>
                    </a:schemeClr>
                  </a:glow>
                </a:effectLst>
                <a:latin typeface="Arial Rounded MT Bold" pitchFamily="34" charset="0"/>
              </a:rPr>
              <a:t>And now for the FINAL and BRUTALLY IMPORTANT ENOCH discrepancy </a:t>
            </a:r>
            <a:r>
              <a:rPr lang="en-CA" sz="4000" b="1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glow rad="127000">
                    <a:schemeClr val="tx1">
                      <a:lumMod val="25000"/>
                      <a:lumOff val="75000"/>
                    </a:schemeClr>
                  </a:glow>
                </a:effectLst>
                <a:latin typeface="Arial Rounded MT Bold" pitchFamily="34" charset="0"/>
              </a:rPr>
              <a:t/>
            </a:r>
            <a:br>
              <a:rPr lang="en-CA" sz="4000" b="1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glow rad="127000">
                    <a:schemeClr val="tx1">
                      <a:lumMod val="25000"/>
                      <a:lumOff val="75000"/>
                    </a:schemeClr>
                  </a:glow>
                </a:effectLst>
                <a:latin typeface="Arial Rounded MT Bold" pitchFamily="34" charset="0"/>
              </a:rPr>
            </a:br>
            <a:r>
              <a:rPr lang="en-CA" sz="4000" b="1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glow rad="127000">
                    <a:schemeClr val="tx1">
                      <a:lumMod val="25000"/>
                      <a:lumOff val="75000"/>
                    </a:schemeClr>
                  </a:glow>
                </a:effectLst>
                <a:latin typeface="Arial Rounded MT Bold" pitchFamily="34" charset="0"/>
              </a:rPr>
              <a:t>of Part </a:t>
            </a:r>
            <a:r>
              <a:rPr lang="en-CA" sz="4000" b="1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glow rad="127000">
                    <a:schemeClr val="tx1">
                      <a:lumMod val="25000"/>
                      <a:lumOff val="75000"/>
                    </a:schemeClr>
                  </a:glow>
                </a:effectLst>
                <a:latin typeface="Arial Rounded MT Bold" pitchFamily="34" charset="0"/>
              </a:rPr>
              <a:t>#2 - </a:t>
            </a:r>
          </a:p>
        </p:txBody>
      </p:sp>
      <p:sp>
        <p:nvSpPr>
          <p:cNvPr id="9" name="Rectangle 8"/>
          <p:cNvSpPr/>
          <p:nvPr/>
        </p:nvSpPr>
        <p:spPr>
          <a:xfrm>
            <a:off x="1629916" y="1340768"/>
            <a:ext cx="8928992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CA" sz="4800" dirty="0">
                <a:solidFill>
                  <a:schemeClr val="bg1"/>
                </a:solidFill>
                <a:latin typeface="Arial Rounded MT Bold" pitchFamily="34" charset="0"/>
              </a:rPr>
              <a:t>Does Yahuah accept </a:t>
            </a:r>
            <a:r>
              <a:rPr lang="en-CA" sz="4800" dirty="0" smtClean="0">
                <a:solidFill>
                  <a:schemeClr val="bg1"/>
                </a:solidFill>
                <a:latin typeface="Arial Rounded MT Bold" pitchFamily="34" charset="0"/>
              </a:rPr>
              <a:t/>
            </a:r>
            <a:br>
              <a:rPr lang="en-CA" sz="4800" dirty="0" smtClean="0">
                <a:solidFill>
                  <a:schemeClr val="bg1"/>
                </a:solidFill>
                <a:latin typeface="Arial Rounded MT Bold" pitchFamily="34" charset="0"/>
              </a:rPr>
            </a:br>
            <a:r>
              <a:rPr lang="en-CA" sz="4800" dirty="0" smtClean="0">
                <a:solidFill>
                  <a:schemeClr val="bg1"/>
                </a:solidFill>
                <a:latin typeface="Arial Rounded MT Bold" pitchFamily="34" charset="0"/>
              </a:rPr>
              <a:t>breaking His statutes </a:t>
            </a:r>
            <a:r>
              <a:rPr lang="en-CA" sz="4800" dirty="0">
                <a:solidFill>
                  <a:schemeClr val="bg1"/>
                </a:solidFill>
                <a:latin typeface="Arial Rounded MT Bold" pitchFamily="34" charset="0"/>
              </a:rPr>
              <a:t>to fulfill </a:t>
            </a:r>
            <a:r>
              <a:rPr lang="en-CA" sz="4800" dirty="0" smtClean="0">
                <a:solidFill>
                  <a:schemeClr val="bg1"/>
                </a:solidFill>
                <a:latin typeface="Arial Rounded MT Bold" pitchFamily="34" charset="0"/>
              </a:rPr>
              <a:t/>
            </a:r>
            <a:br>
              <a:rPr lang="en-CA" sz="4800" dirty="0" smtClean="0">
                <a:solidFill>
                  <a:schemeClr val="bg1"/>
                </a:solidFill>
                <a:latin typeface="Arial Rounded MT Bold" pitchFamily="34" charset="0"/>
              </a:rPr>
            </a:br>
            <a:r>
              <a:rPr lang="en-CA" sz="4800" dirty="0" smtClean="0">
                <a:solidFill>
                  <a:schemeClr val="bg1"/>
                </a:solidFill>
                <a:latin typeface="Arial Rounded MT Bold" pitchFamily="34" charset="0"/>
              </a:rPr>
              <a:t>a counterfeit </a:t>
            </a:r>
            <a:r>
              <a:rPr lang="en-CA" sz="4800" dirty="0">
                <a:solidFill>
                  <a:schemeClr val="bg1"/>
                </a:solidFill>
                <a:latin typeface="Arial Rounded MT Bold" pitchFamily="34" charset="0"/>
              </a:rPr>
              <a:t>one?</a:t>
            </a:r>
          </a:p>
        </p:txBody>
      </p:sp>
    </p:spTree>
    <p:extLst>
      <p:ext uri="{BB962C8B-B14F-4D97-AF65-F5344CB8AC3E}">
        <p14:creationId xmlns:p14="http://schemas.microsoft.com/office/powerpoint/2010/main" val="2262082565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3399">
                <a:alpha val="46000"/>
              </a:srgbClr>
            </a:gs>
            <a:gs pos="25000">
              <a:srgbClr val="FF6633">
                <a:alpha val="26000"/>
              </a:srgbClr>
            </a:gs>
            <a:gs pos="50000">
              <a:srgbClr val="FFFF00">
                <a:alpha val="26000"/>
              </a:srgbClr>
            </a:gs>
            <a:gs pos="75000">
              <a:srgbClr val="01A78F">
                <a:alpha val="29000"/>
              </a:srgbClr>
            </a:gs>
            <a:gs pos="100000">
              <a:srgbClr val="9933FF">
                <a:alpha val="20000"/>
              </a:srgbClr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79137" y="6500692"/>
            <a:ext cx="477789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54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1764" y="-99392"/>
            <a:ext cx="11881320" cy="6264696"/>
          </a:xfrm>
          <a:noFill/>
          <a:ln>
            <a:noFill/>
          </a:ln>
          <a:effectLst/>
        </p:spPr>
        <p:txBody>
          <a:bodyPr anchor="ctr">
            <a:normAutofit fontScale="85000" lnSpcReduction="10000"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lnSpc>
                <a:spcPct val="150000"/>
              </a:lnSpc>
            </a:pPr>
            <a:r>
              <a:rPr lang="en-CA" sz="4100" b="1" dirty="0" smtClean="0">
                <a:solidFill>
                  <a:srgbClr val="0000FF"/>
                </a:solidFill>
              </a:rPr>
              <a:t>Summary Questions for Section #5 </a:t>
            </a:r>
            <a:r>
              <a:rPr lang="en-CA" sz="2600" dirty="0" smtClean="0">
                <a:solidFill>
                  <a:srgbClr val="993300"/>
                </a:solidFill>
              </a:rPr>
              <a:t>[Concluded]</a:t>
            </a:r>
            <a:r>
              <a:rPr lang="en-CA" sz="2600" dirty="0" smtClean="0">
                <a:solidFill>
                  <a:srgbClr val="0000FF"/>
                </a:solidFill>
              </a:rPr>
              <a:t> </a:t>
            </a:r>
            <a:endParaRPr lang="en-CA" sz="4100" dirty="0" smtClean="0">
              <a:solidFill>
                <a:srgbClr val="0000FF"/>
              </a:solidFill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rabicPeriod" startAt="6"/>
            </a:pPr>
            <a:r>
              <a:rPr lang="en-CA" sz="3600" dirty="0" smtClean="0">
                <a:ln>
                  <a:solidFill>
                    <a:srgbClr val="9900CC"/>
                  </a:solidFill>
                </a:ln>
                <a:solidFill>
                  <a:srgbClr val="164B4F"/>
                </a:solidFill>
                <a:effectLst/>
                <a:latin typeface="Arial Rounded MT Bold" pitchFamily="34" charset="0"/>
              </a:rPr>
              <a:t>And the greatest challenge of all for </a:t>
            </a:r>
            <a:r>
              <a:rPr lang="en-CA" sz="3600" dirty="0" smtClean="0">
                <a:effectLst>
                  <a:glow rad="127000">
                    <a:srgbClr val="99FF66"/>
                  </a:glow>
                </a:effectLst>
                <a:latin typeface="Arial Rounded MT Bold" pitchFamily="34" charset="0"/>
              </a:rPr>
              <a:t>Enoch </a:t>
            </a:r>
            <a:r>
              <a:rPr lang="en-CA" sz="3600" dirty="0">
                <a:effectLst>
                  <a:glow rad="127000">
                    <a:srgbClr val="99FF66"/>
                  </a:glow>
                </a:effectLst>
                <a:latin typeface="Arial Rounded MT Bold" pitchFamily="34" charset="0"/>
              </a:rPr>
              <a:t>and </a:t>
            </a:r>
            <a:r>
              <a:rPr lang="en-CA" sz="3600" dirty="0" err="1" smtClean="0">
                <a:effectLst>
                  <a:glow rad="127000">
                    <a:srgbClr val="99FF66"/>
                  </a:glow>
                </a:effectLst>
                <a:latin typeface="Arial Rounded MT Bold" pitchFamily="34" charset="0"/>
              </a:rPr>
              <a:t>Zadok’s</a:t>
            </a:r>
            <a:r>
              <a:rPr lang="en-CA" sz="3600" dirty="0" smtClean="0">
                <a:effectLst>
                  <a:glow rad="127000">
                    <a:srgbClr val="99FF66"/>
                  </a:glow>
                </a:effectLst>
                <a:latin typeface="Arial Rounded MT Bold" pitchFamily="34" charset="0"/>
              </a:rPr>
              <a:t> </a:t>
            </a:r>
            <a:r>
              <a:rPr lang="en-CA" sz="3600" u="sng" dirty="0">
                <a:effectLst>
                  <a:glow rad="127000">
                    <a:srgbClr val="99FF66"/>
                  </a:glow>
                </a:effectLst>
                <a:latin typeface="Arial Rounded MT Bold" pitchFamily="34" charset="0"/>
              </a:rPr>
              <a:t>HUGE</a:t>
            </a:r>
            <a:r>
              <a:rPr lang="en-CA" sz="3600" dirty="0">
                <a:effectLst>
                  <a:glow rad="127000">
                    <a:srgbClr val="99FF66"/>
                  </a:glow>
                </a:effectLst>
                <a:latin typeface="Arial Rounded MT Bold" pitchFamily="34" charset="0"/>
              </a:rPr>
              <a:t> Scriptural challenges!</a:t>
            </a:r>
            <a:r>
              <a:rPr lang="en-CA" sz="3600" dirty="0" smtClean="0">
                <a:effectLst>
                  <a:glow rad="127000">
                    <a:srgbClr val="99FF66"/>
                  </a:glow>
                </a:effectLst>
                <a:latin typeface="Arial Rounded MT Bold" pitchFamily="34" charset="0"/>
              </a:rPr>
              <a:t> </a:t>
            </a:r>
            <a:r>
              <a:rPr lang="en-CA" sz="3600" dirty="0" smtClean="0">
                <a:ln>
                  <a:solidFill>
                    <a:srgbClr val="9900CC"/>
                  </a:solidFill>
                </a:ln>
                <a:solidFill>
                  <a:srgbClr val="164B4F"/>
                </a:solidFill>
              </a:rPr>
              <a:t>… </a:t>
            </a:r>
            <a:r>
              <a:rPr lang="en-CA" sz="4100" b="1" dirty="0" smtClean="0">
                <a:ln>
                  <a:solidFill>
                    <a:srgbClr val="9900CC"/>
                  </a:solidFill>
                </a:ln>
                <a:solidFill>
                  <a:srgbClr val="632C03"/>
                </a:solidFill>
              </a:rPr>
              <a:t>Can they find:</a:t>
            </a:r>
          </a:p>
          <a:p>
            <a:pPr marL="1028700" lvl="1" indent="-571500">
              <a:lnSpc>
                <a:spcPct val="150000"/>
              </a:lnSpc>
              <a:buFont typeface="+mj-lt"/>
              <a:buAutoNum type="romanLcPeriod"/>
            </a:pPr>
            <a:r>
              <a:rPr lang="en-CA" sz="3000" dirty="0" smtClean="0">
                <a:ln>
                  <a:solidFill>
                    <a:srgbClr val="9900CC"/>
                  </a:solidFill>
                </a:ln>
                <a:solidFill>
                  <a:srgbClr val="164B4F"/>
                </a:solidFill>
                <a:latin typeface="Arial Rounded MT Bold" pitchFamily="34" charset="0"/>
              </a:rPr>
              <a:t>a </a:t>
            </a:r>
            <a:r>
              <a:rPr lang="en-CA" sz="3000" b="1" dirty="0" smtClean="0">
                <a:ln>
                  <a:solidFill>
                    <a:srgbClr val="9900CC"/>
                  </a:solidFill>
                </a:ln>
                <a:solidFill>
                  <a:srgbClr val="00B050"/>
                </a:solidFill>
                <a:latin typeface="Arial Rounded MT Bold" pitchFamily="34" charset="0"/>
              </a:rPr>
              <a:t>FULLY QUALIFIED, </a:t>
            </a:r>
          </a:p>
          <a:p>
            <a:pPr marL="1028700" lvl="1" indent="-571500">
              <a:lnSpc>
                <a:spcPct val="150000"/>
              </a:lnSpc>
              <a:buFont typeface="+mj-lt"/>
              <a:buAutoNum type="romanLcPeriod"/>
            </a:pPr>
            <a:r>
              <a:rPr lang="en-CA" sz="3000" b="1" u="sng" dirty="0" smtClean="0">
                <a:ln>
                  <a:solidFill>
                    <a:srgbClr val="9900CC"/>
                  </a:solidFill>
                </a:ln>
                <a:solidFill>
                  <a:srgbClr val="00B050"/>
                </a:solidFill>
                <a:latin typeface="Arial Rounded MT Bold" pitchFamily="34" charset="0"/>
              </a:rPr>
              <a:t>OF THE FIRST YEAR</a:t>
            </a:r>
            <a:r>
              <a:rPr lang="en-CA" sz="3000" b="1" dirty="0" smtClean="0">
                <a:ln>
                  <a:solidFill>
                    <a:srgbClr val="9900CC"/>
                  </a:solidFill>
                </a:ln>
                <a:solidFill>
                  <a:srgbClr val="00B050"/>
                </a:solidFill>
                <a:latin typeface="Arial Rounded MT Bold" pitchFamily="34" charset="0"/>
              </a:rPr>
              <a:t>,	</a:t>
            </a:r>
          </a:p>
          <a:p>
            <a:pPr marL="1028700" lvl="1" indent="-571500">
              <a:lnSpc>
                <a:spcPct val="150000"/>
              </a:lnSpc>
              <a:buFont typeface="+mj-lt"/>
              <a:buAutoNum type="romanLcPeriod"/>
            </a:pPr>
            <a:r>
              <a:rPr lang="en-CA" sz="3000" b="1" u="sng" dirty="0" smtClean="0">
                <a:ln>
                  <a:solidFill>
                    <a:srgbClr val="9900CC"/>
                  </a:solidFill>
                </a:ln>
                <a:solidFill>
                  <a:srgbClr val="00B050"/>
                </a:solidFill>
                <a:latin typeface="Arial Rounded MT Bold" pitchFamily="34" charset="0"/>
              </a:rPr>
              <a:t>PERFECT</a:t>
            </a:r>
            <a:r>
              <a:rPr lang="en-CA" sz="3000" b="1" dirty="0" smtClean="0">
                <a:ln>
                  <a:solidFill>
                    <a:srgbClr val="9900CC"/>
                  </a:solidFill>
                </a:ln>
                <a:solidFill>
                  <a:srgbClr val="00B050"/>
                </a:solidFill>
                <a:latin typeface="Arial Rounded MT Bold" pitchFamily="34" charset="0"/>
              </a:rPr>
              <a:t> FIRST-FRUIT OFFERING </a:t>
            </a:r>
          </a:p>
          <a:p>
            <a:pPr marL="1028700" lvl="1" indent="-571500">
              <a:lnSpc>
                <a:spcPct val="150000"/>
              </a:lnSpc>
              <a:buFont typeface="+mj-lt"/>
              <a:buAutoNum type="romanLcPeriod"/>
            </a:pPr>
            <a:r>
              <a:rPr lang="en-CA" sz="3000" dirty="0" smtClean="0">
                <a:ln>
                  <a:solidFill>
                    <a:srgbClr val="9900CC"/>
                  </a:solidFill>
                </a:ln>
                <a:solidFill>
                  <a:srgbClr val="164B4F"/>
                </a:solidFill>
                <a:latin typeface="Arial Rounded MT Bold" pitchFamily="34" charset="0"/>
              </a:rPr>
              <a:t>to legally present to </a:t>
            </a:r>
            <a:r>
              <a:rPr lang="en-CA" sz="3000" b="1" dirty="0" smtClean="0">
                <a:ln>
                  <a:solidFill>
                    <a:srgbClr val="9900CC"/>
                  </a:solidFill>
                </a:ln>
                <a:solidFill>
                  <a:srgbClr val="0070C0"/>
                </a:solidFill>
                <a:latin typeface="Arial Rounded MT Bold" pitchFamily="34" charset="0"/>
              </a:rPr>
              <a:t>Yahuah</a:t>
            </a:r>
            <a:r>
              <a:rPr lang="en-CA" sz="3000" dirty="0" smtClean="0">
                <a:ln>
                  <a:solidFill>
                    <a:srgbClr val="9900CC"/>
                  </a:solidFill>
                </a:ln>
                <a:solidFill>
                  <a:srgbClr val="164B4F"/>
                </a:solidFill>
                <a:latin typeface="Arial Rounded MT Bold" pitchFamily="34" charset="0"/>
              </a:rPr>
              <a:t> </a:t>
            </a:r>
          </a:p>
          <a:p>
            <a:pPr marL="1028700" lvl="1" indent="-571500">
              <a:lnSpc>
                <a:spcPct val="150000"/>
              </a:lnSpc>
              <a:buFont typeface="+mj-lt"/>
              <a:buAutoNum type="romanLcPeriod"/>
            </a:pPr>
            <a:r>
              <a:rPr lang="en-CA" sz="3000" dirty="0" smtClean="0">
                <a:ln>
                  <a:solidFill>
                    <a:srgbClr val="9900CC"/>
                  </a:solidFill>
                </a:ln>
                <a:solidFill>
                  <a:srgbClr val="164B4F"/>
                </a:solidFill>
                <a:latin typeface="Arial Rounded MT Bold" pitchFamily="34" charset="0"/>
              </a:rPr>
              <a:t>on a NON-SCRIPTURAL Abib </a:t>
            </a:r>
            <a:r>
              <a:rPr lang="en-CA" sz="3000" b="1" dirty="0" smtClean="0">
                <a:ln>
                  <a:solidFill>
                    <a:srgbClr val="9900CC"/>
                  </a:solidFill>
                </a:ln>
                <a:solidFill>
                  <a:srgbClr val="164B4F"/>
                </a:solidFill>
                <a:effectLst>
                  <a:glow rad="127000">
                    <a:srgbClr val="FFFF00"/>
                  </a:glow>
                </a:effectLst>
                <a:latin typeface="Arial Rounded MT Bold" pitchFamily="34" charset="0"/>
              </a:rPr>
              <a:t>26?</a:t>
            </a:r>
          </a:p>
          <a:p>
            <a:pPr>
              <a:lnSpc>
                <a:spcPct val="150000"/>
              </a:lnSpc>
            </a:pPr>
            <a:r>
              <a:rPr lang="en-CA" sz="2800" b="1" dirty="0">
                <a:ln>
                  <a:solidFill>
                    <a:srgbClr val="9900CC"/>
                  </a:solidFill>
                </a:ln>
                <a:solidFill>
                  <a:srgbClr val="164B4F"/>
                </a:solidFill>
                <a:effectLst>
                  <a:glow rad="127000">
                    <a:srgbClr val="FFFF00"/>
                  </a:glow>
                </a:effectLst>
              </a:rPr>
              <a:t> </a:t>
            </a:r>
            <a:r>
              <a:rPr lang="en-CA" sz="2800" b="1" dirty="0" smtClean="0">
                <a:ln>
                  <a:solidFill>
                    <a:srgbClr val="9900CC"/>
                  </a:solidFill>
                </a:ln>
                <a:solidFill>
                  <a:srgbClr val="164B4F"/>
                </a:solidFill>
                <a:effectLst>
                  <a:glow rad="127000">
                    <a:srgbClr val="FFFF00"/>
                  </a:glow>
                </a:effectLst>
              </a:rPr>
              <a:t>    </a:t>
            </a:r>
            <a:r>
              <a:rPr lang="en-CA" sz="2800" dirty="0" smtClean="0">
                <a:ln>
                  <a:solidFill>
                    <a:srgbClr val="9900CC"/>
                  </a:solidFill>
                </a:ln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</a:rPr>
              <a:t>	</a:t>
            </a:r>
            <a:endParaRPr lang="en-CA" sz="3600" dirty="0">
              <a:effectLst>
                <a:glow rad="127000">
                  <a:srgbClr val="99FF66"/>
                </a:glow>
              </a:effectLst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7318548" y="2492896"/>
            <a:ext cx="4536504" cy="1900624"/>
          </a:xfrm>
          <a:prstGeom prst="wedgeEllipseCallout">
            <a:avLst>
              <a:gd name="adj1" fmla="val 26646"/>
              <a:gd name="adj2" fmla="val 78584"/>
            </a:avLst>
          </a:prstGeom>
          <a:gradFill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3000">
                <a:srgbClr val="8F0040"/>
              </a:gs>
              <a:gs pos="87000">
                <a:srgbClr val="F27300"/>
              </a:gs>
              <a:gs pos="97000">
                <a:srgbClr val="FFBF00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7537130" y="2299962"/>
            <a:ext cx="3982536" cy="228387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l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CA" sz="3200" b="1" dirty="0" smtClean="0">
                <a:ln>
                  <a:solidFill>
                    <a:srgbClr val="9900CC"/>
                  </a:solidFill>
                </a:ln>
                <a:solidFill>
                  <a:srgbClr val="164B4F"/>
                </a:solidFill>
                <a:effectLst>
                  <a:glow rad="127000">
                    <a:srgbClr val="FFFF00"/>
                  </a:glow>
                </a:effectLst>
                <a:latin typeface="Comic Sans MS" pitchFamily="66" charset="0"/>
              </a:rPr>
              <a:t>ARE THERE </a:t>
            </a:r>
            <a:r>
              <a:rPr lang="en-CA" sz="3200" b="1" u="sng" dirty="0" smtClean="0">
                <a:ln>
                  <a:solidFill>
                    <a:srgbClr val="9900CC"/>
                  </a:solidFill>
                </a:ln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  <a:latin typeface="Comic Sans MS" pitchFamily="66" charset="0"/>
              </a:rPr>
              <a:t>ANY</a:t>
            </a:r>
            <a:br>
              <a:rPr lang="en-CA" sz="3200" b="1" u="sng" dirty="0" smtClean="0">
                <a:ln>
                  <a:solidFill>
                    <a:srgbClr val="9900CC"/>
                  </a:solidFill>
                </a:ln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  <a:latin typeface="Comic Sans MS" pitchFamily="66" charset="0"/>
              </a:rPr>
            </a:br>
            <a:r>
              <a:rPr lang="en-CA" sz="3200" b="1" dirty="0" smtClean="0">
                <a:ln>
                  <a:solidFill>
                    <a:srgbClr val="9900CC"/>
                  </a:solidFill>
                </a:ln>
                <a:solidFill>
                  <a:srgbClr val="164B4F"/>
                </a:solidFill>
                <a:effectLst>
                  <a:glow rad="127000">
                    <a:srgbClr val="FFFF00"/>
                  </a:glow>
                </a:effectLst>
                <a:latin typeface="Comic Sans MS" pitchFamily="66" charset="0"/>
              </a:rPr>
              <a:t>CANDIDATES?</a:t>
            </a:r>
            <a:endParaRPr lang="en-CA" sz="3600" dirty="0">
              <a:effectLst>
                <a:glow rad="127000">
                  <a:srgbClr val="99FF66"/>
                </a:glow>
              </a:effectLst>
            </a:endParaRPr>
          </a:p>
        </p:txBody>
      </p:sp>
      <p:pic>
        <p:nvPicPr>
          <p:cNvPr id="7" name="Picture 2" descr="C:\Users\Rae\Desktop\Art on Desktop\white man clip art\3d white people\png\3d gets it pn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14892" y="4197878"/>
            <a:ext cx="2287296" cy="261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Rae\Desktop\Art on Desktop\white man clip art\3d white people\puzzle 5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0436" y="4158920"/>
            <a:ext cx="2952328" cy="294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C:\Users\Rae\Desktop\Art on Desktop\white man clip art\3d white people\ques mark tipped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27" b="100000" l="0" r="10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23816">
            <a:off x="10848189" y="1475899"/>
            <a:ext cx="904456" cy="135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Pentagon 17"/>
          <p:cNvSpPr/>
          <p:nvPr/>
        </p:nvSpPr>
        <p:spPr>
          <a:xfrm>
            <a:off x="477788" y="5559242"/>
            <a:ext cx="5904656" cy="1077218"/>
          </a:xfrm>
          <a:prstGeom prst="homePlate">
            <a:avLst/>
          </a:prstGeom>
          <a:solidFill>
            <a:srgbClr val="FFFF99"/>
          </a:solidFill>
          <a:ln w="57150"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Let’s re-visit the slide of </a:t>
            </a:r>
            <a:b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</a:b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calendars one more time!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896647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47000">
              <a:srgbClr val="80B8E0"/>
            </a:gs>
            <a:gs pos="2000">
              <a:srgbClr val="0070C0">
                <a:alpha val="26000"/>
              </a:srgbClr>
            </a:gs>
            <a:gs pos="50000">
              <a:schemeClr val="bg1">
                <a:alpha val="65000"/>
              </a:schemeClr>
            </a:gs>
            <a:gs pos="53000">
              <a:srgbClr val="BA5306">
                <a:alpha val="49804"/>
              </a:srgbClr>
            </a:gs>
            <a:gs pos="98000">
              <a:srgbClr val="632C03">
                <a:alpha val="50000"/>
              </a:srgb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79137" y="6500692"/>
            <a:ext cx="477789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55</a:t>
            </a:fld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656684"/>
              </p:ext>
            </p:extLst>
          </p:nvPr>
        </p:nvGraphicFramePr>
        <p:xfrm>
          <a:off x="6742485" y="1593130"/>
          <a:ext cx="4999043" cy="222504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714149"/>
                <a:gridCol w="714149"/>
                <a:gridCol w="714149"/>
                <a:gridCol w="714149"/>
                <a:gridCol w="714149"/>
                <a:gridCol w="714149"/>
                <a:gridCol w="71414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r>
                        <a:rPr lang="en-US" baseline="30000" dirty="0" smtClean="0"/>
                        <a:t>rd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11</a:t>
                      </a:r>
                      <a:endParaRPr lang="en-US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12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13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15</a:t>
                      </a:r>
                      <a:endParaRPr lang="en-US" b="1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16</a:t>
                      </a:r>
                      <a:endParaRPr lang="en-US" b="1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17</a:t>
                      </a:r>
                      <a:endParaRPr lang="en-US" b="1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18</a:t>
                      </a:r>
                      <a:endParaRPr lang="en-US" b="1" dirty="0"/>
                    </a:p>
                  </a:txBody>
                  <a:tcPr>
                    <a:gradFill>
                      <a:gsLst>
                        <a:gs pos="39000">
                          <a:srgbClr val="CCFF99"/>
                        </a:gs>
                        <a:gs pos="7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19</a:t>
                      </a:r>
                      <a:endParaRPr lang="en-US" b="1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20</a:t>
                      </a:r>
                      <a:endParaRPr lang="en-US" b="1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21</a:t>
                      </a:r>
                      <a:endParaRPr lang="en-US" b="1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22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23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24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25</a:t>
                      </a:r>
                      <a:endParaRPr lang="en-US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27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28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29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30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115961"/>
              </p:ext>
            </p:extLst>
          </p:nvPr>
        </p:nvGraphicFramePr>
        <p:xfrm>
          <a:off x="477788" y="1593130"/>
          <a:ext cx="4999043" cy="222504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714149"/>
                <a:gridCol w="714149"/>
                <a:gridCol w="714149"/>
                <a:gridCol w="714149"/>
                <a:gridCol w="714149"/>
                <a:gridCol w="714149"/>
                <a:gridCol w="71414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r>
                        <a:rPr lang="en-US" b="1" baseline="30000" dirty="0" smtClean="0"/>
                        <a:t>st</a:t>
                      </a:r>
                      <a:r>
                        <a:rPr lang="en-US" b="1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  <a:r>
                        <a:rPr lang="en-US" b="1" baseline="30000" dirty="0" smtClean="0"/>
                        <a:t>nd</a:t>
                      </a:r>
                      <a:r>
                        <a:rPr lang="en-US" b="1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  <a:r>
                        <a:rPr lang="en-US" b="1" baseline="30000" dirty="0" smtClean="0"/>
                        <a:t>rd</a:t>
                      </a:r>
                      <a:r>
                        <a:rPr lang="en-US" b="1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</a:t>
                      </a:r>
                      <a:r>
                        <a:rPr lang="en-US" b="1" baseline="30000" dirty="0" smtClean="0"/>
                        <a:t>th</a:t>
                      </a:r>
                      <a:r>
                        <a:rPr lang="en-US" b="1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</a:t>
                      </a:r>
                      <a:r>
                        <a:rPr lang="en-US" b="1" baseline="30000" dirty="0" smtClean="0"/>
                        <a:t>th</a:t>
                      </a:r>
                      <a:r>
                        <a:rPr lang="en-US" b="1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</a:t>
                      </a:r>
                      <a:r>
                        <a:rPr lang="en-US" b="1" baseline="30000" dirty="0" smtClean="0"/>
                        <a:t>th</a:t>
                      </a:r>
                      <a:r>
                        <a:rPr lang="en-US" b="1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</a:t>
                      </a:r>
                      <a:r>
                        <a:rPr lang="en-US" b="1" baseline="30000" dirty="0" smtClean="0"/>
                        <a:t>th</a:t>
                      </a:r>
                      <a:r>
                        <a:rPr lang="en-US" b="1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en-US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11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12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13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>
                      <a:gsLst>
                        <a:gs pos="30000">
                          <a:srgbClr val="FF0000"/>
                        </a:gs>
                        <a:gs pos="61000">
                          <a:schemeClr val="accent1">
                            <a:lumMod val="40000"/>
                            <a:lumOff val="60000"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15</a:t>
                      </a:r>
                      <a:endParaRPr lang="en-US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30000">
                          <a:srgbClr val="00B050"/>
                        </a:gs>
                        <a:gs pos="62000">
                          <a:srgbClr val="CCFF99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16</a:t>
                      </a:r>
                      <a:endParaRPr lang="en-US" b="1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17</a:t>
                      </a:r>
                      <a:endParaRPr lang="en-US" b="1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18</a:t>
                      </a:r>
                      <a:endParaRPr lang="en-US" b="1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19</a:t>
                      </a:r>
                      <a:endParaRPr lang="en-US" b="1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20</a:t>
                      </a:r>
                      <a:endParaRPr lang="en-US" b="1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21</a:t>
                      </a:r>
                      <a:endParaRPr lang="en-US" b="1" dirty="0"/>
                    </a:p>
                  </a:txBody>
                  <a:tcPr>
                    <a:gradFill flip="none" rotWithShape="1">
                      <a:gsLst>
                        <a:gs pos="30000">
                          <a:srgbClr val="CCFF99"/>
                        </a:gs>
                        <a:gs pos="70000">
                          <a:schemeClr val="accent1">
                            <a:lumMod val="40000"/>
                            <a:lumOff val="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22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23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24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25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26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27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28</a:t>
                      </a:r>
                      <a:endParaRPr lang="en-US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29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30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77788" y="562317"/>
            <a:ext cx="496855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CC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Jo</a:t>
            </a:r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CC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shua’s Passover</a:t>
            </a:r>
            <a:r>
              <a:rPr lang="en-US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CC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/>
            </a:r>
            <a:br>
              <a:rPr lang="en-US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CC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</a:br>
            <a:r>
              <a:rPr lang="en-US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CC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7</a:t>
            </a:r>
            <a:r>
              <a:rPr lang="en-US" sz="2000" b="1" cap="none" spc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CC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th</a:t>
            </a:r>
            <a:r>
              <a:rPr lang="en-US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CC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 Cycle   (Shabbat)</a:t>
            </a:r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27000">
                  <a:srgbClr val="FFFFCC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Rounded MT Bol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42484" y="574045"/>
            <a:ext cx="496855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solidFill>
                  <a:srgbClr val="A20036"/>
                </a:solidFill>
                <a:effectLst>
                  <a:glow rad="127000">
                    <a:srgbClr val="FFFFCC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Enoch’s</a:t>
            </a:r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CC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 Passover</a:t>
            </a:r>
            <a:endParaRPr lang="en-US" sz="20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27000">
                  <a:srgbClr val="FFFFCC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Rounded MT Bold" pitchFamily="34" charset="0"/>
            </a:endParaRPr>
          </a:p>
          <a:p>
            <a:pPr algn="ctr"/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CC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3</a:t>
            </a:r>
            <a:r>
              <a:rPr lang="en-US" sz="2000" b="1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CC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rd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CC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 Cycle  (Tuesday)</a:t>
            </a:r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27000">
                  <a:srgbClr val="FFFFCC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Rounded MT Bol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2333" y="25368"/>
            <a:ext cx="50794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cap="none" spc="150" dirty="0" smtClean="0">
                <a:ln w="11430"/>
                <a:solidFill>
                  <a:srgbClr val="F8F8F8"/>
                </a:solidFill>
                <a:effectLst>
                  <a:glow rad="127000">
                    <a:srgbClr val="0070C0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Approx. Date: 1450 BC</a:t>
            </a:r>
            <a:endParaRPr lang="en-US" sz="3200" b="1" cap="none" spc="150" dirty="0">
              <a:ln w="11430"/>
              <a:solidFill>
                <a:srgbClr val="F8F8F8"/>
              </a:solidFill>
              <a:effectLst>
                <a:glow rad="127000">
                  <a:srgbClr val="0070C0"/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77669" y="34079"/>
            <a:ext cx="40529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cap="none" spc="150" dirty="0" smtClean="0">
                <a:ln w="11430"/>
                <a:solidFill>
                  <a:srgbClr val="F8F8F8"/>
                </a:solidFill>
                <a:effectLst>
                  <a:glow rad="127000">
                    <a:srgbClr val="632C03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Every Year Dating</a:t>
            </a:r>
            <a:endParaRPr lang="en-US" sz="3200" b="1" cap="none" spc="150" dirty="0">
              <a:ln w="11430"/>
              <a:solidFill>
                <a:srgbClr val="F8F8F8"/>
              </a:solidFill>
              <a:effectLst>
                <a:glow rad="127000">
                  <a:srgbClr val="632C03"/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8482" y="3852337"/>
            <a:ext cx="542924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cap="none" spc="150" dirty="0" smtClean="0">
                <a:ln w="11430"/>
                <a:solidFill>
                  <a:srgbClr val="F8F8F8"/>
                </a:solidFill>
                <a:effectLst>
                  <a:glow rad="127000">
                    <a:srgbClr val="0070C0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Torah Dates </a:t>
            </a:r>
            <a:r>
              <a:rPr lang="en-US" sz="3200" b="1" u="sng" spc="150" dirty="0">
                <a:ln w="11430"/>
                <a:solidFill>
                  <a:srgbClr val="0070C0"/>
                </a:solidFill>
                <a:effectLst>
                  <a:glow rad="127000">
                    <a:schemeClr val="bg1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are</a:t>
            </a:r>
            <a:r>
              <a:rPr lang="en-US" sz="3200" b="1" cap="none" spc="150" dirty="0" smtClean="0">
                <a:ln w="11430"/>
                <a:solidFill>
                  <a:srgbClr val="F8F8F8"/>
                </a:solidFill>
                <a:effectLst>
                  <a:glow rad="127000">
                    <a:srgbClr val="0070C0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 Flexible</a:t>
            </a:r>
            <a:endParaRPr lang="en-US" sz="3200" b="1" cap="none" spc="150" dirty="0">
              <a:ln w="11430"/>
              <a:solidFill>
                <a:srgbClr val="F8F8F8"/>
              </a:solidFill>
              <a:effectLst>
                <a:glow rad="127000">
                  <a:srgbClr val="0070C0"/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23400" y="4103201"/>
            <a:ext cx="5443285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cap="none" spc="150" dirty="0" smtClean="0">
                <a:ln w="11430"/>
                <a:solidFill>
                  <a:srgbClr val="F8F8F8"/>
                </a:solidFill>
                <a:effectLst>
                  <a:glow rad="127000">
                    <a:srgbClr val="632C03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Let’s pick up some facts</a:t>
            </a:r>
            <a:br>
              <a:rPr lang="en-US" sz="3200" b="1" cap="none" spc="150" dirty="0" smtClean="0">
                <a:ln w="11430"/>
                <a:solidFill>
                  <a:srgbClr val="F8F8F8"/>
                </a:solidFill>
                <a:effectLst>
                  <a:glow rad="127000">
                    <a:srgbClr val="632C03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</a:br>
            <a:r>
              <a:rPr lang="en-US" sz="3200" b="1" cap="none" spc="150" dirty="0" smtClean="0">
                <a:ln w="11430"/>
                <a:solidFill>
                  <a:srgbClr val="F8F8F8"/>
                </a:solidFill>
                <a:effectLst>
                  <a:glow rad="127000">
                    <a:srgbClr val="632C03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between </a:t>
            </a:r>
            <a:r>
              <a:rPr lang="en-US" sz="3200" b="1" cap="none" spc="150" dirty="0" smtClean="0">
                <a:ln w="11430"/>
                <a:solidFill>
                  <a:srgbClr val="FF0000"/>
                </a:solidFill>
                <a:effectLst>
                  <a:glow rad="127000">
                    <a:srgbClr val="632C03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Enoch</a:t>
            </a:r>
            <a:r>
              <a:rPr lang="en-US" sz="3200" b="1" cap="none" spc="150" dirty="0" smtClean="0">
                <a:ln w="11430"/>
                <a:solidFill>
                  <a:srgbClr val="F8F8F8"/>
                </a:solidFill>
                <a:effectLst>
                  <a:glow rad="127000">
                    <a:srgbClr val="632C03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 and</a:t>
            </a:r>
            <a:br>
              <a:rPr lang="en-US" sz="3200" b="1" cap="none" spc="150" dirty="0" smtClean="0">
                <a:ln w="11430"/>
                <a:solidFill>
                  <a:srgbClr val="F8F8F8"/>
                </a:solidFill>
                <a:effectLst>
                  <a:glow rad="127000">
                    <a:srgbClr val="632C03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</a:br>
            <a:r>
              <a:rPr lang="en-US" sz="3200" b="1" cap="none" spc="150" dirty="0" smtClean="0">
                <a:ln w="11430"/>
                <a:solidFill>
                  <a:schemeClr val="accent3"/>
                </a:solidFill>
                <a:effectLst>
                  <a:glow rad="127000">
                    <a:srgbClr val="632C03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Covenant Torah</a:t>
            </a:r>
            <a:br>
              <a:rPr lang="en-US" sz="3200" b="1" cap="none" spc="150" dirty="0" smtClean="0">
                <a:ln w="11430"/>
                <a:solidFill>
                  <a:schemeClr val="accent3"/>
                </a:solidFill>
                <a:effectLst>
                  <a:glow rad="127000">
                    <a:srgbClr val="632C03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</a:br>
            <a:r>
              <a:rPr lang="en-US" sz="3200" b="1" cap="none" spc="150" dirty="0" smtClean="0">
                <a:ln w="11430"/>
                <a:solidFill>
                  <a:srgbClr val="F8F8F8"/>
                </a:solidFill>
                <a:effectLst>
                  <a:glow rad="127000">
                    <a:srgbClr val="632C03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Calendar </a:t>
            </a:r>
            <a:r>
              <a:rPr lang="en-US" sz="3200" b="1" cap="none" spc="150" dirty="0" smtClean="0">
                <a:ln w="11430"/>
                <a:solidFill>
                  <a:schemeClr val="accent3"/>
                </a:solidFill>
                <a:effectLst>
                  <a:glow rad="127000">
                    <a:srgbClr val="632C03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Witnesses.</a:t>
            </a:r>
            <a:endParaRPr lang="en-US" sz="3200" b="1" cap="none" spc="150" dirty="0">
              <a:ln w="11430"/>
              <a:solidFill>
                <a:schemeClr val="accent3"/>
              </a:solidFill>
              <a:effectLst>
                <a:glow rad="127000">
                  <a:srgbClr val="632C03"/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078336"/>
              </p:ext>
            </p:extLst>
          </p:nvPr>
        </p:nvGraphicFramePr>
        <p:xfrm>
          <a:off x="612878" y="4454207"/>
          <a:ext cx="4700450" cy="2232251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2350225"/>
                <a:gridCol w="2350225"/>
              </a:tblGrid>
              <a:tr h="318893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206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omic Sans MS" pitchFamily="66" charset="0"/>
                        </a:rPr>
                        <a:t>Passover on:</a:t>
                      </a:r>
                      <a:endParaRPr lang="en-US" sz="1400" b="1" dirty="0">
                        <a:solidFill>
                          <a:srgbClr val="00206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Comic Sans MS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>
                            <a:glow rad="101600">
                              <a:srgbClr val="002060">
                                <a:alpha val="60000"/>
                              </a:srgbClr>
                            </a:glow>
                          </a:effectLst>
                          <a:latin typeface="Comic Sans MS" pitchFamily="66" charset="0"/>
                        </a:rPr>
                        <a:t>Wave Sheaf on:</a:t>
                      </a:r>
                      <a:endParaRPr lang="en-US" sz="1400" b="1" dirty="0">
                        <a:solidFill>
                          <a:schemeClr val="bg1"/>
                        </a:solidFill>
                        <a:effectLst>
                          <a:glow rad="101600">
                            <a:srgbClr val="002060">
                              <a:alpha val="60000"/>
                            </a:srgbClr>
                          </a:glow>
                        </a:effectLst>
                        <a:latin typeface="Comic Sans MS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18893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206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omic Sans MS" pitchFamily="66" charset="0"/>
                        </a:rPr>
                        <a:t>Sunday – 1</a:t>
                      </a:r>
                      <a:r>
                        <a:rPr lang="en-US" sz="1400" b="1" baseline="30000" dirty="0" smtClean="0">
                          <a:solidFill>
                            <a:srgbClr val="00206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omic Sans MS" pitchFamily="66" charset="0"/>
                        </a:rPr>
                        <a:t>st</a:t>
                      </a:r>
                      <a:r>
                        <a:rPr lang="en-US" sz="1400" b="1" dirty="0" smtClean="0">
                          <a:solidFill>
                            <a:srgbClr val="00206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omic Sans MS" pitchFamily="66" charset="0"/>
                        </a:rPr>
                        <a:t> Cycle</a:t>
                      </a:r>
                      <a:endParaRPr lang="en-US" sz="1400" b="1" dirty="0">
                        <a:solidFill>
                          <a:srgbClr val="00206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Comic Sans MS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>
                            <a:glow rad="101600">
                              <a:srgbClr val="002060">
                                <a:alpha val="60000"/>
                              </a:srgbClr>
                            </a:glow>
                          </a:effectLst>
                          <a:latin typeface="Comic Sans MS" pitchFamily="66" charset="0"/>
                        </a:rPr>
                        <a:t>Sunday – Abib 21</a:t>
                      </a:r>
                      <a:r>
                        <a:rPr lang="en-US" sz="1400" b="1" baseline="30000" dirty="0" smtClean="0">
                          <a:solidFill>
                            <a:schemeClr val="bg1"/>
                          </a:solidFill>
                          <a:effectLst>
                            <a:glow rad="101600">
                              <a:srgbClr val="002060">
                                <a:alpha val="60000"/>
                              </a:srgbClr>
                            </a:glow>
                          </a:effectLst>
                          <a:latin typeface="Comic Sans MS" pitchFamily="66" charset="0"/>
                        </a:rPr>
                        <a:t>st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>
                            <a:glow rad="101600">
                              <a:srgbClr val="002060">
                                <a:alpha val="60000"/>
                              </a:srgbClr>
                            </a:glow>
                          </a:effectLst>
                          <a:latin typeface="Comic Sans MS" pitchFamily="66" charset="0"/>
                        </a:rPr>
                        <a:t> </a:t>
                      </a:r>
                      <a:endParaRPr lang="en-US" sz="1400" b="1" dirty="0">
                        <a:solidFill>
                          <a:schemeClr val="bg1"/>
                        </a:solidFill>
                        <a:effectLst>
                          <a:glow rad="101600">
                            <a:srgbClr val="002060">
                              <a:alpha val="60000"/>
                            </a:srgbClr>
                          </a:glow>
                        </a:effectLst>
                        <a:latin typeface="Comic Sans MS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18893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206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omic Sans MS" pitchFamily="66" charset="0"/>
                        </a:rPr>
                        <a:t>Monday – 2</a:t>
                      </a:r>
                      <a:r>
                        <a:rPr lang="en-US" sz="1400" b="1" baseline="30000" dirty="0" smtClean="0">
                          <a:solidFill>
                            <a:srgbClr val="00206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omic Sans MS" pitchFamily="66" charset="0"/>
                        </a:rPr>
                        <a:t>nd</a:t>
                      </a:r>
                      <a:r>
                        <a:rPr lang="en-US" sz="1400" b="1" dirty="0" smtClean="0">
                          <a:solidFill>
                            <a:srgbClr val="00206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omic Sans MS" pitchFamily="66" charset="0"/>
                        </a:rPr>
                        <a:t> Cycle</a:t>
                      </a:r>
                      <a:endParaRPr lang="en-US" sz="1400" b="1" dirty="0">
                        <a:solidFill>
                          <a:srgbClr val="00206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Comic Sans MS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>
                            <a:glow rad="101600">
                              <a:srgbClr val="002060">
                                <a:alpha val="60000"/>
                              </a:srgbClr>
                            </a:glow>
                          </a:effectLst>
                          <a:latin typeface="Comic Sans MS" pitchFamily="66" charset="0"/>
                        </a:rPr>
                        <a:t>Sunday – Abib 20</a:t>
                      </a:r>
                      <a:r>
                        <a:rPr lang="en-US" sz="1400" b="1" baseline="30000" dirty="0" smtClean="0">
                          <a:solidFill>
                            <a:schemeClr val="bg1"/>
                          </a:solidFill>
                          <a:effectLst>
                            <a:glow rad="101600">
                              <a:srgbClr val="002060">
                                <a:alpha val="60000"/>
                              </a:srgbClr>
                            </a:glow>
                          </a:effectLst>
                          <a:latin typeface="Comic Sans MS" pitchFamily="66" charset="0"/>
                        </a:rPr>
                        <a:t>th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>
                            <a:glow rad="101600">
                              <a:srgbClr val="002060">
                                <a:alpha val="60000"/>
                              </a:srgbClr>
                            </a:glow>
                          </a:effectLst>
                          <a:latin typeface="Comic Sans MS" pitchFamily="66" charset="0"/>
                        </a:rPr>
                        <a:t> </a:t>
                      </a:r>
                      <a:endParaRPr lang="en-US" sz="1400" b="1" dirty="0">
                        <a:solidFill>
                          <a:schemeClr val="bg1"/>
                        </a:solidFill>
                        <a:effectLst>
                          <a:glow rad="101600">
                            <a:srgbClr val="002060">
                              <a:alpha val="60000"/>
                            </a:srgbClr>
                          </a:glow>
                        </a:effectLst>
                        <a:latin typeface="Comic Sans MS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18893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FF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omic Sans MS" pitchFamily="66" charset="0"/>
                        </a:rPr>
                        <a:t>Tuesday – 3</a:t>
                      </a:r>
                      <a:r>
                        <a:rPr lang="en-US" sz="1400" b="1" baseline="30000" dirty="0" smtClean="0">
                          <a:solidFill>
                            <a:srgbClr val="0000FF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omic Sans MS" pitchFamily="66" charset="0"/>
                        </a:rPr>
                        <a:t>rd</a:t>
                      </a:r>
                      <a:r>
                        <a:rPr lang="en-US" sz="1400" b="1" dirty="0" smtClean="0">
                          <a:solidFill>
                            <a:srgbClr val="0000FF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omic Sans MS" pitchFamily="66" charset="0"/>
                        </a:rPr>
                        <a:t> Cycle</a:t>
                      </a:r>
                      <a:endParaRPr lang="en-US" sz="1400" b="1" dirty="0">
                        <a:solidFill>
                          <a:srgbClr val="0000FF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Comic Sans MS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FF00"/>
                          </a:solidFill>
                          <a:effectLst>
                            <a:glow rad="101600">
                              <a:srgbClr val="002060">
                                <a:alpha val="60000"/>
                              </a:srgbClr>
                            </a:glow>
                          </a:effectLst>
                          <a:latin typeface="Comic Sans MS" pitchFamily="66" charset="0"/>
                        </a:rPr>
                        <a:t>Sunday – Abib 19</a:t>
                      </a:r>
                      <a:r>
                        <a:rPr lang="en-US" sz="1400" b="1" baseline="30000" dirty="0" smtClean="0">
                          <a:solidFill>
                            <a:srgbClr val="00FF00"/>
                          </a:solidFill>
                          <a:effectLst>
                            <a:glow rad="101600">
                              <a:srgbClr val="002060">
                                <a:alpha val="60000"/>
                              </a:srgbClr>
                            </a:glow>
                          </a:effectLst>
                          <a:latin typeface="Comic Sans MS" pitchFamily="66" charset="0"/>
                        </a:rPr>
                        <a:t>th</a:t>
                      </a:r>
                      <a:r>
                        <a:rPr lang="en-US" sz="1400" b="1" dirty="0" smtClean="0">
                          <a:solidFill>
                            <a:srgbClr val="00FF00"/>
                          </a:solidFill>
                          <a:effectLst>
                            <a:glow rad="101600">
                              <a:srgbClr val="002060">
                                <a:alpha val="60000"/>
                              </a:srgbClr>
                            </a:glow>
                          </a:effectLst>
                          <a:latin typeface="Comic Sans MS" pitchFamily="66" charset="0"/>
                        </a:rPr>
                        <a:t> </a:t>
                      </a:r>
                      <a:endParaRPr lang="en-US" sz="1400" b="1" dirty="0">
                        <a:solidFill>
                          <a:srgbClr val="00FF00"/>
                        </a:solidFill>
                        <a:effectLst>
                          <a:glow rad="101600">
                            <a:srgbClr val="002060">
                              <a:alpha val="60000"/>
                            </a:srgbClr>
                          </a:glow>
                        </a:effectLst>
                        <a:latin typeface="Comic Sans MS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18893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FF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omic Sans MS" pitchFamily="66" charset="0"/>
                        </a:rPr>
                        <a:t>Wednesday – 4</a:t>
                      </a:r>
                      <a:r>
                        <a:rPr lang="en-US" sz="1400" b="1" baseline="30000" dirty="0" smtClean="0">
                          <a:solidFill>
                            <a:srgbClr val="0000FF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omic Sans MS" pitchFamily="66" charset="0"/>
                        </a:rPr>
                        <a:t>th</a:t>
                      </a:r>
                      <a:r>
                        <a:rPr lang="en-US" sz="1400" b="1" dirty="0" smtClean="0">
                          <a:solidFill>
                            <a:srgbClr val="0000FF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omic Sans MS" pitchFamily="66" charset="0"/>
                        </a:rPr>
                        <a:t> Cycle</a:t>
                      </a:r>
                      <a:endParaRPr lang="en-US" sz="1400" b="1" dirty="0">
                        <a:solidFill>
                          <a:srgbClr val="0000FF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Comic Sans MS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FF00"/>
                          </a:solidFill>
                          <a:effectLst>
                            <a:glow rad="101600">
                              <a:srgbClr val="002060">
                                <a:alpha val="60000"/>
                              </a:srgbClr>
                            </a:glow>
                          </a:effectLst>
                          <a:latin typeface="Comic Sans MS" pitchFamily="66" charset="0"/>
                        </a:rPr>
                        <a:t>Sunday – Abib 18</a:t>
                      </a:r>
                      <a:r>
                        <a:rPr lang="en-US" sz="1400" b="1" baseline="30000" dirty="0" smtClean="0">
                          <a:solidFill>
                            <a:srgbClr val="00FF00"/>
                          </a:solidFill>
                          <a:effectLst>
                            <a:glow rad="101600">
                              <a:srgbClr val="002060">
                                <a:alpha val="60000"/>
                              </a:srgbClr>
                            </a:glow>
                          </a:effectLst>
                          <a:latin typeface="Comic Sans MS" pitchFamily="66" charset="0"/>
                        </a:rPr>
                        <a:t>th</a:t>
                      </a:r>
                      <a:r>
                        <a:rPr lang="en-US" sz="1400" b="1" dirty="0" smtClean="0">
                          <a:solidFill>
                            <a:srgbClr val="00FF00"/>
                          </a:solidFill>
                          <a:effectLst>
                            <a:glow rad="101600">
                              <a:srgbClr val="002060">
                                <a:alpha val="60000"/>
                              </a:srgbClr>
                            </a:glow>
                          </a:effectLst>
                          <a:latin typeface="Comic Sans MS" pitchFamily="66" charset="0"/>
                        </a:rPr>
                        <a:t> </a:t>
                      </a:r>
                      <a:endParaRPr lang="en-US" sz="1400" b="1" dirty="0">
                        <a:solidFill>
                          <a:srgbClr val="00FF00"/>
                        </a:solidFill>
                        <a:effectLst>
                          <a:glow rad="101600">
                            <a:srgbClr val="002060">
                              <a:alpha val="60000"/>
                            </a:srgbClr>
                          </a:glow>
                        </a:effectLst>
                        <a:latin typeface="Comic Sans MS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18893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206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omic Sans MS" pitchFamily="66" charset="0"/>
                        </a:rPr>
                        <a:t>Thursday – 5</a:t>
                      </a:r>
                      <a:r>
                        <a:rPr lang="en-US" sz="1400" b="1" baseline="30000" dirty="0" smtClean="0">
                          <a:solidFill>
                            <a:srgbClr val="00206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omic Sans MS" pitchFamily="66" charset="0"/>
                        </a:rPr>
                        <a:t>th</a:t>
                      </a:r>
                      <a:r>
                        <a:rPr lang="en-US" sz="1400" b="1" dirty="0" smtClean="0">
                          <a:solidFill>
                            <a:srgbClr val="00206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omic Sans MS" pitchFamily="66" charset="0"/>
                        </a:rPr>
                        <a:t> Cycle</a:t>
                      </a:r>
                      <a:endParaRPr lang="en-US" sz="1400" b="1" dirty="0">
                        <a:solidFill>
                          <a:srgbClr val="00206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Comic Sans MS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>
                            <a:glow rad="101600">
                              <a:srgbClr val="002060">
                                <a:alpha val="60000"/>
                              </a:srgbClr>
                            </a:glow>
                          </a:effectLst>
                          <a:latin typeface="Comic Sans MS" pitchFamily="66" charset="0"/>
                        </a:rPr>
                        <a:t>Sunday – Abib 17</a:t>
                      </a:r>
                      <a:r>
                        <a:rPr lang="en-US" sz="1400" b="1" baseline="30000" dirty="0" smtClean="0">
                          <a:solidFill>
                            <a:schemeClr val="bg1"/>
                          </a:solidFill>
                          <a:effectLst>
                            <a:glow rad="101600">
                              <a:srgbClr val="002060">
                                <a:alpha val="60000"/>
                              </a:srgbClr>
                            </a:glow>
                          </a:effectLst>
                          <a:latin typeface="Comic Sans MS" pitchFamily="66" charset="0"/>
                        </a:rPr>
                        <a:t>th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>
                            <a:glow rad="101600">
                              <a:srgbClr val="002060">
                                <a:alpha val="60000"/>
                              </a:srgbClr>
                            </a:glow>
                          </a:effectLst>
                          <a:latin typeface="Comic Sans MS" pitchFamily="66" charset="0"/>
                        </a:rPr>
                        <a:t> </a:t>
                      </a:r>
                      <a:endParaRPr lang="en-US" sz="1400" b="1" dirty="0">
                        <a:solidFill>
                          <a:schemeClr val="bg1"/>
                        </a:solidFill>
                        <a:effectLst>
                          <a:glow rad="101600">
                            <a:srgbClr val="002060">
                              <a:alpha val="60000"/>
                            </a:srgbClr>
                          </a:glow>
                        </a:effectLst>
                        <a:latin typeface="Comic Sans MS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18893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206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omic Sans MS" pitchFamily="66" charset="0"/>
                        </a:rPr>
                        <a:t>Friday – 6</a:t>
                      </a:r>
                      <a:r>
                        <a:rPr lang="en-US" sz="1400" b="1" baseline="30000" dirty="0" smtClean="0">
                          <a:solidFill>
                            <a:srgbClr val="00206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omic Sans MS" pitchFamily="66" charset="0"/>
                        </a:rPr>
                        <a:t>th</a:t>
                      </a:r>
                      <a:r>
                        <a:rPr lang="en-US" sz="1400" b="1" dirty="0" smtClean="0">
                          <a:solidFill>
                            <a:srgbClr val="00206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omic Sans MS" pitchFamily="66" charset="0"/>
                        </a:rPr>
                        <a:t> Cycle</a:t>
                      </a:r>
                      <a:endParaRPr lang="en-US" sz="1400" b="1" dirty="0">
                        <a:solidFill>
                          <a:srgbClr val="00206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Comic Sans MS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>
                            <a:glow rad="101600">
                              <a:srgbClr val="002060">
                                <a:alpha val="60000"/>
                              </a:srgbClr>
                            </a:glow>
                          </a:effectLst>
                          <a:latin typeface="Comic Sans MS" pitchFamily="66" charset="0"/>
                        </a:rPr>
                        <a:t>Sunday – Abib 16</a:t>
                      </a:r>
                      <a:r>
                        <a:rPr lang="en-US" sz="1400" b="1" baseline="30000" dirty="0" smtClean="0">
                          <a:solidFill>
                            <a:schemeClr val="bg1"/>
                          </a:solidFill>
                          <a:effectLst>
                            <a:glow rad="101600">
                              <a:srgbClr val="002060">
                                <a:alpha val="60000"/>
                              </a:srgbClr>
                            </a:glow>
                          </a:effectLst>
                          <a:latin typeface="Comic Sans MS" pitchFamily="66" charset="0"/>
                        </a:rPr>
                        <a:t>th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>
                            <a:glow rad="101600">
                              <a:srgbClr val="002060">
                                <a:alpha val="60000"/>
                              </a:srgbClr>
                            </a:glow>
                          </a:effectLst>
                          <a:latin typeface="Comic Sans MS" pitchFamily="66" charset="0"/>
                        </a:rPr>
                        <a:t> </a:t>
                      </a:r>
                      <a:endParaRPr lang="en-US" sz="1400" b="1" dirty="0">
                        <a:solidFill>
                          <a:schemeClr val="bg1"/>
                        </a:solidFill>
                        <a:effectLst>
                          <a:glow rad="101600">
                            <a:srgbClr val="002060">
                              <a:alpha val="60000"/>
                            </a:srgbClr>
                          </a:glow>
                        </a:effectLst>
                        <a:latin typeface="Comic Sans MS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923396" y="3465340"/>
            <a:ext cx="215479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glow rad="139700">
              <a:schemeClr val="accent3">
                <a:satMod val="175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p3d extrusionH="57150">
              <a:bevelT w="82550" h="38100" prst="coolSlant"/>
            </a:sp3d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 Rounded MT Bold" pitchFamily="34" charset="0"/>
              </a:rPr>
              <a:t>Joshua’s Abib</a:t>
            </a:r>
            <a:endParaRPr lang="en-US" sz="20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42484" y="1951500"/>
            <a:ext cx="2160240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  <a:effectLst>
            <a:glow rad="139700">
              <a:srgbClr val="FFFF00">
                <a:alpha val="95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p3d extrusionH="57150">
              <a:bevelT w="82550" h="38100" prst="coolSlant"/>
            </a:sp3d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 Rounded MT Bold" pitchFamily="34" charset="0"/>
              </a:rPr>
              <a:t>Enoch’s Abib</a:t>
            </a:r>
            <a:endParaRPr lang="en-US" sz="20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24900" y="3422130"/>
            <a:ext cx="728872" cy="41087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88900">
              <a:srgbClr val="FF0000"/>
            </a:glow>
            <a:softEdge rad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Rectangle 16"/>
          <p:cNvSpPr/>
          <p:nvPr/>
        </p:nvSpPr>
        <p:spPr>
          <a:xfrm>
            <a:off x="4726260" y="2320832"/>
            <a:ext cx="703533" cy="41087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01600">
              <a:schemeClr val="accent3">
                <a:lumMod val="50000"/>
                <a:alpha val="89000"/>
              </a:schemeClr>
            </a:glow>
            <a:softEdge rad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Explosion 1 21"/>
          <p:cNvSpPr/>
          <p:nvPr/>
        </p:nvSpPr>
        <p:spPr>
          <a:xfrm>
            <a:off x="117748" y="686849"/>
            <a:ext cx="648072" cy="604703"/>
          </a:xfrm>
          <a:prstGeom prst="irregularSeal1">
            <a:avLst/>
          </a:prstGeom>
          <a:solidFill>
            <a:srgbClr val="FFFF00"/>
          </a:solid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/>
          </a:p>
        </p:txBody>
      </p:sp>
      <p:pic>
        <p:nvPicPr>
          <p:cNvPr id="37" name="Picture 6" descr="C:\Users\Rae\Desktop\wheat 5 pn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3333" l="0" r="875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57" y="2196739"/>
            <a:ext cx="571321" cy="1232261"/>
          </a:xfrm>
          <a:prstGeom prst="rect">
            <a:avLst/>
          </a:prstGeom>
          <a:noFill/>
          <a:effectLst>
            <a:glow rad="127000">
              <a:schemeClr val="bg1">
                <a:alpha val="74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C:\Users\Rae\Desktop\wheat 5 pn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3333" l="0" r="875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40" y="4941168"/>
            <a:ext cx="571321" cy="1232261"/>
          </a:xfrm>
          <a:prstGeom prst="rect">
            <a:avLst/>
          </a:prstGeom>
          <a:noFill/>
          <a:effectLst>
            <a:glow rad="127000">
              <a:schemeClr val="bg1">
                <a:alpha val="74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8308" y="4907246"/>
            <a:ext cx="1447800" cy="9700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glow rad="127000">
              <a:srgbClr val="7030A0"/>
            </a:glow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cxnSp>
        <p:nvCxnSpPr>
          <p:cNvPr id="35" name="Straight Arrow Connector 34"/>
          <p:cNvCxnSpPr/>
          <p:nvPr/>
        </p:nvCxnSpPr>
        <p:spPr>
          <a:xfrm>
            <a:off x="4798268" y="5570332"/>
            <a:ext cx="648072" cy="0"/>
          </a:xfrm>
          <a:prstGeom prst="straightConnector1">
            <a:avLst/>
          </a:prstGeom>
          <a:ln w="57150">
            <a:solidFill>
              <a:srgbClr val="A20036"/>
            </a:solidFill>
            <a:tailEnd type="triangle"/>
          </a:ln>
          <a:effectLst>
            <a:glow rad="63500">
              <a:schemeClr val="bg1"/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" descr="C:\Users\Rae\Desktop\cross crown nails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6001" y="5788270"/>
            <a:ext cx="1284496" cy="9633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glow rad="127000">
              <a:srgbClr val="A20036"/>
            </a:glow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cxnSp>
        <p:nvCxnSpPr>
          <p:cNvPr id="36" name="Straight Arrow Connector 35"/>
          <p:cNvCxnSpPr/>
          <p:nvPr/>
        </p:nvCxnSpPr>
        <p:spPr>
          <a:xfrm>
            <a:off x="4795220" y="5908094"/>
            <a:ext cx="648072" cy="0"/>
          </a:xfrm>
          <a:prstGeom prst="straightConnector1">
            <a:avLst/>
          </a:prstGeom>
          <a:ln w="57150">
            <a:solidFill>
              <a:srgbClr val="A20036"/>
            </a:solidFill>
            <a:tailEnd type="triangle"/>
          </a:ln>
          <a:effectLst>
            <a:glow rad="63500">
              <a:schemeClr val="bg1"/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5794433" y="573570"/>
            <a:ext cx="576064" cy="2569495"/>
          </a:xfrm>
          <a:prstGeom prst="roundRect">
            <a:avLst>
              <a:gd name="adj" fmla="val 30777"/>
            </a:avLst>
          </a:prstGeom>
          <a:solidFill>
            <a:srgbClr val="5D2D2D"/>
          </a:solidFill>
          <a:ln w="57150">
            <a:solidFill>
              <a:srgbClr val="FFFFC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CA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SUMMARY</a:t>
            </a:r>
            <a:endParaRPr lang="en-CA" sz="2800" b="1" dirty="0">
              <a:ln>
                <a:solidFill>
                  <a:srgbClr val="0000FF"/>
                </a:solidFill>
              </a:ln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470216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47000">
              <a:srgbClr val="80B8E0"/>
            </a:gs>
            <a:gs pos="2000">
              <a:srgbClr val="0070C0">
                <a:alpha val="26000"/>
              </a:srgbClr>
            </a:gs>
            <a:gs pos="50000">
              <a:schemeClr val="bg1">
                <a:alpha val="65000"/>
              </a:schemeClr>
            </a:gs>
            <a:gs pos="53000">
              <a:srgbClr val="BA5306">
                <a:alpha val="49804"/>
              </a:srgbClr>
            </a:gs>
            <a:gs pos="98000">
              <a:srgbClr val="632C03">
                <a:alpha val="50000"/>
              </a:srgb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5" descr="C:\Users\Rae\Desktop\Art on Desktop\white man clip art\3d white people\png\attention horn 1 pn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1062964" y="3476668"/>
            <a:ext cx="1260102" cy="139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61433" y="6500692"/>
            <a:ext cx="477789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56</a:t>
            </a:fld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602212"/>
              </p:ext>
            </p:extLst>
          </p:nvPr>
        </p:nvGraphicFramePr>
        <p:xfrm>
          <a:off x="6742485" y="1120838"/>
          <a:ext cx="4999043" cy="222504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714149"/>
                <a:gridCol w="714149"/>
                <a:gridCol w="714149"/>
                <a:gridCol w="714149"/>
                <a:gridCol w="714149"/>
                <a:gridCol w="714149"/>
                <a:gridCol w="71414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r>
                        <a:rPr lang="en-US" baseline="30000" dirty="0" smtClean="0"/>
                        <a:t>rd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11</a:t>
                      </a:r>
                      <a:endParaRPr lang="en-US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12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13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15</a:t>
                      </a:r>
                      <a:endParaRPr lang="en-US" b="1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16</a:t>
                      </a:r>
                      <a:endParaRPr lang="en-US" b="1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17</a:t>
                      </a:r>
                      <a:endParaRPr lang="en-US" b="1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18</a:t>
                      </a:r>
                      <a:endParaRPr lang="en-US" b="1" dirty="0"/>
                    </a:p>
                  </a:txBody>
                  <a:tcPr>
                    <a:gradFill>
                      <a:gsLst>
                        <a:gs pos="39000">
                          <a:srgbClr val="CCFF99"/>
                        </a:gs>
                        <a:gs pos="7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19</a:t>
                      </a:r>
                      <a:endParaRPr lang="en-US" b="1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20</a:t>
                      </a:r>
                      <a:endParaRPr lang="en-US" b="1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21</a:t>
                      </a:r>
                      <a:endParaRPr lang="en-US" b="1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22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23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24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25</a:t>
                      </a:r>
                      <a:endParaRPr lang="en-US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27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28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29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30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487003"/>
              </p:ext>
            </p:extLst>
          </p:nvPr>
        </p:nvGraphicFramePr>
        <p:xfrm>
          <a:off x="477788" y="1120838"/>
          <a:ext cx="4999043" cy="222504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714149"/>
                <a:gridCol w="714149"/>
                <a:gridCol w="714149"/>
                <a:gridCol w="714149"/>
                <a:gridCol w="714149"/>
                <a:gridCol w="714149"/>
                <a:gridCol w="71414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r>
                        <a:rPr lang="en-US" b="1" baseline="30000" dirty="0" smtClean="0"/>
                        <a:t>st</a:t>
                      </a:r>
                      <a:r>
                        <a:rPr lang="en-US" b="1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  <a:r>
                        <a:rPr lang="en-US" b="1" baseline="30000" dirty="0" smtClean="0"/>
                        <a:t>nd</a:t>
                      </a:r>
                      <a:r>
                        <a:rPr lang="en-US" b="1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  <a:r>
                        <a:rPr lang="en-US" b="1" baseline="30000" dirty="0" smtClean="0"/>
                        <a:t>rd</a:t>
                      </a:r>
                      <a:r>
                        <a:rPr lang="en-US" b="1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</a:t>
                      </a:r>
                      <a:r>
                        <a:rPr lang="en-US" b="1" baseline="30000" dirty="0" smtClean="0"/>
                        <a:t>th</a:t>
                      </a:r>
                      <a:r>
                        <a:rPr lang="en-US" b="1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</a:t>
                      </a:r>
                      <a:r>
                        <a:rPr lang="en-US" b="1" baseline="30000" dirty="0" smtClean="0"/>
                        <a:t>th</a:t>
                      </a:r>
                      <a:r>
                        <a:rPr lang="en-US" b="1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</a:t>
                      </a:r>
                      <a:r>
                        <a:rPr lang="en-US" b="1" baseline="30000" dirty="0" smtClean="0"/>
                        <a:t>th</a:t>
                      </a:r>
                      <a:r>
                        <a:rPr lang="en-US" b="1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</a:t>
                      </a:r>
                      <a:r>
                        <a:rPr lang="en-US" b="1" baseline="30000" dirty="0" smtClean="0"/>
                        <a:t>th</a:t>
                      </a:r>
                      <a:r>
                        <a:rPr lang="en-US" b="1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en-US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11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12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13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>
                      <a:gsLst>
                        <a:gs pos="30000">
                          <a:srgbClr val="FF0000"/>
                        </a:gs>
                        <a:gs pos="61000">
                          <a:schemeClr val="accent1">
                            <a:lumMod val="40000"/>
                            <a:lumOff val="60000"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15</a:t>
                      </a:r>
                      <a:endParaRPr lang="en-US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30000">
                          <a:srgbClr val="00B050"/>
                        </a:gs>
                        <a:gs pos="62000">
                          <a:srgbClr val="CCFF99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16</a:t>
                      </a:r>
                      <a:endParaRPr lang="en-US" b="1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17</a:t>
                      </a:r>
                      <a:endParaRPr lang="en-US" b="1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18</a:t>
                      </a:r>
                      <a:endParaRPr lang="en-US" b="1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19</a:t>
                      </a:r>
                      <a:endParaRPr lang="en-US" b="1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20</a:t>
                      </a:r>
                      <a:endParaRPr lang="en-US" b="1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21</a:t>
                      </a:r>
                      <a:endParaRPr lang="en-US" b="1" dirty="0"/>
                    </a:p>
                  </a:txBody>
                  <a:tcPr>
                    <a:gradFill flip="none" rotWithShape="1">
                      <a:gsLst>
                        <a:gs pos="30000">
                          <a:srgbClr val="CCFF99"/>
                        </a:gs>
                        <a:gs pos="70000">
                          <a:schemeClr val="accent1">
                            <a:lumMod val="40000"/>
                            <a:lumOff val="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22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23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24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25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26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27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28</a:t>
                      </a:r>
                      <a:endParaRPr lang="en-US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29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30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77788" y="90025"/>
            <a:ext cx="496855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CC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Jo</a:t>
            </a:r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CC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shua’s Passover</a:t>
            </a:r>
            <a:r>
              <a:rPr lang="en-US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CC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/>
            </a:r>
            <a:br>
              <a:rPr lang="en-US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CC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</a:br>
            <a:r>
              <a:rPr lang="en-US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CC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7</a:t>
            </a:r>
            <a:r>
              <a:rPr lang="en-US" sz="2000" b="1" cap="none" spc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CC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th</a:t>
            </a:r>
            <a:r>
              <a:rPr lang="en-US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CC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 Cycle   (Shabbat)</a:t>
            </a:r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27000">
                  <a:srgbClr val="FFFFCC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Rounded MT Bol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42484" y="101753"/>
            <a:ext cx="496855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solidFill>
                  <a:srgbClr val="A20036"/>
                </a:solidFill>
                <a:effectLst>
                  <a:glow rad="127000">
                    <a:srgbClr val="FFFFCC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Enoch’s</a:t>
            </a:r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CC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 Passover</a:t>
            </a:r>
            <a:endParaRPr lang="en-US" sz="20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27000">
                  <a:srgbClr val="FFFFCC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Rounded MT Bold" pitchFamily="34" charset="0"/>
            </a:endParaRPr>
          </a:p>
          <a:p>
            <a:pPr algn="ctr"/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CC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3</a:t>
            </a:r>
            <a:r>
              <a:rPr lang="en-US" sz="2000" b="1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CC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rd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CC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 Cycle  (Tuesday)</a:t>
            </a:r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27000">
                  <a:srgbClr val="FFFFCC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Rounded MT Bol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4176" y="4149080"/>
            <a:ext cx="5508612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b="1" cap="none" spc="150" dirty="0" smtClean="0">
                <a:ln w="11430"/>
                <a:solidFill>
                  <a:srgbClr val="F8F8F8"/>
                </a:solidFill>
                <a:effectLst>
                  <a:glow rad="127000">
                    <a:srgbClr val="632C03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… </a:t>
            </a:r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glow rad="127000">
                    <a:srgbClr val="632C03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a Sabbath or 4</a:t>
            </a:r>
            <a:r>
              <a:rPr lang="en-US" sz="2400" b="1" spc="150" baseline="30000" dirty="0" smtClean="0">
                <a:ln w="11430"/>
                <a:solidFill>
                  <a:srgbClr val="F8F8F8"/>
                </a:solidFill>
                <a:effectLst>
                  <a:glow rad="127000">
                    <a:srgbClr val="632C03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th</a:t>
            </a:r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glow rad="127000">
                    <a:srgbClr val="632C03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 cycle</a:t>
            </a:r>
            <a:r>
              <a:rPr lang="en-US" sz="2400" b="1" cap="none" spc="150" dirty="0" smtClean="0">
                <a:ln w="11430"/>
                <a:solidFill>
                  <a:srgbClr val="F8F8F8"/>
                </a:solidFill>
                <a:effectLst>
                  <a:glow rad="127000">
                    <a:srgbClr val="632C03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 </a:t>
            </a:r>
            <a:br>
              <a:rPr lang="en-US" sz="2400" b="1" cap="none" spc="150" dirty="0" smtClean="0">
                <a:ln w="11430"/>
                <a:solidFill>
                  <a:srgbClr val="F8F8F8"/>
                </a:solidFill>
                <a:effectLst>
                  <a:glow rad="127000">
                    <a:srgbClr val="632C03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</a:br>
            <a:r>
              <a:rPr lang="en-US" b="1" cap="none" spc="150" dirty="0" smtClean="0">
                <a:ln w="11430"/>
                <a:solidFill>
                  <a:srgbClr val="F8F8F8"/>
                </a:solidFill>
                <a:effectLst>
                  <a:glow rad="127000">
                    <a:srgbClr val="632C03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[Wed] </a:t>
            </a:r>
            <a:r>
              <a:rPr lang="en-US" sz="2400" b="1" cap="none" spc="150" dirty="0" smtClean="0">
                <a:ln w="11430"/>
                <a:solidFill>
                  <a:srgbClr val="FF0000"/>
                </a:solidFill>
                <a:effectLst>
                  <a:glow rad="127000">
                    <a:srgbClr val="632C03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Passover.</a:t>
            </a:r>
            <a:endParaRPr lang="en-US" sz="2400" b="1" cap="none" spc="150" dirty="0" smtClean="0">
              <a:ln w="11430"/>
              <a:solidFill>
                <a:srgbClr val="F8F8F8"/>
              </a:solidFill>
              <a:effectLst>
                <a:glow rad="127000">
                  <a:srgbClr val="632C03"/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</a:endParaRPr>
          </a:p>
          <a:p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glow rad="127000">
                    <a:srgbClr val="632C03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Wave Sheaf observances for: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spc="150" dirty="0" smtClean="0">
                <a:ln w="11430"/>
                <a:solidFill>
                  <a:srgbClr val="66FF99"/>
                </a:solidFill>
                <a:effectLst>
                  <a:glow rad="127000">
                    <a:srgbClr val="632C03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Moses</a:t>
            </a:r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glow rad="127000">
                    <a:srgbClr val="632C03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 [19</a:t>
            </a:r>
            <a:r>
              <a:rPr lang="en-US" sz="2400" b="1" spc="150" baseline="30000" dirty="0" smtClean="0">
                <a:ln w="11430"/>
                <a:solidFill>
                  <a:srgbClr val="F8F8F8"/>
                </a:solidFill>
                <a:effectLst>
                  <a:glow rad="127000">
                    <a:srgbClr val="632C03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th</a:t>
            </a:r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glow rad="127000">
                    <a:srgbClr val="632C03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]; </a:t>
            </a:r>
            <a:r>
              <a:rPr lang="en-US" sz="2400" b="1" spc="150" dirty="0" smtClean="0">
                <a:ln w="11430"/>
                <a:solidFill>
                  <a:srgbClr val="92D050"/>
                </a:solidFill>
                <a:effectLst>
                  <a:glow rad="127000">
                    <a:srgbClr val="632C03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Joshua</a:t>
            </a:r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glow rad="127000">
                    <a:srgbClr val="632C03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 [15</a:t>
            </a:r>
            <a:r>
              <a:rPr lang="en-US" sz="2400" b="1" spc="150" baseline="30000" dirty="0" smtClean="0">
                <a:ln w="11430"/>
                <a:solidFill>
                  <a:srgbClr val="F8F8F8"/>
                </a:solidFill>
                <a:effectLst>
                  <a:glow rad="127000">
                    <a:srgbClr val="632C03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th</a:t>
            </a:r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glow rad="127000">
                    <a:srgbClr val="632C03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]; </a:t>
            </a:r>
            <a:br>
              <a:rPr lang="en-US" sz="2400" b="1" spc="150" dirty="0" smtClean="0">
                <a:ln w="11430"/>
                <a:solidFill>
                  <a:srgbClr val="F8F8F8"/>
                </a:solidFill>
                <a:effectLst>
                  <a:glow rad="127000">
                    <a:srgbClr val="632C03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</a:br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glow rad="127000">
                    <a:srgbClr val="632C03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or </a:t>
            </a:r>
            <a:r>
              <a:rPr lang="en-US" sz="2400" b="1" spc="150" dirty="0" smtClean="0">
                <a:ln w="11430">
                  <a:noFill/>
                </a:ln>
                <a:solidFill>
                  <a:srgbClr val="00B0F0"/>
                </a:solidFill>
                <a:effectLst>
                  <a:glow rad="127000">
                    <a:srgbClr val="632C03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Yahusha</a:t>
            </a:r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glow rad="127000">
                    <a:srgbClr val="632C03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 on Abib 18</a:t>
            </a:r>
            <a:r>
              <a:rPr lang="en-US" sz="2400" b="1" spc="150" baseline="30000" dirty="0" smtClean="0">
                <a:ln w="11430"/>
                <a:solidFill>
                  <a:srgbClr val="F8F8F8"/>
                </a:solidFill>
                <a:effectLst>
                  <a:glow rad="127000">
                    <a:srgbClr val="632C03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th</a:t>
            </a:r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glow rad="127000">
                    <a:srgbClr val="632C03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;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glow rad="127000">
                  <a:srgbClr val="632C03"/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cap="none" spc="150" dirty="0" smtClean="0">
                <a:ln w="11430"/>
                <a:solidFill>
                  <a:srgbClr val="F8F8F8"/>
                </a:solidFill>
                <a:effectLst>
                  <a:glow rad="127000">
                    <a:srgbClr val="632C03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Enoch’s Wave Sheaf is </a:t>
            </a:r>
            <a:br>
              <a:rPr lang="en-US" sz="2400" b="1" cap="none" spc="150" dirty="0" smtClean="0">
                <a:ln w="11430"/>
                <a:solidFill>
                  <a:srgbClr val="F8F8F8"/>
                </a:solidFill>
                <a:effectLst>
                  <a:glow rad="127000">
                    <a:srgbClr val="632C03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</a:br>
            <a:r>
              <a:rPr lang="en-US" sz="2400" b="1" cap="none" spc="150" dirty="0" smtClean="0">
                <a:ln w="11430"/>
                <a:solidFill>
                  <a:srgbClr val="F8F8F8"/>
                </a:solidFill>
                <a:effectLst>
                  <a:glow rad="127000">
                    <a:srgbClr val="632C03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never </a:t>
            </a:r>
            <a:r>
              <a:rPr lang="en-US" sz="2400" b="1" spc="150" dirty="0" smtClean="0">
                <a:ln w="11430"/>
                <a:solidFill>
                  <a:srgbClr val="FF0000"/>
                </a:solidFill>
                <a:effectLst>
                  <a:glow rad="127000">
                    <a:srgbClr val="CCFF99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in</a:t>
            </a:r>
            <a:r>
              <a:rPr lang="en-US" sz="2400" b="1" cap="none" spc="150" dirty="0" smtClean="0">
                <a:ln w="11430"/>
                <a:solidFill>
                  <a:srgbClr val="FF0000"/>
                </a:solidFill>
                <a:effectLst>
                  <a:glow rad="127000">
                    <a:srgbClr val="CCFF99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side</a:t>
            </a:r>
            <a:r>
              <a:rPr lang="en-US" sz="2400" b="1" cap="none" spc="150" dirty="0" smtClean="0">
                <a:ln w="11430"/>
                <a:solidFill>
                  <a:srgbClr val="F8F8F8"/>
                </a:solidFill>
                <a:effectLst>
                  <a:glow rad="127000">
                    <a:srgbClr val="632C03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 the week of ULB.</a:t>
            </a:r>
            <a:endParaRPr lang="en-US" sz="2400" b="1" cap="none" spc="150" dirty="0">
              <a:ln w="11430"/>
              <a:solidFill>
                <a:srgbClr val="F8F8F8"/>
              </a:solidFill>
              <a:effectLst>
                <a:glow rad="127000">
                  <a:srgbClr val="632C03"/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0167" y="3380045"/>
            <a:ext cx="482587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800" b="1" cap="none" spc="150" dirty="0" smtClean="0">
                <a:ln w="11430"/>
                <a:solidFill>
                  <a:srgbClr val="F8F8F8"/>
                </a:solidFill>
                <a:effectLst>
                  <a:glow rad="127000">
                    <a:srgbClr val="0070C0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Torah Dates </a:t>
            </a:r>
            <a:r>
              <a:rPr lang="en-US" sz="2800" b="1" u="sng" spc="150" dirty="0">
                <a:ln w="11430"/>
                <a:solidFill>
                  <a:srgbClr val="0070C0"/>
                </a:solidFill>
                <a:effectLst>
                  <a:glow rad="127000">
                    <a:schemeClr val="bg1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are</a:t>
            </a:r>
            <a:r>
              <a:rPr lang="en-US" sz="2800" b="1" cap="none" spc="150" dirty="0" smtClean="0">
                <a:ln w="11430"/>
                <a:solidFill>
                  <a:srgbClr val="F8F8F8"/>
                </a:solidFill>
                <a:effectLst>
                  <a:glow rad="127000">
                    <a:srgbClr val="0070C0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 Flexible</a:t>
            </a:r>
            <a:endParaRPr lang="en-US" sz="2800" b="1" cap="none" spc="150" dirty="0">
              <a:ln w="11430"/>
              <a:solidFill>
                <a:srgbClr val="F8F8F8"/>
              </a:solidFill>
              <a:effectLst>
                <a:glow rad="127000">
                  <a:srgbClr val="0070C0"/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538716"/>
              </p:ext>
            </p:extLst>
          </p:nvPr>
        </p:nvGraphicFramePr>
        <p:xfrm>
          <a:off x="612878" y="3981915"/>
          <a:ext cx="4700450" cy="2232251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2350225"/>
                <a:gridCol w="2350225"/>
              </a:tblGrid>
              <a:tr h="318893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206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omic Sans MS" pitchFamily="66" charset="0"/>
                        </a:rPr>
                        <a:t>Passover on:</a:t>
                      </a:r>
                      <a:endParaRPr lang="en-US" sz="1400" b="1" dirty="0">
                        <a:solidFill>
                          <a:srgbClr val="00206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Comic Sans MS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>
                            <a:glow rad="101600">
                              <a:srgbClr val="002060">
                                <a:alpha val="60000"/>
                              </a:srgbClr>
                            </a:glow>
                          </a:effectLst>
                          <a:latin typeface="Comic Sans MS" pitchFamily="66" charset="0"/>
                        </a:rPr>
                        <a:t>Wave Sheaf on:</a:t>
                      </a:r>
                      <a:endParaRPr lang="en-US" sz="1400" b="1" dirty="0">
                        <a:solidFill>
                          <a:schemeClr val="bg1"/>
                        </a:solidFill>
                        <a:effectLst>
                          <a:glow rad="101600">
                            <a:srgbClr val="002060">
                              <a:alpha val="60000"/>
                            </a:srgbClr>
                          </a:glow>
                        </a:effectLst>
                        <a:latin typeface="Comic Sans MS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18893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206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omic Sans MS" pitchFamily="66" charset="0"/>
                        </a:rPr>
                        <a:t>Sunday – 1</a:t>
                      </a:r>
                      <a:r>
                        <a:rPr lang="en-US" sz="1400" b="1" baseline="30000" dirty="0" smtClean="0">
                          <a:solidFill>
                            <a:srgbClr val="00206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omic Sans MS" pitchFamily="66" charset="0"/>
                        </a:rPr>
                        <a:t>st</a:t>
                      </a:r>
                      <a:r>
                        <a:rPr lang="en-US" sz="1400" b="1" dirty="0" smtClean="0">
                          <a:solidFill>
                            <a:srgbClr val="00206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omic Sans MS" pitchFamily="66" charset="0"/>
                        </a:rPr>
                        <a:t> Cycle</a:t>
                      </a:r>
                      <a:endParaRPr lang="en-US" sz="1400" b="1" dirty="0">
                        <a:solidFill>
                          <a:srgbClr val="00206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Comic Sans MS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>
                            <a:glow rad="101600">
                              <a:srgbClr val="002060">
                                <a:alpha val="60000"/>
                              </a:srgbClr>
                            </a:glow>
                          </a:effectLst>
                          <a:latin typeface="Comic Sans MS" pitchFamily="66" charset="0"/>
                        </a:rPr>
                        <a:t>Sunday – Abib 21</a:t>
                      </a:r>
                      <a:r>
                        <a:rPr lang="en-US" sz="1400" b="1" baseline="30000" dirty="0" smtClean="0">
                          <a:solidFill>
                            <a:schemeClr val="bg1"/>
                          </a:solidFill>
                          <a:effectLst>
                            <a:glow rad="101600">
                              <a:srgbClr val="002060">
                                <a:alpha val="60000"/>
                              </a:srgbClr>
                            </a:glow>
                          </a:effectLst>
                          <a:latin typeface="Comic Sans MS" pitchFamily="66" charset="0"/>
                        </a:rPr>
                        <a:t>st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>
                            <a:glow rad="101600">
                              <a:srgbClr val="002060">
                                <a:alpha val="60000"/>
                              </a:srgbClr>
                            </a:glow>
                          </a:effectLst>
                          <a:latin typeface="Comic Sans MS" pitchFamily="66" charset="0"/>
                        </a:rPr>
                        <a:t> </a:t>
                      </a:r>
                      <a:endParaRPr lang="en-US" sz="1400" b="1" dirty="0">
                        <a:solidFill>
                          <a:schemeClr val="bg1"/>
                        </a:solidFill>
                        <a:effectLst>
                          <a:glow rad="101600">
                            <a:srgbClr val="002060">
                              <a:alpha val="60000"/>
                            </a:srgbClr>
                          </a:glow>
                        </a:effectLst>
                        <a:latin typeface="Comic Sans MS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18893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206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omic Sans MS" pitchFamily="66" charset="0"/>
                        </a:rPr>
                        <a:t>Monday – 2</a:t>
                      </a:r>
                      <a:r>
                        <a:rPr lang="en-US" sz="1400" b="1" baseline="30000" dirty="0" smtClean="0">
                          <a:solidFill>
                            <a:srgbClr val="00206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omic Sans MS" pitchFamily="66" charset="0"/>
                        </a:rPr>
                        <a:t>nd</a:t>
                      </a:r>
                      <a:r>
                        <a:rPr lang="en-US" sz="1400" b="1" dirty="0" smtClean="0">
                          <a:solidFill>
                            <a:srgbClr val="00206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omic Sans MS" pitchFamily="66" charset="0"/>
                        </a:rPr>
                        <a:t> Cycle</a:t>
                      </a:r>
                      <a:endParaRPr lang="en-US" sz="1400" b="1" dirty="0">
                        <a:solidFill>
                          <a:srgbClr val="00206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Comic Sans MS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>
                            <a:glow rad="101600">
                              <a:srgbClr val="002060">
                                <a:alpha val="60000"/>
                              </a:srgbClr>
                            </a:glow>
                          </a:effectLst>
                          <a:latin typeface="Comic Sans MS" pitchFamily="66" charset="0"/>
                        </a:rPr>
                        <a:t>Sunday – Abib 20</a:t>
                      </a:r>
                      <a:r>
                        <a:rPr lang="en-US" sz="1400" b="1" baseline="30000" dirty="0" smtClean="0">
                          <a:solidFill>
                            <a:schemeClr val="bg1"/>
                          </a:solidFill>
                          <a:effectLst>
                            <a:glow rad="101600">
                              <a:srgbClr val="002060">
                                <a:alpha val="60000"/>
                              </a:srgbClr>
                            </a:glow>
                          </a:effectLst>
                          <a:latin typeface="Comic Sans MS" pitchFamily="66" charset="0"/>
                        </a:rPr>
                        <a:t>th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>
                            <a:glow rad="101600">
                              <a:srgbClr val="002060">
                                <a:alpha val="60000"/>
                              </a:srgbClr>
                            </a:glow>
                          </a:effectLst>
                          <a:latin typeface="Comic Sans MS" pitchFamily="66" charset="0"/>
                        </a:rPr>
                        <a:t> </a:t>
                      </a:r>
                      <a:endParaRPr lang="en-US" sz="1400" b="1" dirty="0">
                        <a:solidFill>
                          <a:schemeClr val="bg1"/>
                        </a:solidFill>
                        <a:effectLst>
                          <a:glow rad="101600">
                            <a:srgbClr val="002060">
                              <a:alpha val="60000"/>
                            </a:srgbClr>
                          </a:glow>
                        </a:effectLst>
                        <a:latin typeface="Comic Sans MS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18893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FF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omic Sans MS" pitchFamily="66" charset="0"/>
                        </a:rPr>
                        <a:t>Tuesday – 3</a:t>
                      </a:r>
                      <a:r>
                        <a:rPr lang="en-US" sz="1400" b="1" baseline="30000" dirty="0" smtClean="0">
                          <a:solidFill>
                            <a:srgbClr val="0000FF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omic Sans MS" pitchFamily="66" charset="0"/>
                        </a:rPr>
                        <a:t>rd</a:t>
                      </a:r>
                      <a:r>
                        <a:rPr lang="en-US" sz="1400" b="1" dirty="0" smtClean="0">
                          <a:solidFill>
                            <a:srgbClr val="0000FF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omic Sans MS" pitchFamily="66" charset="0"/>
                        </a:rPr>
                        <a:t> Cycle</a:t>
                      </a:r>
                      <a:endParaRPr lang="en-US" sz="1400" b="1" dirty="0">
                        <a:solidFill>
                          <a:srgbClr val="0000FF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Comic Sans MS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FF00"/>
                          </a:solidFill>
                          <a:effectLst>
                            <a:glow rad="101600">
                              <a:srgbClr val="002060">
                                <a:alpha val="60000"/>
                              </a:srgbClr>
                            </a:glow>
                          </a:effectLst>
                          <a:latin typeface="Comic Sans MS" pitchFamily="66" charset="0"/>
                        </a:rPr>
                        <a:t>Sunday – Abib 19</a:t>
                      </a:r>
                      <a:r>
                        <a:rPr lang="en-US" sz="1400" b="1" baseline="30000" dirty="0" smtClean="0">
                          <a:solidFill>
                            <a:srgbClr val="00FF00"/>
                          </a:solidFill>
                          <a:effectLst>
                            <a:glow rad="101600">
                              <a:srgbClr val="002060">
                                <a:alpha val="60000"/>
                              </a:srgbClr>
                            </a:glow>
                          </a:effectLst>
                          <a:latin typeface="Comic Sans MS" pitchFamily="66" charset="0"/>
                        </a:rPr>
                        <a:t>th</a:t>
                      </a:r>
                      <a:r>
                        <a:rPr lang="en-US" sz="1400" b="1" dirty="0" smtClean="0">
                          <a:solidFill>
                            <a:srgbClr val="00FF00"/>
                          </a:solidFill>
                          <a:effectLst>
                            <a:glow rad="101600">
                              <a:srgbClr val="002060">
                                <a:alpha val="60000"/>
                              </a:srgbClr>
                            </a:glow>
                          </a:effectLst>
                          <a:latin typeface="Comic Sans MS" pitchFamily="66" charset="0"/>
                        </a:rPr>
                        <a:t> </a:t>
                      </a:r>
                      <a:endParaRPr lang="en-US" sz="1400" b="1" dirty="0">
                        <a:solidFill>
                          <a:srgbClr val="00FF00"/>
                        </a:solidFill>
                        <a:effectLst>
                          <a:glow rad="101600">
                            <a:srgbClr val="002060">
                              <a:alpha val="60000"/>
                            </a:srgbClr>
                          </a:glow>
                        </a:effectLst>
                        <a:latin typeface="Comic Sans MS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18893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FF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omic Sans MS" pitchFamily="66" charset="0"/>
                        </a:rPr>
                        <a:t>Wednesday – 4</a:t>
                      </a:r>
                      <a:r>
                        <a:rPr lang="en-US" sz="1400" b="1" baseline="30000" dirty="0" smtClean="0">
                          <a:solidFill>
                            <a:srgbClr val="0000FF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omic Sans MS" pitchFamily="66" charset="0"/>
                        </a:rPr>
                        <a:t>th</a:t>
                      </a:r>
                      <a:r>
                        <a:rPr lang="en-US" sz="1400" b="1" dirty="0" smtClean="0">
                          <a:solidFill>
                            <a:srgbClr val="0000FF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omic Sans MS" pitchFamily="66" charset="0"/>
                        </a:rPr>
                        <a:t> Cycle</a:t>
                      </a:r>
                      <a:endParaRPr lang="en-US" sz="1400" b="1" dirty="0">
                        <a:solidFill>
                          <a:srgbClr val="0000FF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Comic Sans MS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FF00"/>
                          </a:solidFill>
                          <a:effectLst>
                            <a:glow rad="101600">
                              <a:srgbClr val="002060">
                                <a:alpha val="60000"/>
                              </a:srgbClr>
                            </a:glow>
                          </a:effectLst>
                          <a:latin typeface="Comic Sans MS" pitchFamily="66" charset="0"/>
                        </a:rPr>
                        <a:t>Sunday – Abib 18</a:t>
                      </a:r>
                      <a:r>
                        <a:rPr lang="en-US" sz="1400" b="1" baseline="30000" dirty="0" smtClean="0">
                          <a:solidFill>
                            <a:srgbClr val="00FF00"/>
                          </a:solidFill>
                          <a:effectLst>
                            <a:glow rad="101600">
                              <a:srgbClr val="002060">
                                <a:alpha val="60000"/>
                              </a:srgbClr>
                            </a:glow>
                          </a:effectLst>
                          <a:latin typeface="Comic Sans MS" pitchFamily="66" charset="0"/>
                        </a:rPr>
                        <a:t>th</a:t>
                      </a:r>
                      <a:r>
                        <a:rPr lang="en-US" sz="1400" b="1" dirty="0" smtClean="0">
                          <a:solidFill>
                            <a:srgbClr val="00FF00"/>
                          </a:solidFill>
                          <a:effectLst>
                            <a:glow rad="101600">
                              <a:srgbClr val="002060">
                                <a:alpha val="60000"/>
                              </a:srgbClr>
                            </a:glow>
                          </a:effectLst>
                          <a:latin typeface="Comic Sans MS" pitchFamily="66" charset="0"/>
                        </a:rPr>
                        <a:t> </a:t>
                      </a:r>
                      <a:endParaRPr lang="en-US" sz="1400" b="1" dirty="0">
                        <a:solidFill>
                          <a:srgbClr val="00FF00"/>
                        </a:solidFill>
                        <a:effectLst>
                          <a:glow rad="101600">
                            <a:srgbClr val="002060">
                              <a:alpha val="60000"/>
                            </a:srgbClr>
                          </a:glow>
                        </a:effectLst>
                        <a:latin typeface="Comic Sans MS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18893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206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omic Sans MS" pitchFamily="66" charset="0"/>
                        </a:rPr>
                        <a:t>Thursday – 5</a:t>
                      </a:r>
                      <a:r>
                        <a:rPr lang="en-US" sz="1400" b="1" baseline="30000" dirty="0" smtClean="0">
                          <a:solidFill>
                            <a:srgbClr val="00206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omic Sans MS" pitchFamily="66" charset="0"/>
                        </a:rPr>
                        <a:t>th</a:t>
                      </a:r>
                      <a:r>
                        <a:rPr lang="en-US" sz="1400" b="1" dirty="0" smtClean="0">
                          <a:solidFill>
                            <a:srgbClr val="00206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omic Sans MS" pitchFamily="66" charset="0"/>
                        </a:rPr>
                        <a:t> Cycle</a:t>
                      </a:r>
                      <a:endParaRPr lang="en-US" sz="1400" b="1" dirty="0">
                        <a:solidFill>
                          <a:srgbClr val="00206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Comic Sans MS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>
                            <a:glow rad="101600">
                              <a:srgbClr val="002060">
                                <a:alpha val="60000"/>
                              </a:srgbClr>
                            </a:glow>
                          </a:effectLst>
                          <a:latin typeface="Comic Sans MS" pitchFamily="66" charset="0"/>
                        </a:rPr>
                        <a:t>Sunday – Abib 17</a:t>
                      </a:r>
                      <a:r>
                        <a:rPr lang="en-US" sz="1400" b="1" baseline="30000" dirty="0" smtClean="0">
                          <a:solidFill>
                            <a:schemeClr val="bg1"/>
                          </a:solidFill>
                          <a:effectLst>
                            <a:glow rad="101600">
                              <a:srgbClr val="002060">
                                <a:alpha val="60000"/>
                              </a:srgbClr>
                            </a:glow>
                          </a:effectLst>
                          <a:latin typeface="Comic Sans MS" pitchFamily="66" charset="0"/>
                        </a:rPr>
                        <a:t>th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>
                            <a:glow rad="101600">
                              <a:srgbClr val="002060">
                                <a:alpha val="60000"/>
                              </a:srgbClr>
                            </a:glow>
                          </a:effectLst>
                          <a:latin typeface="Comic Sans MS" pitchFamily="66" charset="0"/>
                        </a:rPr>
                        <a:t> </a:t>
                      </a:r>
                      <a:endParaRPr lang="en-US" sz="1400" b="1" dirty="0">
                        <a:solidFill>
                          <a:schemeClr val="bg1"/>
                        </a:solidFill>
                        <a:effectLst>
                          <a:glow rad="101600">
                            <a:srgbClr val="002060">
                              <a:alpha val="60000"/>
                            </a:srgbClr>
                          </a:glow>
                        </a:effectLst>
                        <a:latin typeface="Comic Sans MS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18893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206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omic Sans MS" pitchFamily="66" charset="0"/>
                        </a:rPr>
                        <a:t>Friday – 6</a:t>
                      </a:r>
                      <a:r>
                        <a:rPr lang="en-US" sz="1400" b="1" baseline="30000" dirty="0" smtClean="0">
                          <a:solidFill>
                            <a:srgbClr val="00206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omic Sans MS" pitchFamily="66" charset="0"/>
                        </a:rPr>
                        <a:t>th</a:t>
                      </a:r>
                      <a:r>
                        <a:rPr lang="en-US" sz="1400" b="1" dirty="0" smtClean="0">
                          <a:solidFill>
                            <a:srgbClr val="00206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omic Sans MS" pitchFamily="66" charset="0"/>
                        </a:rPr>
                        <a:t> Cycle</a:t>
                      </a:r>
                      <a:endParaRPr lang="en-US" sz="1400" b="1" dirty="0">
                        <a:solidFill>
                          <a:srgbClr val="00206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Comic Sans MS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>
                            <a:glow rad="101600">
                              <a:srgbClr val="002060">
                                <a:alpha val="60000"/>
                              </a:srgbClr>
                            </a:glow>
                          </a:effectLst>
                          <a:latin typeface="Comic Sans MS" pitchFamily="66" charset="0"/>
                        </a:rPr>
                        <a:t>Sunday – Abib 16</a:t>
                      </a:r>
                      <a:r>
                        <a:rPr lang="en-US" sz="1400" b="1" baseline="30000" dirty="0" smtClean="0">
                          <a:solidFill>
                            <a:schemeClr val="bg1"/>
                          </a:solidFill>
                          <a:effectLst>
                            <a:glow rad="101600">
                              <a:srgbClr val="002060">
                                <a:alpha val="60000"/>
                              </a:srgbClr>
                            </a:glow>
                          </a:effectLst>
                          <a:latin typeface="Comic Sans MS" pitchFamily="66" charset="0"/>
                        </a:rPr>
                        <a:t>th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>
                            <a:glow rad="101600">
                              <a:srgbClr val="002060">
                                <a:alpha val="60000"/>
                              </a:srgbClr>
                            </a:glow>
                          </a:effectLst>
                          <a:latin typeface="Comic Sans MS" pitchFamily="66" charset="0"/>
                        </a:rPr>
                        <a:t> </a:t>
                      </a:r>
                      <a:endParaRPr lang="en-US" sz="1400" b="1" dirty="0">
                        <a:solidFill>
                          <a:schemeClr val="bg1"/>
                        </a:solidFill>
                        <a:effectLst>
                          <a:glow rad="101600">
                            <a:srgbClr val="002060">
                              <a:alpha val="60000"/>
                            </a:srgbClr>
                          </a:glow>
                        </a:effectLst>
                        <a:latin typeface="Comic Sans MS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923396" y="2993048"/>
            <a:ext cx="215479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glow rad="139700">
              <a:schemeClr val="accent3">
                <a:satMod val="175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p3d extrusionH="57150">
              <a:bevelT w="82550" h="38100" prst="coolSlant"/>
            </a:sp3d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 Rounded MT Bold" pitchFamily="34" charset="0"/>
              </a:rPr>
              <a:t>Joshua’s Abib</a:t>
            </a:r>
            <a:endParaRPr lang="en-US" sz="20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42484" y="1479208"/>
            <a:ext cx="2160240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  <a:effectLst>
            <a:glow rad="139700">
              <a:srgbClr val="FFFF00">
                <a:alpha val="95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p3d extrusionH="57150">
              <a:bevelT w="82550" h="38100" prst="coolSlant"/>
            </a:sp3d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 Rounded MT Bold" pitchFamily="34" charset="0"/>
              </a:rPr>
              <a:t>Enoch’s Abib</a:t>
            </a:r>
            <a:endParaRPr lang="en-US" sz="20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24900" y="2949838"/>
            <a:ext cx="728872" cy="41087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88900">
              <a:srgbClr val="FF0000"/>
            </a:glow>
            <a:softEdge rad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Rectangle 16"/>
          <p:cNvSpPr/>
          <p:nvPr/>
        </p:nvSpPr>
        <p:spPr>
          <a:xfrm>
            <a:off x="4726260" y="1848540"/>
            <a:ext cx="703533" cy="41087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01600">
              <a:schemeClr val="accent3">
                <a:lumMod val="50000"/>
                <a:alpha val="89000"/>
              </a:schemeClr>
            </a:glow>
            <a:softEdge rad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Explosion 1 21"/>
          <p:cNvSpPr/>
          <p:nvPr/>
        </p:nvSpPr>
        <p:spPr>
          <a:xfrm>
            <a:off x="117748" y="214557"/>
            <a:ext cx="648072" cy="604703"/>
          </a:xfrm>
          <a:prstGeom prst="irregularSeal1">
            <a:avLst/>
          </a:prstGeom>
          <a:solidFill>
            <a:srgbClr val="FFFF00"/>
          </a:solid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/>
          </a:p>
        </p:txBody>
      </p:sp>
      <p:pic>
        <p:nvPicPr>
          <p:cNvPr id="37" name="Picture 6" descr="C:\Users\Rae\Desktop\wheat 5 pn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3333" l="0" r="875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57" y="1724447"/>
            <a:ext cx="571321" cy="1232261"/>
          </a:xfrm>
          <a:prstGeom prst="rect">
            <a:avLst/>
          </a:prstGeom>
          <a:noFill/>
          <a:effectLst>
            <a:glow rad="127000">
              <a:schemeClr val="bg1">
                <a:alpha val="74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C:\Users\Rae\Desktop\wheat 5 pn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3333" l="0" r="875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40" y="4468876"/>
            <a:ext cx="571321" cy="1232261"/>
          </a:xfrm>
          <a:prstGeom prst="rect">
            <a:avLst/>
          </a:prstGeom>
          <a:noFill/>
          <a:effectLst>
            <a:glow rad="127000">
              <a:schemeClr val="bg1">
                <a:alpha val="74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8308" y="4434954"/>
            <a:ext cx="1447800" cy="9700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glow rad="127000">
              <a:srgbClr val="7030A0"/>
            </a:glow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cxnSp>
        <p:nvCxnSpPr>
          <p:cNvPr id="35" name="Straight Arrow Connector 34"/>
          <p:cNvCxnSpPr/>
          <p:nvPr/>
        </p:nvCxnSpPr>
        <p:spPr>
          <a:xfrm>
            <a:off x="4798268" y="5098040"/>
            <a:ext cx="648072" cy="0"/>
          </a:xfrm>
          <a:prstGeom prst="straightConnector1">
            <a:avLst/>
          </a:prstGeom>
          <a:ln w="57150">
            <a:solidFill>
              <a:srgbClr val="A20036"/>
            </a:solidFill>
            <a:tailEnd type="triangle"/>
          </a:ln>
          <a:effectLst>
            <a:glow rad="63500">
              <a:schemeClr val="bg1"/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" descr="C:\Users\Rae\Desktop\cross crown nails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6001" y="5315978"/>
            <a:ext cx="1284496" cy="9633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glow rad="127000">
              <a:srgbClr val="A20036"/>
            </a:glow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cxnSp>
        <p:nvCxnSpPr>
          <p:cNvPr id="36" name="Straight Arrow Connector 35"/>
          <p:cNvCxnSpPr/>
          <p:nvPr/>
        </p:nvCxnSpPr>
        <p:spPr>
          <a:xfrm>
            <a:off x="4795220" y="5435802"/>
            <a:ext cx="648072" cy="0"/>
          </a:xfrm>
          <a:prstGeom prst="straightConnector1">
            <a:avLst/>
          </a:prstGeom>
          <a:ln w="57150">
            <a:solidFill>
              <a:srgbClr val="A20036"/>
            </a:solidFill>
            <a:tailEnd type="triangle"/>
          </a:ln>
          <a:effectLst>
            <a:glow rad="63500">
              <a:schemeClr val="bg1"/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5794433" y="573570"/>
            <a:ext cx="576064" cy="2569495"/>
          </a:xfrm>
          <a:prstGeom prst="roundRect">
            <a:avLst>
              <a:gd name="adj" fmla="val 30777"/>
            </a:avLst>
          </a:prstGeom>
          <a:solidFill>
            <a:srgbClr val="5D2D2D"/>
          </a:solidFill>
          <a:ln w="57150">
            <a:solidFill>
              <a:srgbClr val="FFFFC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CA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SUMMARY</a:t>
            </a:r>
            <a:endParaRPr lang="en-CA" sz="2800" b="1" dirty="0">
              <a:ln>
                <a:solidFill>
                  <a:srgbClr val="0000FF"/>
                </a:solidFill>
              </a:ln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Pentagon 29"/>
          <p:cNvSpPr/>
          <p:nvPr/>
        </p:nvSpPr>
        <p:spPr>
          <a:xfrm>
            <a:off x="5590356" y="3553187"/>
            <a:ext cx="5581226" cy="523220"/>
          </a:xfrm>
          <a:prstGeom prst="homePlate">
            <a:avLst/>
          </a:prstGeom>
          <a:solidFill>
            <a:srgbClr val="FFFF99"/>
          </a:solidFill>
          <a:ln>
            <a:solidFill>
              <a:srgbClr val="993300"/>
            </a:solidFill>
          </a:ln>
          <a:effectLst>
            <a:glow rad="127000">
              <a:srgbClr val="A20036"/>
            </a:glow>
          </a:effectLst>
          <a:scene3d>
            <a:camera prst="orthographicFront"/>
            <a:lightRig rig="soft" dir="t">
              <a:rot lat="0" lon="0" rev="10800000"/>
            </a:lightRig>
          </a:scene3d>
          <a:sp3d>
            <a:bevelT/>
          </a:sp3d>
        </p:spPr>
        <p:txBody>
          <a:bodyPr wrap="square" lIns="91440" tIns="45720" rIns="91440" bIns="45720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800" b="1" spc="150" dirty="0" smtClean="0">
                <a:ln w="11430"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8F8F8"/>
                </a:solidFill>
                <a:effectLst>
                  <a:glow rad="88900">
                    <a:srgbClr val="A20036">
                      <a:alpha val="84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Enoch does not recognize ~</a:t>
            </a:r>
            <a:endParaRPr lang="en-US" sz="2000" b="1" cap="none" spc="150" dirty="0">
              <a:ln w="11430">
                <a:solidFill>
                  <a:schemeClr val="bg2">
                    <a:lumMod val="10000"/>
                  </a:schemeClr>
                </a:solidFill>
              </a:ln>
              <a:solidFill>
                <a:srgbClr val="F8F8F8"/>
              </a:solidFill>
              <a:effectLst>
                <a:glow rad="88900">
                  <a:srgbClr val="A20036">
                    <a:alpha val="84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41" name="Picture 17" descr="C:\Users\Rae\Desktop\Art on Desktop\white man clip art\yellow-blue smiley faces\yellow face - yikes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38132" y="5701137"/>
            <a:ext cx="900440" cy="68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&quot;No&quot; Symbol 41"/>
          <p:cNvSpPr/>
          <p:nvPr/>
        </p:nvSpPr>
        <p:spPr>
          <a:xfrm>
            <a:off x="9654496" y="4560825"/>
            <a:ext cx="468052" cy="417905"/>
          </a:xfrm>
          <a:prstGeom prst="noSmoking">
            <a:avLst/>
          </a:prstGeom>
          <a:solidFill>
            <a:srgbClr val="A20036"/>
          </a:solidFill>
          <a:ln>
            <a:solidFill>
              <a:srgbClr val="85437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A20036"/>
              </a:solidFill>
            </a:endParaRPr>
          </a:p>
        </p:txBody>
      </p:sp>
      <p:sp>
        <p:nvSpPr>
          <p:cNvPr id="43" name="&quot;No&quot; Symbol 42"/>
          <p:cNvSpPr/>
          <p:nvPr/>
        </p:nvSpPr>
        <p:spPr>
          <a:xfrm>
            <a:off x="5508074" y="4581128"/>
            <a:ext cx="705132" cy="633929"/>
          </a:xfrm>
          <a:prstGeom prst="noSmoking">
            <a:avLst/>
          </a:prstGeom>
          <a:solidFill>
            <a:srgbClr val="A20036"/>
          </a:solidFill>
          <a:ln>
            <a:solidFill>
              <a:srgbClr val="85437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A20036"/>
              </a:solidFill>
            </a:endParaRPr>
          </a:p>
        </p:txBody>
      </p:sp>
      <p:sp>
        <p:nvSpPr>
          <p:cNvPr id="44" name="&quot;No&quot; Symbol 43"/>
          <p:cNvSpPr/>
          <p:nvPr/>
        </p:nvSpPr>
        <p:spPr>
          <a:xfrm>
            <a:off x="852776" y="2074991"/>
            <a:ext cx="705132" cy="633929"/>
          </a:xfrm>
          <a:prstGeom prst="noSmoking">
            <a:avLst/>
          </a:prstGeom>
          <a:solidFill>
            <a:srgbClr val="A20036"/>
          </a:solidFill>
          <a:ln>
            <a:solidFill>
              <a:srgbClr val="85437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A20036"/>
              </a:solidFill>
            </a:endParaRPr>
          </a:p>
        </p:txBody>
      </p:sp>
      <p:sp>
        <p:nvSpPr>
          <p:cNvPr id="45" name="&quot;No&quot; Symbol 44"/>
          <p:cNvSpPr/>
          <p:nvPr/>
        </p:nvSpPr>
        <p:spPr>
          <a:xfrm>
            <a:off x="4078188" y="1706648"/>
            <a:ext cx="705132" cy="633929"/>
          </a:xfrm>
          <a:prstGeom prst="noSmoking">
            <a:avLst/>
          </a:prstGeom>
          <a:solidFill>
            <a:srgbClr val="A20036"/>
          </a:solidFill>
          <a:ln>
            <a:solidFill>
              <a:srgbClr val="85437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A20036"/>
              </a:solidFill>
            </a:endParaRPr>
          </a:p>
        </p:txBody>
      </p:sp>
      <p:sp>
        <p:nvSpPr>
          <p:cNvPr id="46" name="&quot;No&quot; Symbol 45"/>
          <p:cNvSpPr/>
          <p:nvPr/>
        </p:nvSpPr>
        <p:spPr>
          <a:xfrm>
            <a:off x="5441547" y="5578991"/>
            <a:ext cx="705132" cy="633929"/>
          </a:xfrm>
          <a:prstGeom prst="noSmoking">
            <a:avLst/>
          </a:prstGeom>
          <a:solidFill>
            <a:srgbClr val="A20036"/>
          </a:solidFill>
          <a:ln>
            <a:solidFill>
              <a:srgbClr val="85437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A20036"/>
              </a:solidFill>
            </a:endParaRPr>
          </a:p>
        </p:txBody>
      </p:sp>
      <p:sp>
        <p:nvSpPr>
          <p:cNvPr id="47" name="&quot;No&quot; Symbol 46"/>
          <p:cNvSpPr/>
          <p:nvPr/>
        </p:nvSpPr>
        <p:spPr>
          <a:xfrm>
            <a:off x="8949364" y="2632873"/>
            <a:ext cx="705132" cy="633929"/>
          </a:xfrm>
          <a:prstGeom prst="noSmoking">
            <a:avLst/>
          </a:prstGeom>
          <a:solidFill>
            <a:srgbClr val="A20036"/>
          </a:solidFill>
          <a:ln>
            <a:solidFill>
              <a:srgbClr val="85437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A200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597647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000"/>
                            </p:stCondLst>
                            <p:childTnLst>
                              <p:par>
                                <p:cTn id="1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0" grpId="0" animBg="1"/>
      <p:bldP spid="30" grpId="1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70004" y="5705988"/>
            <a:ext cx="1284496" cy="963372"/>
            <a:chOff x="6022404" y="5705988"/>
            <a:chExt cx="1284496" cy="963372"/>
          </a:xfrm>
        </p:grpSpPr>
        <p:pic>
          <p:nvPicPr>
            <p:cNvPr id="5" name="Picture 3" descr="C:\Users\Rae\Desktop\cross crown nails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2404" y="5705988"/>
              <a:ext cx="1284496" cy="96337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noFill/>
            </a:ln>
            <a:effectLst>
              <a:glow rad="127000">
                <a:srgbClr val="A20036"/>
              </a:glow>
              <a:outerShdw blurRad="36195" dist="12700" dir="11400000" algn="tl" rotWithShape="0">
                <a:srgbClr val="000000">
                  <a:alpha val="33000"/>
                </a:srgbClr>
              </a:outerShdw>
            </a:effectLst>
            <a:scene3d>
              <a:camera prst="perspectiveContrastingLeftFacing">
                <a:rot lat="540000" lon="2100000" rev="0"/>
              </a:camera>
              <a:lightRig rig="soft" dir="t"/>
            </a:scene3d>
            <a:sp3d contourW="12700" prstMaterial="matte">
              <a:bevelT w="63500" h="50800"/>
              <a:contourClr>
                <a:srgbClr val="C0C0C0"/>
              </a:contourClr>
            </a:sp3d>
            <a:extLst/>
          </p:spPr>
        </p:pic>
        <p:sp>
          <p:nvSpPr>
            <p:cNvPr id="6" name="&quot;No&quot; Symbol 5"/>
            <p:cNvSpPr/>
            <p:nvPr/>
          </p:nvSpPr>
          <p:spPr>
            <a:xfrm>
              <a:off x="6356752" y="5959326"/>
              <a:ext cx="705132" cy="633929"/>
            </a:xfrm>
            <a:prstGeom prst="noSmoking">
              <a:avLst/>
            </a:prstGeom>
            <a:solidFill>
              <a:srgbClr val="A20036"/>
            </a:solidFill>
            <a:ln>
              <a:solidFill>
                <a:srgbClr val="854372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A20036"/>
                </a:solidFill>
              </a:endParaRPr>
            </a:p>
          </p:txBody>
        </p:sp>
      </p:grp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79137" y="6500692"/>
            <a:ext cx="477789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57</a:t>
            </a:fld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278394"/>
              </p:ext>
            </p:extLst>
          </p:nvPr>
        </p:nvGraphicFramePr>
        <p:xfrm>
          <a:off x="493773" y="1136953"/>
          <a:ext cx="5016627" cy="222504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716661"/>
                <a:gridCol w="716661"/>
                <a:gridCol w="716661"/>
                <a:gridCol w="716661"/>
                <a:gridCol w="716661"/>
                <a:gridCol w="716661"/>
                <a:gridCol w="7166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r>
                        <a:rPr lang="en-US" baseline="30000" dirty="0" smtClean="0"/>
                        <a:t>rd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11</a:t>
                      </a:r>
                      <a:endParaRPr lang="en-US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12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13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15</a:t>
                      </a:r>
                      <a:endParaRPr lang="en-US" b="1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16</a:t>
                      </a:r>
                      <a:endParaRPr lang="en-US" b="1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17</a:t>
                      </a:r>
                      <a:endParaRPr lang="en-US" b="1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18</a:t>
                      </a:r>
                      <a:endParaRPr lang="en-US" b="1" dirty="0"/>
                    </a:p>
                  </a:txBody>
                  <a:tcPr>
                    <a:gradFill>
                      <a:gsLst>
                        <a:gs pos="39000">
                          <a:srgbClr val="CCFF99"/>
                        </a:gs>
                        <a:gs pos="7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19</a:t>
                      </a:r>
                      <a:endParaRPr lang="en-US" b="1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20</a:t>
                      </a:r>
                      <a:endParaRPr lang="en-US" b="1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21</a:t>
                      </a:r>
                      <a:endParaRPr lang="en-US" b="1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22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23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24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25</a:t>
                      </a:r>
                      <a:endParaRPr lang="en-US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27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28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29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30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493877" y="117868"/>
            <a:ext cx="498603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solidFill>
                  <a:srgbClr val="A20036"/>
                </a:solidFill>
                <a:effectLst>
                  <a:glow rad="127000">
                    <a:srgbClr val="FFFFCC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Enoch’s</a:t>
            </a:r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CC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 Passover</a:t>
            </a:r>
            <a:endParaRPr lang="en-US" sz="20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27000">
                  <a:srgbClr val="FFFFCC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Rounded MT Bold" pitchFamily="34" charset="0"/>
            </a:endParaRPr>
          </a:p>
          <a:p>
            <a:pPr algn="ctr"/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CC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3</a:t>
            </a:r>
            <a:r>
              <a:rPr lang="en-US" sz="2000" b="1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CC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rd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CC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 Cycle  (Tuesday)</a:t>
            </a:r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27000">
                  <a:srgbClr val="FFFFCC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Rounded MT Bol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9416" y="3437384"/>
            <a:ext cx="422737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cap="none" spc="150" dirty="0" smtClean="0">
                <a:ln w="11430"/>
                <a:solidFill>
                  <a:srgbClr val="F8F8F8"/>
                </a:solidFill>
                <a:effectLst>
                  <a:glow rad="127000">
                    <a:srgbClr val="0070C0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Torah Dates </a:t>
            </a:r>
            <a:r>
              <a:rPr lang="en-US" sz="2400" b="1" u="sng" spc="150" dirty="0">
                <a:ln w="11430"/>
                <a:solidFill>
                  <a:srgbClr val="0070C0"/>
                </a:solidFill>
                <a:effectLst>
                  <a:glow rad="127000">
                    <a:schemeClr val="bg1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are</a:t>
            </a:r>
            <a:r>
              <a:rPr lang="en-US" sz="2400" b="1" cap="none" spc="150" dirty="0" smtClean="0">
                <a:ln w="11430"/>
                <a:solidFill>
                  <a:srgbClr val="F8F8F8"/>
                </a:solidFill>
                <a:effectLst>
                  <a:glow rad="127000">
                    <a:srgbClr val="0070C0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 Flexible</a:t>
            </a:r>
            <a:endParaRPr lang="en-US" sz="2400" b="1" cap="none" spc="150" dirty="0">
              <a:ln w="11430"/>
              <a:solidFill>
                <a:srgbClr val="F8F8F8"/>
              </a:solidFill>
              <a:effectLst>
                <a:glow rad="127000">
                  <a:srgbClr val="0070C0"/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828435"/>
              </p:ext>
            </p:extLst>
          </p:nvPr>
        </p:nvGraphicFramePr>
        <p:xfrm>
          <a:off x="612878" y="3936514"/>
          <a:ext cx="4700450" cy="2551144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2350225"/>
                <a:gridCol w="2350225"/>
              </a:tblGrid>
              <a:tr h="318893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206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omic Sans MS" pitchFamily="66" charset="0"/>
                        </a:rPr>
                        <a:t>Passover on:</a:t>
                      </a:r>
                      <a:endParaRPr lang="en-US" sz="1400" b="1" dirty="0">
                        <a:solidFill>
                          <a:srgbClr val="00206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Comic Sans MS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>
                            <a:glow rad="101600">
                              <a:srgbClr val="002060">
                                <a:alpha val="60000"/>
                              </a:srgbClr>
                            </a:glow>
                          </a:effectLst>
                          <a:latin typeface="Comic Sans MS" pitchFamily="66" charset="0"/>
                        </a:rPr>
                        <a:t>Wave Sheaf on:</a:t>
                      </a:r>
                      <a:endParaRPr lang="en-US" sz="1400" b="1" dirty="0">
                        <a:solidFill>
                          <a:schemeClr val="bg1"/>
                        </a:solidFill>
                        <a:effectLst>
                          <a:glow rad="101600">
                            <a:srgbClr val="002060">
                              <a:alpha val="60000"/>
                            </a:srgbClr>
                          </a:glow>
                        </a:effectLst>
                        <a:latin typeface="Comic Sans MS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18893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206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omic Sans MS" pitchFamily="66" charset="0"/>
                        </a:rPr>
                        <a:t>Sunday – 1</a:t>
                      </a:r>
                      <a:r>
                        <a:rPr lang="en-US" sz="1400" b="1" baseline="30000" dirty="0" smtClean="0">
                          <a:solidFill>
                            <a:srgbClr val="00206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omic Sans MS" pitchFamily="66" charset="0"/>
                        </a:rPr>
                        <a:t>st</a:t>
                      </a:r>
                      <a:r>
                        <a:rPr lang="en-US" sz="1400" b="1" dirty="0" smtClean="0">
                          <a:solidFill>
                            <a:srgbClr val="00206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omic Sans MS" pitchFamily="66" charset="0"/>
                        </a:rPr>
                        <a:t> Cycle</a:t>
                      </a:r>
                      <a:endParaRPr lang="en-US" sz="1400" b="1" dirty="0">
                        <a:solidFill>
                          <a:srgbClr val="00206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Comic Sans MS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>
                            <a:glow rad="101600">
                              <a:srgbClr val="002060">
                                <a:alpha val="60000"/>
                              </a:srgbClr>
                            </a:glow>
                          </a:effectLst>
                          <a:latin typeface="Comic Sans MS" pitchFamily="66" charset="0"/>
                        </a:rPr>
                        <a:t>Sunday – Abib 21</a:t>
                      </a:r>
                      <a:r>
                        <a:rPr lang="en-US" sz="1400" b="1" baseline="30000" dirty="0" smtClean="0">
                          <a:solidFill>
                            <a:schemeClr val="bg1"/>
                          </a:solidFill>
                          <a:effectLst>
                            <a:glow rad="101600">
                              <a:srgbClr val="002060">
                                <a:alpha val="60000"/>
                              </a:srgbClr>
                            </a:glow>
                          </a:effectLst>
                          <a:latin typeface="Comic Sans MS" pitchFamily="66" charset="0"/>
                        </a:rPr>
                        <a:t>st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>
                            <a:glow rad="101600">
                              <a:srgbClr val="002060">
                                <a:alpha val="60000"/>
                              </a:srgbClr>
                            </a:glow>
                          </a:effectLst>
                          <a:latin typeface="Comic Sans MS" pitchFamily="66" charset="0"/>
                        </a:rPr>
                        <a:t> </a:t>
                      </a:r>
                      <a:endParaRPr lang="en-US" sz="1400" b="1" dirty="0">
                        <a:solidFill>
                          <a:schemeClr val="bg1"/>
                        </a:solidFill>
                        <a:effectLst>
                          <a:glow rad="101600">
                            <a:srgbClr val="002060">
                              <a:alpha val="60000"/>
                            </a:srgbClr>
                          </a:glow>
                        </a:effectLst>
                        <a:latin typeface="Comic Sans MS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18893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206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omic Sans MS" pitchFamily="66" charset="0"/>
                        </a:rPr>
                        <a:t>Monday – 2</a:t>
                      </a:r>
                      <a:r>
                        <a:rPr lang="en-US" sz="1400" b="1" baseline="30000" dirty="0" smtClean="0">
                          <a:solidFill>
                            <a:srgbClr val="00206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omic Sans MS" pitchFamily="66" charset="0"/>
                        </a:rPr>
                        <a:t>nd</a:t>
                      </a:r>
                      <a:r>
                        <a:rPr lang="en-US" sz="1400" b="1" dirty="0" smtClean="0">
                          <a:solidFill>
                            <a:srgbClr val="00206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omic Sans MS" pitchFamily="66" charset="0"/>
                        </a:rPr>
                        <a:t> Cycle</a:t>
                      </a:r>
                      <a:endParaRPr lang="en-US" sz="1400" b="1" dirty="0">
                        <a:solidFill>
                          <a:srgbClr val="00206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Comic Sans MS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>
                            <a:glow rad="101600">
                              <a:srgbClr val="002060">
                                <a:alpha val="60000"/>
                              </a:srgbClr>
                            </a:glow>
                          </a:effectLst>
                          <a:latin typeface="Comic Sans MS" pitchFamily="66" charset="0"/>
                        </a:rPr>
                        <a:t>Sunday – Abib 20</a:t>
                      </a:r>
                      <a:r>
                        <a:rPr lang="en-US" sz="1400" b="1" baseline="30000" dirty="0" smtClean="0">
                          <a:solidFill>
                            <a:schemeClr val="bg1"/>
                          </a:solidFill>
                          <a:effectLst>
                            <a:glow rad="101600">
                              <a:srgbClr val="002060">
                                <a:alpha val="60000"/>
                              </a:srgbClr>
                            </a:glow>
                          </a:effectLst>
                          <a:latin typeface="Comic Sans MS" pitchFamily="66" charset="0"/>
                        </a:rPr>
                        <a:t>th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>
                            <a:glow rad="101600">
                              <a:srgbClr val="002060">
                                <a:alpha val="60000"/>
                              </a:srgbClr>
                            </a:glow>
                          </a:effectLst>
                          <a:latin typeface="Comic Sans MS" pitchFamily="66" charset="0"/>
                        </a:rPr>
                        <a:t> </a:t>
                      </a:r>
                      <a:endParaRPr lang="en-US" sz="1400" b="1" dirty="0">
                        <a:solidFill>
                          <a:schemeClr val="bg1"/>
                        </a:solidFill>
                        <a:effectLst>
                          <a:glow rad="101600">
                            <a:srgbClr val="002060">
                              <a:alpha val="60000"/>
                            </a:srgbClr>
                          </a:glow>
                        </a:effectLst>
                        <a:latin typeface="Comic Sans MS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18893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FF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omic Sans MS" pitchFamily="66" charset="0"/>
                        </a:rPr>
                        <a:t>Tuesday – 3</a:t>
                      </a:r>
                      <a:r>
                        <a:rPr lang="en-US" sz="1400" b="1" baseline="30000" dirty="0" smtClean="0">
                          <a:solidFill>
                            <a:srgbClr val="0000FF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omic Sans MS" pitchFamily="66" charset="0"/>
                        </a:rPr>
                        <a:t>rd</a:t>
                      </a:r>
                      <a:r>
                        <a:rPr lang="en-US" sz="1400" b="1" dirty="0" smtClean="0">
                          <a:solidFill>
                            <a:srgbClr val="0000FF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omic Sans MS" pitchFamily="66" charset="0"/>
                        </a:rPr>
                        <a:t> Cycle</a:t>
                      </a:r>
                      <a:endParaRPr lang="en-US" sz="1400" b="1" dirty="0">
                        <a:solidFill>
                          <a:srgbClr val="0000FF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Comic Sans MS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FF00"/>
                          </a:solidFill>
                          <a:effectLst>
                            <a:glow rad="101600">
                              <a:srgbClr val="002060">
                                <a:alpha val="60000"/>
                              </a:srgbClr>
                            </a:glow>
                          </a:effectLst>
                          <a:latin typeface="Comic Sans MS" pitchFamily="66" charset="0"/>
                        </a:rPr>
                        <a:t>Sunday – Abib 19</a:t>
                      </a:r>
                      <a:r>
                        <a:rPr lang="en-US" sz="1400" b="1" baseline="30000" dirty="0" smtClean="0">
                          <a:solidFill>
                            <a:srgbClr val="00FF00"/>
                          </a:solidFill>
                          <a:effectLst>
                            <a:glow rad="101600">
                              <a:srgbClr val="002060">
                                <a:alpha val="60000"/>
                              </a:srgbClr>
                            </a:glow>
                          </a:effectLst>
                          <a:latin typeface="Comic Sans MS" pitchFamily="66" charset="0"/>
                        </a:rPr>
                        <a:t>th</a:t>
                      </a:r>
                      <a:r>
                        <a:rPr lang="en-US" sz="1400" b="1" dirty="0" smtClean="0">
                          <a:solidFill>
                            <a:srgbClr val="00FF00"/>
                          </a:solidFill>
                          <a:effectLst>
                            <a:glow rad="101600">
                              <a:srgbClr val="002060">
                                <a:alpha val="60000"/>
                              </a:srgbClr>
                            </a:glow>
                          </a:effectLst>
                          <a:latin typeface="Comic Sans MS" pitchFamily="66" charset="0"/>
                        </a:rPr>
                        <a:t> </a:t>
                      </a:r>
                      <a:endParaRPr lang="en-US" sz="1400" b="1" dirty="0">
                        <a:solidFill>
                          <a:srgbClr val="00FF00"/>
                        </a:solidFill>
                        <a:effectLst>
                          <a:glow rad="101600">
                            <a:srgbClr val="002060">
                              <a:alpha val="60000"/>
                            </a:srgbClr>
                          </a:glow>
                        </a:effectLst>
                        <a:latin typeface="Comic Sans MS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18893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FF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omic Sans MS" pitchFamily="66" charset="0"/>
                        </a:rPr>
                        <a:t>Wednesday – 4</a:t>
                      </a:r>
                      <a:r>
                        <a:rPr lang="en-US" sz="1400" b="1" baseline="30000" dirty="0" smtClean="0">
                          <a:solidFill>
                            <a:srgbClr val="0000FF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omic Sans MS" pitchFamily="66" charset="0"/>
                        </a:rPr>
                        <a:t>th</a:t>
                      </a:r>
                      <a:r>
                        <a:rPr lang="en-US" sz="1400" b="1" dirty="0" smtClean="0">
                          <a:solidFill>
                            <a:srgbClr val="0000FF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omic Sans MS" pitchFamily="66" charset="0"/>
                        </a:rPr>
                        <a:t> Cycle</a:t>
                      </a:r>
                      <a:endParaRPr lang="en-US" sz="1400" b="1" dirty="0">
                        <a:solidFill>
                          <a:srgbClr val="0000FF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Comic Sans MS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FF00"/>
                          </a:solidFill>
                          <a:effectLst>
                            <a:glow rad="101600">
                              <a:srgbClr val="002060">
                                <a:alpha val="60000"/>
                              </a:srgbClr>
                            </a:glow>
                          </a:effectLst>
                          <a:latin typeface="Comic Sans MS" pitchFamily="66" charset="0"/>
                        </a:rPr>
                        <a:t>Sunday – Abib 18</a:t>
                      </a:r>
                      <a:r>
                        <a:rPr lang="en-US" sz="1400" b="1" baseline="30000" dirty="0" smtClean="0">
                          <a:solidFill>
                            <a:srgbClr val="00FF00"/>
                          </a:solidFill>
                          <a:effectLst>
                            <a:glow rad="101600">
                              <a:srgbClr val="002060">
                                <a:alpha val="60000"/>
                              </a:srgbClr>
                            </a:glow>
                          </a:effectLst>
                          <a:latin typeface="Comic Sans MS" pitchFamily="66" charset="0"/>
                        </a:rPr>
                        <a:t>th</a:t>
                      </a:r>
                      <a:r>
                        <a:rPr lang="en-US" sz="1400" b="1" dirty="0" smtClean="0">
                          <a:solidFill>
                            <a:srgbClr val="00FF00"/>
                          </a:solidFill>
                          <a:effectLst>
                            <a:glow rad="101600">
                              <a:srgbClr val="002060">
                                <a:alpha val="60000"/>
                              </a:srgbClr>
                            </a:glow>
                          </a:effectLst>
                          <a:latin typeface="Comic Sans MS" pitchFamily="66" charset="0"/>
                        </a:rPr>
                        <a:t> </a:t>
                      </a:r>
                      <a:endParaRPr lang="en-US" sz="1400" b="1" dirty="0">
                        <a:solidFill>
                          <a:srgbClr val="00FF00"/>
                        </a:solidFill>
                        <a:effectLst>
                          <a:glow rad="101600">
                            <a:srgbClr val="002060">
                              <a:alpha val="60000"/>
                            </a:srgbClr>
                          </a:glow>
                        </a:effectLst>
                        <a:latin typeface="Comic Sans MS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18893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206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omic Sans MS" pitchFamily="66" charset="0"/>
                        </a:rPr>
                        <a:t>Thursday – 5</a:t>
                      </a:r>
                      <a:r>
                        <a:rPr lang="en-US" sz="1400" b="1" baseline="30000" dirty="0" smtClean="0">
                          <a:solidFill>
                            <a:srgbClr val="00206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omic Sans MS" pitchFamily="66" charset="0"/>
                        </a:rPr>
                        <a:t>th</a:t>
                      </a:r>
                      <a:r>
                        <a:rPr lang="en-US" sz="1400" b="1" dirty="0" smtClean="0">
                          <a:solidFill>
                            <a:srgbClr val="00206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omic Sans MS" pitchFamily="66" charset="0"/>
                        </a:rPr>
                        <a:t> Cycle</a:t>
                      </a:r>
                      <a:endParaRPr lang="en-US" sz="1400" b="1" dirty="0">
                        <a:solidFill>
                          <a:srgbClr val="00206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Comic Sans MS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>
                            <a:glow rad="101600">
                              <a:srgbClr val="002060">
                                <a:alpha val="60000"/>
                              </a:srgbClr>
                            </a:glow>
                          </a:effectLst>
                          <a:latin typeface="Comic Sans MS" pitchFamily="66" charset="0"/>
                        </a:rPr>
                        <a:t>Sunday – Abib 17</a:t>
                      </a:r>
                      <a:r>
                        <a:rPr lang="en-US" sz="1400" b="1" baseline="30000" dirty="0" smtClean="0">
                          <a:solidFill>
                            <a:schemeClr val="bg1"/>
                          </a:solidFill>
                          <a:effectLst>
                            <a:glow rad="101600">
                              <a:srgbClr val="002060">
                                <a:alpha val="60000"/>
                              </a:srgbClr>
                            </a:glow>
                          </a:effectLst>
                          <a:latin typeface="Comic Sans MS" pitchFamily="66" charset="0"/>
                        </a:rPr>
                        <a:t>th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>
                            <a:glow rad="101600">
                              <a:srgbClr val="002060">
                                <a:alpha val="60000"/>
                              </a:srgbClr>
                            </a:glow>
                          </a:effectLst>
                          <a:latin typeface="Comic Sans MS" pitchFamily="66" charset="0"/>
                        </a:rPr>
                        <a:t> </a:t>
                      </a:r>
                      <a:endParaRPr lang="en-US" sz="1400" b="1" dirty="0">
                        <a:solidFill>
                          <a:schemeClr val="bg1"/>
                        </a:solidFill>
                        <a:effectLst>
                          <a:glow rad="101600">
                            <a:srgbClr val="002060">
                              <a:alpha val="60000"/>
                            </a:srgbClr>
                          </a:glow>
                        </a:effectLst>
                        <a:latin typeface="Comic Sans MS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18893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206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omic Sans MS" pitchFamily="66" charset="0"/>
                        </a:rPr>
                        <a:t>Friday – 6</a:t>
                      </a:r>
                      <a:r>
                        <a:rPr lang="en-US" sz="1400" b="1" baseline="30000" dirty="0" smtClean="0">
                          <a:solidFill>
                            <a:srgbClr val="00206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omic Sans MS" pitchFamily="66" charset="0"/>
                        </a:rPr>
                        <a:t>th</a:t>
                      </a:r>
                      <a:r>
                        <a:rPr lang="en-US" sz="1400" b="1" dirty="0" smtClean="0">
                          <a:solidFill>
                            <a:srgbClr val="00206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omic Sans MS" pitchFamily="66" charset="0"/>
                        </a:rPr>
                        <a:t> Cycle</a:t>
                      </a:r>
                      <a:endParaRPr lang="en-US" sz="1400" b="1" dirty="0">
                        <a:solidFill>
                          <a:srgbClr val="00206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Comic Sans MS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>
                            <a:glow rad="101600">
                              <a:srgbClr val="002060">
                                <a:alpha val="60000"/>
                              </a:srgbClr>
                            </a:glow>
                          </a:effectLst>
                          <a:latin typeface="Comic Sans MS" pitchFamily="66" charset="0"/>
                        </a:rPr>
                        <a:t>Sunday – Abib 16</a:t>
                      </a:r>
                      <a:r>
                        <a:rPr lang="en-US" sz="1400" b="1" baseline="30000" dirty="0" smtClean="0">
                          <a:solidFill>
                            <a:schemeClr val="bg1"/>
                          </a:solidFill>
                          <a:effectLst>
                            <a:glow rad="101600">
                              <a:srgbClr val="002060">
                                <a:alpha val="60000"/>
                              </a:srgbClr>
                            </a:glow>
                          </a:effectLst>
                          <a:latin typeface="Comic Sans MS" pitchFamily="66" charset="0"/>
                        </a:rPr>
                        <a:t>th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>
                            <a:glow rad="101600">
                              <a:srgbClr val="002060">
                                <a:alpha val="60000"/>
                              </a:srgbClr>
                            </a:glow>
                          </a:effectLst>
                          <a:latin typeface="Comic Sans MS" pitchFamily="66" charset="0"/>
                        </a:rPr>
                        <a:t> </a:t>
                      </a:r>
                      <a:endParaRPr lang="en-US" sz="1400" b="1" dirty="0">
                        <a:solidFill>
                          <a:schemeClr val="bg1"/>
                        </a:solidFill>
                        <a:effectLst>
                          <a:glow rad="101600">
                            <a:srgbClr val="002060">
                              <a:alpha val="60000"/>
                            </a:srgbClr>
                          </a:glow>
                        </a:effectLst>
                        <a:latin typeface="Comic Sans MS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18893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206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omic Sans MS" pitchFamily="66" charset="0"/>
                        </a:rPr>
                        <a:t>Sabbath – 7</a:t>
                      </a:r>
                      <a:r>
                        <a:rPr lang="en-US" sz="1400" b="1" baseline="30000" dirty="0" smtClean="0">
                          <a:solidFill>
                            <a:srgbClr val="00206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omic Sans MS" pitchFamily="66" charset="0"/>
                        </a:rPr>
                        <a:t>TH</a:t>
                      </a:r>
                      <a:r>
                        <a:rPr lang="en-US" sz="1400" b="1" dirty="0" smtClean="0">
                          <a:solidFill>
                            <a:srgbClr val="00206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omic Sans MS" pitchFamily="66" charset="0"/>
                        </a:rPr>
                        <a:t> Cycle </a:t>
                      </a:r>
                      <a:endParaRPr lang="en-US" sz="1400" b="1" dirty="0">
                        <a:solidFill>
                          <a:srgbClr val="00206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Comic Sans MS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>
                            <a:glow rad="101600">
                              <a:srgbClr val="002060">
                                <a:alpha val="60000"/>
                              </a:srgbClr>
                            </a:glow>
                          </a:effectLst>
                          <a:latin typeface="Comic Sans MS" pitchFamily="66" charset="0"/>
                        </a:rPr>
                        <a:t>Sunday – Abib 15</a:t>
                      </a:r>
                      <a:r>
                        <a:rPr lang="en-US" sz="1400" b="1" baseline="30000" dirty="0" smtClean="0">
                          <a:solidFill>
                            <a:schemeClr val="bg1"/>
                          </a:solidFill>
                          <a:effectLst>
                            <a:glow rad="101600">
                              <a:srgbClr val="002060">
                                <a:alpha val="60000"/>
                              </a:srgbClr>
                            </a:glow>
                          </a:effectLst>
                          <a:latin typeface="Comic Sans MS" pitchFamily="66" charset="0"/>
                        </a:rPr>
                        <a:t>th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>
                            <a:glow rad="101600">
                              <a:srgbClr val="002060">
                                <a:alpha val="60000"/>
                              </a:srgbClr>
                            </a:glow>
                          </a:effectLst>
                          <a:latin typeface="Comic Sans MS" pitchFamily="66" charset="0"/>
                        </a:rPr>
                        <a:t> </a:t>
                      </a:r>
                      <a:endParaRPr lang="en-US" sz="1400" b="1" dirty="0">
                        <a:solidFill>
                          <a:schemeClr val="bg1"/>
                        </a:solidFill>
                        <a:effectLst>
                          <a:glow rad="101600">
                            <a:srgbClr val="002060">
                              <a:alpha val="60000"/>
                            </a:srgbClr>
                          </a:glow>
                        </a:effectLst>
                        <a:latin typeface="Comic Sans MS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03756" y="1495323"/>
            <a:ext cx="2167839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  <a:effectLst>
            <a:glow rad="139700">
              <a:srgbClr val="FFFF00">
                <a:alpha val="95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p3d extrusionH="57150">
              <a:bevelT w="82550" h="38100" prst="coolSlant"/>
            </a:sp3d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 Rounded MT Bold" pitchFamily="34" charset="0"/>
              </a:rPr>
              <a:t>Enoch’s Abib</a:t>
            </a:r>
            <a:endParaRPr lang="en-US" sz="20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1207" y="2965953"/>
            <a:ext cx="731436" cy="41087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88900">
              <a:srgbClr val="FF0000"/>
            </a:glow>
            <a:softEdge rad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Cloud 13"/>
          <p:cNvSpPr/>
          <p:nvPr/>
        </p:nvSpPr>
        <p:spPr>
          <a:xfrm rot="21429957">
            <a:off x="6382624" y="111299"/>
            <a:ext cx="5727980" cy="4778957"/>
          </a:xfrm>
          <a:prstGeom prst="cloud">
            <a:avLst/>
          </a:prstGeom>
          <a:solidFill>
            <a:srgbClr val="A20036"/>
          </a:solidFill>
          <a:ln w="28575">
            <a:solidFill>
              <a:srgbClr val="FFFFCC"/>
            </a:solidFill>
          </a:ln>
          <a:effectLst>
            <a:glow rad="254000">
              <a:srgbClr val="0000FF"/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795220" y="5390401"/>
            <a:ext cx="1409132" cy="568925"/>
          </a:xfrm>
          <a:prstGeom prst="straightConnector1">
            <a:avLst/>
          </a:prstGeom>
          <a:ln w="57150">
            <a:solidFill>
              <a:srgbClr val="A20036"/>
            </a:solidFill>
            <a:tailEnd type="triangle"/>
          </a:ln>
          <a:effectLst>
            <a:glow rad="63500">
              <a:schemeClr val="bg1"/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6" descr="C:\Users\Rae\Desktop\wheat 5 pn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3333" l="0" r="875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40" y="4423475"/>
            <a:ext cx="571321" cy="1232261"/>
          </a:xfrm>
          <a:prstGeom prst="rect">
            <a:avLst/>
          </a:prstGeom>
          <a:noFill/>
          <a:effectLst>
            <a:glow rad="127000">
              <a:schemeClr val="bg1">
                <a:alpha val="74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238428" y="548680"/>
            <a:ext cx="5973934" cy="38164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2000" dirty="0" smtClean="0">
                <a:ln w="18415" cmpd="sng">
                  <a:solidFill>
                    <a:srgbClr val="66FF99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They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000" dirty="0" smtClean="0">
                <a:ln w="18415" cmpd="sng">
                  <a:solidFill>
                    <a:srgbClr val="66FF99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say, </a:t>
            </a:r>
            <a:br>
              <a:rPr lang="en-US" sz="2000" dirty="0" smtClean="0">
                <a:ln w="18415" cmpd="sng">
                  <a:solidFill>
                    <a:srgbClr val="66FF99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</a:br>
            <a:r>
              <a:rPr lang="en-US" sz="2000" dirty="0" smtClean="0">
                <a:ln w="18415" cmpd="sng">
                  <a:solidFill>
                    <a:srgbClr val="66FF99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“3 STRIKES and you’re out?”  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/>
            </a:r>
            <a:b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</a:b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Evidence declares Enoch has </a:t>
            </a:r>
            <a:b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</a:b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had at least 6 STRIKES!</a:t>
            </a:r>
            <a:b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</a:br>
            <a:endParaRPr lang="en-US" sz="11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Arial Rounded MT Bold" pitchFamily="34" charset="0"/>
              </a:rPr>
              <a:t>Question:  “Enoch, is this Torah-less-ness?”</a:t>
            </a:r>
          </a:p>
          <a:p>
            <a:pPr algn="ctr"/>
            <a:endParaRPr lang="en-US" sz="1100" b="1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pPr algn="ctr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Answer:  </a:t>
            </a:r>
            <a:b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</a:b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“Enoch,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Zadok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and other 364 affiliates – </a:t>
            </a:r>
            <a:b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</a:b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you are not within the guidelines </a:t>
            </a:r>
            <a:b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</a:b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of Covenant Torah!  </a:t>
            </a:r>
            <a:b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</a:br>
            <a:r>
              <a:rPr lang="en-US" sz="2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Torah judges you as practicing </a:t>
            </a:r>
            <a:br>
              <a:rPr lang="en-US" sz="2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</a:br>
            <a:r>
              <a:rPr lang="en-US" sz="2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Torah-less-ness!” </a:t>
            </a:r>
            <a:endParaRPr lang="en-US" sz="20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Rounded MT Bold" pitchFamily="34" charset="0"/>
            </a:endParaRPr>
          </a:p>
        </p:txBody>
      </p:sp>
      <p:pic>
        <p:nvPicPr>
          <p:cNvPr id="19" name="Picture 5" descr="C:\Users\Rae\Desktop\Art on Desktop\white man clip art\3d white people\png\3d quiz wrong 2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0063" y="3789040"/>
            <a:ext cx="1631513" cy="1631513"/>
          </a:xfrm>
          <a:prstGeom prst="rect">
            <a:avLst/>
          </a:prstGeom>
          <a:noFill/>
          <a:effectLst>
            <a:glow rad="127000">
              <a:srgbClr val="FFFF99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ounded Rectangle 19"/>
          <p:cNvSpPr/>
          <p:nvPr/>
        </p:nvSpPr>
        <p:spPr>
          <a:xfrm>
            <a:off x="5671145" y="44624"/>
            <a:ext cx="576064" cy="4231262"/>
          </a:xfrm>
          <a:prstGeom prst="roundRect">
            <a:avLst>
              <a:gd name="adj" fmla="val 30777"/>
            </a:avLst>
          </a:prstGeom>
          <a:solidFill>
            <a:srgbClr val="A20036"/>
          </a:solidFill>
          <a:ln w="57150">
            <a:solidFill>
              <a:srgbClr val="FFFFC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CA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</a:t>
            </a:r>
            <a:br>
              <a:rPr lang="en-CA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CA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</a:t>
            </a:r>
            <a:br>
              <a:rPr lang="en-CA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CA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</a:t>
            </a:r>
            <a:br>
              <a:rPr lang="en-CA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CA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</a:t>
            </a:r>
            <a:br>
              <a:rPr lang="en-CA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CA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</a:t>
            </a:r>
            <a:br>
              <a:rPr lang="en-CA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CA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U</a:t>
            </a:r>
            <a:br>
              <a:rPr lang="en-CA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CA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</a:t>
            </a:r>
            <a:br>
              <a:rPr lang="en-CA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CA" sz="9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en-CA" sz="9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CA" sz="20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T</a:t>
            </a:r>
            <a:r>
              <a:rPr lang="en-CA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en-CA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CA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</a:t>
            </a:r>
            <a:br>
              <a:rPr lang="en-CA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CA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R</a:t>
            </a:r>
            <a:br>
              <a:rPr lang="en-CA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CA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</a:t>
            </a:r>
            <a:br>
              <a:rPr lang="en-CA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CA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</a:t>
            </a:r>
            <a:endParaRPr lang="en-CA" sz="2800" b="1" dirty="0">
              <a:ln>
                <a:solidFill>
                  <a:srgbClr val="0000FF"/>
                </a:solidFill>
              </a:ln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1" name="Picture 2" descr="C:\Users\Rae\Desktop\10 Commands broken 1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17488">
            <a:off x="5271033" y="4103262"/>
            <a:ext cx="2268948" cy="15614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Arrow Connector 21"/>
          <p:cNvCxnSpPr/>
          <p:nvPr/>
        </p:nvCxnSpPr>
        <p:spPr>
          <a:xfrm>
            <a:off x="4798268" y="5052639"/>
            <a:ext cx="862572" cy="14342"/>
          </a:xfrm>
          <a:prstGeom prst="straightConnector1">
            <a:avLst/>
          </a:prstGeom>
          <a:ln w="57150">
            <a:solidFill>
              <a:srgbClr val="A20036"/>
            </a:solidFill>
            <a:tailEnd type="triangle"/>
          </a:ln>
          <a:effectLst>
            <a:glow rad="63500">
              <a:schemeClr val="bg1"/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102524" y="5192032"/>
            <a:ext cx="51098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ln w="1905"/>
                <a:solidFill>
                  <a:srgbClr val="A20036"/>
                </a:solidFill>
                <a:effectLst>
                  <a:glow rad="127000">
                    <a:schemeClr val="bg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“Your errors are being exposed!  </a:t>
            </a:r>
            <a:br>
              <a:rPr lang="en-US" sz="2000" b="1" dirty="0" smtClean="0">
                <a:ln w="1905"/>
                <a:solidFill>
                  <a:srgbClr val="A20036"/>
                </a:solidFill>
                <a:effectLst>
                  <a:glow rad="127000">
                    <a:schemeClr val="bg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</a:br>
            <a:r>
              <a:rPr lang="en-US" sz="2000" b="1" dirty="0" smtClean="0">
                <a:ln w="1905"/>
                <a:solidFill>
                  <a:srgbClr val="FF3300"/>
                </a:solidFill>
                <a:effectLst>
                  <a:glow rad="127000">
                    <a:schemeClr val="bg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You simply cannot recognize or declare </a:t>
            </a:r>
            <a:r>
              <a:rPr lang="en-US" sz="2000" b="1" dirty="0" smtClean="0">
                <a:ln w="1905"/>
                <a:solidFill>
                  <a:srgbClr val="0070C0"/>
                </a:solidFill>
                <a:effectLst>
                  <a:glow rad="127000">
                    <a:schemeClr val="bg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the</a:t>
            </a:r>
            <a:r>
              <a:rPr lang="en-US" sz="2000" b="1" dirty="0" smtClean="0">
                <a:ln w="1905"/>
                <a:solidFill>
                  <a:srgbClr val="FF3300"/>
                </a:solidFill>
                <a:effectLst>
                  <a:glow rad="127000">
                    <a:schemeClr val="bg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 </a:t>
            </a:r>
            <a:r>
              <a:rPr lang="en-US" sz="2000" b="1" dirty="0" smtClean="0">
                <a:ln w="1905"/>
                <a:solidFill>
                  <a:srgbClr val="0070C0"/>
                </a:solidFill>
                <a:effectLst>
                  <a:glow rad="127000">
                    <a:schemeClr val="bg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True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glow rad="127000">
                    <a:schemeClr val="bg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glow rad="127000">
                    <a:schemeClr val="bg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MelchiTzedek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glow rad="127000">
                    <a:schemeClr val="bg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 Mashiach!” </a:t>
            </a:r>
            <a:endParaRPr lang="en-US" sz="2000" b="1" dirty="0">
              <a:ln w="1905"/>
              <a:solidFill>
                <a:srgbClr val="002060"/>
              </a:solidFill>
              <a:effectLst>
                <a:glow rad="127000">
                  <a:schemeClr val="bg1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491683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25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1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79137" y="6500692"/>
            <a:ext cx="477789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58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260648"/>
            <a:ext cx="12188825" cy="6192688"/>
          </a:xfrm>
          <a:noFill/>
          <a:ln>
            <a:noFill/>
          </a:ln>
          <a:effectLst/>
        </p:spPr>
        <p:txBody>
          <a:bodyPr anchor="ctr">
            <a:normAutofit fontScale="92500" lnSpcReduction="10000"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lnSpc>
                <a:spcPct val="150000"/>
              </a:lnSpc>
            </a:pPr>
            <a:r>
              <a:rPr lang="en-CA" sz="28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omic Sans MS" pitchFamily="66" charset="0"/>
              </a:rPr>
              <a:t>Part #2 exposed many more errors </a:t>
            </a:r>
            <a:r>
              <a:rPr lang="en-CA" sz="2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in</a:t>
            </a:r>
            <a:r>
              <a:rPr lang="en-CA" sz="28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omic Sans MS" pitchFamily="66" charset="0"/>
              </a:rPr>
              <a:t> Enoch’s calendar.</a:t>
            </a:r>
          </a:p>
          <a:p>
            <a:pPr algn="ctr">
              <a:lnSpc>
                <a:spcPct val="150000"/>
              </a:lnSpc>
            </a:pPr>
            <a:r>
              <a:rPr lang="en-CA" sz="33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omic Sans MS" pitchFamily="66" charset="0"/>
              </a:rPr>
              <a:t>Some of the areas to be discussed in Part #3 are:</a:t>
            </a:r>
            <a:r>
              <a:rPr lang="en-CA" sz="3300" b="1" dirty="0" smtClean="0">
                <a:solidFill>
                  <a:srgbClr val="993300"/>
                </a:solidFill>
                <a:effectLst>
                  <a:glow rad="127000">
                    <a:schemeClr val="bg1"/>
                  </a:glow>
                </a:effectLst>
                <a:latin typeface="Comic Sans MS" pitchFamily="66" charset="0"/>
              </a:rPr>
              <a:t/>
            </a:r>
            <a:br>
              <a:rPr lang="en-CA" sz="3300" b="1" dirty="0" smtClean="0">
                <a:solidFill>
                  <a:srgbClr val="993300"/>
                </a:solidFill>
                <a:effectLst>
                  <a:glow rad="127000">
                    <a:schemeClr val="bg1"/>
                  </a:glow>
                </a:effectLst>
                <a:latin typeface="Comic Sans MS" pitchFamily="66" charset="0"/>
              </a:rPr>
            </a:br>
            <a:r>
              <a:rPr lang="en-CA" sz="3300" b="1" dirty="0" smtClean="0">
                <a:solidFill>
                  <a:srgbClr val="00B0F0"/>
                </a:solidFill>
                <a:effectLst>
                  <a:glow rad="127000">
                    <a:schemeClr val="bg1"/>
                  </a:glow>
                </a:effectLst>
                <a:latin typeface="Comic Sans MS" pitchFamily="66" charset="0"/>
              </a:rPr>
              <a:t>1)  Does the Omer Count begin on Abib 15</a:t>
            </a:r>
            <a:r>
              <a:rPr lang="en-CA" sz="3300" b="1" baseline="30000" dirty="0" smtClean="0">
                <a:solidFill>
                  <a:srgbClr val="00B0F0"/>
                </a:solidFill>
                <a:effectLst>
                  <a:glow rad="127000">
                    <a:schemeClr val="bg1"/>
                  </a:glow>
                </a:effectLst>
                <a:latin typeface="Comic Sans MS" pitchFamily="66" charset="0"/>
              </a:rPr>
              <a:t>th</a:t>
            </a:r>
            <a:r>
              <a:rPr lang="en-CA" sz="3300" b="1" dirty="0" smtClean="0">
                <a:solidFill>
                  <a:srgbClr val="00B0F0"/>
                </a:solidFill>
                <a:effectLst>
                  <a:glow rad="127000">
                    <a:schemeClr val="bg1"/>
                  </a:glow>
                </a:effectLst>
                <a:latin typeface="Comic Sans MS" pitchFamily="66" charset="0"/>
              </a:rPr>
              <a:t> or 26</a:t>
            </a:r>
            <a:r>
              <a:rPr lang="en-CA" sz="3300" b="1" baseline="30000" dirty="0" smtClean="0">
                <a:solidFill>
                  <a:srgbClr val="00B0F0"/>
                </a:solidFill>
                <a:effectLst>
                  <a:glow rad="127000">
                    <a:schemeClr val="bg1"/>
                  </a:glow>
                </a:effectLst>
                <a:latin typeface="Comic Sans MS" pitchFamily="66" charset="0"/>
              </a:rPr>
              <a:t>th</a:t>
            </a:r>
            <a:r>
              <a:rPr lang="en-CA" sz="3300" b="1" dirty="0" smtClean="0">
                <a:solidFill>
                  <a:srgbClr val="00B0F0"/>
                </a:solidFill>
                <a:effectLst>
                  <a:glow rad="127000">
                    <a:schemeClr val="bg1"/>
                  </a:glow>
                </a:effectLst>
                <a:latin typeface="Comic Sans MS" pitchFamily="66" charset="0"/>
              </a:rPr>
              <a:t>?</a:t>
            </a:r>
          </a:p>
          <a:p>
            <a:pPr marL="514350" indent="-514350" algn="ctr">
              <a:lnSpc>
                <a:spcPct val="150000"/>
              </a:lnSpc>
              <a:buAutoNum type="arabicParenR" startAt="2"/>
            </a:pPr>
            <a:r>
              <a:rPr lang="en-CA" sz="3300" b="1" dirty="0" smtClean="0"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  <a:latin typeface="Comic Sans MS" pitchFamily="66" charset="0"/>
              </a:rPr>
              <a:t>The harvest on Abib 15 ~ Barley or Wheat?</a:t>
            </a:r>
          </a:p>
          <a:p>
            <a:pPr marL="514350" indent="-514350" algn="ctr">
              <a:lnSpc>
                <a:spcPct val="150000"/>
              </a:lnSpc>
              <a:buAutoNum type="arabicParenR" startAt="2"/>
            </a:pPr>
            <a:r>
              <a:rPr lang="en-CA" sz="3300" b="1" dirty="0" smtClean="0">
                <a:solidFill>
                  <a:srgbClr val="993300"/>
                </a:solidFill>
                <a:effectLst>
                  <a:glow rad="127000">
                    <a:schemeClr val="bg1"/>
                  </a:glow>
                </a:effectLst>
                <a:latin typeface="Comic Sans MS" pitchFamily="66" charset="0"/>
              </a:rPr>
              <a:t>What is Enoch’s </a:t>
            </a:r>
            <a:r>
              <a:rPr lang="en-CA" sz="3300" b="1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omic Sans MS" pitchFamily="66" charset="0"/>
              </a:rPr>
              <a:t>Real Reason</a:t>
            </a:r>
            <a:r>
              <a:rPr lang="en-CA" sz="3300" b="1" dirty="0" smtClean="0">
                <a:solidFill>
                  <a:srgbClr val="993300"/>
                </a:solidFill>
                <a:effectLst>
                  <a:glow rad="127000">
                    <a:schemeClr val="bg1"/>
                  </a:glow>
                </a:effectLst>
                <a:latin typeface="Comic Sans MS" pitchFamily="66" charset="0"/>
              </a:rPr>
              <a:t> for adhering </a:t>
            </a:r>
            <a:br>
              <a:rPr lang="en-CA" sz="3300" b="1" dirty="0" smtClean="0">
                <a:solidFill>
                  <a:srgbClr val="993300"/>
                </a:solidFill>
                <a:effectLst>
                  <a:glow rad="127000">
                    <a:schemeClr val="bg1"/>
                  </a:glow>
                </a:effectLst>
                <a:latin typeface="Comic Sans MS" pitchFamily="66" charset="0"/>
              </a:rPr>
            </a:br>
            <a:r>
              <a:rPr lang="en-CA" sz="3300" b="1" dirty="0" smtClean="0">
                <a:solidFill>
                  <a:srgbClr val="993300"/>
                </a:solidFill>
                <a:effectLst>
                  <a:glow rad="127000">
                    <a:schemeClr val="bg1"/>
                  </a:glow>
                </a:effectLst>
                <a:latin typeface="Comic Sans MS" pitchFamily="66" charset="0"/>
              </a:rPr>
              <a:t>to Abib 26 </a:t>
            </a:r>
            <a:r>
              <a:rPr lang="en-CA" sz="3300" b="1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omic Sans MS" pitchFamily="66" charset="0"/>
              </a:rPr>
              <a:t>and </a:t>
            </a:r>
            <a:r>
              <a:rPr lang="en-CA" sz="3300" b="1" u="sng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omic Sans MS" pitchFamily="66" charset="0"/>
              </a:rPr>
              <a:t>his</a:t>
            </a:r>
            <a:r>
              <a:rPr lang="en-CA" sz="3300" b="1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omic Sans MS" pitchFamily="66" charset="0"/>
              </a:rPr>
              <a:t> calendar counting error!</a:t>
            </a:r>
            <a:r>
              <a:rPr lang="en-CA" sz="3300" b="1" dirty="0" smtClean="0">
                <a:solidFill>
                  <a:srgbClr val="993300"/>
                </a:solidFill>
                <a:effectLst>
                  <a:glow rad="127000">
                    <a:schemeClr val="bg1"/>
                  </a:glow>
                </a:effectLst>
                <a:latin typeface="Comic Sans MS" pitchFamily="66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CA" sz="3300" b="1" dirty="0" smtClean="0">
                <a:solidFill>
                  <a:srgbClr val="993300"/>
                </a:solidFill>
                <a:effectLst>
                  <a:glow rad="127000">
                    <a:schemeClr val="bg1"/>
                  </a:glow>
                </a:effectLst>
                <a:latin typeface="Comic Sans MS" pitchFamily="66" charset="0"/>
              </a:rPr>
              <a:t>Will Enoch find justification without errors?</a:t>
            </a:r>
          </a:p>
          <a:p>
            <a:pPr algn="ctr">
              <a:lnSpc>
                <a:spcPct val="150000"/>
              </a:lnSpc>
            </a:pPr>
            <a:r>
              <a:rPr lang="en-CA" sz="3300" b="1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omic Sans MS" pitchFamily="66" charset="0"/>
              </a:rPr>
              <a:t>Would Enoch have made these mistakes </a:t>
            </a:r>
            <a:br>
              <a:rPr lang="en-CA" sz="3300" b="1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omic Sans MS" pitchFamily="66" charset="0"/>
              </a:rPr>
            </a:br>
            <a:r>
              <a:rPr lang="en-CA" sz="3300" b="1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omic Sans MS" pitchFamily="66" charset="0"/>
              </a:rPr>
              <a:t>if he had studied Joshua’s testimony?</a:t>
            </a:r>
            <a:endParaRPr lang="en-CA" sz="4400" b="1" dirty="0" smtClean="0">
              <a:solidFill>
                <a:srgbClr val="FF0000"/>
              </a:solidFill>
              <a:effectLst>
                <a:glow rad="127000">
                  <a:schemeClr val="bg1"/>
                </a:glow>
              </a:effectLst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endParaRPr lang="en-CA" sz="3300" b="1" dirty="0" smtClean="0">
              <a:solidFill>
                <a:srgbClr val="0070C0"/>
              </a:solidFill>
              <a:effectLst>
                <a:glow rad="127000">
                  <a:srgbClr val="99FF66"/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3142084" y="5961969"/>
            <a:ext cx="5040560" cy="752431"/>
          </a:xfrm>
          <a:prstGeom prst="homePlate">
            <a:avLst/>
          </a:prstGeom>
          <a:solidFill>
            <a:srgbClr val="FFFF99"/>
          </a:solidFill>
          <a:ln>
            <a:solidFill>
              <a:srgbClr val="85437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CA" sz="4800" b="1" dirty="0" smtClean="0">
                <a:solidFill>
                  <a:srgbClr val="854372"/>
                </a:solidFill>
                <a:effectLst>
                  <a:glow rad="127000">
                    <a:srgbClr val="FFFFCC"/>
                  </a:glow>
                </a:effectLst>
                <a:latin typeface="Matura MT Script Capitals" pitchFamily="66" charset="0"/>
              </a:rPr>
              <a:t>We Shall See!</a:t>
            </a:r>
            <a:endParaRPr lang="en-CA" sz="4800" b="1" dirty="0">
              <a:solidFill>
                <a:srgbClr val="854372"/>
              </a:solidFill>
              <a:latin typeface="Matura MT Script Capitals" pitchFamily="66" charset="0"/>
            </a:endParaRPr>
          </a:p>
        </p:txBody>
      </p:sp>
      <p:pic>
        <p:nvPicPr>
          <p:cNvPr id="7" name="Picture 8" descr="C:\Users\Rae\Desktop\Art on Desktop\white man clip art\3d white people\ques mark loose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8005" y="3109732"/>
            <a:ext cx="1872208" cy="273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275886" y="5766207"/>
            <a:ext cx="372318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905"/>
                <a:solidFill>
                  <a:srgbClr val="85437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Edwardian Script ITC" pitchFamily="66" charset="0"/>
              </a:rPr>
              <a:t>The End</a:t>
            </a:r>
            <a:endParaRPr lang="en-US" sz="7200" b="1" cap="none" spc="0" dirty="0">
              <a:ln w="1905"/>
              <a:solidFill>
                <a:srgbClr val="85437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Edwardian Script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637027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 animBg="1"/>
      <p:bldP spid="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79137" y="6500692"/>
            <a:ext cx="477789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chemeClr val="tx2"/>
                </a:solidFill>
              </a:rPr>
              <a:pPr/>
              <a:t>59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1737" y="125211"/>
            <a:ext cx="10660847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If you have Questions </a:t>
            </a:r>
            <a:br>
              <a:rPr lang="en-US" sz="36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</a:br>
            <a:r>
              <a:rPr lang="en-US" sz="36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&amp;/or Comments</a:t>
            </a:r>
            <a:br>
              <a:rPr lang="en-US" sz="36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</a:br>
            <a:r>
              <a:rPr lang="en-US" sz="36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about this teaching, </a:t>
            </a:r>
            <a:br>
              <a:rPr lang="en-US" sz="36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</a:br>
            <a:r>
              <a:rPr lang="en-US" sz="36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please contact: </a:t>
            </a:r>
          </a:p>
          <a:p>
            <a:pPr algn="ctr"/>
            <a:r>
              <a:rPr lang="en-US" sz="3600" b="1" cap="none" spc="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Timothy Astleford </a:t>
            </a:r>
            <a:endParaRPr lang="en-US" sz="3600" b="1" cap="none" spc="0" dirty="0">
              <a:ln w="11430">
                <a:solidFill>
                  <a:srgbClr val="002060"/>
                </a:solidFill>
              </a:ln>
              <a:solidFill>
                <a:srgbClr val="FF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5" name="Picture 2" descr="C:\Users\Rae\Desktop\Grammar Art\email mouse bes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1195" y="2940574"/>
            <a:ext cx="1384277" cy="100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80388" y="5750004"/>
            <a:ext cx="527805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 smtClean="0">
                <a:solidFill>
                  <a:srgbClr val="A97767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Edwardian Script ITC" pitchFamily="66" charset="0"/>
                <a:cs typeface="MV Boli" pitchFamily="2" charset="0"/>
              </a:rPr>
              <a:t>Thank you!</a:t>
            </a:r>
            <a:endParaRPr lang="en-US" sz="4000" b="1" dirty="0">
              <a:solidFill>
                <a:srgbClr val="A97767"/>
              </a:solidFill>
              <a:effectLst>
                <a:glow rad="101600">
                  <a:schemeClr val="accent2">
                    <a:lumMod val="20000"/>
                    <a:lumOff val="80000"/>
                  </a:schemeClr>
                </a:glow>
              </a:effectLst>
              <a:latin typeface="Edwardian Script ITC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10036" y="4123168"/>
            <a:ext cx="723480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>
                  <a:solidFill>
                    <a:srgbClr val="0070C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rgbClr val="002060">
                      <a:alpha val="96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  <a:hlinkClick r:id="rId5"/>
              </a:rPr>
              <a:t>tim@studythecalendar.com</a:t>
            </a:r>
            <a:endParaRPr lang="en-US" sz="3200" b="1" cap="none" spc="0" dirty="0">
              <a:ln w="11430">
                <a:solidFill>
                  <a:srgbClr val="0070C0"/>
                </a:solidFill>
              </a:ln>
              <a:solidFill>
                <a:srgbClr val="00B0F0"/>
              </a:solidFill>
              <a:effectLst>
                <a:glow rad="101600">
                  <a:srgbClr val="002060">
                    <a:alpha val="96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880772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>
                <a:alpha val="47000"/>
              </a:srgbClr>
            </a:gs>
            <a:gs pos="29000">
              <a:srgbClr val="99FF66">
                <a:alpha val="59000"/>
              </a:srgbClr>
            </a:gs>
            <a:gs pos="65000">
              <a:srgbClr val="FF99FF">
                <a:alpha val="48000"/>
              </a:srgbClr>
            </a:gs>
            <a:gs pos="100000">
              <a:srgbClr val="7030A0">
                <a:alpha val="61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280892" y="6448251"/>
            <a:ext cx="2844059" cy="365125"/>
          </a:xfrm>
        </p:spPr>
        <p:txBody>
          <a:bodyPr/>
          <a:lstStyle/>
          <a:p>
            <a:fld id="{81FEFA0A-2F20-4B60-98C6-5FFDA469AA1C}" type="slidenum">
              <a:rPr lang="en-US" sz="1200" b="1" smtClean="0">
                <a:solidFill>
                  <a:schemeClr val="tx2"/>
                </a:solidFill>
              </a:rPr>
              <a:pPr/>
              <a:t>6</a:t>
            </a:fld>
            <a:endParaRPr lang="en-US" sz="1200" b="1" dirty="0">
              <a:solidFill>
                <a:schemeClr val="tx2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943133"/>
              </p:ext>
            </p:extLst>
          </p:nvPr>
        </p:nvGraphicFramePr>
        <p:xfrm>
          <a:off x="261765" y="1484784"/>
          <a:ext cx="11737304" cy="352839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296143"/>
                <a:gridCol w="1584176"/>
                <a:gridCol w="8856985"/>
              </a:tblGrid>
              <a:tr h="648072">
                <a:tc>
                  <a:txBody>
                    <a:bodyPr/>
                    <a:lstStyle/>
                    <a:p>
                      <a:pPr algn="ctr"/>
                      <a:endParaRPr lang="en-US" sz="7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 Rounded MT Bold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Rounded MT Bold" pitchFamily="34" charset="0"/>
                        </a:rPr>
                        <a:t>Section</a:t>
                      </a:r>
                      <a:endParaRPr lang="en-US"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 Rounded MT Bold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Rounded MT Bold" pitchFamily="34" charset="0"/>
                        </a:rPr>
                        <a:t>Slides</a:t>
                      </a:r>
                      <a:endParaRPr lang="en-US"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 Rounded MT Bold" pitchFamily="34" charset="0"/>
                      </a:endParaRPr>
                    </a:p>
                    <a:p>
                      <a:pPr algn="l"/>
                      <a:r>
                        <a:rPr lang="en-US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Rounded MT Bold" pitchFamily="34" charset="0"/>
                        </a:rPr>
                        <a:t>                      Content of Topic</a:t>
                      </a:r>
                      <a:endParaRPr lang="en-US"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n>
                          <a:solidFill>
                            <a:srgbClr val="002060"/>
                          </a:solidFill>
                        </a:ln>
                        <a:latin typeface="Arial Rounded MT Bold" pitchFamily="34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n>
                            <a:solidFill>
                              <a:srgbClr val="002060"/>
                            </a:solidFill>
                          </a:ln>
                          <a:latin typeface="Arial Rounded MT Bold" pitchFamily="34" charset="0"/>
                        </a:rPr>
                        <a:t>2-11</a:t>
                      </a:r>
                      <a:endParaRPr lang="en-US" sz="2400" b="1" dirty="0">
                        <a:ln>
                          <a:solidFill>
                            <a:srgbClr val="002060"/>
                          </a:solidFill>
                        </a:ln>
                        <a:latin typeface="Arial Rounded MT Bold" pitchFamily="34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 Rounded MT Bold" pitchFamily="34" charset="0"/>
                        </a:rPr>
                        <a:t>Review for Part #1 &amp; Introduction for Part #2</a:t>
                      </a:r>
                      <a:endParaRPr lang="en-US" sz="2400" b="1" dirty="0">
                        <a:latin typeface="Arial Rounded MT Bold" pitchFamily="34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3399FF"/>
                          </a:solidFill>
                          <a:latin typeface="Arial Rounded MT Bold" pitchFamily="34" charset="0"/>
                        </a:rPr>
                        <a:t>3</a:t>
                      </a:r>
                      <a:endParaRPr lang="en-US" sz="2400" b="1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3399FF"/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n>
                            <a:solidFill>
                              <a:srgbClr val="002060"/>
                            </a:solidFill>
                          </a:ln>
                          <a:latin typeface="Arial Rounded MT Bold" pitchFamily="34" charset="0"/>
                        </a:rPr>
                        <a:t>12-16</a:t>
                      </a:r>
                      <a:endParaRPr lang="en-US" sz="2400" b="1" dirty="0">
                        <a:ln>
                          <a:solidFill>
                            <a:srgbClr val="002060"/>
                          </a:solidFill>
                        </a:ln>
                        <a:latin typeface="Arial Rounded MT Bold" pitchFamily="34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CA" sz="2400" b="1" dirty="0" smtClean="0">
                          <a:latin typeface="Arial Rounded MT Bold" pitchFamily="34" charset="0"/>
                        </a:rPr>
                        <a:t>What About the Manna</a:t>
                      </a:r>
                      <a:endParaRPr lang="en-US" sz="2400" b="1" dirty="0">
                        <a:latin typeface="Arial Rounded MT Bold" pitchFamily="34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46620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3399FF"/>
                          </a:solidFill>
                          <a:latin typeface="Arial Rounded MT Bold" pitchFamily="34" charset="0"/>
                        </a:rPr>
                        <a:t>4</a:t>
                      </a:r>
                      <a:endParaRPr lang="en-US" sz="24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3399FF"/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n>
                            <a:solidFill>
                              <a:srgbClr val="002060"/>
                            </a:solidFill>
                          </a:ln>
                          <a:latin typeface="Arial Rounded MT Bold" pitchFamily="34" charset="0"/>
                        </a:rPr>
                        <a:t>17-33</a:t>
                      </a:r>
                      <a:endParaRPr lang="en-US" sz="2400" b="1" dirty="0">
                        <a:ln>
                          <a:solidFill>
                            <a:srgbClr val="002060"/>
                          </a:solidFill>
                        </a:ln>
                        <a:latin typeface="Arial Rounded MT Bold" pitchFamily="34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CA" sz="2400" b="1" dirty="0" smtClean="0">
                          <a:latin typeface="Arial Rounded MT Bold" pitchFamily="34" charset="0"/>
                        </a:rPr>
                        <a:t>The Condition of Enoch’s Bread Offering!</a:t>
                      </a:r>
                      <a:endParaRPr lang="en-US" sz="2400" b="1" dirty="0">
                        <a:latin typeface="Arial Rounded MT Bold" pitchFamily="34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46620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3399FF"/>
                          </a:solidFill>
                          <a:latin typeface="Arial Rounded MT Bold" pitchFamily="34" charset="0"/>
                        </a:rPr>
                        <a:t>4.1</a:t>
                      </a:r>
                      <a:endParaRPr lang="en-US" sz="24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3399FF"/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n>
                            <a:solidFill>
                              <a:srgbClr val="002060"/>
                            </a:solidFill>
                          </a:ln>
                          <a:latin typeface="Arial Rounded MT Bold" pitchFamily="34" charset="0"/>
                        </a:rPr>
                        <a:t>24</a:t>
                      </a:r>
                      <a:endParaRPr lang="en-US" sz="2400" b="1" dirty="0">
                        <a:ln>
                          <a:solidFill>
                            <a:srgbClr val="002060"/>
                          </a:solidFill>
                        </a:ln>
                        <a:latin typeface="Arial Rounded MT Bold" pitchFamily="34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b="1" dirty="0" smtClean="0">
                          <a:latin typeface="Arial Rounded MT Bold" pitchFamily="34" charset="0"/>
                        </a:rPr>
                        <a:t>Divine Life of the Wave Sheaf Bread</a:t>
                      </a:r>
                      <a:endParaRPr lang="en-US" sz="2400" b="1" dirty="0">
                        <a:latin typeface="Arial Rounded MT Bold" pitchFamily="34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46620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3399FF"/>
                          </a:solidFill>
                          <a:latin typeface="Arial Rounded MT Bold" pitchFamily="34" charset="0"/>
                        </a:rPr>
                        <a:t>5</a:t>
                      </a:r>
                      <a:endParaRPr lang="en-US" sz="24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3399FF"/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n>
                            <a:solidFill>
                              <a:srgbClr val="002060"/>
                            </a:solidFill>
                          </a:ln>
                          <a:latin typeface="Arial Rounded MT Bold" pitchFamily="34" charset="0"/>
                        </a:rPr>
                        <a:t>33-53</a:t>
                      </a:r>
                      <a:endParaRPr lang="en-US" sz="2400" b="1" dirty="0">
                        <a:ln>
                          <a:solidFill>
                            <a:srgbClr val="002060"/>
                          </a:solidFill>
                        </a:ln>
                        <a:latin typeface="Arial Rounded MT Bold" pitchFamily="34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b="1" dirty="0" smtClean="0">
                          <a:solidFill>
                            <a:srgbClr val="0000FF"/>
                          </a:solidFill>
                          <a:latin typeface="Arial Rounded MT Bold" pitchFamily="34" charset="0"/>
                        </a:rPr>
                        <a:t>Yahusha</a:t>
                      </a:r>
                      <a:r>
                        <a:rPr lang="en-CA" sz="2400" b="1" dirty="0" smtClean="0">
                          <a:latin typeface="Arial Rounded MT Bold" pitchFamily="34" charset="0"/>
                        </a:rPr>
                        <a:t> and Wave Sheaf Placement (Torah or Enoch?)</a:t>
                      </a:r>
                      <a:endParaRPr lang="en-US" sz="2400" b="1" dirty="0">
                        <a:latin typeface="Arial Rounded MT Bold" pitchFamily="34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47360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3399FF"/>
                          </a:solidFill>
                          <a:latin typeface="Arial Rounded MT Bold" pitchFamily="34" charset="0"/>
                        </a:rPr>
                        <a:t>5.1</a:t>
                      </a:r>
                      <a:endParaRPr lang="en-US" sz="24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3399FF"/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n>
                            <a:solidFill>
                              <a:srgbClr val="002060"/>
                            </a:solidFill>
                          </a:ln>
                          <a:latin typeface="Arial Rounded MT Bold" pitchFamily="34" charset="0"/>
                        </a:rPr>
                        <a:t>41</a:t>
                      </a:r>
                      <a:endParaRPr lang="en-US" sz="2400" b="1" dirty="0">
                        <a:ln>
                          <a:solidFill>
                            <a:srgbClr val="002060"/>
                          </a:solidFill>
                        </a:ln>
                        <a:latin typeface="Arial Rounded MT Bold" pitchFamily="34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CA" sz="2400" b="1" dirty="0" smtClean="0">
                          <a:solidFill>
                            <a:srgbClr val="0000FF"/>
                          </a:solidFill>
                          <a:latin typeface="Arial Rounded MT Bold" pitchFamily="34" charset="0"/>
                        </a:rPr>
                        <a:t>Yahusha</a:t>
                      </a:r>
                      <a:r>
                        <a:rPr lang="en-CA" sz="2400" b="1" dirty="0" smtClean="0">
                          <a:latin typeface="Arial Rounded MT Bold" pitchFamily="34" charset="0"/>
                        </a:rPr>
                        <a:t> </a:t>
                      </a:r>
                      <a:r>
                        <a:rPr lang="en-US" sz="2400" b="1" dirty="0" smtClean="0">
                          <a:latin typeface="Arial Rounded MT Bold" pitchFamily="34" charset="0"/>
                        </a:rPr>
                        <a:t>- THE Perfect First-Fruit Offering</a:t>
                      </a:r>
                      <a:endParaRPr lang="en-US" sz="2400" b="1" dirty="0">
                        <a:latin typeface="Arial Rounded MT Bold" pitchFamily="34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981844" y="332656"/>
            <a:ext cx="10225134" cy="864096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3600" b="1" i="1" dirty="0" smtClean="0">
                <a:ln>
                  <a:solidFill>
                    <a:srgbClr val="0000FF"/>
                  </a:solidFill>
                </a:ln>
                <a:latin typeface="Comic Sans MS" panose="030F0702030302020204" pitchFamily="66" charset="0"/>
              </a:rPr>
              <a:t>Part</a:t>
            </a:r>
            <a:r>
              <a:rPr lang="en-CA" sz="3600" i="1" dirty="0" smtClean="0">
                <a:ln>
                  <a:solidFill>
                    <a:srgbClr val="0000FF"/>
                  </a:solidFill>
                </a:ln>
                <a:latin typeface="Comic Sans MS" panose="030F0702030302020204" pitchFamily="66" charset="0"/>
              </a:rPr>
              <a:t> </a:t>
            </a:r>
            <a:r>
              <a:rPr lang="en-CA" sz="3600" b="1" i="1" dirty="0" smtClean="0">
                <a:ln>
                  <a:solidFill>
                    <a:srgbClr val="0000FF"/>
                  </a:solidFill>
                </a:ln>
                <a:latin typeface="Comic Sans MS" panose="030F0702030302020204" pitchFamily="66" charset="0"/>
              </a:rPr>
              <a:t>#2   Mapping the Discussion Topics</a:t>
            </a:r>
            <a:endParaRPr lang="en-CA" sz="3600" b="1" i="1" dirty="0">
              <a:ln>
                <a:solidFill>
                  <a:srgbClr val="0000FF"/>
                </a:solidFill>
              </a:ln>
              <a:latin typeface="Comic Sans MS" panose="030F0702030302020204" pitchFamily="66" charset="0"/>
            </a:endParaRPr>
          </a:p>
        </p:txBody>
      </p:sp>
      <p:pic>
        <p:nvPicPr>
          <p:cNvPr id="6" name="Picture 3" descr="C:\Users\Rae\Desktop\Passover banner edit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2004" y="5244371"/>
            <a:ext cx="2916161" cy="1404818"/>
          </a:xfrm>
          <a:prstGeom prst="rect">
            <a:avLst/>
          </a:prstGeom>
          <a:ln w="57150">
            <a:solidFill>
              <a:srgbClr val="7030A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Rae\Desktop\ulb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83002" l="3250" r="96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126860" y="4997429"/>
            <a:ext cx="1807755" cy="1528302"/>
          </a:xfrm>
          <a:prstGeom prst="rect">
            <a:avLst/>
          </a:prstGeom>
          <a:noFill/>
          <a:effectLst>
            <a:glow rad="127000">
              <a:srgbClr val="7030A0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Users\Rae\Desktop\Art on Desktop\white man clip art\3d white people\magnifying glass jpeg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764" y="5052635"/>
            <a:ext cx="1861441" cy="181371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Rae\Desktop\ulb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83002" l="3250" r="96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42505" y="5421572"/>
            <a:ext cx="2088232" cy="1576615"/>
          </a:xfrm>
          <a:prstGeom prst="rect">
            <a:avLst/>
          </a:prstGeom>
          <a:noFill/>
          <a:effectLst>
            <a:glow rad="139700">
              <a:srgbClr val="FFFF00">
                <a:alpha val="44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Users\Rae\Desktop\wheat 5 png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3333" l="0" r="875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924543" y="4770776"/>
            <a:ext cx="1291272" cy="2098847"/>
          </a:xfrm>
          <a:prstGeom prst="rect">
            <a:avLst/>
          </a:prstGeom>
          <a:noFill/>
          <a:effectLst>
            <a:glow rad="63500">
              <a:schemeClr val="bg1">
                <a:alpha val="42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Rae\Desktop\wheat 5 png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3333" l="0" r="87582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6088" y="4960887"/>
            <a:ext cx="887397" cy="1698332"/>
          </a:xfrm>
          <a:prstGeom prst="rect">
            <a:avLst/>
          </a:prstGeom>
          <a:noFill/>
          <a:effectLst>
            <a:glow rad="114300">
              <a:srgbClr val="FFFF99">
                <a:alpha val="39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hevron 14"/>
          <p:cNvSpPr/>
          <p:nvPr/>
        </p:nvSpPr>
        <p:spPr>
          <a:xfrm>
            <a:off x="5662364" y="5575437"/>
            <a:ext cx="576064" cy="788307"/>
          </a:xfrm>
          <a:prstGeom prst="chevron">
            <a:avLst/>
          </a:prstGeom>
          <a:solidFill>
            <a:srgbClr val="7030A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182644" y="5513485"/>
            <a:ext cx="576064" cy="788307"/>
          </a:xfrm>
          <a:prstGeom prst="chevron">
            <a:avLst/>
          </a:prstGeom>
          <a:solidFill>
            <a:srgbClr val="7030A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435025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7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750"/>
                            </p:stCondLst>
                            <p:childTnLst>
                              <p:par>
                                <p:cTn id="2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>
                <a:alpha val="47000"/>
              </a:srgbClr>
            </a:gs>
            <a:gs pos="22000">
              <a:srgbClr val="FF6633">
                <a:alpha val="43000"/>
              </a:srgbClr>
            </a:gs>
            <a:gs pos="47000">
              <a:srgbClr val="FFFF00">
                <a:alpha val="50000"/>
              </a:srgbClr>
            </a:gs>
            <a:gs pos="71000">
              <a:srgbClr val="01A78F">
                <a:alpha val="51000"/>
              </a:srgbClr>
            </a:gs>
            <a:gs pos="88000">
              <a:srgbClr val="9900CC">
                <a:alpha val="52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39028" y="6511325"/>
            <a:ext cx="549797" cy="365125"/>
          </a:xfrm>
        </p:spPr>
        <p:txBody>
          <a:bodyPr/>
          <a:lstStyle/>
          <a:p>
            <a:fld id="{81FEFA0A-2F20-4B60-98C6-5FFDA469AA1C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2" descr="C:\Users\Rae\Desktop\Enoch-Zadok PPT &amp; Firstfruits festival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772" y="467829"/>
            <a:ext cx="9822060" cy="6146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8963601" y="2075395"/>
            <a:ext cx="3035467" cy="2304256"/>
          </a:xfrm>
          <a:prstGeom prst="wedgeEllipseCallout">
            <a:avLst>
              <a:gd name="adj1" fmla="val -90922"/>
              <a:gd name="adj2" fmla="val 48341"/>
            </a:avLst>
          </a:prstGeom>
          <a:solidFill>
            <a:schemeClr val="tx2"/>
          </a:solidFill>
          <a:ln w="28575">
            <a:solidFill>
              <a:srgbClr val="FFFF00"/>
            </a:solidFill>
          </a:ln>
          <a:effectLst>
            <a:glow rad="317500">
              <a:srgbClr val="FFCCCC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 smtClean="0">
                <a:solidFill>
                  <a:srgbClr val="00B050"/>
                </a:solidFill>
              </a:rPr>
              <a:t>Wave Sheaf offered on the </a:t>
            </a:r>
            <a:r>
              <a:rPr lang="en-CA" sz="2400" b="1" dirty="0" smtClean="0">
                <a:ln>
                  <a:solidFill>
                    <a:srgbClr val="000000"/>
                  </a:solidFill>
                </a:ln>
                <a:solidFill>
                  <a:srgbClr val="00B050"/>
                </a:solidFill>
                <a:effectLst>
                  <a:glow rad="127000">
                    <a:srgbClr val="FFFF00"/>
                  </a:glow>
                </a:effectLst>
              </a:rPr>
              <a:t>26 </a:t>
            </a:r>
            <a:r>
              <a:rPr lang="en-CA" sz="2400" b="1" baseline="30000" dirty="0" err="1" smtClean="0">
                <a:ln>
                  <a:solidFill>
                    <a:srgbClr val="000000"/>
                  </a:solidFill>
                </a:ln>
                <a:solidFill>
                  <a:srgbClr val="00B050"/>
                </a:solidFill>
                <a:effectLst>
                  <a:glow rad="127000">
                    <a:srgbClr val="FFFF00"/>
                  </a:glow>
                </a:effectLst>
              </a:rPr>
              <a:t>th</a:t>
            </a:r>
            <a:r>
              <a:rPr lang="en-CA" sz="2400" b="1" dirty="0" smtClean="0">
                <a:solidFill>
                  <a:srgbClr val="00B050"/>
                </a:solidFill>
                <a:effectLst>
                  <a:glow rad="127000">
                    <a:srgbClr val="FFFF00"/>
                  </a:glow>
                </a:effectLst>
              </a:rPr>
              <a:t> </a:t>
            </a:r>
            <a:r>
              <a:rPr lang="en-CA" sz="2400" b="1" dirty="0" smtClean="0">
                <a:solidFill>
                  <a:srgbClr val="00B050"/>
                </a:solidFill>
              </a:rPr>
              <a:t>of the 1</a:t>
            </a:r>
            <a:r>
              <a:rPr lang="en-CA" sz="2400" b="1" baseline="30000" dirty="0" smtClean="0">
                <a:solidFill>
                  <a:srgbClr val="00B050"/>
                </a:solidFill>
              </a:rPr>
              <a:t>st</a:t>
            </a:r>
            <a:r>
              <a:rPr lang="en-CA" sz="2400" b="1" dirty="0" smtClean="0">
                <a:solidFill>
                  <a:srgbClr val="00B050"/>
                </a:solidFill>
              </a:rPr>
              <a:t> month</a:t>
            </a:r>
            <a:r>
              <a:rPr lang="en-CA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27000">
                    <a:srgbClr val="FFFF00"/>
                  </a:glow>
                </a:effectLst>
              </a:rPr>
              <a:t>????</a:t>
            </a:r>
            <a:endParaRPr lang="en-CA" sz="24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 rot="19437947">
            <a:off x="628781" y="3217766"/>
            <a:ext cx="1628979" cy="798357"/>
          </a:xfrm>
          <a:prstGeom prst="rect">
            <a:avLst/>
          </a:prstGeom>
          <a:solidFill>
            <a:schemeClr val="tx2"/>
          </a:solidFill>
          <a:ln w="38100">
            <a:solidFill>
              <a:srgbClr val="FF33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3300"/>
                </a:solidFill>
                <a:effectLst>
                  <a:glow rad="127000">
                    <a:srgbClr val="FFFF00"/>
                  </a:glow>
                </a:effectLst>
              </a:rPr>
              <a:t>Enoch</a:t>
            </a:r>
            <a:endParaRPr lang="en-CA" sz="2800" b="1" dirty="0">
              <a:ln>
                <a:solidFill>
                  <a:sysClr val="windowText" lastClr="000000"/>
                </a:solidFill>
              </a:ln>
              <a:solidFill>
                <a:srgbClr val="FF33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19437947">
            <a:off x="711059" y="4666573"/>
            <a:ext cx="1661549" cy="798357"/>
          </a:xfrm>
          <a:prstGeom prst="rect">
            <a:avLst/>
          </a:prstGeom>
          <a:solidFill>
            <a:schemeClr val="tx2"/>
          </a:solidFill>
          <a:ln w="38100">
            <a:solidFill>
              <a:srgbClr val="FF33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3300"/>
                </a:solidFill>
                <a:effectLst>
                  <a:glow rad="127000">
                    <a:srgbClr val="FFFF00"/>
                  </a:glow>
                </a:effectLst>
              </a:rPr>
              <a:t>Zadok</a:t>
            </a:r>
            <a:endParaRPr lang="en-CA" sz="2800" b="1" dirty="0">
              <a:ln>
                <a:solidFill>
                  <a:sysClr val="windowText" lastClr="000000"/>
                </a:solidFill>
              </a:ln>
              <a:solidFill>
                <a:srgbClr val="FF33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cxnSp>
        <p:nvCxnSpPr>
          <p:cNvPr id="10" name="Straight Arrow Connector 9"/>
          <p:cNvCxnSpPr>
            <a:stCxn id="9" idx="3"/>
          </p:cNvCxnSpPr>
          <p:nvPr/>
        </p:nvCxnSpPr>
        <p:spPr>
          <a:xfrm flipV="1">
            <a:off x="2213653" y="4496894"/>
            <a:ext cx="901270" cy="801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996567" y="3717032"/>
            <a:ext cx="1118356" cy="6469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8038628" y="3356992"/>
            <a:ext cx="1512168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142084" y="4372031"/>
            <a:ext cx="4536504" cy="235385"/>
          </a:xfrm>
          <a:prstGeom prst="rect">
            <a:avLst/>
          </a:prstGeom>
          <a:noFill/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3553716" y="980728"/>
            <a:ext cx="4916960" cy="2246795"/>
          </a:xfrm>
          <a:prstGeom prst="downArrowCallout">
            <a:avLst>
              <a:gd name="adj1" fmla="val 87348"/>
              <a:gd name="adj2" fmla="val 39713"/>
              <a:gd name="adj3" fmla="val 26778"/>
              <a:gd name="adj4" fmla="val 56197"/>
            </a:avLst>
          </a:prstGeom>
          <a:solidFill>
            <a:srgbClr val="FF33CC"/>
          </a:solidFill>
          <a:ln w="381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CA" sz="3600" b="1" dirty="0" smtClean="0">
                <a:ln w="28575">
                  <a:solidFill>
                    <a:srgbClr val="99FF66"/>
                  </a:solidFill>
                </a:ln>
                <a:solidFill>
                  <a:srgbClr val="0000FF"/>
                </a:solidFill>
                <a:latin typeface="Comic Sans MS" pitchFamily="66" charset="0"/>
              </a:rPr>
              <a:t>More on Enoch’s Wave Sheaf Date</a:t>
            </a:r>
            <a:endParaRPr lang="en-CA" sz="3600" b="1" dirty="0">
              <a:ln w="28575">
                <a:solidFill>
                  <a:srgbClr val="99FF66"/>
                </a:solidFill>
              </a:ln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25556" y="4291985"/>
            <a:ext cx="572176" cy="388551"/>
          </a:xfrm>
          <a:prstGeom prst="rect">
            <a:avLst/>
          </a:prstGeom>
          <a:noFill/>
          <a:ln w="38100">
            <a:solidFill>
              <a:srgbClr val="FF9933"/>
            </a:solidFill>
          </a:ln>
          <a:effectLst>
            <a:glow rad="127000">
              <a:srgbClr val="FFCCFF"/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9796" y="992303"/>
            <a:ext cx="2678290" cy="914400"/>
          </a:xfrm>
          <a:prstGeom prst="rect">
            <a:avLst/>
          </a:prstGeom>
          <a:solidFill>
            <a:srgbClr val="7030A0"/>
          </a:solidFill>
          <a:ln w="57150">
            <a:solidFill>
              <a:srgbClr val="FFFFC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CA" sz="4800" b="1" dirty="0" smtClean="0">
                <a:ln>
                  <a:solidFill>
                    <a:srgbClr val="0000FF"/>
                  </a:solidFill>
                </a:ln>
                <a:solidFill>
                  <a:srgbClr val="FFCCFF"/>
                </a:solidFill>
                <a:latin typeface="Comic Sans MS" panose="030F0702030302020204" pitchFamily="66" charset="0"/>
              </a:rPr>
              <a:t>Review!</a:t>
            </a:r>
            <a:endParaRPr lang="en-CA" sz="6000" b="1" dirty="0">
              <a:ln>
                <a:solidFill>
                  <a:srgbClr val="0000FF"/>
                </a:solidFill>
              </a:ln>
              <a:solidFill>
                <a:srgbClr val="FFCC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156970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repeatCount="4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repeatCount="4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1" presetClass="entr" presetSubtype="1" repeatCount="5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11036" y="6511325"/>
            <a:ext cx="477789" cy="365125"/>
          </a:xfrm>
        </p:spPr>
        <p:txBody>
          <a:bodyPr/>
          <a:lstStyle/>
          <a:p>
            <a:fld id="{81FEFA0A-2F20-4B60-98C6-5FFDA469AA1C}" type="slidenum">
              <a:rPr lang="en-US" sz="1600" smtClean="0">
                <a:solidFill>
                  <a:schemeClr val="tx2"/>
                </a:solidFill>
              </a:rPr>
              <a:pPr/>
              <a:t>8</a:t>
            </a:fld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1764" y="1484784"/>
            <a:ext cx="8856984" cy="3096344"/>
          </a:xfrm>
          <a:prstGeom prst="rect">
            <a:avLst/>
          </a:prstGeom>
          <a:noFill/>
          <a:ln w="76200">
            <a:noFill/>
          </a:ln>
          <a:effectLst>
            <a:glow rad="63500">
              <a:srgbClr val="99FF66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4000" b="1" dirty="0" smtClean="0">
                <a:ln w="38100">
                  <a:solidFill>
                    <a:srgbClr val="632C03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glow rad="228600">
                    <a:schemeClr val="accent6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Under Moses, only 2 </a:t>
            </a:r>
            <a:br>
              <a:rPr lang="en-US" sz="4000" b="1" dirty="0" smtClean="0">
                <a:ln w="38100">
                  <a:solidFill>
                    <a:srgbClr val="632C03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glow rad="228600">
                    <a:schemeClr val="accent6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</a:br>
            <a:r>
              <a:rPr lang="en-US" sz="4000" b="1" dirty="0" smtClean="0">
                <a:ln w="38100">
                  <a:solidFill>
                    <a:srgbClr val="632C03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glow rad="228600">
                    <a:schemeClr val="accent6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Passovers were celebrated.</a:t>
            </a:r>
          </a:p>
          <a:p>
            <a:r>
              <a:rPr lang="en-US" sz="4000" b="1" dirty="0" smtClean="0">
                <a:ln w="38100">
                  <a:solidFill>
                    <a:srgbClr val="632C03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glow rad="228600">
                    <a:schemeClr val="accent6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There was likely no grain in the desert those 40 years!</a:t>
            </a:r>
            <a:endParaRPr lang="en-CA" sz="4000" b="1" dirty="0">
              <a:ln w="38100">
                <a:solidFill>
                  <a:srgbClr val="632C03"/>
                </a:solidFill>
              </a:ln>
              <a:blipFill>
                <a:blip r:embed="rId3"/>
                <a:tile tx="0" ty="0" sx="100000" sy="100000" flip="none" algn="tl"/>
              </a:blipFill>
              <a:effectLst>
                <a:glow rad="228600">
                  <a:schemeClr val="accent6"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854052" y="332656"/>
            <a:ext cx="6552728" cy="1296144"/>
          </a:xfrm>
          <a:prstGeom prst="ellipse">
            <a:avLst/>
          </a:prstGeom>
          <a:solidFill>
            <a:schemeClr val="tx2"/>
          </a:solidFill>
          <a:effectLst>
            <a:glow rad="2794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b="1" dirty="0" smtClean="0"/>
              <a:t>Introduction</a:t>
            </a:r>
            <a:endParaRPr lang="en-CA" sz="6000" b="1" dirty="0">
              <a:solidFill>
                <a:srgbClr val="00FF00"/>
              </a:solidFill>
            </a:endParaRPr>
          </a:p>
        </p:txBody>
      </p:sp>
      <p:pic>
        <p:nvPicPr>
          <p:cNvPr id="4098" name="Picture 2" descr="C:\Users\Rae\Desktop\Just imagine clip art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780" y="4581128"/>
            <a:ext cx="3175000" cy="127000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142084" y="4293096"/>
            <a:ext cx="8568952" cy="2664296"/>
          </a:xfrm>
          <a:prstGeom prst="rect">
            <a:avLst/>
          </a:prstGeom>
          <a:noFill/>
          <a:ln w="76200">
            <a:noFill/>
          </a:ln>
          <a:effectLst>
            <a:glow rad="63500">
              <a:srgbClr val="99FF66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4800" b="1" dirty="0" smtClean="0">
                <a:ln w="28575">
                  <a:solidFill>
                    <a:srgbClr val="99330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glow rad="127000">
                    <a:schemeClr val="bg1"/>
                  </a:glow>
                </a:effectLst>
                <a:latin typeface="MV Boli" pitchFamily="2" charset="0"/>
                <a:cs typeface="MV Boli" pitchFamily="2" charset="0"/>
              </a:rPr>
              <a:t>… </a:t>
            </a:r>
            <a:r>
              <a:rPr lang="en-US" sz="4800" b="1" dirty="0" smtClean="0">
                <a:ln w="28575">
                  <a:solidFill>
                    <a:srgbClr val="99330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glow rad="127000">
                    <a:schemeClr val="bg1">
                      <a:alpha val="61000"/>
                    </a:schemeClr>
                  </a:glow>
                </a:effectLst>
                <a:latin typeface="MV Boli" pitchFamily="2" charset="0"/>
                <a:cs typeface="MV Boli" pitchFamily="2" charset="0"/>
              </a:rPr>
              <a:t>what it must have been like to finally smell the </a:t>
            </a:r>
            <a:br>
              <a:rPr lang="en-US" sz="4800" b="1" dirty="0" smtClean="0">
                <a:ln w="28575">
                  <a:solidFill>
                    <a:srgbClr val="99330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glow rad="127000">
                    <a:schemeClr val="bg1">
                      <a:alpha val="61000"/>
                    </a:schemeClr>
                  </a:glow>
                </a:effectLst>
                <a:latin typeface="MV Boli" pitchFamily="2" charset="0"/>
                <a:cs typeface="MV Boli" pitchFamily="2" charset="0"/>
              </a:rPr>
            </a:br>
            <a:r>
              <a:rPr lang="en-US" sz="4800" b="1" dirty="0" smtClean="0">
                <a:ln w="28575">
                  <a:solidFill>
                    <a:srgbClr val="99330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glow rad="127000">
                    <a:schemeClr val="bg1">
                      <a:alpha val="61000"/>
                    </a:schemeClr>
                  </a:glow>
                </a:effectLst>
                <a:latin typeface="MV Boli" pitchFamily="2" charset="0"/>
                <a:cs typeface="MV Boli" pitchFamily="2" charset="0"/>
              </a:rPr>
              <a:t>new grain and touch it!</a:t>
            </a:r>
            <a:endParaRPr lang="en-CA" sz="4800" b="1" dirty="0">
              <a:ln w="28575">
                <a:solidFill>
                  <a:srgbClr val="993300"/>
                </a:solidFill>
              </a:ln>
              <a:blipFill>
                <a:blip r:embed="rId3"/>
                <a:tile tx="0" ty="0" sx="100000" sy="100000" flip="none" algn="tl"/>
              </a:blipFill>
              <a:effectLst>
                <a:glow rad="127000">
                  <a:schemeClr val="bg1">
                    <a:alpha val="61000"/>
                  </a:schemeClr>
                </a:glow>
              </a:effectLst>
              <a:latin typeface="MV Boli" pitchFamily="2" charset="0"/>
              <a:cs typeface="MV Bo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692956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11036" y="6511325"/>
            <a:ext cx="477789" cy="365125"/>
          </a:xfrm>
        </p:spPr>
        <p:txBody>
          <a:bodyPr/>
          <a:lstStyle/>
          <a:p>
            <a:fld id="{81FEFA0A-2F20-4B60-98C6-5FFDA469AA1C}" type="slidenum">
              <a:rPr lang="en-US" sz="1400" b="1" smtClean="0">
                <a:solidFill>
                  <a:schemeClr val="bg1"/>
                </a:solidFill>
              </a:rPr>
              <a:pPr/>
              <a:t>9</a:t>
            </a:fld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38428" y="548680"/>
            <a:ext cx="5616624" cy="4968552"/>
          </a:xfrm>
          <a:prstGeom prst="rect">
            <a:avLst/>
          </a:prstGeom>
          <a:noFill/>
          <a:ln w="76200">
            <a:noFill/>
          </a:ln>
          <a:effectLst>
            <a:glow rad="63500">
              <a:srgbClr val="99FF66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000" b="1" dirty="0" smtClean="0">
                <a:ln w="28575">
                  <a:noFill/>
                </a:ln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MV Boli" pitchFamily="2" charset="0"/>
                <a:cs typeface="MV Boli" pitchFamily="2" charset="0"/>
              </a:rPr>
              <a:t>Some feel Joshua allowed the people to process the </a:t>
            </a:r>
            <a:r>
              <a:rPr lang="en-US" sz="4000" b="1" u="sng" dirty="0" smtClean="0">
                <a:ln w="28575">
                  <a:noFill/>
                </a:ln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MV Boli" pitchFamily="2" charset="0"/>
                <a:cs typeface="MV Boli" pitchFamily="2" charset="0"/>
              </a:rPr>
              <a:t>old</a:t>
            </a:r>
            <a:r>
              <a:rPr lang="en-US" sz="4000" b="1" dirty="0" smtClean="0">
                <a:ln w="28575">
                  <a:noFill/>
                </a:ln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MV Boli" pitchFamily="2" charset="0"/>
                <a:cs typeface="MV Boli" pitchFamily="2" charset="0"/>
              </a:rPr>
              <a:t> grain </a:t>
            </a:r>
            <a:br>
              <a:rPr lang="en-US" sz="4000" b="1" dirty="0" smtClean="0">
                <a:ln w="28575">
                  <a:noFill/>
                </a:ln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MV Boli" pitchFamily="2" charset="0"/>
                <a:cs typeface="MV Boli" pitchFamily="2" charset="0"/>
              </a:rPr>
            </a:br>
            <a:r>
              <a:rPr lang="en-US" sz="4000" b="1" dirty="0" smtClean="0">
                <a:ln w="28575">
                  <a:noFill/>
                </a:ln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MV Boli" pitchFamily="2" charset="0"/>
                <a:cs typeface="MV Boli" pitchFamily="2" charset="0"/>
              </a:rPr>
              <a:t>in order to have unleavened bread for the Passover meal ~ saving the </a:t>
            </a:r>
            <a:r>
              <a:rPr lang="en-US" sz="4000" b="1" u="sng" dirty="0" smtClean="0">
                <a:ln w="28575">
                  <a:noFill/>
                </a:ln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MV Boli" pitchFamily="2" charset="0"/>
                <a:cs typeface="MV Boli" pitchFamily="2" charset="0"/>
              </a:rPr>
              <a:t>new</a:t>
            </a:r>
            <a:r>
              <a:rPr lang="en-US" sz="4000" b="1" dirty="0" smtClean="0">
                <a:ln w="28575">
                  <a:noFill/>
                </a:ln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MV Boli" pitchFamily="2" charset="0"/>
                <a:cs typeface="MV Boli" pitchFamily="2" charset="0"/>
              </a:rPr>
              <a:t> grain for the Wave Sheaf!</a:t>
            </a:r>
            <a:endParaRPr lang="en-CA" sz="4000" b="1" dirty="0">
              <a:ln w="28575">
                <a:noFill/>
              </a:ln>
              <a:solidFill>
                <a:srgbClr val="0070C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MV Boli" pitchFamily="2" charset="0"/>
              <a:cs typeface="MV Boli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4411" y="5589240"/>
            <a:ext cx="561884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b="1" cap="none" spc="0" dirty="0" smtClean="0">
                <a:ln w="57150">
                  <a:solidFill>
                    <a:srgbClr val="CCFF99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0000" endA="300" endPos="50000" dist="29997" dir="5400000" sy="-100000" algn="bl" rotWithShape="0"/>
                </a:effectLst>
                <a:latin typeface="Ravie" pitchFamily="82" charset="0"/>
              </a:rPr>
              <a:t>Is this so?</a:t>
            </a:r>
            <a:endParaRPr lang="en-US" sz="6000" b="1" cap="none" spc="0" dirty="0">
              <a:ln w="57150">
                <a:solidFill>
                  <a:srgbClr val="CCFF99"/>
                </a:solidFill>
              </a:ln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0000" endA="300" endPos="50000" dist="29997" dir="5400000" sy="-100000" algn="bl" rotWithShape="0"/>
              </a:effectLst>
              <a:latin typeface="Ravie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9756" y="116632"/>
            <a:ext cx="5616624" cy="2736304"/>
          </a:xfrm>
          <a:prstGeom prst="rect">
            <a:avLst/>
          </a:prstGeom>
          <a:noFill/>
          <a:ln w="76200">
            <a:noFill/>
          </a:ln>
          <a:effectLst>
            <a:glow rad="63500">
              <a:srgbClr val="99FF66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000" b="1" dirty="0" smtClean="0">
                <a:ln w="28575">
                  <a:noFill/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V Boli" pitchFamily="2" charset="0"/>
                <a:cs typeface="MV Boli" pitchFamily="2" charset="0"/>
              </a:rPr>
              <a:t>In Egypt, unleavened bread was to be eaten with the Passover meal</a:t>
            </a:r>
            <a:r>
              <a:rPr lang="en-US" sz="4000" b="1" dirty="0" smtClean="0">
                <a:ln w="28575">
                  <a:noFill/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cs typeface="MV Boli" pitchFamily="2" charset="0"/>
              </a:rPr>
              <a:t>.</a:t>
            </a:r>
            <a:r>
              <a:rPr lang="en-US" sz="4000" b="1" dirty="0" smtClean="0">
                <a:ln w="28575">
                  <a:noFill/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V Boli" pitchFamily="2" charset="0"/>
                <a:cs typeface="MV Boli" pitchFamily="2" charset="0"/>
              </a:rPr>
              <a:t> </a:t>
            </a:r>
            <a:endParaRPr lang="en-CA" sz="4000" b="1" dirty="0">
              <a:ln w="28575">
                <a:noFill/>
              </a:ln>
              <a:solidFill>
                <a:srgbClr val="0070C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MV Boli" pitchFamily="2" charset="0"/>
              <a:cs typeface="MV Bo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662284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Serenity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249165-F638-412C-8E0A-DFB7045CA2E0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4873beb7-5857-4685-be1f-d57550cc96cc"/>
    <ds:schemaRef ds:uri="http://purl.org/dc/terms/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24402</TotalTime>
  <Words>2842</Words>
  <Application>Microsoft Office PowerPoint</Application>
  <PresentationFormat>Custom</PresentationFormat>
  <Paragraphs>1179</Paragraphs>
  <Slides>59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79" baseType="lpstr">
      <vt:lpstr>Arial Unicode MS</vt:lpstr>
      <vt:lpstr>Aharoni</vt:lpstr>
      <vt:lpstr>Arial</vt:lpstr>
      <vt:lpstr>Arial Black</vt:lpstr>
      <vt:lpstr>Arial Rounded MT Bold</vt:lpstr>
      <vt:lpstr>Berlin Sans FB Demi</vt:lpstr>
      <vt:lpstr>Calibri</vt:lpstr>
      <vt:lpstr>Comic Sans MS</vt:lpstr>
      <vt:lpstr>Cooper Black</vt:lpstr>
      <vt:lpstr>Edwardian Script ITC</vt:lpstr>
      <vt:lpstr>Eras Bold ITC</vt:lpstr>
      <vt:lpstr>Euphemia</vt:lpstr>
      <vt:lpstr>Georgia</vt:lpstr>
      <vt:lpstr>Matura MT Script Capitals</vt:lpstr>
      <vt:lpstr>MV Boli</vt:lpstr>
      <vt:lpstr>Raavi</vt:lpstr>
      <vt:lpstr>Ravie</vt:lpstr>
      <vt:lpstr>Segoe Print</vt:lpstr>
      <vt:lpstr>Verdana</vt:lpstr>
      <vt:lpstr>Serenity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Did Yahuah Command?</dc:title>
  <dc:creator>Timothy Astleford</dc:creator>
  <cp:lastModifiedBy>User55</cp:lastModifiedBy>
  <cp:revision>2022</cp:revision>
  <cp:lastPrinted>2019-11-01T23:27:32Z</cp:lastPrinted>
  <dcterms:created xsi:type="dcterms:W3CDTF">2017-11-03T02:32:24Z</dcterms:created>
  <dcterms:modified xsi:type="dcterms:W3CDTF">2022-09-18T23:35:32Z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