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0"/>
  </p:notesMasterIdLst>
  <p:handoutMasterIdLst>
    <p:handoutMasterId r:id="rId101"/>
  </p:handoutMasterIdLst>
  <p:sldIdLst>
    <p:sldId id="599" r:id="rId5"/>
    <p:sldId id="619" r:id="rId6"/>
    <p:sldId id="392" r:id="rId7"/>
    <p:sldId id="488" r:id="rId8"/>
    <p:sldId id="543" r:id="rId9"/>
    <p:sldId id="257" r:id="rId10"/>
    <p:sldId id="548" r:id="rId11"/>
    <p:sldId id="604" r:id="rId12"/>
    <p:sldId id="369" r:id="rId13"/>
    <p:sldId id="614" r:id="rId14"/>
    <p:sldId id="606" r:id="rId15"/>
    <p:sldId id="605" r:id="rId16"/>
    <p:sldId id="539" r:id="rId17"/>
    <p:sldId id="615" r:id="rId18"/>
    <p:sldId id="602" r:id="rId19"/>
    <p:sldId id="277" r:id="rId20"/>
    <p:sldId id="370" r:id="rId21"/>
    <p:sldId id="351" r:id="rId22"/>
    <p:sldId id="278" r:id="rId23"/>
    <p:sldId id="544" r:id="rId24"/>
    <p:sldId id="545" r:id="rId25"/>
    <p:sldId id="546" r:id="rId26"/>
    <p:sldId id="547" r:id="rId27"/>
    <p:sldId id="551" r:id="rId28"/>
    <p:sldId id="549" r:id="rId29"/>
    <p:sldId id="616" r:id="rId30"/>
    <p:sldId id="623" r:id="rId31"/>
    <p:sldId id="550" r:id="rId32"/>
    <p:sldId id="285" r:id="rId33"/>
    <p:sldId id="617" r:id="rId34"/>
    <p:sldId id="350" r:id="rId35"/>
    <p:sldId id="352" r:id="rId36"/>
    <p:sldId id="430" r:id="rId37"/>
    <p:sldId id="618" r:id="rId38"/>
    <p:sldId id="559" r:id="rId39"/>
    <p:sldId id="607" r:id="rId40"/>
    <p:sldId id="608" r:id="rId41"/>
    <p:sldId id="281" r:id="rId42"/>
    <p:sldId id="431" r:id="rId43"/>
    <p:sldId id="432" r:id="rId44"/>
    <p:sldId id="374" r:id="rId45"/>
    <p:sldId id="407" r:id="rId46"/>
    <p:sldId id="408" r:id="rId47"/>
    <p:sldId id="487" r:id="rId48"/>
    <p:sldId id="454" r:id="rId49"/>
    <p:sldId id="296" r:id="rId50"/>
    <p:sldId id="409" r:id="rId51"/>
    <p:sldId id="433" r:id="rId52"/>
    <p:sldId id="464" r:id="rId53"/>
    <p:sldId id="465" r:id="rId54"/>
    <p:sldId id="410" r:id="rId55"/>
    <p:sldId id="466" r:id="rId56"/>
    <p:sldId id="436" r:id="rId57"/>
    <p:sldId id="437" r:id="rId58"/>
    <p:sldId id="438" r:id="rId59"/>
    <p:sldId id="439" r:id="rId60"/>
    <p:sldId id="440" r:id="rId61"/>
    <p:sldId id="442" r:id="rId62"/>
    <p:sldId id="441" r:id="rId63"/>
    <p:sldId id="443" r:id="rId64"/>
    <p:sldId id="444" r:id="rId65"/>
    <p:sldId id="445" r:id="rId66"/>
    <p:sldId id="446" r:id="rId67"/>
    <p:sldId id="447" r:id="rId68"/>
    <p:sldId id="448" r:id="rId69"/>
    <p:sldId id="434" r:id="rId70"/>
    <p:sldId id="486" r:id="rId71"/>
    <p:sldId id="450" r:id="rId72"/>
    <p:sldId id="451" r:id="rId73"/>
    <p:sldId id="318" r:id="rId74"/>
    <p:sldId id="456" r:id="rId75"/>
    <p:sldId id="467" r:id="rId76"/>
    <p:sldId id="457" r:id="rId77"/>
    <p:sldId id="435" r:id="rId78"/>
    <p:sldId id="411" r:id="rId79"/>
    <p:sldId id="414" r:id="rId80"/>
    <p:sldId id="538" r:id="rId81"/>
    <p:sldId id="553" r:id="rId82"/>
    <p:sldId id="609" r:id="rId83"/>
    <p:sldId id="290" r:id="rId84"/>
    <p:sldId id="415" r:id="rId85"/>
    <p:sldId id="292" r:id="rId86"/>
    <p:sldId id="294" r:id="rId87"/>
    <p:sldId id="354" r:id="rId88"/>
    <p:sldId id="360" r:id="rId89"/>
    <p:sldId id="416" r:id="rId90"/>
    <p:sldId id="417" r:id="rId91"/>
    <p:sldId id="418" r:id="rId92"/>
    <p:sldId id="622" r:id="rId93"/>
    <p:sldId id="371" r:id="rId94"/>
    <p:sldId id="469" r:id="rId95"/>
    <p:sldId id="572" r:id="rId96"/>
    <p:sldId id="419" r:id="rId97"/>
    <p:sldId id="620" r:id="rId98"/>
    <p:sldId id="603" r:id="rId9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" initials="T" lastIdx="13" clrIdx="0">
    <p:extLst>
      <p:ext uri="{19B8F6BF-5375-455C-9EA6-DF929625EA0E}">
        <p15:presenceInfo xmlns:p15="http://schemas.microsoft.com/office/powerpoint/2012/main" xmlns="" userId="Timothy" providerId="None"/>
      </p:ext>
    </p:extLst>
  </p:cmAuthor>
  <p:cmAuthor id="2" name="Rae" initials="R" lastIdx="390" clrIdx="1"/>
  <p:cmAuthor id="3" name="timothy Astleford" initials="tA" lastIdx="237" clrIdx="2">
    <p:extLst>
      <p:ext uri="{19B8F6BF-5375-455C-9EA6-DF929625EA0E}">
        <p15:presenceInfo xmlns:p15="http://schemas.microsoft.com/office/powerpoint/2012/main" xmlns="" userId="6f70958e3069516c" providerId="Windows Live"/>
      </p:ext>
    </p:extLst>
  </p:cmAuthor>
  <p:cmAuthor id="4" name="Richard" initials="R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33CC"/>
    <a:srgbClr val="0000FF"/>
    <a:srgbClr val="FF99FF"/>
    <a:srgbClr val="FFCCFF"/>
    <a:srgbClr val="66FF99"/>
    <a:srgbClr val="663300"/>
    <a:srgbClr val="FF9900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505" autoAdjust="0"/>
    <p:restoredTop sz="96412" autoAdjust="0"/>
  </p:normalViewPr>
  <p:slideViewPr>
    <p:cSldViewPr>
      <p:cViewPr varScale="1">
        <p:scale>
          <a:sx n="72" d="100"/>
          <a:sy n="72" d="100"/>
        </p:scale>
        <p:origin x="-115" y="-326"/>
      </p:cViewPr>
      <p:guideLst>
        <p:guide orient="horz" pos="352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orient="horz" pos="2928"/>
        <p:guide pos="21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9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11/27/2019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07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14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71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77F8B735-9F03-41FD-BF3E-5ABA6AA9780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2A4A37B2-8E9E-4DEC-B0C3-979D33C5F1E1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C98F8BF-AFE3-4B27-A84C-EDB5F7CF92BC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9AD4D307-97E3-4172-A856-80BFA7EAB426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DD201E7B-C99B-4428-BA41-B75140349D1E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ACBAB13-0E3C-4DC1-87A6-8CAFB9615F78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181ED51-CBB1-46E7-B976-EA9DBB3FDC41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F1262753-8C73-434D-BCB7-5A3750E0DED4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70E1E528-80BB-4A3B-8DA8-E6317B107F9B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42FC0F4F-5C1D-439F-A6C4-705B6FAF5A5D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8A71D9-5BF2-473F-9E8D-3B7D2B931257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lang/lexicon/lexicon.cfm?Strongs=H6016" TargetMode="External"/><Relationship Id="rId2" Type="http://schemas.openxmlformats.org/officeDocument/2006/relationships/hyperlink" Target="https://www.blueletterbible.org/lang/lexicon/lexicon.cfm?Strongs=H601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g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lendar@torahtothetribes.com" TargetMode="External"/><Relationship Id="rId5" Type="http://schemas.openxmlformats.org/officeDocument/2006/relationships/hyperlink" Target="mailto:tim@studythecalendar.com" TargetMode="Externa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e\Desktop\wheat 2 p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92" y="3573016"/>
            <a:ext cx="127454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71" y="5517232"/>
            <a:ext cx="120051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The Song of Joshua’s Sickle</a:t>
            </a:r>
            <a:endParaRPr lang="en-US" sz="6600" b="1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rgbClr val="00FFFF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078" name="Picture 6" descr="C:\Users\Rae\Desktop\wheat 5 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5" y="2708920"/>
            <a:ext cx="1457325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86899" y="4509119"/>
            <a:ext cx="1595003" cy="46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latin typeface="Comic Sans MS" panose="030F0702030302020204" pitchFamily="66" charset="0"/>
              </a:rPr>
              <a:t>Part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1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803132" y="1294283"/>
            <a:ext cx="7560840" cy="8402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Oct 27/19:  800 AM  Tim to do a </a:t>
            </a:r>
            <a:r>
              <a:rPr lang="en-US" dirty="0" err="1" smtClean="0"/>
              <a:t>PPTssw</a:t>
            </a:r>
            <a:r>
              <a:rPr lang="en-US" dirty="0" smtClean="0"/>
              <a:t> to see if animation is OK on the </a:t>
            </a:r>
            <a:r>
              <a:rPr lang="en-US" dirty="0" err="1" smtClean="0"/>
              <a:t>hebrew</a:t>
            </a:r>
            <a:r>
              <a:rPr lang="en-US" dirty="0" smtClean="0"/>
              <a:t> slides; and build a smaller PDF for Neil.  If the SSH does not work I’ll have to do jpegs on all the slides 52-65.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6140" y="188640"/>
            <a:ext cx="8352928" cy="79208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Qumran Documentation to Consider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3871" y="2492896"/>
            <a:ext cx="8208911" cy="4437112"/>
          </a:xfrm>
        </p:spPr>
        <p:txBody>
          <a:bodyPr>
            <a:normAutofit fontScale="550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US" sz="2900" dirty="0" smtClean="0"/>
              <a:t>[Dating of the documents in Qumran Caves]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H. </a:t>
            </a:r>
            <a:r>
              <a:rPr lang="en-US" sz="3300" b="1" dirty="0">
                <a:solidFill>
                  <a:srgbClr val="C00000"/>
                </a:solidFill>
              </a:rPr>
              <a:t>As to calendar, the 364-day solar calendar embedded in the </a:t>
            </a:r>
            <a:r>
              <a:rPr lang="en-US" sz="3300" b="1" i="1" dirty="0">
                <a:solidFill>
                  <a:srgbClr val="C00000"/>
                </a:solidFill>
              </a:rPr>
              <a:t>Book of</a:t>
            </a:r>
            <a:r>
              <a:rPr lang="en-US" sz="3300" b="1" dirty="0">
                <a:solidFill>
                  <a:srgbClr val="C00000"/>
                </a:solidFill>
              </a:rPr>
              <a:t/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 smtClean="0">
                <a:solidFill>
                  <a:srgbClr val="C00000"/>
                </a:solidFill>
              </a:rPr>
              <a:t>   </a:t>
            </a:r>
            <a:r>
              <a:rPr lang="en-US" sz="3300" b="1" i="1" dirty="0" smtClean="0">
                <a:solidFill>
                  <a:srgbClr val="C00000"/>
                </a:solidFill>
              </a:rPr>
              <a:t>Jubilees</a:t>
            </a:r>
            <a:r>
              <a:rPr lang="en-US" sz="3300" b="1" dirty="0">
                <a:solidFill>
                  <a:srgbClr val="C00000"/>
                </a:solidFill>
              </a:rPr>
              <a:t>, found in caves 2Q and 11Q (and again, at Masada), and in the</a:t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 smtClean="0">
                <a:solidFill>
                  <a:srgbClr val="C00000"/>
                </a:solidFill>
              </a:rPr>
              <a:t>   </a:t>
            </a:r>
            <a:r>
              <a:rPr lang="en-US" sz="3300" b="1" i="1" dirty="0" smtClean="0">
                <a:solidFill>
                  <a:srgbClr val="C00000"/>
                </a:solidFill>
              </a:rPr>
              <a:t>Temple </a:t>
            </a:r>
            <a:r>
              <a:rPr lang="en-US" sz="3300" b="1" i="1" dirty="0">
                <a:solidFill>
                  <a:srgbClr val="C00000"/>
                </a:solidFill>
              </a:rPr>
              <a:t>Scroll </a:t>
            </a:r>
            <a:r>
              <a:rPr lang="en-US" sz="3300" b="1" i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smtClean="0">
                <a:solidFill>
                  <a:srgbClr val="C00000"/>
                </a:solidFill>
                <a:effectLst>
                  <a:glow rad="127000">
                    <a:srgbClr val="66FF99"/>
                  </a:glow>
                </a:effectLst>
              </a:rPr>
              <a:t>set </a:t>
            </a:r>
            <a:r>
              <a:rPr lang="en-US" sz="3300" b="1" dirty="0">
                <a:solidFill>
                  <a:srgbClr val="C00000"/>
                </a:solidFill>
                <a:effectLst>
                  <a:glow rad="127000">
                    <a:srgbClr val="66FF99"/>
                  </a:glow>
                </a:effectLst>
              </a:rPr>
              <a:t>the standard</a:t>
            </a:r>
            <a:r>
              <a:rPr lang="en-US" sz="3300" b="1" dirty="0">
                <a:solidFill>
                  <a:srgbClr val="C00000"/>
                </a:solidFill>
              </a:rPr>
              <a:t>. </a:t>
            </a:r>
            <a:r>
              <a:rPr lang="en-US" sz="3300" dirty="0"/>
              <a:t>This calendar disregards the moon and </a:t>
            </a:r>
            <a:r>
              <a:rPr lang="en-US" sz="3300" dirty="0" smtClean="0"/>
              <a:t>   </a:t>
            </a:r>
            <a:br>
              <a:rPr lang="en-US" sz="3300" dirty="0" smtClean="0"/>
            </a:br>
            <a:r>
              <a:rPr lang="en-US" sz="3300" dirty="0" smtClean="0"/>
              <a:t>   has a </a:t>
            </a:r>
            <a:r>
              <a:rPr lang="en-US" sz="3300" dirty="0" err="1"/>
              <a:t>pentecontad</a:t>
            </a:r>
            <a:r>
              <a:rPr lang="en-US" sz="3300" dirty="0"/>
              <a:t> festal cycle that observes a number of non-biblical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   feasts, more </a:t>
            </a:r>
            <a:r>
              <a:rPr lang="en-US" sz="3300" dirty="0"/>
              <a:t>than doubling the total </a:t>
            </a:r>
            <a:r>
              <a:rPr lang="en-US" sz="3300" dirty="0" smtClean="0"/>
              <a:t>number [page 211].</a:t>
            </a:r>
            <a:r>
              <a:rPr lang="en-US" sz="3300" dirty="0"/>
              <a:t/>
            </a:r>
            <a:br>
              <a:rPr lang="en-US" sz="3300" dirty="0"/>
            </a:b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/>
              <a:t>C</a:t>
            </a:r>
            <a:r>
              <a:rPr lang="en-US" sz="3300" dirty="0"/>
              <a:t>. </a:t>
            </a:r>
            <a:r>
              <a:rPr lang="en-US" sz="3300" b="1" dirty="0" err="1">
                <a:solidFill>
                  <a:srgbClr val="C00000"/>
                </a:solidFill>
              </a:rPr>
              <a:t>Paleographically</a:t>
            </a:r>
            <a:r>
              <a:rPr lang="en-US" sz="3300" b="1" dirty="0">
                <a:solidFill>
                  <a:srgbClr val="C00000"/>
                </a:solidFill>
              </a:rPr>
              <a:t>, </a:t>
            </a:r>
            <a:r>
              <a:rPr lang="en-US" sz="3300" b="1" dirty="0">
                <a:solidFill>
                  <a:srgbClr val="993300"/>
                </a:solidFill>
                <a:latin typeface="Comic Sans MS" pitchFamily="66" charset="0"/>
              </a:rPr>
              <a:t>the manuscripts date from the second century BCE</a:t>
            </a:r>
            <a:br>
              <a:rPr lang="en-US" sz="3300" b="1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en-US" sz="3300" b="1" dirty="0" smtClean="0">
                <a:solidFill>
                  <a:srgbClr val="993300"/>
                </a:solidFill>
                <a:latin typeface="Comic Sans MS" pitchFamily="66" charset="0"/>
              </a:rPr>
              <a:t>   until </a:t>
            </a:r>
            <a:r>
              <a:rPr lang="en-US" sz="3300" b="1" dirty="0">
                <a:solidFill>
                  <a:srgbClr val="993300"/>
                </a:solidFill>
                <a:latin typeface="Comic Sans MS" pitchFamily="66" charset="0"/>
              </a:rPr>
              <a:t>the first half of the first century CE</a:t>
            </a:r>
            <a:r>
              <a:rPr lang="en-US" sz="3300" b="1" dirty="0">
                <a:solidFill>
                  <a:srgbClr val="C00000"/>
                </a:solidFill>
              </a:rPr>
              <a:t>. The scripts are quite </a:t>
            </a:r>
            <a:r>
              <a:rPr lang="en-US" sz="3300" b="1" dirty="0" smtClean="0">
                <a:solidFill>
                  <a:srgbClr val="C00000"/>
                </a:solidFill>
              </a:rPr>
              <a:t/>
            </a:r>
            <a:br>
              <a:rPr lang="en-US" sz="3300" b="1" dirty="0" smtClean="0">
                <a:solidFill>
                  <a:srgbClr val="C00000"/>
                </a:solidFill>
              </a:rPr>
            </a:br>
            <a:r>
              <a:rPr lang="en-US" sz="3300" b="1" dirty="0" smtClean="0">
                <a:solidFill>
                  <a:srgbClr val="C00000"/>
                </a:solidFill>
              </a:rPr>
              <a:t>   varied in style </a:t>
            </a:r>
            <a:r>
              <a:rPr lang="en-US" sz="3300" b="1" dirty="0">
                <a:solidFill>
                  <a:srgbClr val="C00000"/>
                </a:solidFill>
              </a:rPr>
              <a:t>and in </a:t>
            </a:r>
            <a:r>
              <a:rPr lang="en-US" sz="3300" b="1" dirty="0" smtClean="0">
                <a:solidFill>
                  <a:srgbClr val="C00000"/>
                </a:solidFill>
              </a:rPr>
              <a:t>execution </a:t>
            </a:r>
            <a:r>
              <a:rPr lang="en-US" sz="3300" dirty="0" smtClean="0"/>
              <a:t>[page 212].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6708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Rae\Desktop\qumran4_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8" y="260648"/>
            <a:ext cx="3433565" cy="27125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9448" y="3068960"/>
            <a:ext cx="3361557" cy="3068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Source for quotes: 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The Dead Sea Scrolls at Qumran and the Concept of </a:t>
            </a:r>
            <a:br>
              <a:rPr lang="en-US" b="1" dirty="0" smtClean="0"/>
            </a:br>
            <a:r>
              <a:rPr lang="en-US" b="1" dirty="0" smtClean="0"/>
              <a:t>a Library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1800" i="1" dirty="0" smtClean="0"/>
              <a:t>Edited by </a:t>
            </a:r>
            <a:br>
              <a:rPr lang="en-US" sz="1800" i="1" dirty="0" smtClean="0"/>
            </a:br>
            <a:r>
              <a:rPr lang="en-US" sz="1800" dirty="0" err="1" smtClean="0"/>
              <a:t>Sidnie</a:t>
            </a:r>
            <a:r>
              <a:rPr lang="en-US" sz="1800" dirty="0" smtClean="0"/>
              <a:t> White Crawford </a:t>
            </a:r>
            <a:br>
              <a:rPr lang="en-US" sz="1800" dirty="0" smtClean="0"/>
            </a:br>
            <a:r>
              <a:rPr lang="en-US" sz="1800" dirty="0" smtClean="0"/>
              <a:t>&amp; Cecilia </a:t>
            </a:r>
            <a:r>
              <a:rPr lang="en-US" sz="1800" dirty="0" err="1" smtClean="0"/>
              <a:t>Wassen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790155" y="1124744"/>
            <a:ext cx="8182715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</a:t>
            </a:r>
            <a:r>
              <a:rPr lang="en-US" sz="2400" dirty="0" smtClean="0"/>
              <a:t> Collection of Articles p 168-216 by Stephen </a:t>
            </a:r>
            <a:r>
              <a:rPr lang="en-US" sz="2400" dirty="0" err="1" smtClean="0"/>
              <a:t>Pfann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800" dirty="0" smtClean="0"/>
              <a:t>[Titled]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Ancient “Library” or “Libraries” of Qumran: 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Specter of Cave 1Q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788" y="5673184"/>
            <a:ext cx="11104398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Does it appear these documents belong to the Enoch that was the 7</a:t>
            </a:r>
            <a:r>
              <a:rPr lang="en-US" sz="3200" b="1" cap="none" spc="0" baseline="3000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3200" b="1" cap="none" spc="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generation from Adam?</a:t>
            </a:r>
            <a:endParaRPr lang="en-US" sz="3200" b="1" cap="none" spc="0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6708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Rae\Desktop\enoch zadok bk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9" y="269820"/>
            <a:ext cx="4057830" cy="25171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e\Desktop\enoch zadok 364 calen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5" y="2996952"/>
            <a:ext cx="3689177" cy="368917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e\Desktop\notep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269820"/>
            <a:ext cx="6552728" cy="63367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98268" y="322988"/>
            <a:ext cx="6984776" cy="628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Note Carefully –</a:t>
            </a:r>
          </a:p>
          <a:p>
            <a:pPr algn="ctr"/>
            <a:endParaRPr lang="en-CA" sz="2800" b="1" dirty="0" smtClean="0"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In your reading of either, and/or </a:t>
            </a:r>
          </a:p>
          <a:p>
            <a:pPr algn="ctr"/>
            <a:endParaRPr lang="en-CA" sz="2800" b="1" dirty="0" smtClean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Enoch, </a:t>
            </a:r>
            <a:r>
              <a:rPr lang="en-CA" sz="2800" b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Zadokite</a:t>
            </a: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or Essene, </a:t>
            </a: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remember they use the:</a:t>
            </a:r>
            <a:b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CA" sz="36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)</a:t>
            </a:r>
            <a:r>
              <a:rPr lang="en-CA" sz="2800" b="1" dirty="0" smtClean="0"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same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p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riestly course basis</a:t>
            </a:r>
            <a:r>
              <a:rPr lang="en-CA" sz="28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,</a:t>
            </a:r>
            <a:r>
              <a:rPr lang="en-CA" sz="2800" b="1" dirty="0" smtClean="0"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CA" sz="2800" b="1" dirty="0" smtClean="0"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endParaRPr lang="en-CA" sz="2800" b="1" dirty="0" smtClean="0">
              <a:solidFill>
                <a:srgbClr val="FF3300"/>
              </a:solidFill>
              <a:effectLst>
                <a:glow rad="127000">
                  <a:srgbClr val="FFFF00"/>
                </a:glo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ii</a:t>
            </a:r>
            <a:r>
              <a:rPr lang="en-CA" sz="36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)</a:t>
            </a: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same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36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364</a:t>
            </a: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cycles per year, </a:t>
            </a:r>
            <a:b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iii</a:t>
            </a:r>
            <a:r>
              <a:rPr lang="en-CA" sz="36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) </a:t>
            </a: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2800" b="1" u="sng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same</a:t>
            </a:r>
            <a:r>
              <a:rPr lang="en-CA" sz="28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FIXED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 feast calendar</a:t>
            </a:r>
            <a:r>
              <a:rPr lang="en-CA" sz="4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haroni" pitchFamily="2" charset="-79"/>
                <a:cs typeface="Aharoni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77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6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780" y="260648"/>
            <a:ext cx="11449272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The next slide provides information from a 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you-tube promoting the </a:t>
            </a:r>
            <a:r>
              <a:rPr lang="en-US" sz="3200" b="1" dirty="0" err="1" smtClean="0">
                <a:solidFill>
                  <a:srgbClr val="C00000"/>
                </a:solidFill>
              </a:rPr>
              <a:t>Zadok</a:t>
            </a:r>
            <a:r>
              <a:rPr lang="en-US" sz="3200" b="1" dirty="0" smtClean="0">
                <a:solidFill>
                  <a:srgbClr val="C00000"/>
                </a:solidFill>
              </a:rPr>
              <a:t> Calendar. </a:t>
            </a:r>
          </a:p>
          <a:p>
            <a:pPr algn="ctr"/>
            <a:r>
              <a:rPr lang="en-US" sz="3200" b="1" dirty="0" smtClean="0">
                <a:solidFill>
                  <a:srgbClr val="9966FF"/>
                </a:solidFill>
              </a:rPr>
              <a:t>This is one of the calendars derived from the</a:t>
            </a:r>
            <a:br>
              <a:rPr lang="en-US" sz="3200" b="1" dirty="0" smtClean="0">
                <a:solidFill>
                  <a:srgbClr val="9966FF"/>
                </a:solidFill>
              </a:rPr>
            </a:br>
            <a:r>
              <a:rPr lang="en-US" sz="3200" b="1" dirty="0" smtClean="0">
                <a:solidFill>
                  <a:srgbClr val="9966FF"/>
                </a:solidFill>
              </a:rPr>
              <a:t>Dead Sea Scrolls of the Qumran caves. </a:t>
            </a: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However, this study will use “ENOCH” as the “general term” </a:t>
            </a:r>
            <a:br>
              <a:rPr lang="en-US" sz="2400" b="1" dirty="0" smtClean="0"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to include ALL three “364 cycles/year” calendars.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Joshua’s event of entering Canaan will be compared to the declarations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of the Calendars based upon the Qumran Dead Sea Scrolls.</a:t>
            </a: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The question is:  Will the </a:t>
            </a:r>
            <a:r>
              <a:rPr lang="en-US" sz="3200" b="1" dirty="0" err="1" smtClean="0">
                <a:solidFill>
                  <a:srgbClr val="C00000"/>
                </a:solidFill>
              </a:rPr>
              <a:t>Zadokite</a:t>
            </a:r>
            <a:r>
              <a:rPr lang="en-US" sz="3200" b="1" dirty="0" smtClean="0">
                <a:solidFill>
                  <a:srgbClr val="C00000"/>
                </a:solidFill>
              </a:rPr>
              <a:t> Calendar find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Scriptural alignment within the –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event for Joshua entering Canaan?  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Or will there be </a:t>
            </a:r>
            <a:r>
              <a:rPr lang="en-US" sz="3200" b="1" dirty="0" smtClean="0">
                <a:solidFill>
                  <a:srgbClr val="FF3300"/>
                </a:solidFill>
                <a:effectLst>
                  <a:glow rad="127000">
                    <a:schemeClr val="tx2"/>
                  </a:glow>
                </a:effectLst>
              </a:rPr>
              <a:t>glaring discrepancies?</a:t>
            </a:r>
            <a:endParaRPr lang="en-CA" sz="3200" b="1" dirty="0">
              <a:solidFill>
                <a:srgbClr val="FF3300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780" y="6327728"/>
            <a:ext cx="11449272" cy="3416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Hint:  Joshua’s Passover will be on a weekly H7676 Shabbat as already proven in former research!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19447525">
            <a:off x="-133897" y="1904010"/>
            <a:ext cx="4430083" cy="914400"/>
          </a:xfrm>
          <a:prstGeom prst="rect">
            <a:avLst/>
          </a:prstGeom>
          <a:solidFill>
            <a:schemeClr val="tx2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The actual original slide.</a:t>
            </a:r>
            <a:endParaRPr lang="en-CA" sz="2000" b="1" dirty="0" smtClean="0">
              <a:ln>
                <a:solidFill>
                  <a:srgbClr val="99FF66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en-CA" sz="2000" b="1" dirty="0" smtClean="0">
                <a:ln>
                  <a:solidFill>
                    <a:srgbClr val="99FF66"/>
                  </a:solidFill>
                </a:ln>
                <a:solidFill>
                  <a:schemeClr val="bg1"/>
                </a:solidFill>
              </a:rPr>
              <a:t>[Part 1 - Time:  41:18]</a:t>
            </a:r>
            <a:endParaRPr lang="en-CA" sz="2800" b="1" dirty="0">
              <a:ln>
                <a:solidFill>
                  <a:srgbClr val="99FF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734700" y="6520259"/>
            <a:ext cx="48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89493"/>
              </p:ext>
            </p:extLst>
          </p:nvPr>
        </p:nvGraphicFramePr>
        <p:xfrm>
          <a:off x="1413892" y="1340768"/>
          <a:ext cx="9301900" cy="452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5475"/>
                <a:gridCol w="2325475"/>
                <a:gridCol w="2325475"/>
                <a:gridCol w="2325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4: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7: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10: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5: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8: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11: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3: 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6: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9: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189756" y="116632"/>
            <a:ext cx="11881320" cy="6624736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7020" y="6453336"/>
            <a:ext cx="498508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046" y="-99392"/>
            <a:ext cx="91234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52 Sabbaths per year Repeating Patterns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084" y="883311"/>
            <a:ext cx="5891068" cy="34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[41 minute 18 second mark on Part 1 the you-tube.]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425279">
            <a:off x="-72891" y="462142"/>
            <a:ext cx="2293622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“Enoch”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104" y="1903770"/>
            <a:ext cx="2238664" cy="1125840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rgbClr val="7030A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2" name="Rectangle 11"/>
          <p:cNvSpPr/>
          <p:nvPr/>
        </p:nvSpPr>
        <p:spPr>
          <a:xfrm>
            <a:off x="1481332" y="3260714"/>
            <a:ext cx="2238664" cy="1152128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3" name="Rectangle 12"/>
          <p:cNvSpPr/>
          <p:nvPr/>
        </p:nvSpPr>
        <p:spPr>
          <a:xfrm>
            <a:off x="1473958" y="4581128"/>
            <a:ext cx="2246038" cy="1224136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rgbClr val="00CC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4" name="Rectangle 13"/>
          <p:cNvSpPr/>
          <p:nvPr/>
        </p:nvSpPr>
        <p:spPr>
          <a:xfrm rot="1184106">
            <a:off x="9985009" y="482928"/>
            <a:ext cx="2262334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Zadok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6609" y="2834934"/>
            <a:ext cx="6924383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Note the exact repeating nature of the dates! 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6609" y="4257092"/>
            <a:ext cx="6935459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This calendar is mathematically precise, but…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1844" y="5964920"/>
            <a:ext cx="1015312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these Sabbath stipulations found in Covenant Torah?</a:t>
            </a:r>
          </a:p>
          <a:p>
            <a:pPr algn="ctr"/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 the 1</a:t>
            </a:r>
            <a:r>
              <a:rPr lang="en-US" sz="2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month that has a H7676 Shabbat on the 14</a:t>
            </a:r>
            <a:r>
              <a:rPr lang="en-US" sz="2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cycle of the month?</a:t>
            </a:r>
            <a:endParaRPr lang="en-US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4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20606916">
            <a:off x="298909" y="864534"/>
            <a:ext cx="2868269" cy="1208903"/>
          </a:xfrm>
          <a:prstGeom prst="rect">
            <a:avLst/>
          </a:prstGeom>
          <a:solidFill>
            <a:schemeClr val="tx2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The actual </a:t>
            </a:r>
          </a:p>
          <a:p>
            <a:pPr algn="ctr"/>
            <a:r>
              <a:rPr lang="en-CA" sz="2800" b="1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original slide.</a:t>
            </a:r>
            <a:endParaRPr lang="en-CA" sz="2000" b="1" dirty="0" smtClean="0">
              <a:ln>
                <a:solidFill>
                  <a:srgbClr val="99FF66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en-CA" sz="2000" b="1" dirty="0" smtClean="0">
                <a:ln>
                  <a:solidFill>
                    <a:srgbClr val="99FF66"/>
                  </a:solidFill>
                </a:ln>
                <a:solidFill>
                  <a:schemeClr val="bg1"/>
                </a:solidFill>
              </a:rPr>
              <a:t>[Part 2 - Time:  2:54]</a:t>
            </a:r>
            <a:endParaRPr lang="en-CA" sz="2800" b="1" dirty="0">
              <a:ln>
                <a:solidFill>
                  <a:srgbClr val="99FF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734700" y="6520259"/>
            <a:ext cx="48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358108" y="4581128"/>
            <a:ext cx="288032" cy="1440160"/>
          </a:xfrm>
          <a:prstGeom prst="leftBrace">
            <a:avLst>
              <a:gd name="adj1" fmla="val 90154"/>
              <a:gd name="adj2" fmla="val 50000"/>
            </a:avLst>
          </a:prstGeom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/>
          </a:p>
        </p:txBody>
      </p:sp>
      <p:sp>
        <p:nvSpPr>
          <p:cNvPr id="6" name="Rounded Rectangle 5"/>
          <p:cNvSpPr/>
          <p:nvPr/>
        </p:nvSpPr>
        <p:spPr>
          <a:xfrm>
            <a:off x="909836" y="4844008"/>
            <a:ext cx="2376264" cy="914400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ysClr val="windowText" lastClr="000000"/>
                </a:solidFill>
              </a:rPr>
              <a:t>See comments </a:t>
            </a:r>
            <a:br>
              <a:rPr lang="en-CA" sz="2400" dirty="0" smtClean="0">
                <a:solidFill>
                  <a:sysClr val="windowText" lastClr="000000"/>
                </a:solidFill>
              </a:rPr>
            </a:br>
            <a:r>
              <a:rPr lang="en-CA" sz="2400" dirty="0" smtClean="0">
                <a:solidFill>
                  <a:sysClr val="windowText" lastClr="000000"/>
                </a:solidFill>
              </a:rPr>
              <a:t>on next slide.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3500824" y="2708920"/>
            <a:ext cx="288032" cy="1440160"/>
          </a:xfrm>
          <a:prstGeom prst="leftBrace">
            <a:avLst>
              <a:gd name="adj1" fmla="val 90154"/>
              <a:gd name="adj2" fmla="val 50000"/>
            </a:avLst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/>
          </a:p>
        </p:txBody>
      </p:sp>
      <p:sp>
        <p:nvSpPr>
          <p:cNvPr id="8" name="Rounded Rectangle 7"/>
          <p:cNvSpPr/>
          <p:nvPr/>
        </p:nvSpPr>
        <p:spPr>
          <a:xfrm>
            <a:off x="837828" y="2977128"/>
            <a:ext cx="2591400" cy="914400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Why are these  bullets in red?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405780" y="260648"/>
            <a:ext cx="11449272" cy="6336704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CC0099"/>
                </a:solidFill>
              </a:rPr>
              <a:t>We will be comparing these </a:t>
            </a:r>
            <a:r>
              <a:rPr lang="en-US" sz="3200" dirty="0" err="1" smtClean="0">
                <a:solidFill>
                  <a:srgbClr val="CC0099"/>
                </a:solidFill>
              </a:rPr>
              <a:t>Zadok</a:t>
            </a:r>
            <a:r>
              <a:rPr lang="en-US" sz="3200" dirty="0" smtClean="0">
                <a:solidFill>
                  <a:srgbClr val="CC0099"/>
                </a:solidFill>
              </a:rPr>
              <a:t> calendar claims –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The Creation Week is supreme!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rgbClr val="993300"/>
                </a:solidFill>
              </a:rPr>
              <a:t>1:  </a:t>
            </a:r>
            <a:r>
              <a:rPr lang="en-US" sz="2800" dirty="0" smtClean="0"/>
              <a:t>Equinox, division of light and dark</a:t>
            </a:r>
            <a:br>
              <a:rPr lang="en-US" sz="2800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rgbClr val="993300"/>
                </a:solidFill>
              </a:rPr>
              <a:t>2:  </a:t>
            </a:r>
            <a:r>
              <a:rPr lang="en-US" sz="2800" dirty="0" smtClean="0"/>
              <a:t>Creation of the heavens</a:t>
            </a:r>
            <a:br>
              <a:rPr lang="en-US" sz="2800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rgbClr val="993300"/>
                </a:solidFill>
              </a:rPr>
              <a:t>3:  </a:t>
            </a:r>
            <a:r>
              <a:rPr lang="en-US" sz="2800" dirty="0" smtClean="0"/>
              <a:t>Creation of the earth</a:t>
            </a:r>
            <a:br>
              <a:rPr lang="en-US" sz="2800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0000"/>
                  </a:glow>
                </a:effectLst>
              </a:rPr>
              <a:t>4: </a:t>
            </a:r>
            <a:r>
              <a:rPr lang="en-US" sz="2800" dirty="0" smtClean="0">
                <a:effectLst>
                  <a:glow rad="127000">
                    <a:srgbClr val="FF0000"/>
                  </a:glow>
                </a:effectLst>
              </a:rPr>
              <a:t> </a:t>
            </a:r>
            <a:r>
              <a:rPr lang="en-US" sz="2800" b="1" dirty="0" smtClean="0"/>
              <a:t>Creation of “Time” (1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month of the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year)</a:t>
            </a:r>
            <a:br>
              <a:rPr lang="en-US" sz="2800" b="1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0000"/>
                  </a:glow>
                </a:effectLst>
              </a:rPr>
              <a:t>5 </a:t>
            </a:r>
            <a:r>
              <a:rPr lang="en-US" sz="2800" b="1" dirty="0" smtClean="0"/>
              <a:t>:  </a:t>
            </a:r>
            <a:r>
              <a:rPr lang="en-US" sz="2800" dirty="0" smtClean="0"/>
              <a:t>Creation of sea creatures and birds</a:t>
            </a:r>
            <a:br>
              <a:rPr lang="en-US" sz="2800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0000"/>
                  </a:glow>
                </a:effectLst>
              </a:rPr>
              <a:t>6: </a:t>
            </a:r>
            <a:r>
              <a:rPr lang="en-US" sz="2800" b="1" dirty="0" smtClean="0"/>
              <a:t>:  </a:t>
            </a:r>
            <a:r>
              <a:rPr lang="en-US" sz="2800" dirty="0" smtClean="0"/>
              <a:t>Creation of beasts of the earth</a:t>
            </a:r>
            <a:br>
              <a:rPr lang="en-US" sz="2800" dirty="0" smtClean="0"/>
            </a:br>
            <a:r>
              <a:rPr lang="en-US" sz="2800" dirty="0" smtClean="0"/>
              <a:t>Creation of Adam and Eve</a:t>
            </a:r>
            <a:br>
              <a:rPr lang="en-US" sz="2800" dirty="0" smtClean="0"/>
            </a:br>
            <a:r>
              <a:rPr lang="en-US" sz="2800" dirty="0" smtClean="0"/>
              <a:t>Creation of the Garden of Eden</a:t>
            </a:r>
            <a:br>
              <a:rPr lang="en-US" sz="2800" dirty="0" smtClean="0"/>
            </a:br>
            <a:r>
              <a:rPr lang="en-US" sz="2800" b="1" dirty="0" smtClean="0"/>
              <a:t>Day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0000"/>
                  </a:glow>
                </a:effectLst>
              </a:rPr>
              <a:t>7:</a:t>
            </a:r>
            <a:r>
              <a:rPr lang="en-US" sz="2800" b="1" dirty="0" smtClean="0"/>
              <a:t>  </a:t>
            </a:r>
            <a:r>
              <a:rPr lang="en-US" sz="2800" dirty="0" smtClean="0"/>
              <a:t>Creation of the Sabbath day</a:t>
            </a:r>
            <a:br>
              <a:rPr lang="en-US" sz="2800" dirty="0" smtClean="0"/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Abib 1 or New Year’s day must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27000">
                    <a:srgbClr val="C00000"/>
                  </a:glow>
                </a:effectLst>
              </a:rPr>
              <a:t>always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 fall on the 4</a:t>
            </a:r>
            <a:r>
              <a:rPr lang="en-US" baseline="30000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th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 day of the week.</a:t>
            </a:r>
            <a:b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</a:br>
            <a:r>
              <a:rPr lang="en-US" dirty="0" smtClean="0"/>
              <a:t>The seasons or renewal of the 13 week cycle must always </a:t>
            </a:r>
            <a:br>
              <a:rPr lang="en-US" dirty="0" smtClean="0"/>
            </a:br>
            <a:r>
              <a:rPr lang="en-US" dirty="0" smtClean="0"/>
              <a:t>begin on the 4</a:t>
            </a:r>
            <a:r>
              <a:rPr lang="en-US" baseline="30000" dirty="0" smtClean="0"/>
              <a:t>th</a:t>
            </a:r>
            <a:r>
              <a:rPr lang="en-US" dirty="0" smtClean="0"/>
              <a:t> day of the week.</a:t>
            </a:r>
            <a:br>
              <a:rPr lang="en-US" dirty="0" smtClean="0"/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The first Sabbath of the year and each season must occur </a:t>
            </a:r>
            <a:b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			       on the 4</a:t>
            </a:r>
            <a:r>
              <a:rPr lang="en-US" baseline="30000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th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 day of the new month. 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6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2207" y="980728"/>
            <a:ext cx="1634480" cy="1044696"/>
          </a:xfrm>
          <a:prstGeom prst="wedgeEllipseCallout">
            <a:avLst>
              <a:gd name="adj1" fmla="val 77069"/>
              <a:gd name="adj2" fmla="val 101129"/>
            </a:avLst>
          </a:prstGeom>
          <a:solidFill>
            <a:srgbClr val="FFDA65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dirty="0" smtClean="0">
                <a:solidFill>
                  <a:srgbClr val="CC0099"/>
                </a:solidFill>
              </a:rPr>
              <a:t>?</a:t>
            </a:r>
            <a:endParaRPr lang="en-CA" sz="9600" dirty="0">
              <a:solidFill>
                <a:srgbClr val="CC009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45394" y="2060848"/>
            <a:ext cx="174054" cy="2952328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5394" y="5085184"/>
            <a:ext cx="991293" cy="864096"/>
          </a:xfrm>
          <a:prstGeom prst="straightConnector1">
            <a:avLst/>
          </a:prstGeom>
          <a:ln w="76200">
            <a:solidFill>
              <a:srgbClr val="FF66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9447" y="2060848"/>
            <a:ext cx="498501" cy="277172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9406780" y="1412776"/>
            <a:ext cx="432048" cy="1058416"/>
          </a:xfrm>
          <a:prstGeom prst="rightBrace">
            <a:avLst>
              <a:gd name="adj1" fmla="val 40747"/>
              <a:gd name="adj2" fmla="val 50000"/>
            </a:avLst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33CC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2844" y="980728"/>
            <a:ext cx="2088232" cy="1604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i="1" dirty="0" smtClean="0">
                <a:solidFill>
                  <a:srgbClr val="002060"/>
                </a:solidFill>
              </a:rPr>
              <a:t>Non- accountable days? </a:t>
            </a:r>
            <a:br>
              <a:rPr lang="en-CA" sz="2400" b="1" i="1" dirty="0" smtClean="0">
                <a:solidFill>
                  <a:srgbClr val="002060"/>
                </a:solidFill>
              </a:rPr>
            </a:br>
            <a:r>
              <a:rPr lang="en-CA" sz="2400" b="1" i="1" dirty="0" smtClean="0">
                <a:solidFill>
                  <a:srgbClr val="C00000"/>
                </a:solidFill>
              </a:rPr>
              <a:t>Really?</a:t>
            </a:r>
            <a:endParaRPr lang="en-CA" sz="2400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54851" y="3320408"/>
            <a:ext cx="2015953" cy="90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i="1" dirty="0" smtClean="0">
                <a:solidFill>
                  <a:srgbClr val="002060"/>
                </a:solidFill>
              </a:rPr>
              <a:t>Enoch is </a:t>
            </a:r>
            <a:br>
              <a:rPr lang="en-CA" sz="2400" b="1" i="1" dirty="0" smtClean="0">
                <a:solidFill>
                  <a:srgbClr val="002060"/>
                </a:solidFill>
              </a:rPr>
            </a:br>
            <a:r>
              <a:rPr lang="en-CA" sz="2400" b="1" i="1" dirty="0" smtClean="0">
                <a:solidFill>
                  <a:srgbClr val="002060"/>
                </a:solidFill>
              </a:rPr>
              <a:t>the same!!! </a:t>
            </a:r>
            <a:endParaRPr lang="en-CA" sz="2400" b="1" i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4238" y="2375134"/>
            <a:ext cx="623590" cy="62181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1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1997" y="3017222"/>
            <a:ext cx="623590" cy="62181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2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9756" y="3668763"/>
            <a:ext cx="623590" cy="62181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3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7505" y="4320304"/>
            <a:ext cx="623590" cy="62181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glow rad="127000">
              <a:srgbClr val="FF00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4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216" y="6265474"/>
            <a:ext cx="5388124" cy="475894"/>
          </a:xfrm>
          <a:prstGeom prst="wedgeRoundRectCallout">
            <a:avLst>
              <a:gd name="adj1" fmla="val -36935"/>
              <a:gd name="adj2" fmla="val -310646"/>
              <a:gd name="adj3" fmla="val 16667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Which week day is this Sabbath on?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405780" y="188640"/>
            <a:ext cx="11449272" cy="6480720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The following points will be under close examination:</a:t>
            </a:r>
            <a:endParaRPr lang="en-US" sz="3600" dirty="0"/>
          </a:p>
          <a:p>
            <a:pPr marL="827722" lvl="3" indent="0">
              <a:buNone/>
            </a:pPr>
            <a:r>
              <a:rPr lang="en-US" sz="3600" dirty="0" smtClean="0"/>
              <a:t>(1)  </a:t>
            </a:r>
            <a:r>
              <a:rPr lang="en-US" sz="3600" dirty="0" smtClean="0">
                <a:solidFill>
                  <a:srgbClr val="7030A0"/>
                </a:solidFill>
              </a:rPr>
              <a:t>Joshua’s First </a:t>
            </a:r>
            <a:r>
              <a:rPr lang="en-US" sz="3600" dirty="0">
                <a:solidFill>
                  <a:srgbClr val="7030A0"/>
                </a:solidFill>
              </a:rPr>
              <a:t>Passover, </a:t>
            </a:r>
          </a:p>
          <a:p>
            <a:pPr marL="827722" lvl="3" indent="0">
              <a:buNone/>
            </a:pPr>
            <a:r>
              <a:rPr lang="en-US" sz="3600" dirty="0" smtClean="0"/>
              <a:t>(2)  </a:t>
            </a:r>
            <a:r>
              <a:rPr lang="en-US" sz="3600" dirty="0" smtClean="0">
                <a:solidFill>
                  <a:srgbClr val="7030A0"/>
                </a:solidFill>
              </a:rPr>
              <a:t>Wave </a:t>
            </a:r>
            <a:r>
              <a:rPr lang="en-US" sz="3600" dirty="0">
                <a:solidFill>
                  <a:srgbClr val="7030A0"/>
                </a:solidFill>
              </a:rPr>
              <a:t>Sheaf </a:t>
            </a:r>
            <a:r>
              <a:rPr lang="en-US" sz="3600" dirty="0">
                <a:solidFill>
                  <a:schemeClr val="tx2"/>
                </a:solidFill>
              </a:rPr>
              <a:t>and </a:t>
            </a:r>
            <a:r>
              <a:rPr lang="en-US" sz="3600" dirty="0" smtClean="0">
                <a:solidFill>
                  <a:schemeClr val="tx2"/>
                </a:solidFill>
              </a:rPr>
              <a:t>-</a:t>
            </a:r>
            <a:endParaRPr lang="en-US" sz="3600" dirty="0">
              <a:solidFill>
                <a:schemeClr val="tx2"/>
              </a:solidFill>
            </a:endParaRPr>
          </a:p>
          <a:p>
            <a:pPr marL="827722" lvl="3" indent="0">
              <a:buNone/>
            </a:pPr>
            <a:r>
              <a:rPr lang="en-US" sz="3600" dirty="0" smtClean="0"/>
              <a:t>(3)  </a:t>
            </a:r>
            <a:r>
              <a:rPr lang="en-US" sz="3600" dirty="0" smtClean="0">
                <a:solidFill>
                  <a:srgbClr val="7030A0"/>
                </a:solidFill>
              </a:rPr>
              <a:t>Unleavened </a:t>
            </a:r>
            <a:r>
              <a:rPr lang="en-US" sz="3600" dirty="0">
                <a:solidFill>
                  <a:srgbClr val="7030A0"/>
                </a:solidFill>
              </a:rPr>
              <a:t>Bread </a:t>
            </a:r>
            <a:r>
              <a:rPr lang="en-US" sz="3600" dirty="0" smtClean="0">
                <a:solidFill>
                  <a:srgbClr val="7030A0"/>
                </a:solidFill>
              </a:rPr>
              <a:t>Festival in Canaan.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2"/>
                </a:solidFill>
              </a:rPr>
              <a:t>The </a:t>
            </a:r>
            <a:r>
              <a:rPr lang="en-CA" sz="3600" dirty="0" smtClean="0">
                <a:solidFill>
                  <a:schemeClr val="tx2"/>
                </a:solidFill>
              </a:rPr>
              <a:t>main purpose </a:t>
            </a:r>
            <a:r>
              <a:rPr lang="en-CA" sz="3600" dirty="0">
                <a:solidFill>
                  <a:schemeClr val="tx2"/>
                </a:solidFill>
              </a:rPr>
              <a:t>of this study is to ascertain –</a:t>
            </a:r>
          </a:p>
          <a:p>
            <a:pPr marL="509588" indent="-514350">
              <a:buFont typeface="+mj-lt"/>
              <a:buAutoNum type="alphaUcPeriod"/>
            </a:pPr>
            <a:r>
              <a:rPr lang="en-CA" sz="2800" dirty="0">
                <a:solidFill>
                  <a:schemeClr val="tx2"/>
                </a:solidFill>
                <a:effectLst/>
              </a:rPr>
              <a:t>	</a:t>
            </a:r>
            <a:r>
              <a:rPr lang="en-CA" sz="2800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W</a:t>
            </a:r>
            <a:r>
              <a:rPr lang="en-CA" sz="28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hich </a:t>
            </a:r>
            <a:r>
              <a:rPr lang="en-CA" sz="2800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cycle </a:t>
            </a:r>
            <a:r>
              <a:rPr lang="en-CA" sz="2800" u="sng" dirty="0">
                <a:solidFill>
                  <a:schemeClr val="tx2"/>
                </a:solidFill>
                <a:effectLst/>
              </a:rPr>
              <a:t>of the </a:t>
            </a:r>
            <a:r>
              <a:rPr lang="en-CA" sz="2800" u="sng" dirty="0" smtClean="0">
                <a:solidFill>
                  <a:schemeClr val="tx2"/>
                </a:solidFill>
                <a:effectLst/>
              </a:rPr>
              <a:t>week did Joshua observe the </a:t>
            </a:r>
            <a:r>
              <a:rPr lang="en-CA" sz="2800" u="sng" dirty="0">
                <a:solidFill>
                  <a:schemeClr val="tx2"/>
                </a:solidFill>
                <a:effectLst/>
              </a:rPr>
              <a:t>Passover </a:t>
            </a:r>
            <a:r>
              <a:rPr lang="en-CA" sz="2800" u="sng" dirty="0" smtClean="0">
                <a:solidFill>
                  <a:schemeClr val="tx2"/>
                </a:solidFill>
                <a:effectLst/>
              </a:rPr>
              <a:t/>
            </a:r>
            <a:br>
              <a:rPr lang="en-CA" sz="2800" u="sng" dirty="0" smtClean="0">
                <a:solidFill>
                  <a:schemeClr val="tx2"/>
                </a:solidFill>
                <a:effectLst/>
              </a:rPr>
            </a:br>
            <a:r>
              <a:rPr lang="en-CA" sz="2800" dirty="0" smtClean="0">
                <a:solidFill>
                  <a:schemeClr val="tx2"/>
                </a:solidFill>
                <a:effectLst/>
              </a:rPr>
              <a:t>		in the land of Canaan?</a:t>
            </a:r>
            <a:endParaRPr lang="en-CA" sz="2800" dirty="0">
              <a:solidFill>
                <a:schemeClr val="tx2"/>
              </a:solidFill>
              <a:effectLst/>
            </a:endParaRPr>
          </a:p>
          <a:p>
            <a:pPr marL="514350" indent="-514350">
              <a:buFont typeface="+mj-lt"/>
              <a:buAutoNum type="alphaUcPeriod"/>
            </a:pPr>
            <a:r>
              <a:rPr lang="en-CA" sz="2800" dirty="0">
                <a:solidFill>
                  <a:schemeClr val="tx2"/>
                </a:solidFill>
              </a:rPr>
              <a:t>	</a:t>
            </a:r>
            <a:r>
              <a:rPr lang="en-CA" sz="2800" dirty="0" smtClean="0">
                <a:solidFill>
                  <a:schemeClr val="tx2"/>
                </a:solidFill>
              </a:rPr>
              <a:t>What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cycle of the week </a:t>
            </a:r>
            <a:r>
              <a:rPr lang="en-CA" sz="2800" u="sng" dirty="0" smtClean="0">
                <a:solidFill>
                  <a:schemeClr val="tx2"/>
                </a:solidFill>
              </a:rPr>
              <a:t>was New Year’s da</a:t>
            </a:r>
            <a:r>
              <a:rPr lang="en-CA" sz="2800" dirty="0" smtClean="0">
                <a:solidFill>
                  <a:schemeClr val="tx2"/>
                </a:solidFill>
              </a:rPr>
              <a:t>y in that same year?</a:t>
            </a:r>
          </a:p>
          <a:p>
            <a:pPr marL="509588" indent="-514350">
              <a:buFont typeface="+mj-lt"/>
              <a:buAutoNum type="alphaUcPeriod"/>
            </a:pP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 Did Joshua abide by the Enoch, </a:t>
            </a:r>
            <a:r>
              <a:rPr lang="en-CA" sz="2800" dirty="0" err="1" smtClean="0">
                <a:solidFill>
                  <a:schemeClr val="tx2"/>
                </a:solidFill>
              </a:rPr>
              <a:t>Zadokite</a:t>
            </a:r>
            <a:r>
              <a:rPr lang="en-CA" sz="2800" dirty="0" smtClean="0">
                <a:solidFill>
                  <a:schemeClr val="tx2"/>
                </a:solidFill>
              </a:rPr>
              <a:t>, Essene or a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     	lunar based calendar? 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u="sng" dirty="0">
                <a:solidFill>
                  <a:schemeClr val="tx2"/>
                </a:solidFill>
                <a:effectLst>
                  <a:glow rad="38100">
                    <a:srgbClr val="CC00FF"/>
                  </a:glow>
                </a:effectLst>
              </a:rPr>
              <a:t>O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38100">
                    <a:srgbClr val="CC00FF"/>
                  </a:glow>
                </a:effectLst>
              </a:rPr>
              <a:t>r neither of them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38100">
                    <a:srgbClr val="CC00FF"/>
                  </a:glow>
                </a:effectLst>
              </a:rPr>
              <a:t>?</a:t>
            </a:r>
            <a:endParaRPr lang="en-CA" sz="2800" b="1" dirty="0">
              <a:solidFill>
                <a:schemeClr val="tx2"/>
              </a:solidFill>
              <a:effectLst>
                <a:glow rad="38100">
                  <a:srgbClr val="CC00FF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6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405780" y="116632"/>
            <a:ext cx="11449272" cy="6624736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rgbClr val="FFFF00"/>
            </a:glow>
          </a:effectLst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Segoe Print" pitchFamily="2" charset="0"/>
              </a:rPr>
              <a:t>Why is it so important to know </a:t>
            </a:r>
            <a:b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Segoe Print" pitchFamily="2" charset="0"/>
              </a:rPr>
            </a:b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Segoe Print" pitchFamily="2" charset="0"/>
              </a:rPr>
              <a:t>which cycle of the week the Passover fell upon in the event of Joshua entering Canaan?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/>
              <a:t>          Because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rabbis</a:t>
            </a:r>
            <a:r>
              <a:rPr lang="en-US" sz="2800" dirty="0"/>
              <a:t> say that certain Festivals </a:t>
            </a:r>
            <a:br>
              <a:rPr lang="en-US" sz="2800" dirty="0"/>
            </a:br>
            <a:r>
              <a:rPr lang="en-US" sz="2800" dirty="0" smtClean="0"/>
              <a:t>          </a:t>
            </a:r>
            <a:r>
              <a:rPr lang="en-US" sz="2800" b="1" dirty="0" smtClean="0">
                <a:solidFill>
                  <a:srgbClr val="FF0000"/>
                </a:solidFill>
              </a:rPr>
              <a:t>cannot land on</a:t>
            </a:r>
            <a:r>
              <a:rPr lang="en-US" sz="2800" dirty="0" smtClean="0"/>
              <a:t> the weekly </a:t>
            </a:r>
            <a:r>
              <a:rPr lang="en-US" sz="2800" b="1" dirty="0" smtClean="0"/>
              <a:t>H7676</a:t>
            </a:r>
            <a:r>
              <a:rPr lang="en-US" sz="2800" dirty="0" smtClean="0"/>
              <a:t> Shabbath.</a:t>
            </a:r>
            <a:br>
              <a:rPr lang="en-US" sz="2800" dirty="0" smtClean="0"/>
            </a:br>
            <a:r>
              <a:rPr lang="en-US" sz="2800" dirty="0" smtClean="0"/>
              <a:t>          Passover is one of these festivals.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/>
              <a:t>             What do the </a:t>
            </a:r>
            <a:r>
              <a:rPr lang="en-US" sz="2800" dirty="0" err="1" smtClean="0"/>
              <a:t>Enochian</a:t>
            </a:r>
            <a:r>
              <a:rPr lang="en-US" sz="2800" dirty="0" smtClean="0"/>
              <a:t> calendars claim about this?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		The p</a:t>
            </a:r>
            <a:r>
              <a:rPr lang="en-US" sz="2800" u="sng" dirty="0" smtClean="0"/>
              <a:t>riestl</a:t>
            </a:r>
            <a:r>
              <a:rPr lang="en-US" sz="2800" dirty="0" smtClean="0"/>
              <a:t>y</a:t>
            </a:r>
            <a:r>
              <a:rPr lang="en-US" sz="2800" u="sng" dirty="0" smtClean="0"/>
              <a:t> course based</a:t>
            </a:r>
            <a:r>
              <a:rPr lang="en-US" sz="2800" dirty="0" smtClean="0"/>
              <a:t> calendars claim the Festivals are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ALWAYS</a:t>
            </a:r>
            <a:r>
              <a:rPr lang="en-US" sz="2800" dirty="0" smtClean="0"/>
              <a:t> on the exact same cycle </a:t>
            </a:r>
            <a:r>
              <a:rPr lang="en-US" sz="2000" dirty="0" smtClean="0">
                <a:solidFill>
                  <a:schemeClr val="tx2"/>
                </a:solidFill>
              </a:rPr>
              <a:t>(day) </a:t>
            </a:r>
            <a:r>
              <a:rPr lang="en-US" sz="2800" dirty="0" smtClean="0"/>
              <a:t>of the week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EVERY YEAR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ill Enoch try to claim Joshua’s Passover must be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in the 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month of the year?</a:t>
            </a:r>
            <a:endParaRPr lang="en-US" sz="2800" b="1" u="sng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9028" y="6492875"/>
            <a:ext cx="54080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Rae\Desktop\ribbis know it 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5" y="1988840"/>
            <a:ext cx="1738503" cy="23145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18148" y="4221088"/>
            <a:ext cx="6984776" cy="0"/>
          </a:xfrm>
          <a:prstGeom prst="line">
            <a:avLst/>
          </a:prstGeom>
          <a:ln w="7620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00"/>
            </a:gs>
            <a:gs pos="50000">
              <a:srgbClr val="FFFF00"/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620688"/>
            <a:ext cx="11665296" cy="5832648"/>
          </a:xfrm>
          <a:solidFill>
            <a:schemeClr val="bg1"/>
          </a:solidFill>
          <a:ln w="57150">
            <a:solidFill>
              <a:srgbClr val="CC00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2800" dirty="0" smtClean="0">
                <a:solidFill>
                  <a:srgbClr val="7030A0"/>
                </a:solidFill>
              </a:rPr>
              <a:t>Primarily: </a:t>
            </a:r>
            <a:r>
              <a:rPr lang="en-CA" sz="2800" dirty="0" smtClean="0">
                <a:solidFill>
                  <a:schemeClr val="tx2"/>
                </a:solidFill>
              </a:rPr>
              <a:t>	A review of 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chemeClr val="tx2"/>
                </a:solidFill>
              </a:rPr>
              <a:t> commands that directly address	</a:t>
            </a:r>
            <a:r>
              <a:rPr lang="en-CA" sz="2800" dirty="0">
                <a:solidFill>
                  <a:schemeClr val="tx2"/>
                </a:solidFill>
              </a:rPr>
              <a:t/>
            </a:r>
            <a:br>
              <a:rPr lang="en-CA" sz="2800" dirty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     	the entrance into Canaan by the Hebrew nation.</a:t>
            </a:r>
          </a:p>
          <a:p>
            <a:endParaRPr lang="en-CA" sz="2800" dirty="0" smtClean="0">
              <a:solidFill>
                <a:schemeClr val="tx2"/>
              </a:solidFill>
            </a:endParaRPr>
          </a:p>
          <a:p>
            <a:r>
              <a:rPr lang="en-CA" sz="2800" dirty="0" smtClean="0">
                <a:solidFill>
                  <a:srgbClr val="7030A0"/>
                </a:solidFill>
              </a:rPr>
              <a:t>Secondly:</a:t>
            </a:r>
            <a:r>
              <a:rPr lang="en-CA" sz="2800" dirty="0" smtClean="0">
                <a:solidFill>
                  <a:srgbClr val="FF0000"/>
                </a:solidFill>
              </a:rPr>
              <a:t>	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chemeClr val="tx2"/>
                </a:solidFill>
              </a:rPr>
              <a:t> statute instructions will be placed like a 		translucent paper over these Priestly Calendar acclamations. </a:t>
            </a:r>
          </a:p>
          <a:p>
            <a:endParaRPr lang="en-CA" sz="2800" dirty="0">
              <a:solidFill>
                <a:schemeClr val="tx2"/>
              </a:solidFill>
            </a:endParaRPr>
          </a:p>
          <a:p>
            <a:r>
              <a:rPr lang="en-CA" sz="2800" b="1" i="1" dirty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Comic Sans MS" pitchFamily="66" charset="0"/>
              </a:rPr>
              <a:t>F</a:t>
            </a:r>
            <a:r>
              <a:rPr lang="en-CA" sz="2800" b="1" i="1" dirty="0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Comic Sans MS" pitchFamily="66" charset="0"/>
              </a:rPr>
              <a:t>inal conclusive evidence will be gathered from this question:</a:t>
            </a:r>
          </a:p>
          <a:p>
            <a:r>
              <a:rPr lang="en-CA" sz="2800" b="1" i="1" dirty="0" smtClean="0">
                <a:solidFill>
                  <a:srgbClr val="FF6600"/>
                </a:solidFill>
                <a:latin typeface="Comic Sans MS" pitchFamily="66" charset="0"/>
              </a:rPr>
              <a:t>  </a:t>
            </a:r>
            <a:r>
              <a:rPr lang="en-CA" sz="2800" dirty="0" smtClean="0">
                <a:solidFill>
                  <a:schemeClr val="tx2"/>
                </a:solidFill>
              </a:rPr>
              <a:t/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b="1" dirty="0" smtClean="0">
                <a:solidFill>
                  <a:schemeClr val="tx2"/>
                </a:solidFill>
              </a:rPr>
              <a:t>Will these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Priestly Calendar </a:t>
            </a:r>
            <a:r>
              <a:rPr lang="en-CA" sz="2800" b="1" dirty="0" smtClean="0">
                <a:solidFill>
                  <a:schemeClr val="tx2"/>
                </a:solidFill>
              </a:rPr>
              <a:t>stipulations fulfill the commands of </a:t>
            </a:r>
            <a:r>
              <a:rPr lang="en-CA" sz="2800" b="1" dirty="0" smtClean="0">
                <a:solidFill>
                  <a:srgbClr val="0000FF"/>
                </a:solidFill>
              </a:rPr>
              <a:t>Yahuah </a:t>
            </a:r>
            <a:br>
              <a:rPr lang="en-CA" sz="2800" b="1" dirty="0" smtClean="0">
                <a:solidFill>
                  <a:srgbClr val="0000FF"/>
                </a:solidFill>
              </a:rPr>
            </a:br>
            <a:endParaRPr lang="en-CA" sz="2800" b="1" dirty="0" smtClean="0">
              <a:solidFill>
                <a:srgbClr val="0000FF"/>
              </a:solidFill>
            </a:endParaRPr>
          </a:p>
          <a:p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9028" y="6592267"/>
            <a:ext cx="480392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972" y="4869160"/>
            <a:ext cx="89289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 without deviating from </a:t>
            </a:r>
            <a:r>
              <a:rPr lang="en-CA" sz="3200" b="1" dirty="0" err="1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Mosheh’s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 writings?</a:t>
            </a:r>
            <a:r>
              <a:rPr lang="en-CA" sz="3200" b="1" dirty="0" smtClean="0">
                <a:solidFill>
                  <a:schemeClr val="tx2"/>
                </a:solidFill>
              </a:rPr>
              <a:t> 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2146727" y="5639718"/>
            <a:ext cx="89289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 Or - from </a:t>
            </a:r>
            <a:r>
              <a:rPr lang="en-CA" sz="32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Yahuah’s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 statutes?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1341884" y="188640"/>
            <a:ext cx="9505056" cy="76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The Investigation Begins Here</a:t>
            </a:r>
            <a:endParaRPr lang="en-CA" sz="44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32" y="188640"/>
            <a:ext cx="11324528" cy="11521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Joshua Enters Canaan - Covenant Calendar Club</a:t>
            </a: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100" spc="150" dirty="0" smtClean="0">
                <a:ln w="11430"/>
                <a:solidFill>
                  <a:srgbClr val="00FFFF"/>
                </a:solidFill>
                <a:latin typeface="Berlin Sans FB Demi" pitchFamily="34" charset="0"/>
              </a:rPr>
              <a:t>&lt;www.studythecalendar.com&gt;</a:t>
            </a:r>
            <a:endParaRPr lang="en-US" sz="3100" spc="150" dirty="0">
              <a:ln w="11430"/>
              <a:solidFill>
                <a:srgbClr val="00FF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419" y="1700808"/>
            <a:ext cx="5616625" cy="46805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latin typeface="Comic Sans MS" pitchFamily="66" charset="0"/>
              </a:rPr>
              <a:t>Note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:  There are many details in </a:t>
            </a:r>
            <a:br>
              <a:rPr lang="en-US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this study that are necessary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to </a:t>
            </a:r>
            <a:b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fully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understand today’s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study.</a:t>
            </a:r>
            <a:endParaRPr lang="en-US" sz="1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FFFF"/>
                </a:solidFill>
                <a:latin typeface="Comic Sans MS" pitchFamily="66" charset="0"/>
              </a:rPr>
              <a:t>The first Joshua study proves: 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Abib 14 Passover occurred on H7676 weekly Shabbat.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Wave Sheaf Festival celebrated first on the morning of Abib 15.</a:t>
            </a:r>
          </a:p>
          <a:p>
            <a:pPr marL="452438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Unleavened Bread Festival celebrated second on Abib 15.</a:t>
            </a:r>
          </a:p>
          <a:p>
            <a:pPr marL="452438" indent="-457200">
              <a:buFont typeface="+mj-lt"/>
              <a:buAutoNum type="arabicPeriod"/>
            </a:pPr>
            <a:endParaRPr lang="en-US" sz="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2764" y="6381328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ae\Desktop\#8T4 - Joshua 3-5  Joshua &amp; Firstfruits [102 slides]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556792"/>
            <a:ext cx="5715000" cy="4286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/>
            </a:gs>
            <a:gs pos="50000">
              <a:srgbClr val="FFFF00">
                <a:alpha val="65000"/>
                <a:lumMod val="75000"/>
                <a:lumOff val="25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828" y="2708920"/>
            <a:ext cx="10729192" cy="3888432"/>
          </a:xfrm>
          <a:gradFill>
            <a:gsLst>
              <a:gs pos="74000">
                <a:srgbClr val="FF33CC">
                  <a:lumMod val="47000"/>
                  <a:lumOff val="53000"/>
                </a:srgbClr>
              </a:gs>
              <a:gs pos="50000">
                <a:srgbClr val="FFFF00">
                  <a:lumMod val="44000"/>
                  <a:lumOff val="56000"/>
                </a:srgbClr>
              </a:gs>
              <a:gs pos="100000">
                <a:schemeClr val="bg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CA" sz="2800" b="1" u="sng" dirty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F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irst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, </a:t>
            </a:r>
            <a:r>
              <a:rPr lang="en-CA" sz="2800" dirty="0" smtClean="0">
                <a:solidFill>
                  <a:schemeClr val="tx2"/>
                </a:solidFill>
              </a:rPr>
              <a:t>we are going to look at </a:t>
            </a:r>
            <a:r>
              <a:rPr lang="en-CA" sz="2800" b="1" dirty="0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chemeClr val="tx2"/>
                </a:solidFill>
              </a:rPr>
              <a:t> provision for men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who were defiled and could not observe the Passover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in the first month of Abib.</a:t>
            </a:r>
          </a:p>
          <a:p>
            <a:pPr lvl="0" algn="ctr">
              <a:lnSpc>
                <a:spcPct val="110000"/>
              </a:lnSpc>
            </a:pP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Second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9933"/>
                  </a:glow>
                </a:effectLst>
              </a:rPr>
              <a:t>,</a:t>
            </a:r>
            <a:r>
              <a:rPr lang="en-CA" sz="2800" dirty="0" smtClean="0">
                <a:solidFill>
                  <a:srgbClr val="000000"/>
                </a:solidFill>
              </a:rPr>
              <a:t> we’ll </a:t>
            </a:r>
            <a:r>
              <a:rPr lang="en-CA" sz="2800" dirty="0">
                <a:solidFill>
                  <a:srgbClr val="000000"/>
                </a:solidFill>
              </a:rPr>
              <a:t>have a close look at the statute commands 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000000"/>
                </a:solidFill>
              </a:rPr>
              <a:t>that </a:t>
            </a:r>
            <a:r>
              <a:rPr lang="en-CA" sz="2800" dirty="0">
                <a:solidFill>
                  <a:srgbClr val="000000"/>
                </a:solidFill>
              </a:rPr>
              <a:t>were </a:t>
            </a:r>
            <a:r>
              <a:rPr lang="en-CA" sz="2800" dirty="0" smtClean="0">
                <a:solidFill>
                  <a:srgbClr val="000000"/>
                </a:solidFill>
              </a:rPr>
              <a:t>“commanded</a:t>
            </a:r>
            <a:r>
              <a:rPr lang="en-CA" sz="2800" dirty="0">
                <a:solidFill>
                  <a:srgbClr val="000000"/>
                </a:solidFill>
              </a:rPr>
              <a:t>” by </a:t>
            </a:r>
            <a:r>
              <a:rPr lang="en-CA" sz="2800" b="1" dirty="0">
                <a:solidFill>
                  <a:srgbClr val="0000FF"/>
                </a:solidFill>
              </a:rPr>
              <a:t>Yahuah</a:t>
            </a:r>
            <a:r>
              <a:rPr lang="en-CA" sz="2800" dirty="0">
                <a:solidFill>
                  <a:srgbClr val="0000FF"/>
                </a:solidFill>
              </a:rPr>
              <a:t>, </a:t>
            </a:r>
            <a:r>
              <a:rPr lang="en-CA" sz="2800" dirty="0" smtClean="0">
                <a:solidFill>
                  <a:srgbClr val="0000FF"/>
                </a:solidFill>
              </a:rPr>
              <a:t/>
            </a:r>
            <a:br>
              <a:rPr lang="en-CA" sz="2800" dirty="0" smtClean="0">
                <a:solidFill>
                  <a:srgbClr val="0000FF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throu</a:t>
            </a:r>
            <a:r>
              <a:rPr lang="en-CA" sz="2800" b="1" dirty="0" smtClean="0">
                <a:solidFill>
                  <a:srgbClr val="0000FF"/>
                </a:solidFill>
              </a:rPr>
              <a:t>g</a:t>
            </a:r>
            <a:r>
              <a:rPr lang="en-CA" sz="2800" b="1" u="sng" dirty="0" smtClean="0">
                <a:solidFill>
                  <a:srgbClr val="0000FF"/>
                </a:solidFill>
              </a:rPr>
              <a:t>h </a:t>
            </a:r>
            <a:r>
              <a:rPr lang="en-CA" sz="2800" b="1" u="sng" dirty="0">
                <a:solidFill>
                  <a:srgbClr val="0000FF"/>
                </a:solidFill>
              </a:rPr>
              <a:t>Mosheh</a:t>
            </a:r>
            <a:r>
              <a:rPr lang="en-CA" sz="2800" b="1" dirty="0">
                <a:solidFill>
                  <a:srgbClr val="0000FF"/>
                </a:solidFill>
              </a:rPr>
              <a:t>,</a:t>
            </a:r>
            <a:r>
              <a:rPr lang="en-CA" sz="2800" dirty="0">
                <a:solidFill>
                  <a:srgbClr val="0000FF"/>
                </a:solidFill>
              </a:rPr>
              <a:t/>
            </a:r>
            <a:br>
              <a:rPr lang="en-CA" sz="2800" dirty="0">
                <a:solidFill>
                  <a:srgbClr val="0000FF"/>
                </a:solidFill>
              </a:rPr>
            </a:br>
            <a:r>
              <a:rPr lang="en-CA" sz="2800" dirty="0">
                <a:solidFill>
                  <a:srgbClr val="000000"/>
                </a:solidFill>
              </a:rPr>
              <a:t> for Joshua to execute </a:t>
            </a:r>
            <a:r>
              <a:rPr lang="en-CA" sz="2800" u="sng" dirty="0">
                <a:solidFill>
                  <a:srgbClr val="000000"/>
                </a:solidFill>
              </a:rPr>
              <a:t>with extreme precision</a:t>
            </a:r>
            <a:r>
              <a:rPr lang="en-CA" sz="2800" dirty="0" smtClean="0">
                <a:solidFill>
                  <a:srgbClr val="000000"/>
                </a:solidFill>
              </a:rPr>
              <a:t>.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02" y="905038"/>
            <a:ext cx="11630166" cy="774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400" b="1" dirty="0" smtClean="0">
                <a:solidFill>
                  <a:srgbClr val="CC6600"/>
                </a:solidFill>
              </a:rPr>
              <a:t>Understanding </a:t>
            </a:r>
            <a:r>
              <a:rPr lang="en-US" sz="3400" b="1" u="sng" dirty="0" smtClean="0">
                <a:solidFill>
                  <a:srgbClr val="0000FF"/>
                </a:solidFill>
              </a:rPr>
              <a:t>Yahuah’s</a:t>
            </a:r>
            <a:r>
              <a:rPr lang="en-US" sz="3400" b="1" dirty="0" smtClean="0">
                <a:solidFill>
                  <a:srgbClr val="CC6600"/>
                </a:solidFill>
              </a:rPr>
              <a:t> Instructions to Enter Canaan</a:t>
            </a:r>
            <a:endParaRPr lang="en-CA" sz="3400" b="1" dirty="0">
              <a:solidFill>
                <a:srgbClr val="CC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940" y="1808378"/>
            <a:ext cx="877493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#1.1:  Passover in </a:t>
            </a:r>
            <a:r>
              <a:rPr lang="en-U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0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</a:t>
            </a:r>
            <a:r>
              <a:rPr lang="en-U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month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638028" y="135685"/>
            <a:ext cx="6912770" cy="784495"/>
          </a:xfrm>
          <a:prstGeom prst="ellipse">
            <a:avLst/>
          </a:prstGeom>
          <a:solidFill>
            <a:schemeClr val="tx2"/>
          </a:solidFill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dirty="0" smtClean="0"/>
              <a:t>Section #1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2289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332656"/>
            <a:ext cx="11665296" cy="6264696"/>
          </a:xfrm>
          <a:gradFill>
            <a:gsLst>
              <a:gs pos="74000">
                <a:srgbClr val="FF33CC">
                  <a:lumMod val="47000"/>
                  <a:lumOff val="53000"/>
                </a:srgbClr>
              </a:gs>
              <a:gs pos="50000">
                <a:srgbClr val="FFFF00">
                  <a:lumMod val="44000"/>
                  <a:lumOff val="56000"/>
                  <a:alpha val="80000"/>
                </a:srgbClr>
              </a:gs>
              <a:gs pos="100000">
                <a:schemeClr val="bg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anchor="ctr">
            <a:normAutofit fontScale="85000" lnSpcReduction="10000"/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CA" sz="2800" dirty="0" smtClean="0">
                <a:solidFill>
                  <a:schemeClr val="tx2"/>
                </a:solidFill>
              </a:rPr>
              <a:t>In Numbers 9:  Certain men were inquiring of Mosheh why they could not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        observe the Passover, and requested a solution to this problem.              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        </a:t>
            </a:r>
            <a:r>
              <a:rPr lang="en-CA" sz="2800" b="1" dirty="0" smtClean="0"/>
              <a:t>Why? </a:t>
            </a:r>
            <a:r>
              <a:rPr lang="en-CA" sz="2800" dirty="0" smtClean="0">
                <a:solidFill>
                  <a:schemeClr val="tx2"/>
                </a:solidFill>
              </a:rPr>
              <a:t> They were defiled by handling the dead body of a person. </a:t>
            </a:r>
            <a:endParaRPr lang="en-CA" sz="2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endParaRPr lang="en-CA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Num </a:t>
            </a:r>
            <a:r>
              <a:rPr lang="en-US" sz="2800" b="1" i="1" dirty="0"/>
              <a:t>9:8  </a:t>
            </a:r>
            <a:r>
              <a:rPr lang="en-US" sz="2800" b="1" i="1" dirty="0" smtClean="0"/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And </a:t>
            </a:r>
            <a:r>
              <a:rPr lang="en-US" sz="2800" dirty="0">
                <a:solidFill>
                  <a:srgbClr val="002060"/>
                </a:solidFill>
              </a:rPr>
              <a:t>Moses said unto them, Stand still, and I will hear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          	what </a:t>
            </a:r>
            <a:r>
              <a:rPr lang="en-US" sz="2800" dirty="0" smtClean="0">
                <a:solidFill>
                  <a:srgbClr val="0000FF"/>
                </a:solidFill>
              </a:rPr>
              <a:t>[Yahuah] </a:t>
            </a:r>
            <a:r>
              <a:rPr lang="en-US" sz="2800" dirty="0">
                <a:solidFill>
                  <a:srgbClr val="002060"/>
                </a:solidFill>
              </a:rPr>
              <a:t>will command concerning you. </a:t>
            </a:r>
          </a:p>
          <a:p>
            <a:pPr>
              <a:lnSpc>
                <a:spcPct val="150000"/>
              </a:lnSpc>
            </a:pPr>
            <a:r>
              <a:rPr lang="en-US" sz="2800" b="1" i="1" dirty="0" err="1"/>
              <a:t>Num</a:t>
            </a:r>
            <a:r>
              <a:rPr lang="en-US" sz="2800" b="1" i="1" dirty="0"/>
              <a:t> 9:9  </a:t>
            </a:r>
            <a:r>
              <a:rPr lang="en-US" sz="2800" b="1" i="1" dirty="0" smtClean="0"/>
              <a:t>  </a:t>
            </a:r>
            <a:r>
              <a:rPr lang="en-US" sz="2800" dirty="0" smtClean="0">
                <a:solidFill>
                  <a:srgbClr val="002060"/>
                </a:solidFill>
                <a:effectLst>
                  <a:glow rad="127000">
                    <a:srgbClr val="FF9933"/>
                  </a:glow>
                </a:effectLst>
              </a:rPr>
              <a:t>And </a:t>
            </a:r>
            <a:r>
              <a:rPr lang="en-US" sz="2800" dirty="0" smtClean="0">
                <a:solidFill>
                  <a:srgbClr val="0000FF"/>
                </a:solidFill>
                <a:effectLst>
                  <a:glow rad="127000">
                    <a:srgbClr val="FF9933"/>
                  </a:glow>
                </a:effectLst>
              </a:rPr>
              <a:t>[Yahuah] </a:t>
            </a:r>
            <a:r>
              <a:rPr lang="en-US" sz="2800" dirty="0" err="1">
                <a:solidFill>
                  <a:srgbClr val="002060"/>
                </a:solidFill>
                <a:effectLst>
                  <a:glow rad="127000">
                    <a:srgbClr val="FF9933"/>
                  </a:glow>
                </a:effectLst>
              </a:rPr>
              <a:t>spake</a:t>
            </a:r>
            <a:r>
              <a:rPr lang="en-US" sz="2800" dirty="0">
                <a:solidFill>
                  <a:srgbClr val="002060"/>
                </a:solidFill>
                <a:effectLst>
                  <a:glow rad="127000">
                    <a:srgbClr val="FF9933"/>
                  </a:glow>
                </a:effectLst>
              </a:rPr>
              <a:t> unto Moses, saying, 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Num 9:10  </a:t>
            </a:r>
            <a:r>
              <a:rPr lang="en-US" sz="2800" dirty="0">
                <a:solidFill>
                  <a:srgbClr val="002060"/>
                </a:solidFill>
              </a:rPr>
              <a:t>Speak unto the children of Israel, saying, If any man of you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          		or of </a:t>
            </a:r>
            <a:r>
              <a:rPr lang="en-US" sz="2800" dirty="0">
                <a:solidFill>
                  <a:srgbClr val="002060"/>
                </a:solidFill>
              </a:rPr>
              <a:t>your posterity shall be unclean </a:t>
            </a:r>
            <a:r>
              <a:rPr lang="en-US" sz="2800" b="1" dirty="0" smtClean="0">
                <a:solidFill>
                  <a:srgbClr val="FF0000"/>
                </a:solidFill>
              </a:rPr>
              <a:t>[#1] </a:t>
            </a:r>
            <a:r>
              <a:rPr lang="en-US" sz="2800" dirty="0" smtClean="0">
                <a:solidFill>
                  <a:srgbClr val="002060"/>
                </a:solidFill>
              </a:rPr>
              <a:t>by </a:t>
            </a:r>
            <a:r>
              <a:rPr lang="en-US" sz="2800" dirty="0">
                <a:solidFill>
                  <a:srgbClr val="002060"/>
                </a:solidFill>
              </a:rPr>
              <a:t>reason of a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          		dead body, or </a:t>
            </a:r>
            <a:r>
              <a:rPr lang="en-US" sz="2800" b="1" dirty="0" smtClean="0">
                <a:solidFill>
                  <a:srgbClr val="FF0000"/>
                </a:solidFill>
              </a:rPr>
              <a:t>[#2]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</a:rPr>
              <a:t>be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in a journey afar off, yet he shall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          		keep </a:t>
            </a:r>
            <a:r>
              <a:rPr lang="en-US" sz="2800" dirty="0">
                <a:solidFill>
                  <a:srgbClr val="002060"/>
                </a:solidFill>
              </a:rPr>
              <a:t>the </a:t>
            </a:r>
            <a:r>
              <a:rPr lang="en-US" sz="2800" dirty="0" err="1" smtClean="0">
                <a:solidFill>
                  <a:srgbClr val="002060"/>
                </a:solidFill>
              </a:rPr>
              <a:t>passover</a:t>
            </a:r>
            <a:r>
              <a:rPr lang="en-US" sz="2800" dirty="0" smtClean="0">
                <a:solidFill>
                  <a:srgbClr val="002060"/>
                </a:solidFill>
              </a:rPr>
              <a:t> unto </a:t>
            </a:r>
            <a:r>
              <a:rPr lang="en-US" sz="2800" dirty="0" smtClean="0">
                <a:solidFill>
                  <a:srgbClr val="0000FF"/>
                </a:solidFill>
              </a:rPr>
              <a:t>[Yahuah].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84626" y="6545992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780" y="5121536"/>
            <a:ext cx="2376264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400" b="1" dirty="0" smtClean="0"/>
              <a:t>Also see:</a:t>
            </a:r>
          </a:p>
          <a:p>
            <a:pPr algn="ctr"/>
            <a:r>
              <a:rPr lang="en-US" sz="2400" b="1" dirty="0" smtClean="0"/>
              <a:t>Num 19:11-16.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43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88640"/>
            <a:ext cx="11809312" cy="6264696"/>
          </a:xfrm>
          <a:gradFill>
            <a:gsLst>
              <a:gs pos="74000">
                <a:srgbClr val="FF33CC">
                  <a:lumMod val="47000"/>
                  <a:lumOff val="53000"/>
                </a:srgbClr>
              </a:gs>
              <a:gs pos="50000">
                <a:srgbClr val="FFFF00">
                  <a:lumMod val="44000"/>
                  <a:lumOff val="56000"/>
                  <a:alpha val="80000"/>
                </a:srgbClr>
              </a:gs>
              <a:gs pos="100000">
                <a:schemeClr val="bg2">
                  <a:lumMod val="90000"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What were </a:t>
            </a:r>
            <a:r>
              <a:rPr lang="en-US" sz="2800" dirty="0" smtClean="0">
                <a:solidFill>
                  <a:srgbClr val="0000FF"/>
                </a:solidFill>
              </a:rPr>
              <a:t>Yahuah’s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two</a:t>
            </a:r>
            <a:r>
              <a:rPr lang="en-US" sz="2800" dirty="0" smtClean="0">
                <a:solidFill>
                  <a:srgbClr val="002060"/>
                </a:solidFill>
              </a:rPr>
              <a:t> points that would give permission to observe an alternate Passover in the second month?</a:t>
            </a:r>
          </a:p>
          <a:p>
            <a:pPr marL="514350" indent="-514350">
              <a:lnSpc>
                <a:spcPct val="150000"/>
              </a:lnSpc>
              <a:buClr>
                <a:srgbClr val="00B050"/>
              </a:buClr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If </a:t>
            </a:r>
            <a:r>
              <a:rPr lang="en-US" sz="2800" dirty="0">
                <a:solidFill>
                  <a:srgbClr val="002060"/>
                </a:solidFill>
              </a:rPr>
              <a:t>any man of you or </a:t>
            </a:r>
            <a:r>
              <a:rPr lang="en-US" sz="2800" dirty="0" smtClean="0">
                <a:solidFill>
                  <a:srgbClr val="002060"/>
                </a:solidFill>
              </a:rPr>
              <a:t>of </a:t>
            </a:r>
            <a:r>
              <a:rPr lang="en-US" sz="2800" dirty="0">
                <a:solidFill>
                  <a:srgbClr val="002060"/>
                </a:solidFill>
              </a:rPr>
              <a:t>your posterity shall be </a:t>
            </a:r>
            <a:r>
              <a:rPr lang="en-US" sz="2800" b="1" u="sng" dirty="0" smtClean="0">
                <a:solidFill>
                  <a:srgbClr val="002060"/>
                </a:solidFill>
              </a:rPr>
              <a:t>unclean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		</a:t>
            </a:r>
            <a:r>
              <a:rPr lang="en-US" sz="2800" b="1" i="1" dirty="0" smtClean="0">
                <a:solidFill>
                  <a:srgbClr val="FF0000"/>
                </a:solidFill>
              </a:rPr>
              <a:t>by </a:t>
            </a:r>
            <a:r>
              <a:rPr lang="en-US" sz="2800" b="1" i="1" dirty="0">
                <a:solidFill>
                  <a:srgbClr val="FF0000"/>
                </a:solidFill>
              </a:rPr>
              <a:t>reason of a </a:t>
            </a:r>
            <a:r>
              <a:rPr lang="en-US" sz="2800" b="1" u="sng" dirty="0" smtClean="0">
                <a:solidFill>
                  <a:srgbClr val="002060"/>
                </a:solidFill>
              </a:rPr>
              <a:t>dead </a:t>
            </a:r>
            <a:r>
              <a:rPr lang="en-US" sz="2800" b="1" u="sng" dirty="0">
                <a:solidFill>
                  <a:srgbClr val="002060"/>
                </a:solidFill>
              </a:rPr>
              <a:t>bod</a:t>
            </a:r>
            <a:r>
              <a:rPr lang="en-US" sz="2800" b="1" dirty="0">
                <a:solidFill>
                  <a:srgbClr val="002060"/>
                </a:solidFill>
              </a:rPr>
              <a:t>y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00B050"/>
              </a:buClr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or </a:t>
            </a:r>
            <a:r>
              <a:rPr lang="en-US" sz="2800" i="1" dirty="0">
                <a:solidFill>
                  <a:srgbClr val="002060"/>
                </a:solidFill>
              </a:rPr>
              <a:t>be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i="1" u="sng" dirty="0">
                <a:solidFill>
                  <a:srgbClr val="002060"/>
                </a:solidFill>
              </a:rPr>
              <a:t>in a </a:t>
            </a:r>
            <a:r>
              <a:rPr lang="en-US" sz="2800" b="1" i="1" dirty="0">
                <a:solidFill>
                  <a:srgbClr val="002060"/>
                </a:solidFill>
              </a:rPr>
              <a:t>j</a:t>
            </a:r>
            <a:r>
              <a:rPr lang="en-US" sz="2800" b="1" i="1" u="sng" dirty="0">
                <a:solidFill>
                  <a:srgbClr val="002060"/>
                </a:solidFill>
              </a:rPr>
              <a:t>ourne</a:t>
            </a:r>
            <a:r>
              <a:rPr lang="en-US" sz="2800" b="1" i="1" dirty="0">
                <a:solidFill>
                  <a:srgbClr val="002060"/>
                </a:solidFill>
              </a:rPr>
              <a:t>y</a:t>
            </a:r>
            <a:r>
              <a:rPr lang="en-US" sz="2800" b="1" i="1" u="sng" dirty="0">
                <a:solidFill>
                  <a:srgbClr val="002060"/>
                </a:solidFill>
              </a:rPr>
              <a:t> afar off</a:t>
            </a:r>
            <a:r>
              <a:rPr lang="en-US" sz="2800" b="1" i="1" dirty="0">
                <a:solidFill>
                  <a:srgbClr val="002060"/>
                </a:solidFill>
              </a:rPr>
              <a:t>, 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yet </a:t>
            </a:r>
            <a:r>
              <a:rPr lang="en-US" sz="2800" dirty="0">
                <a:solidFill>
                  <a:srgbClr val="002060"/>
                </a:solidFill>
              </a:rPr>
              <a:t>he shall keep </a:t>
            </a:r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</a:rPr>
              <a:t>[alternate provision] </a:t>
            </a:r>
            <a:r>
              <a:rPr lang="en-US" sz="2800" dirty="0" err="1">
                <a:solidFill>
                  <a:srgbClr val="002060"/>
                </a:solidFill>
              </a:rPr>
              <a:t>passover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unto </a:t>
            </a:r>
            <a:r>
              <a:rPr lang="en-US" sz="2800" dirty="0" smtClean="0">
                <a:solidFill>
                  <a:srgbClr val="0000FF"/>
                </a:solidFill>
              </a:rPr>
              <a:t>[Yahuah].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sz="2800" b="1" i="1" dirty="0" smtClean="0"/>
              <a:t>Num </a:t>
            </a:r>
            <a:r>
              <a:rPr lang="en-US" sz="2800" b="1" i="1" dirty="0"/>
              <a:t>9:11 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The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</a:rPr>
              <a:t>fourteenth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day 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of the second month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993300"/>
                </a:solidFill>
              </a:rPr>
              <a:t>between the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993300"/>
                </a:solidFill>
              </a:rPr>
              <a:t>	evenings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they shall keep it, 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and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eat it with unleavened bread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/>
            </a:r>
            <a:b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</a:b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        and bitter </a:t>
            </a:r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herbs.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en-US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84626" y="6545992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2324" y="5847655"/>
            <a:ext cx="6522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Now, back to Joshua entering Canaan …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118748" y="3573016"/>
            <a:ext cx="2554148" cy="864096"/>
          </a:xfrm>
          <a:prstGeom prst="wedgeRoundRectCallout">
            <a:avLst>
              <a:gd name="adj1" fmla="val -215895"/>
              <a:gd name="adj2" fmla="val 52005"/>
              <a:gd name="adj3" fmla="val 16667"/>
            </a:avLst>
          </a:prstGeom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When?</a:t>
            </a:r>
            <a:endParaRPr lang="en-CA" sz="5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7764" y="4365104"/>
            <a:ext cx="1778496" cy="576064"/>
          </a:xfrm>
          <a:prstGeom prst="roundRect">
            <a:avLst/>
          </a:prstGeom>
          <a:noFill/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8528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332656"/>
            <a:ext cx="11665296" cy="6264696"/>
          </a:xfrm>
          <a:solidFill>
            <a:schemeClr val="bg1">
              <a:lumMod val="95000"/>
              <a:alpha val="52000"/>
            </a:schemeClr>
          </a:soli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lnSpcReduction="10000"/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Was Joshua and all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Yisra’el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defiled by a dead body! 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+mj-lt"/>
              </a:rPr>
              <a:t>NO!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+mj-lt"/>
              </a:rPr>
            </a:b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Were they on a far off journey? 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+mj-lt"/>
              </a:rPr>
              <a:t>No!  </a:t>
            </a:r>
            <a:b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+mj-lt"/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+mj-lt"/>
              </a:rPr>
              <a:t>    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They were at the place of their new home.  </a:t>
            </a:r>
            <a:br>
              <a:rPr lang="en-US" sz="2800" b="1" dirty="0" smtClean="0">
                <a:solidFill>
                  <a:srgbClr val="7030A0"/>
                </a:solidFill>
                <a:latin typeface="+mj-lt"/>
              </a:rPr>
            </a:b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    The Tabernacle and family was near; their home was mobile.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They did not have any </a:t>
            </a:r>
            <a:r>
              <a:rPr lang="en-US" sz="2800" dirty="0" smtClean="0">
                <a:solidFill>
                  <a:schemeClr val="tx2"/>
                </a:solidFill>
                <a:effectLst>
                  <a:glow rad="88900">
                    <a:srgbClr val="00FFFF"/>
                  </a:glow>
                </a:effectLst>
                <a:latin typeface="+mj-lt"/>
              </a:rPr>
              <a:t>legal reason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to observe the Passover in the second month - not according to the commands of 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Yahuah.</a:t>
            </a:r>
          </a:p>
          <a:p>
            <a:pPr>
              <a:lnSpc>
                <a:spcPct val="150000"/>
              </a:lnSpc>
            </a:pP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Remember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 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When a second month Passover was acceptable, the 	 	   instructions are very clear!  (See 2 Chron 30:2, 13, 15.)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  <a:t>Note:  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  <a:t>The Scriptures say </a:t>
            </a:r>
            <a:r>
              <a:rPr lang="en-US" sz="2800" b="1" i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  <a:t>NOTHING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  <a:t> about Joshua observing </a:t>
            </a:r>
            <a:b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</a:b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+mj-lt"/>
              </a:rPr>
              <a:t>        	   Passover in the second month!   </a:t>
            </a:r>
            <a:endParaRPr lang="en-US" sz="280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84626" y="6545992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80" y="404664"/>
            <a:ext cx="11377264" cy="6264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CA" sz="2400" dirty="0" smtClean="0">
                <a:solidFill>
                  <a:srgbClr val="800000"/>
                </a:solidFill>
                <a:latin typeface="Verdana"/>
              </a:rPr>
              <a:t/>
            </a:r>
            <a:br>
              <a:rPr lang="en-CA" sz="2400" dirty="0" smtClean="0">
                <a:solidFill>
                  <a:srgbClr val="800000"/>
                </a:solidFill>
                <a:latin typeface="Verdana"/>
              </a:rPr>
            </a:br>
            <a:r>
              <a:rPr lang="en-CA" sz="2400" dirty="0" smtClean="0">
                <a:solidFill>
                  <a:srgbClr val="800000"/>
                </a:solidFill>
                <a:latin typeface="Verdana"/>
              </a:rPr>
              <a:t>Jos </a:t>
            </a:r>
            <a:r>
              <a:rPr lang="en-CA" sz="2400" dirty="0">
                <a:solidFill>
                  <a:srgbClr val="800000"/>
                </a:solidFill>
                <a:latin typeface="Verdana"/>
              </a:rPr>
              <a:t>5:10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dirty="0">
                <a:solidFill>
                  <a:srgbClr val="000000"/>
                </a:solidFill>
                <a:latin typeface="Verdana"/>
              </a:rPr>
              <a:t>And the sons of Israel encamp in Gilgal, and </a:t>
            </a:r>
            <a:r>
              <a:rPr lang="en-CA" sz="3200" dirty="0" smtClean="0">
                <a:solidFill>
                  <a:srgbClr val="000000"/>
                </a:solidFill>
                <a:latin typeface="Verdana"/>
              </a:rPr>
              <a:t>	make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the </a:t>
            </a:r>
            <a:r>
              <a:rPr lang="en-CA" sz="3200" b="1" dirty="0" err="1">
                <a:solidFill>
                  <a:srgbClr val="0000FF"/>
                </a:solidFill>
                <a:latin typeface="Verdana"/>
              </a:rPr>
              <a:t>passover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 on the fourteenth day of </a:t>
            </a:r>
            <a:r>
              <a:rPr lang="en-CA" sz="3200" b="1" dirty="0" smtClean="0">
                <a:solidFill>
                  <a:srgbClr val="0000FF"/>
                </a:solidFill>
                <a:latin typeface="Verdana"/>
              </a:rPr>
              <a:t>	the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month, </a:t>
            </a:r>
            <a:r>
              <a:rPr lang="en-CA" sz="3200" b="1" u="sng" dirty="0">
                <a:solidFill>
                  <a:srgbClr val="0000FF"/>
                </a:solidFill>
                <a:effectLst>
                  <a:glow rad="127000">
                    <a:srgbClr val="99FF99"/>
                  </a:glow>
                </a:effectLst>
                <a:latin typeface="Verdana"/>
              </a:rPr>
              <a:t>at evenin</a:t>
            </a:r>
            <a:r>
              <a:rPr lang="en-CA" sz="3200" b="1" dirty="0">
                <a:solidFill>
                  <a:srgbClr val="0000FF"/>
                </a:solidFill>
                <a:effectLst>
                  <a:glow rad="127000">
                    <a:srgbClr val="99FF99"/>
                  </a:glow>
                </a:effectLst>
                <a:latin typeface="Verdana"/>
              </a:rPr>
              <a:t>g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, </a:t>
            </a:r>
            <a:r>
              <a:rPr lang="en-CA" sz="3200" dirty="0">
                <a:solidFill>
                  <a:srgbClr val="000000"/>
                </a:solidFill>
                <a:latin typeface="Verdana"/>
              </a:rPr>
              <a:t>in the plains of </a:t>
            </a:r>
            <a:r>
              <a:rPr lang="en-CA" sz="3200" dirty="0" smtClean="0">
                <a:solidFill>
                  <a:srgbClr val="000000"/>
                </a:solidFill>
                <a:latin typeface="Verdana"/>
              </a:rPr>
              <a:t>Jericho.</a:t>
            </a:r>
          </a:p>
          <a:p>
            <a:r>
              <a:rPr lang="en-CA" sz="8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CA" sz="800" dirty="0" smtClean="0">
                <a:solidFill>
                  <a:srgbClr val="000000"/>
                </a:solidFill>
                <a:latin typeface="Verdana"/>
              </a:rPr>
            </a:br>
            <a:endParaRPr lang="en-CA" sz="3200" dirty="0" smtClean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61765" y="116632"/>
            <a:ext cx="11799824" cy="3024336"/>
          </a:xfrm>
          <a:prstGeom prst="wedgeRoundRectCallout">
            <a:avLst>
              <a:gd name="adj1" fmla="val 26984"/>
              <a:gd name="adj2" fmla="val 7154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It has been </a:t>
            </a:r>
            <a:r>
              <a:rPr lang="en-CA" sz="3200" b="1" i="1" dirty="0" smtClean="0">
                <a:solidFill>
                  <a:srgbClr val="FF0000"/>
                </a:solidFill>
              </a:rPr>
              <a:t>suggested</a:t>
            </a:r>
            <a:r>
              <a:rPr lang="en-CA" sz="3200" dirty="0" smtClean="0">
                <a:solidFill>
                  <a:srgbClr val="002060"/>
                </a:solidFill>
              </a:rPr>
              <a:t> that there is a one month time frame for Joshua staying in Gilgal prior to the Passover! This in turn would have moved the Passover to the </a:t>
            </a:r>
            <a:r>
              <a:rPr lang="en-CA" sz="3200" b="1" i="1" dirty="0" smtClean="0">
                <a:solidFill>
                  <a:srgbClr val="FF0000"/>
                </a:solidFill>
              </a:rPr>
              <a:t>alternate 2</a:t>
            </a:r>
            <a:r>
              <a:rPr lang="en-CA" sz="3200" b="1" i="1" baseline="30000" dirty="0" smtClean="0">
                <a:solidFill>
                  <a:srgbClr val="FF0000"/>
                </a:solidFill>
              </a:rPr>
              <a:t>nd</a:t>
            </a:r>
            <a:r>
              <a:rPr lang="en-CA" sz="3200" b="1" i="1" dirty="0" smtClean="0">
                <a:solidFill>
                  <a:srgbClr val="FF0000"/>
                </a:solidFill>
              </a:rPr>
              <a:t> month. </a:t>
            </a:r>
            <a:br>
              <a:rPr lang="en-CA" sz="3200" b="1" i="1" dirty="0" smtClean="0">
                <a:solidFill>
                  <a:srgbClr val="FF0000"/>
                </a:solidFill>
              </a:rPr>
            </a:b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Yet it is not written in the Scriptures!</a:t>
            </a:r>
          </a:p>
          <a:p>
            <a:pPr algn="ctr"/>
            <a:endParaRPr lang="en-US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62364" y="1124744"/>
            <a:ext cx="3744416" cy="0"/>
          </a:xfrm>
          <a:prstGeom prst="line">
            <a:avLst/>
          </a:prstGeom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77988" y="2060848"/>
            <a:ext cx="7776864" cy="0"/>
          </a:xfrm>
          <a:prstGeom prst="line">
            <a:avLst/>
          </a:prstGeom>
          <a:ln w="57150">
            <a:solidFill>
              <a:srgbClr val="0000FF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6110" y="5308893"/>
            <a:ext cx="11799824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3200" dirty="0">
                <a:solidFill>
                  <a:srgbClr val="0000FF"/>
                </a:solidFill>
              </a:rPr>
              <a:t>Yahuah</a:t>
            </a:r>
            <a:r>
              <a:rPr lang="en-CA" sz="3200" dirty="0">
                <a:solidFill>
                  <a:srgbClr val="002060"/>
                </a:solidFill>
              </a:rPr>
              <a:t> said, “I have </a:t>
            </a:r>
            <a:r>
              <a:rPr lang="en-CA" sz="3200" b="1" i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“rolled” </a:t>
            </a:r>
            <a:r>
              <a:rPr lang="en-CA" sz="3200" dirty="0">
                <a:solidFill>
                  <a:srgbClr val="002060"/>
                </a:solidFill>
              </a:rPr>
              <a:t>away the reproach of </a:t>
            </a:r>
            <a:r>
              <a:rPr lang="en-CA" sz="3200" dirty="0" err="1">
                <a:solidFill>
                  <a:srgbClr val="002060"/>
                </a:solidFill>
              </a:rPr>
              <a:t>Mitsrayim</a:t>
            </a:r>
            <a:r>
              <a:rPr lang="en-CA" sz="3200" dirty="0">
                <a:solidFill>
                  <a:srgbClr val="002060"/>
                </a:solidFill>
              </a:rPr>
              <a:t> from you!” The word for </a:t>
            </a:r>
            <a:r>
              <a:rPr lang="en-CA" sz="3200" b="1" i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“rolled” </a:t>
            </a:r>
            <a:r>
              <a:rPr lang="en-CA" sz="3200" dirty="0">
                <a:solidFill>
                  <a:srgbClr val="002060"/>
                </a:solidFill>
              </a:rPr>
              <a:t> is H1556 </a:t>
            </a:r>
            <a:r>
              <a:rPr lang="en-US" sz="3600" b="1" dirty="0" err="1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גלל</a:t>
            </a:r>
            <a:r>
              <a:rPr lang="en-US" sz="36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noFill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b="1" dirty="0" err="1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Galal</a:t>
            </a:r>
            <a:r>
              <a:rPr lang="en-US" sz="36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207" y="2159821"/>
            <a:ext cx="109452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000000"/>
                </a:solidFill>
                <a:latin typeface="Verdana"/>
              </a:rPr>
              <a:t>Shall we add in </a:t>
            </a:r>
            <a:r>
              <a:rPr lang="en-CA" sz="3200" b="1" dirty="0">
                <a:solidFill>
                  <a:srgbClr val="C00000"/>
                </a:solidFill>
                <a:latin typeface="Verdana"/>
              </a:rPr>
              <a:t>a SUGGESTED 1 MONTH TIME FRAME </a:t>
            </a:r>
            <a:r>
              <a:rPr lang="en-CA" sz="3200" dirty="0">
                <a:solidFill>
                  <a:srgbClr val="000000"/>
                </a:solidFill>
                <a:latin typeface="Verdana"/>
              </a:rPr>
              <a:t>or shall we accept </a:t>
            </a:r>
            <a:r>
              <a:rPr lang="en-CA" sz="3200" dirty="0" smtClean="0">
                <a:solidFill>
                  <a:srgbClr val="000000"/>
                </a:solidFill>
                <a:latin typeface="Verdana"/>
              </a:rPr>
              <a:t>- what </a:t>
            </a:r>
            <a:r>
              <a:rPr lang="en-CA" sz="3200" dirty="0">
                <a:solidFill>
                  <a:srgbClr val="000000"/>
                </a:solidFill>
                <a:latin typeface="Verdana"/>
              </a:rPr>
              <a:t>is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WRITTEN?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81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628800"/>
            <a:ext cx="11809312" cy="3960440"/>
          </a:xfrm>
          <a:solidFill>
            <a:schemeClr val="bg1"/>
          </a:soli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And the people came up from the </a:t>
            </a:r>
            <a:r>
              <a:rPr lang="en-US" sz="3200" dirty="0" err="1" smtClean="0">
                <a:solidFill>
                  <a:srgbClr val="002060"/>
                </a:solidFill>
              </a:rPr>
              <a:t>Yarden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[Jordan</a:t>
            </a:r>
            <a:r>
              <a:rPr lang="en-US" sz="3200" dirty="0">
                <a:solidFill>
                  <a:schemeClr val="tx2"/>
                </a:solidFill>
              </a:rPr>
              <a:t>]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on the </a:t>
            </a:r>
            <a:r>
              <a:rPr lang="en-US" sz="3200" b="1" u="sng" dirty="0" smtClean="0">
                <a:solidFill>
                  <a:srgbClr val="FF6600"/>
                </a:solidFill>
              </a:rPr>
              <a:t>tenth da</a:t>
            </a:r>
            <a:r>
              <a:rPr lang="en-US" sz="3200" b="1" dirty="0" smtClean="0">
                <a:solidFill>
                  <a:srgbClr val="FF6600"/>
                </a:solidFill>
              </a:rPr>
              <a:t>y</a:t>
            </a:r>
            <a:r>
              <a:rPr lang="en-US" sz="3200" b="1" u="sng" dirty="0" smtClean="0">
                <a:solidFill>
                  <a:srgbClr val="FF6600"/>
                </a:solidFill>
              </a:rPr>
              <a:t> of the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FIRST MONTH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,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and they camped in Gilgal on the west side of Jericho </a:t>
            </a:r>
            <a:r>
              <a:rPr lang="en-US" sz="1900" b="1" dirty="0" smtClean="0">
                <a:solidFill>
                  <a:srgbClr val="00B050"/>
                </a:solidFill>
              </a:rPr>
              <a:t>(Josh 4:19.)</a:t>
            </a:r>
            <a:r>
              <a:rPr lang="en-US" sz="1900" dirty="0" smtClean="0">
                <a:solidFill>
                  <a:srgbClr val="002060"/>
                </a:solidFill>
              </a:rPr>
              <a:t>  				</a:t>
            </a:r>
            <a:r>
              <a:rPr lang="en-US" sz="1900" dirty="0" smtClean="0">
                <a:solidFill>
                  <a:schemeClr val="tx2"/>
                </a:solidFill>
              </a:rPr>
              <a:t>HalleluYah Scriptures</a:t>
            </a:r>
            <a:endParaRPr lang="en-CA" sz="19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CA" sz="2800" dirty="0" smtClean="0">
                <a:solidFill>
                  <a:schemeClr val="tx2"/>
                </a:solidFill>
              </a:rPr>
              <a:t>In </a:t>
            </a:r>
            <a:r>
              <a:rPr lang="en-CA" sz="2800" b="1" dirty="0" smtClean="0">
                <a:solidFill>
                  <a:srgbClr val="00B050"/>
                </a:solidFill>
              </a:rPr>
              <a:t>Exodus 12:2 </a:t>
            </a:r>
            <a:r>
              <a:rPr lang="en-CA" sz="2800" dirty="0" smtClean="0">
                <a:solidFill>
                  <a:schemeClr val="tx2"/>
                </a:solidFill>
              </a:rPr>
              <a:t>the Yisra’elites were commanded to choose their lamb on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the </a:t>
            </a:r>
            <a:r>
              <a:rPr lang="en-CA" sz="2800" b="1" dirty="0" smtClean="0">
                <a:solidFill>
                  <a:srgbClr val="FF6600"/>
                </a:solidFill>
              </a:rPr>
              <a:t>10</a:t>
            </a:r>
            <a:r>
              <a:rPr lang="en-CA" sz="2800" b="1" baseline="30000" dirty="0" smtClean="0">
                <a:solidFill>
                  <a:srgbClr val="FF6600"/>
                </a:solidFill>
              </a:rPr>
              <a:t>th</a:t>
            </a:r>
            <a:r>
              <a:rPr lang="en-CA" sz="2800" dirty="0" smtClean="0">
                <a:solidFill>
                  <a:schemeClr val="tx2"/>
                </a:solidFill>
              </a:rPr>
              <a:t> cycle of the first month. </a:t>
            </a:r>
            <a:r>
              <a:rPr lang="en-CA" sz="2800" b="1" u="sng" dirty="0" smtClean="0">
                <a:solidFill>
                  <a:srgbClr val="0000FF"/>
                </a:solidFill>
              </a:rPr>
              <a:t>Here Yahuah </a:t>
            </a:r>
            <a:r>
              <a:rPr lang="en-CA" sz="2800" b="1" u="sng" dirty="0">
                <a:solidFill>
                  <a:srgbClr val="0000FF"/>
                </a:solidFill>
              </a:rPr>
              <a:t>Himself </a:t>
            </a:r>
            <a:r>
              <a:rPr lang="en-CA" sz="2800" b="1" u="sng" dirty="0" smtClean="0">
                <a:solidFill>
                  <a:srgbClr val="0000FF"/>
                </a:solidFill>
              </a:rPr>
              <a:t>followed His own </a:t>
            </a:r>
            <a:br>
              <a:rPr lang="en-CA" sz="2800" b="1" u="sng" dirty="0" smtClean="0">
                <a:solidFill>
                  <a:srgbClr val="0000FF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set </a:t>
            </a:r>
            <a:r>
              <a:rPr lang="en-CA" sz="2800" b="1" dirty="0" smtClean="0">
                <a:solidFill>
                  <a:srgbClr val="0000FF"/>
                </a:solidFill>
              </a:rPr>
              <a:t>p</a:t>
            </a:r>
            <a:r>
              <a:rPr lang="en-CA" sz="2800" b="1" u="sng" dirty="0" smtClean="0">
                <a:solidFill>
                  <a:srgbClr val="0000FF"/>
                </a:solidFill>
              </a:rPr>
              <a:t>attern</a:t>
            </a:r>
            <a:r>
              <a:rPr lang="en-CA" sz="2800" b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and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chose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</a:rPr>
              <a:t>His people </a:t>
            </a:r>
            <a:r>
              <a:rPr lang="en-CA" sz="2800" dirty="0" smtClean="0">
                <a:solidFill>
                  <a:schemeClr val="tx2"/>
                </a:solidFill>
              </a:rPr>
              <a:t>on the </a:t>
            </a:r>
            <a:r>
              <a:rPr lang="en-CA" sz="2800" b="1" u="sng" dirty="0" smtClean="0">
                <a:solidFill>
                  <a:srgbClr val="FF6600"/>
                </a:solidFill>
              </a:rPr>
              <a:t>10</a:t>
            </a:r>
            <a:r>
              <a:rPr lang="en-CA" sz="2800" b="1" baseline="30000" dirty="0" smtClean="0">
                <a:solidFill>
                  <a:srgbClr val="FF6600"/>
                </a:solidFill>
              </a:rPr>
              <a:t>th</a:t>
            </a:r>
            <a:r>
              <a:rPr lang="en-CA" sz="2800" dirty="0" smtClean="0">
                <a:solidFill>
                  <a:schemeClr val="tx2"/>
                </a:solidFill>
              </a:rPr>
              <a:t> of the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FIRST month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!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endParaRPr lang="en-CA" sz="2800" b="1" u="sng" dirty="0">
              <a:ln>
                <a:solidFill>
                  <a:srgbClr val="0000FF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6" y="6492875"/>
            <a:ext cx="507793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8893" y="260648"/>
            <a:ext cx="9649072" cy="115212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00"/>
            </a:solidFill>
          </a:ln>
          <a:effectLst>
            <a:glow rad="177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Is the 1</a:t>
            </a:r>
            <a:r>
              <a:rPr lang="en-CA" sz="4000" b="1" baseline="30000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st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Month Really the 1</a:t>
            </a:r>
            <a:r>
              <a:rPr lang="en-CA" sz="4000" b="1" baseline="30000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st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Month?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66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42" y="5733256"/>
            <a:ext cx="11307814" cy="93610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00"/>
            </a:solidFill>
          </a:ln>
          <a:effectLst>
            <a:glow rad="177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Yes, Joshua’s Passover was in the 1</a:t>
            </a:r>
            <a:r>
              <a:rPr lang="en-CA" sz="4000" b="1" baseline="30000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st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Month!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66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0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99886"/>
              </p:ext>
            </p:extLst>
          </p:nvPr>
        </p:nvGraphicFramePr>
        <p:xfrm>
          <a:off x="1413892" y="1340768"/>
          <a:ext cx="9301900" cy="452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5475"/>
                <a:gridCol w="2325475"/>
                <a:gridCol w="2325475"/>
                <a:gridCol w="2325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4: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7: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10: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5: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8: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11: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3: 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6: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9: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189756" y="116632"/>
            <a:ext cx="11881320" cy="6624736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29357" y="6464384"/>
            <a:ext cx="498508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046" y="-99392"/>
            <a:ext cx="91234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52 Sabbaths per year Repeating Patterns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0036" y="883311"/>
            <a:ext cx="6755164" cy="34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41 minute 18 second mark on Part 1 of the you-tube.]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425279">
            <a:off x="-72891" y="462142"/>
            <a:ext cx="2293622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“Enoch”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1332" y="3260714"/>
            <a:ext cx="2238664" cy="1152128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4" name="Rectangle 13"/>
          <p:cNvSpPr/>
          <p:nvPr/>
        </p:nvSpPr>
        <p:spPr>
          <a:xfrm rot="1184106">
            <a:off x="9985009" y="482928"/>
            <a:ext cx="2262334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“Review”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0222" y="2834934"/>
            <a:ext cx="6850770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 there a weekly Shabbath on the … 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6457" y="4257092"/>
            <a:ext cx="6850770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latin typeface="Comic Sans MS" pitchFamily="66" charset="0"/>
              </a:rPr>
              <a:t>14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latin typeface="Comic Sans MS" pitchFamily="66" charset="0"/>
              </a:rPr>
              <a:t>th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cycle of the 2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month of Enoch?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232" y="6125234"/>
            <a:ext cx="1007794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 the 1</a:t>
            </a:r>
            <a:r>
              <a:rPr lang="en-US" sz="2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month that has a H7676 Shabbat on the 14</a:t>
            </a:r>
            <a:r>
              <a:rPr lang="en-US" sz="20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cycle of the month?</a:t>
            </a:r>
            <a:endParaRPr lang="en-US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463452" y="4668680"/>
            <a:ext cx="2238664" cy="1008112"/>
          </a:xfrm>
          <a:prstGeom prst="snip2DiagRect">
            <a:avLst/>
          </a:prstGeom>
          <a:noFill/>
          <a:ln w="76200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Oval 5"/>
          <p:cNvSpPr/>
          <p:nvPr/>
        </p:nvSpPr>
        <p:spPr>
          <a:xfrm>
            <a:off x="1960790" y="4998928"/>
            <a:ext cx="61070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038231" y="2062176"/>
            <a:ext cx="65808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72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66FF99"/>
                  </a:glow>
                </a:effectLst>
                <a:latin typeface="Algerian" panose="04020705040A02060702" pitchFamily="82" charset="0"/>
              </a:rPr>
              <a:t>?</a:t>
            </a:r>
            <a:endParaRPr lang="en-CA" sz="72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effectLst>
                <a:glow rad="127000">
                  <a:srgbClr val="66FF99"/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15" grpId="0" animBg="1"/>
      <p:bldP spid="6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80235"/>
              </p:ext>
            </p:extLst>
          </p:nvPr>
        </p:nvGraphicFramePr>
        <p:xfrm>
          <a:off x="1413892" y="1340768"/>
          <a:ext cx="9301900" cy="452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5475"/>
                <a:gridCol w="2325475"/>
                <a:gridCol w="2325475"/>
                <a:gridCol w="2325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3: 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189756" y="116632"/>
            <a:ext cx="11881320" cy="6624736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29357" y="6464384"/>
            <a:ext cx="498508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046" y="-99392"/>
            <a:ext cx="91234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52 Sabbaths per year Repeating Patterns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0036" y="883311"/>
            <a:ext cx="6755164" cy="34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41 minute 18 second mark on Part 1 of the you-tube.]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425279">
            <a:off x="-72891" y="462142"/>
            <a:ext cx="2293622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“Enoch”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1332" y="3260714"/>
            <a:ext cx="2238664" cy="1152128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4" name="Rectangle 13"/>
          <p:cNvSpPr/>
          <p:nvPr/>
        </p:nvSpPr>
        <p:spPr>
          <a:xfrm rot="1184106">
            <a:off x="9985009" y="482928"/>
            <a:ext cx="2262334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“Review”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463452" y="4668680"/>
            <a:ext cx="2238664" cy="1008112"/>
          </a:xfrm>
          <a:prstGeom prst="snip2DiagRect">
            <a:avLst/>
          </a:prstGeom>
          <a:noFill/>
          <a:ln w="76200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Oval 5"/>
          <p:cNvSpPr/>
          <p:nvPr/>
        </p:nvSpPr>
        <p:spPr>
          <a:xfrm>
            <a:off x="1960790" y="4998928"/>
            <a:ext cx="61070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3862164" y="1252627"/>
            <a:ext cx="7254012" cy="4840669"/>
          </a:xfrm>
          <a:prstGeom prst="wedgeRoundRectCallout">
            <a:avLst>
              <a:gd name="adj1" fmla="val -58117"/>
              <a:gd name="adj2" fmla="val 272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Looking at the 3</a:t>
            </a:r>
            <a:r>
              <a:rPr lang="en-CA" sz="2800" baseline="30000" dirty="0" smtClean="0">
                <a:solidFill>
                  <a:srgbClr val="002060"/>
                </a:solidFill>
              </a:rPr>
              <a:t>rd</a:t>
            </a:r>
            <a:r>
              <a:rPr lang="en-CA" sz="2800" dirty="0" smtClean="0">
                <a:solidFill>
                  <a:srgbClr val="002060"/>
                </a:solidFill>
              </a:rPr>
              <a:t> month of the “364 Fixed Feast Calendar”, we see that the 3</a:t>
            </a:r>
            <a:r>
              <a:rPr lang="en-CA" sz="2800" baseline="30000" dirty="0" smtClean="0">
                <a:solidFill>
                  <a:srgbClr val="002060"/>
                </a:solidFill>
              </a:rPr>
              <a:t>rd</a:t>
            </a:r>
            <a:r>
              <a:rPr lang="en-CA" sz="2800" dirty="0" smtClean="0">
                <a:solidFill>
                  <a:srgbClr val="002060"/>
                </a:solidFill>
              </a:rPr>
              <a:t> month is the first month to have a 7</a:t>
            </a:r>
            <a:r>
              <a:rPr lang="en-CA" sz="2800" baseline="30000" dirty="0" smtClean="0">
                <a:solidFill>
                  <a:srgbClr val="002060"/>
                </a:solidFill>
              </a:rPr>
              <a:t>th</a:t>
            </a:r>
            <a:r>
              <a:rPr lang="en-CA" sz="2800" dirty="0" smtClean="0">
                <a:solidFill>
                  <a:srgbClr val="002060"/>
                </a:solidFill>
              </a:rPr>
              <a:t> day Sabbath on the 14</a:t>
            </a:r>
            <a:r>
              <a:rPr lang="en-CA" sz="2800" baseline="30000" dirty="0" smtClean="0">
                <a:solidFill>
                  <a:srgbClr val="002060"/>
                </a:solidFill>
              </a:rPr>
              <a:t>th</a:t>
            </a:r>
            <a:r>
              <a:rPr lang="en-CA" sz="2800" dirty="0" smtClean="0">
                <a:solidFill>
                  <a:srgbClr val="002060"/>
                </a:solidFill>
              </a:rPr>
              <a:t> of the month. 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This is a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GREAT PROBLEM </a:t>
            </a:r>
            <a:r>
              <a:rPr lang="en-CA" sz="2800" dirty="0" smtClean="0">
                <a:solidFill>
                  <a:srgbClr val="002060"/>
                </a:solidFill>
              </a:rPr>
              <a:t>for the ones who desire to claim that Joshua’s Passover was not in the first month – but ON THE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CA" sz="2800" b="1" u="sng" baseline="300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ND</a:t>
            </a:r>
            <a:r>
              <a:rPr lang="en-CA" sz="2800" dirty="0" smtClean="0">
                <a:solidFill>
                  <a:srgbClr val="002060"/>
                </a:solidFill>
              </a:rPr>
              <a:t> MONTH! </a:t>
            </a:r>
          </a:p>
          <a:p>
            <a:pPr algn="ctr"/>
            <a:r>
              <a:rPr lang="en-CA" sz="2800" dirty="0" smtClean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</a:rPr>
              <a:t>That argument has just been vaporized by </a:t>
            </a:r>
            <a:r>
              <a:rPr lang="en-CA" sz="2800" u="sng" dirty="0" smtClean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</a:rPr>
              <a:t>their own calendar</a:t>
            </a:r>
            <a:r>
              <a:rPr lang="en-CA" sz="2800" dirty="0" smtClean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</a:rPr>
              <a:t>!</a:t>
            </a:r>
            <a:endParaRPr lang="en-CA" sz="2800" dirty="0">
              <a:ln>
                <a:solidFill>
                  <a:srgbClr val="9933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38231" y="2062176"/>
            <a:ext cx="65808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72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66FF99"/>
                  </a:glow>
                </a:effectLst>
                <a:latin typeface="Algerian" panose="04020705040A02060702" pitchFamily="82" charset="0"/>
              </a:rPr>
              <a:t>?</a:t>
            </a:r>
            <a:endParaRPr lang="en-CA" sz="72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effectLst>
                <a:glow rad="127000">
                  <a:srgbClr val="66FF99"/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16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03" y="2695898"/>
            <a:ext cx="1251696" cy="1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88" y="1665808"/>
            <a:ext cx="11233248" cy="5013176"/>
          </a:xfrm>
          <a:solidFill>
            <a:schemeClr val="bg1"/>
          </a:soli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>
              <a:lnSpc>
                <a:spcPct val="100000"/>
              </a:lnSpc>
            </a:pPr>
            <a:r>
              <a:rPr lang="en-CA" sz="2500" dirty="0" smtClean="0">
                <a:solidFill>
                  <a:srgbClr val="002060"/>
                </a:solidFill>
              </a:rPr>
              <a:t>Interestingly, </a:t>
            </a:r>
            <a:r>
              <a:rPr lang="en-CA" sz="2500" b="1" dirty="0" smtClean="0">
                <a:solidFill>
                  <a:srgbClr val="0000FF"/>
                </a:solidFill>
              </a:rPr>
              <a:t>Yahuah</a:t>
            </a:r>
            <a:r>
              <a:rPr lang="en-CA" sz="2500" dirty="0" smtClean="0">
                <a:solidFill>
                  <a:srgbClr val="002060"/>
                </a:solidFill>
              </a:rPr>
              <a:t> timed the </a:t>
            </a:r>
            <a:r>
              <a:rPr lang="en-CA" sz="2500" b="1" dirty="0" smtClean="0">
                <a:solidFill>
                  <a:srgbClr val="C00000"/>
                </a:solidFill>
              </a:rPr>
              <a:t>circumcision</a:t>
            </a:r>
            <a:r>
              <a:rPr lang="en-CA" sz="2500" dirty="0" smtClean="0">
                <a:solidFill>
                  <a:srgbClr val="002060"/>
                </a:solidFill>
              </a:rPr>
              <a:t> of the men to </a:t>
            </a:r>
            <a:r>
              <a:rPr lang="en-CA" sz="2500" u="sng" dirty="0" smtClean="0">
                <a:solidFill>
                  <a:srgbClr val="002060"/>
                </a:solidFill>
              </a:rPr>
              <a:t>immediatel</a:t>
            </a:r>
            <a:r>
              <a:rPr lang="en-CA" sz="2500" dirty="0" smtClean="0">
                <a:solidFill>
                  <a:srgbClr val="002060"/>
                </a:solidFill>
              </a:rPr>
              <a:t>y</a:t>
            </a:r>
            <a:r>
              <a:rPr lang="en-CA" sz="2500" u="sng" dirty="0" smtClean="0">
                <a:solidFill>
                  <a:srgbClr val="002060"/>
                </a:solidFill>
              </a:rPr>
              <a:t> follow</a:t>
            </a:r>
            <a:r>
              <a:rPr lang="en-CA" sz="2500" dirty="0" smtClean="0">
                <a:solidFill>
                  <a:srgbClr val="002060"/>
                </a:solidFill>
              </a:rPr>
              <a:t> </a:t>
            </a:r>
            <a:r>
              <a:rPr lang="en-CA" sz="2500" i="1" dirty="0" smtClean="0">
                <a:solidFill>
                  <a:srgbClr val="9900CC"/>
                </a:solidFill>
              </a:rPr>
              <a:t>entering the land </a:t>
            </a:r>
            <a:r>
              <a:rPr lang="en-CA" sz="2500" dirty="0" smtClean="0">
                <a:solidFill>
                  <a:srgbClr val="002060"/>
                </a:solidFill>
              </a:rPr>
              <a:t>on the 10</a:t>
            </a:r>
            <a:r>
              <a:rPr lang="en-CA" sz="2500" baseline="30000" dirty="0" smtClean="0">
                <a:solidFill>
                  <a:srgbClr val="002060"/>
                </a:solidFill>
              </a:rPr>
              <a:t>th</a:t>
            </a:r>
            <a:r>
              <a:rPr lang="en-CA" sz="2500" dirty="0" smtClean="0">
                <a:solidFill>
                  <a:srgbClr val="002060"/>
                </a:solidFill>
              </a:rPr>
              <a:t> with abundant grain ready to harvest! </a:t>
            </a:r>
          </a:p>
          <a:p>
            <a:pPr lvl="1">
              <a:lnSpc>
                <a:spcPct val="100000"/>
              </a:lnSpc>
            </a:pPr>
            <a:r>
              <a:rPr lang="en-CA" sz="2400" dirty="0" smtClean="0">
                <a:solidFill>
                  <a:srgbClr val="002060"/>
                </a:solidFill>
              </a:rPr>
              <a:t>The men needing rest time to heal, would </a:t>
            </a:r>
            <a:r>
              <a:rPr lang="en-CA" sz="2400" b="1" i="1" dirty="0" smtClean="0">
                <a:solidFill>
                  <a:schemeClr val="tx2"/>
                </a:solidFill>
              </a:rPr>
              <a:t>not be in any condition  </a:t>
            </a:r>
            <a:br>
              <a:rPr lang="en-CA" sz="2400" b="1" i="1" dirty="0" smtClean="0">
                <a:solidFill>
                  <a:schemeClr val="tx2"/>
                </a:solidFill>
              </a:rPr>
            </a:br>
            <a:r>
              <a:rPr lang="en-CA" sz="2400" dirty="0" smtClean="0">
                <a:solidFill>
                  <a:srgbClr val="002060"/>
                </a:solidFill>
              </a:rPr>
              <a:t>to harvest the wheat!</a:t>
            </a:r>
          </a:p>
          <a:p>
            <a:pPr>
              <a:lnSpc>
                <a:spcPct val="100000"/>
              </a:lnSpc>
            </a:pPr>
            <a:endParaRPr lang="en-CA" sz="1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00FF"/>
                </a:solidFill>
              </a:rPr>
              <a:t>Yahuah</a:t>
            </a:r>
            <a:r>
              <a:rPr lang="en-US" sz="2500" dirty="0" smtClean="0">
                <a:solidFill>
                  <a:srgbClr val="002060"/>
                </a:solidFill>
              </a:rPr>
              <a:t> knew that after eating </a:t>
            </a:r>
            <a:r>
              <a:rPr lang="en-US" sz="2500" dirty="0">
                <a:solidFill>
                  <a:srgbClr val="002060"/>
                </a:solidFill>
              </a:rPr>
              <a:t>manna for 40 </a:t>
            </a:r>
            <a:r>
              <a:rPr lang="en-US" sz="2500" dirty="0" smtClean="0">
                <a:solidFill>
                  <a:srgbClr val="002060"/>
                </a:solidFill>
              </a:rPr>
              <a:t>years, the temptation </a:t>
            </a:r>
            <a:br>
              <a:rPr lang="en-US" sz="2500" dirty="0" smtClean="0">
                <a:solidFill>
                  <a:srgbClr val="002060"/>
                </a:solidFill>
              </a:rPr>
            </a:br>
            <a:r>
              <a:rPr lang="en-US" sz="2500" dirty="0" smtClean="0">
                <a:solidFill>
                  <a:srgbClr val="002060"/>
                </a:solidFill>
              </a:rPr>
              <a:t>for consuming the wheat would be unbearable.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Was the </a:t>
            </a:r>
            <a:r>
              <a:rPr lang="en-US" sz="2500" b="1" dirty="0" smtClean="0">
                <a:solidFill>
                  <a:srgbClr val="C00000"/>
                </a:solidFill>
              </a:rPr>
              <a:t>circumcision</a:t>
            </a:r>
            <a:r>
              <a:rPr lang="en-US" sz="2500" dirty="0" smtClean="0">
                <a:solidFill>
                  <a:srgbClr val="002060"/>
                </a:solidFill>
              </a:rPr>
              <a:t> a </a:t>
            </a:r>
            <a:r>
              <a:rPr lang="en-US" sz="2500" b="1" dirty="0" smtClean="0"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dual accomplishment </a:t>
            </a:r>
            <a:r>
              <a:rPr lang="en-US" sz="2500" dirty="0" smtClean="0">
                <a:solidFill>
                  <a:srgbClr val="002060"/>
                </a:solidFill>
              </a:rPr>
              <a:t>which staved off their </a:t>
            </a:r>
            <a:br>
              <a:rPr lang="en-US" sz="2500" dirty="0" smtClean="0">
                <a:solidFill>
                  <a:srgbClr val="002060"/>
                </a:solidFill>
              </a:rPr>
            </a:br>
            <a:r>
              <a:rPr lang="en-US" sz="2500" dirty="0" smtClean="0">
                <a:solidFill>
                  <a:srgbClr val="002060"/>
                </a:solidFill>
              </a:rPr>
              <a:t>great desire to 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279400">
                    <a:srgbClr val="FFFF00"/>
                  </a:glow>
                </a:effectLst>
              </a:rPr>
              <a:t>harvest and eat </a:t>
            </a:r>
            <a:r>
              <a:rPr lang="en-US" sz="2500" dirty="0" smtClean="0">
                <a:solidFill>
                  <a:srgbClr val="002060"/>
                </a:solidFill>
              </a:rPr>
              <a:t>the grain </a:t>
            </a:r>
            <a:r>
              <a:rPr lang="en-US" sz="2500" b="1" dirty="0" smtClean="0">
                <a:solidFill>
                  <a:srgbClr val="FF0000"/>
                </a:solidFill>
              </a:rPr>
              <a:t>p</a:t>
            </a:r>
            <a:r>
              <a:rPr lang="en-US" sz="2500" b="1" u="sng" dirty="0" smtClean="0">
                <a:solidFill>
                  <a:srgbClr val="FF0000"/>
                </a:solidFill>
              </a:rPr>
              <a:t>rematurel</a:t>
            </a:r>
            <a:r>
              <a:rPr lang="en-US" sz="2500" b="1" dirty="0" smtClean="0">
                <a:solidFill>
                  <a:srgbClr val="FF0000"/>
                </a:solidFill>
              </a:rPr>
              <a:t>y?</a:t>
            </a:r>
          </a:p>
          <a:p>
            <a:pPr>
              <a:lnSpc>
                <a:spcPct val="10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Yahuah </a:t>
            </a:r>
            <a:r>
              <a:rPr lang="en-US" sz="2500" b="1" dirty="0" smtClean="0">
                <a:solidFill>
                  <a:srgbClr val="FF3300"/>
                </a:solidFill>
              </a:rPr>
              <a:t>knew the harvest would begin immediately following the healing </a:t>
            </a:r>
            <a:br>
              <a:rPr lang="en-US" sz="2500" b="1" dirty="0" smtClean="0">
                <a:solidFill>
                  <a:srgbClr val="FF3300"/>
                </a:solidFill>
              </a:rPr>
            </a:br>
            <a:r>
              <a:rPr lang="en-US" sz="2500" b="1" dirty="0" smtClean="0">
                <a:solidFill>
                  <a:srgbClr val="FF3300"/>
                </a:solidFill>
              </a:rPr>
              <a:t>of the men!  </a:t>
            </a:r>
            <a:r>
              <a:rPr lang="en-US" sz="2500" b="1" dirty="0" smtClean="0">
                <a:solidFill>
                  <a:srgbClr val="0000FF"/>
                </a:solidFill>
              </a:rPr>
              <a:t>Yahuah, in compassion,</a:t>
            </a:r>
            <a:r>
              <a:rPr lang="en-US" sz="2500" b="1" dirty="0" smtClean="0">
                <a:solidFill>
                  <a:srgbClr val="FF3300"/>
                </a:solidFill>
              </a:rPr>
              <a:t> had </a:t>
            </a:r>
            <a:r>
              <a:rPr lang="en-US" sz="2500" b="1" u="sng" dirty="0" smtClean="0">
                <a:solidFill>
                  <a:schemeClr val="tx2"/>
                </a:solidFill>
              </a:rPr>
              <a:t>no intention to tem</a:t>
            </a:r>
            <a:r>
              <a:rPr lang="en-US" sz="2500" b="1" dirty="0" smtClean="0">
                <a:solidFill>
                  <a:schemeClr val="tx2"/>
                </a:solidFill>
              </a:rPr>
              <a:t>p</a:t>
            </a:r>
            <a:r>
              <a:rPr lang="en-US" sz="2500" b="1" u="sng" dirty="0" smtClean="0">
                <a:solidFill>
                  <a:schemeClr val="tx2"/>
                </a:solidFill>
              </a:rPr>
              <a:t>t them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rgbClr val="FF3300"/>
                </a:solidFill>
              </a:rPr>
              <a:t>by </a:t>
            </a:r>
            <a:br>
              <a:rPr lang="en-US" sz="2500" b="1" dirty="0" smtClean="0">
                <a:solidFill>
                  <a:srgbClr val="FF3300"/>
                </a:solidFill>
              </a:rPr>
            </a:br>
            <a:r>
              <a:rPr lang="en-US" sz="2500" b="1" dirty="0" smtClean="0">
                <a:solidFill>
                  <a:srgbClr val="FF3300"/>
                </a:solidFill>
              </a:rPr>
              <a:t>withholding wheat from them through the week of Unleavened Bread!  </a:t>
            </a:r>
            <a:endParaRPr lang="en-CA" sz="2500" b="1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5291" y="6525344"/>
            <a:ext cx="363777" cy="332656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140000"/>
            <a:ext cx="11665296" cy="129614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00"/>
            </a:solidFill>
          </a:ln>
          <a:effectLst>
            <a:glow rad="177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What month/cycle did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</a:rPr>
              <a:t>Yahuah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 allow for the harvest of the fresh grain to begin? 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Was this connected to circumcision?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50000">
              <a:srgbClr val="FFFF00"/>
            </a:gs>
            <a:gs pos="100000">
              <a:schemeClr val="bg2">
                <a:lumMod val="9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2276872"/>
            <a:ext cx="11809312" cy="4320480"/>
          </a:xfrm>
          <a:solidFill>
            <a:schemeClr val="bg1"/>
          </a:soli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lnSpcReduction="10000"/>
            <a:sp3d extrusionH="57150">
              <a:bevelT h="25400" prst="softRound"/>
            </a:sp3d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What unfaltering factor determines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88900">
                    <a:srgbClr val="FF9933"/>
                  </a:glow>
                </a:effectLst>
              </a:rPr>
              <a:t>which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88900">
                    <a:srgbClr val="FF9933"/>
                  </a:glow>
                </a:effectLst>
              </a:rPr>
              <a:t>c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88900">
                    <a:srgbClr val="FF9933"/>
                  </a:glow>
                </a:effectLst>
              </a:rPr>
              <a:t>y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88900">
                    <a:srgbClr val="FF9933"/>
                  </a:glow>
                </a:effectLst>
              </a:rPr>
              <a:t>cle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88900">
                    <a:srgbClr val="FF9933"/>
                  </a:glow>
                </a:effectLst>
              </a:rPr>
              <a:t> of the month </a:t>
            </a:r>
            <a:r>
              <a:rPr lang="en-CA" sz="2800" dirty="0" smtClean="0">
                <a:solidFill>
                  <a:schemeClr val="tx2"/>
                </a:solidFill>
              </a:rPr>
              <a:t>the Passover must be observed on?</a:t>
            </a:r>
          </a:p>
          <a:p>
            <a:endParaRPr lang="en-CA" sz="2800" dirty="0" smtClean="0"/>
          </a:p>
          <a:p>
            <a:r>
              <a:rPr lang="en-CA" sz="2800" b="1" dirty="0" smtClean="0">
                <a:solidFill>
                  <a:srgbClr val="800000"/>
                </a:solidFill>
              </a:rPr>
              <a:t>Lev 23:4</a:t>
            </a:r>
            <a:r>
              <a:rPr lang="en-CA" sz="2800" dirty="0" smtClean="0"/>
              <a:t>  </a:t>
            </a:r>
            <a:r>
              <a:rPr lang="en-CA" sz="2800" dirty="0" smtClean="0">
                <a:solidFill>
                  <a:srgbClr val="002060"/>
                </a:solidFill>
              </a:rPr>
              <a:t>These are the feasts to </a:t>
            </a:r>
            <a:r>
              <a:rPr lang="en-CA" sz="2800" dirty="0" smtClean="0">
                <a:solidFill>
                  <a:srgbClr val="0000FF"/>
                </a:solidFill>
              </a:rPr>
              <a:t>[</a:t>
            </a:r>
            <a:r>
              <a:rPr lang="en-CA" sz="2800" dirty="0" err="1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rgbClr val="0000FF"/>
                </a:solidFill>
              </a:rPr>
              <a:t>], </a:t>
            </a:r>
            <a:r>
              <a:rPr lang="en-CA" sz="2800" dirty="0" smtClean="0">
                <a:solidFill>
                  <a:srgbClr val="002060"/>
                </a:solidFill>
              </a:rPr>
              <a:t>holy </a:t>
            </a:r>
            <a:r>
              <a:rPr lang="en-CA" sz="2800" b="1" dirty="0" smtClean="0">
                <a:solidFill>
                  <a:srgbClr val="CC0099"/>
                </a:solidFill>
              </a:rPr>
              <a:t>convocations</a:t>
            </a:r>
            <a:r>
              <a:rPr lang="en-CA" sz="2800" dirty="0" smtClean="0">
                <a:solidFill>
                  <a:srgbClr val="002060"/>
                </a:solidFill>
              </a:rPr>
              <a:t>, which ye 	shall call in their seasons.</a:t>
            </a:r>
          </a:p>
          <a:p>
            <a:r>
              <a:rPr lang="en-CA" sz="2800" dirty="0" smtClean="0"/>
              <a:t> </a:t>
            </a:r>
          </a:p>
          <a:p>
            <a:r>
              <a:rPr lang="en-CA" sz="2800" b="1" dirty="0" smtClean="0">
                <a:solidFill>
                  <a:srgbClr val="800000"/>
                </a:solidFill>
              </a:rPr>
              <a:t>Lev 23:5</a:t>
            </a:r>
            <a:r>
              <a:rPr lang="en-CA" sz="2800" dirty="0" smtClean="0"/>
              <a:t>  </a:t>
            </a:r>
            <a:r>
              <a:rPr lang="en-CA" sz="2800" dirty="0" smtClean="0">
                <a:solidFill>
                  <a:srgbClr val="002060"/>
                </a:solidFill>
              </a:rPr>
              <a:t>In the first month, on the     </a:t>
            </a:r>
            <a:r>
              <a:rPr lang="en-CA" sz="2800" b="1" u="sng" dirty="0" smtClean="0">
                <a:solidFill>
                  <a:srgbClr val="FF0066"/>
                </a:solidFill>
              </a:rPr>
              <a:t>FOURTEENTH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day of the month, 	</a:t>
            </a:r>
            <a:r>
              <a:rPr lang="en-CA" sz="2800" i="1" u="sng" dirty="0" smtClean="0">
                <a:solidFill>
                  <a:srgbClr val="0000FF"/>
                </a:solidFill>
              </a:rPr>
              <a:t>between the evenin</a:t>
            </a:r>
            <a:r>
              <a:rPr lang="en-CA" sz="2800" i="1" dirty="0" smtClean="0">
                <a:solidFill>
                  <a:srgbClr val="0000FF"/>
                </a:solidFill>
              </a:rPr>
              <a:t>g</a:t>
            </a:r>
            <a:r>
              <a:rPr lang="en-CA" sz="2800" i="1" u="sng" dirty="0" smtClean="0">
                <a:solidFill>
                  <a:srgbClr val="0000FF"/>
                </a:solidFill>
              </a:rPr>
              <a:t> times</a:t>
            </a:r>
            <a:r>
              <a:rPr lang="en-CA" sz="2800" i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is</a:t>
            </a:r>
            <a:r>
              <a:rPr lang="en-CA" sz="2800" dirty="0" smtClean="0"/>
              <a:t>    </a:t>
            </a:r>
            <a:r>
              <a:rPr lang="en-CA" sz="2800" dirty="0" smtClean="0">
                <a:solidFill>
                  <a:srgbClr val="0000FF"/>
                </a:solidFill>
              </a:rPr>
              <a:t>[</a:t>
            </a:r>
            <a:r>
              <a:rPr lang="en-CA" sz="2800" dirty="0" err="1" smtClean="0">
                <a:solidFill>
                  <a:srgbClr val="0000FF"/>
                </a:solidFill>
              </a:rPr>
              <a:t>Yahuah’s</a:t>
            </a:r>
            <a:r>
              <a:rPr lang="en-CA" sz="2800" dirty="0" smtClean="0">
                <a:solidFill>
                  <a:srgbClr val="0000FF"/>
                </a:solidFill>
              </a:rPr>
              <a:t>] </a:t>
            </a:r>
            <a:r>
              <a:rPr lang="en-CA" sz="2800" dirty="0" err="1" smtClean="0">
                <a:solidFill>
                  <a:srgbClr val="002060"/>
                </a:solidFill>
              </a:rPr>
              <a:t>passover</a:t>
            </a:r>
            <a:r>
              <a:rPr lang="en-CA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CA" sz="28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en-CA" sz="2800" b="1" dirty="0" smtClean="0">
                <a:solidFill>
                  <a:srgbClr val="800000"/>
                </a:solidFill>
              </a:rPr>
              <a:t>Lev 23:6</a:t>
            </a:r>
            <a:r>
              <a:rPr lang="en-CA" sz="2800" dirty="0" smtClean="0"/>
              <a:t>  </a:t>
            </a:r>
            <a:r>
              <a:rPr lang="en-CA" sz="2800" dirty="0" smtClean="0">
                <a:solidFill>
                  <a:srgbClr val="002060"/>
                </a:solidFill>
              </a:rPr>
              <a:t>And on the </a:t>
            </a:r>
            <a:r>
              <a:rPr lang="en-CA" sz="2800" b="1" u="sng" dirty="0" smtClean="0">
                <a:solidFill>
                  <a:srgbClr val="FF0066"/>
                </a:solidFill>
              </a:rPr>
              <a:t>FIFTEENTH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day of this month is the feast of 	unleavened bread to </a:t>
            </a:r>
            <a:r>
              <a:rPr lang="en-CA" sz="2800" dirty="0" smtClean="0">
                <a:solidFill>
                  <a:srgbClr val="0000FF"/>
                </a:solidFill>
              </a:rPr>
              <a:t>[</a:t>
            </a:r>
            <a:r>
              <a:rPr lang="en-CA" sz="2800" dirty="0" err="1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rgbClr val="0000FF"/>
                </a:solidFill>
              </a:rPr>
              <a:t>]; </a:t>
            </a:r>
            <a:r>
              <a:rPr lang="en-CA" sz="2800" dirty="0" smtClean="0">
                <a:solidFill>
                  <a:srgbClr val="002060"/>
                </a:solidFill>
              </a:rPr>
              <a:t>seven days shall ye eat unleavened 	bread.</a:t>
            </a:r>
            <a:r>
              <a:rPr lang="en-CA" sz="2800" dirty="0" smtClean="0"/>
              <a:t> </a:t>
            </a:r>
            <a:r>
              <a:rPr lang="en-CA" sz="1600" dirty="0" err="1" smtClean="0">
                <a:solidFill>
                  <a:schemeClr val="tx2"/>
                </a:solidFill>
              </a:rPr>
              <a:t>Brenton’s</a:t>
            </a:r>
            <a:r>
              <a:rPr lang="en-CA" sz="1600" dirty="0" smtClean="0">
                <a:solidFill>
                  <a:schemeClr val="tx2"/>
                </a:solidFill>
              </a:rPr>
              <a:t> Septuagint</a:t>
            </a:r>
            <a:r>
              <a:rPr lang="en-CA" sz="2800" dirty="0" smtClean="0"/>
              <a:t> </a:t>
            </a:r>
            <a:endParaRPr lang="en-CA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592267"/>
            <a:ext cx="345180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756" y="260648"/>
            <a:ext cx="1173730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#1  </a:t>
            </a:r>
            <a:r>
              <a:rPr lang="en-US" sz="3600" b="1" dirty="0" smtClean="0">
                <a:solidFill>
                  <a:srgbClr val="CC6600"/>
                </a:solidFill>
              </a:rPr>
              <a:t>Understanding </a:t>
            </a:r>
            <a:r>
              <a:rPr lang="en-US" sz="3600" b="1" dirty="0" smtClean="0">
                <a:solidFill>
                  <a:srgbClr val="0000FF"/>
                </a:solidFill>
              </a:rPr>
              <a:t>Yahuah’s</a:t>
            </a:r>
            <a:r>
              <a:rPr lang="en-US" sz="3600" b="1" dirty="0" smtClean="0">
                <a:solidFill>
                  <a:srgbClr val="CC6600"/>
                </a:solidFill>
              </a:rPr>
              <a:t> Instructions</a:t>
            </a:r>
            <a:endParaRPr lang="en-CA" sz="3600" b="1" dirty="0">
              <a:solidFill>
                <a:srgbClr val="CC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2404" y="4221088"/>
            <a:ext cx="5544616" cy="1080120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Rectangle 5"/>
          <p:cNvSpPr/>
          <p:nvPr/>
        </p:nvSpPr>
        <p:spPr>
          <a:xfrm>
            <a:off x="1908077" y="1401820"/>
            <a:ext cx="85068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#1.2:  Passover on 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0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en-U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cycle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0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B050"/>
            </a:gs>
            <a:gs pos="58000">
              <a:srgbClr val="CC00CC">
                <a:alpha val="53000"/>
              </a:srgbClr>
            </a:gs>
            <a:gs pos="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30312" y="260648"/>
            <a:ext cx="9800208" cy="93610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Simple  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6600"/>
                  </a:glow>
                </a:effectLst>
                <a:latin typeface="Comic Sans MS" pitchFamily="66" charset="0"/>
              </a:rPr>
              <a:t>Sickle’s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tx1">
                      <a:lumMod val="50000"/>
                      <a:lumOff val="50000"/>
                    </a:schemeClr>
                  </a:glow>
                </a:effectLst>
              </a:rPr>
              <a:t>Eternal  Authority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27000">
                  <a:schemeClr val="tx1">
                    <a:lumMod val="50000"/>
                    <a:lumOff val="5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310" y="1644026"/>
            <a:ext cx="5112568" cy="4737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6600"/>
            </a:solidFill>
          </a:ln>
          <a:effectLst>
            <a:glow rad="127000">
              <a:srgbClr val="000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C99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The </a:t>
            </a:r>
            <a:r>
              <a:rPr lang="en-US" sz="48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Wave</a:t>
            </a:r>
            <a:br>
              <a:rPr lang="en-US" sz="48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Sheaf </a:t>
            </a:r>
            <a:r>
              <a:rPr lang="en-US" sz="4800" b="1" u="sng" dirty="0" smtClean="0">
                <a:solidFill>
                  <a:srgbClr val="FF66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Sickle</a:t>
            </a:r>
            <a:br>
              <a:rPr lang="en-US" sz="4800" b="1" u="sng" dirty="0" smtClean="0">
                <a:solidFill>
                  <a:srgbClr val="FF66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Exposes the</a:t>
            </a:r>
            <a:br>
              <a:rPr lang="en-US" sz="48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ln>
                  <a:solidFill>
                    <a:srgbClr val="FF33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Comic Sans MS" pitchFamily="66" charset="0"/>
              </a:rPr>
              <a:t>Enoch Forgery</a:t>
            </a:r>
            <a:endParaRPr lang="en-CA" sz="4800" b="1" dirty="0">
              <a:solidFill>
                <a:srgbClr val="CC9900"/>
              </a:solidFill>
              <a:effectLst>
                <a:glow rad="127000">
                  <a:srgbClr val="003366"/>
                </a:glow>
              </a:effectLst>
              <a:latin typeface="Comic Sans MS" pitchFamily="66" charset="0"/>
            </a:endParaRPr>
          </a:p>
        </p:txBody>
      </p:sp>
      <p:sp>
        <p:nvSpPr>
          <p:cNvPr id="3" name="AutoShape 2" descr="Image result for pictures of a sheaf of wheat"/>
          <p:cNvSpPr>
            <a:spLocks noChangeAspect="1" noChangeArrowheads="1"/>
          </p:cNvSpPr>
          <p:nvPr/>
        </p:nvSpPr>
        <p:spPr bwMode="auto">
          <a:xfrm>
            <a:off x="63500" y="-966788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5" name="AutoShape 4" descr="Image result for pictures of a sheaf of wheat"/>
          <p:cNvSpPr>
            <a:spLocks noChangeAspect="1" noChangeArrowheads="1"/>
          </p:cNvSpPr>
          <p:nvPr/>
        </p:nvSpPr>
        <p:spPr bwMode="auto">
          <a:xfrm>
            <a:off x="215900" y="-814388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" name="AutoShape 6" descr="Image result for pictures of a sheaf of wheat"/>
          <p:cNvSpPr>
            <a:spLocks noChangeAspect="1" noChangeArrowheads="1"/>
          </p:cNvSpPr>
          <p:nvPr/>
        </p:nvSpPr>
        <p:spPr bwMode="auto">
          <a:xfrm>
            <a:off x="368300" y="-661988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91751" y="2767426"/>
            <a:ext cx="4797532" cy="252028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1850" y="1644027"/>
            <a:ext cx="2520282" cy="4797532"/>
          </a:xfrm>
          <a:prstGeom prst="rect">
            <a:avLst/>
          </a:prstGeom>
          <a:noFill/>
          <a:ln w="76200"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73088"/>
            <a:ext cx="10561241" cy="13198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Passover </a:t>
            </a:r>
            <a:br>
              <a:rPr lang="en-US" sz="4800" b="1" dirty="0" smtClean="0"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 Explained</a:t>
            </a:r>
            <a:endParaRPr lang="en-US" sz="4800" b="1" dirty="0"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3206080"/>
            <a:ext cx="10489233" cy="32472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Lev 23 stipulates </a:t>
            </a:r>
            <a:b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</a:b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Passover on the 14</a:t>
            </a:r>
            <a:r>
              <a:rPr lang="en-US" sz="3200" b="1" baseline="30000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th</a:t>
            </a: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 </a:t>
            </a:r>
            <a:b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</a:b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cycle of the 1</a:t>
            </a:r>
            <a:r>
              <a:rPr lang="en-US" sz="3200" b="1" baseline="30000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st</a:t>
            </a: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 month.</a:t>
            </a:r>
          </a:p>
          <a:p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Num 9 allows for Passover on the</a:t>
            </a:r>
            <a:b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</a:b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14</a:t>
            </a:r>
            <a:r>
              <a:rPr lang="en-US" sz="3200" b="1" baseline="30000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th</a:t>
            </a: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 of the 2</a:t>
            </a:r>
            <a:r>
              <a:rPr lang="en-US" sz="3200" b="1" baseline="30000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nd</a:t>
            </a:r>
            <a:r>
              <a:rPr lang="en-US" sz="3200" b="1" dirty="0" smtClean="0">
                <a:effectLst>
                  <a:glow rad="127000">
                    <a:schemeClr val="bg2"/>
                  </a:glow>
                </a:effectLst>
                <a:latin typeface="Comic Sans MS" pitchFamily="66" charset="0"/>
              </a:rPr>
              <a:t> month if necessary!</a:t>
            </a:r>
            <a:endParaRPr lang="en-US" sz="3200" b="1" dirty="0">
              <a:effectLst>
                <a:glow rad="127000">
                  <a:schemeClr val="bg2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1607" y="6492875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50000">
              <a:srgbClr val="FFFF00"/>
            </a:gs>
            <a:gs pos="100000">
              <a:schemeClr val="bg2"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88640"/>
            <a:ext cx="11809312" cy="6552728"/>
          </a:xfrm>
          <a:solidFill>
            <a:schemeClr val="bg1"/>
          </a:solidFill>
          <a:ln w="38100">
            <a:solidFill>
              <a:srgbClr val="FB43D8"/>
            </a:solidFill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Lev 23:5 </a:t>
            </a:r>
            <a:r>
              <a:rPr lang="en-CA" sz="2800" dirty="0">
                <a:solidFill>
                  <a:schemeClr val="tx2"/>
                </a:solidFill>
              </a:rPr>
              <a:t>is just one of </a:t>
            </a:r>
            <a:r>
              <a:rPr lang="en-CA" sz="2800" b="1" i="1" dirty="0">
                <a:solidFill>
                  <a:srgbClr val="FB43D8"/>
                </a:solidFill>
              </a:rPr>
              <a:t>numerous</a:t>
            </a:r>
            <a:r>
              <a:rPr lang="en-CA" sz="2800" dirty="0">
                <a:solidFill>
                  <a:schemeClr val="tx2"/>
                </a:solidFill>
              </a:rPr>
              <a:t> examples showing </a:t>
            </a:r>
            <a:r>
              <a:rPr lang="en-CA" sz="2800" dirty="0" smtClean="0">
                <a:solidFill>
                  <a:schemeClr val="tx2"/>
                </a:solidFill>
              </a:rPr>
              <a:t>that </a:t>
            </a:r>
            <a:r>
              <a:rPr lang="en-CA" sz="2800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chemeClr val="tx2"/>
                </a:solidFill>
              </a:rPr>
              <a:t> commands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the </a:t>
            </a:r>
            <a:r>
              <a:rPr lang="en-CA" sz="2800" dirty="0">
                <a:solidFill>
                  <a:schemeClr val="tx2"/>
                </a:solidFill>
              </a:rPr>
              <a:t>Passover </a:t>
            </a:r>
            <a:r>
              <a:rPr lang="en-CA" sz="2800" dirty="0" smtClean="0">
                <a:solidFill>
                  <a:schemeClr val="tx2"/>
                </a:solidFill>
              </a:rPr>
              <a:t>to be </a:t>
            </a:r>
            <a:r>
              <a:rPr lang="en-CA" sz="2800" dirty="0">
                <a:solidFill>
                  <a:schemeClr val="tx2"/>
                </a:solidFill>
              </a:rPr>
              <a:t>observed on the </a:t>
            </a:r>
            <a:r>
              <a:rPr lang="en-CA" sz="2800" b="1" dirty="0">
                <a:solidFill>
                  <a:srgbClr val="FF0066"/>
                </a:solidFill>
              </a:rPr>
              <a:t>14</a:t>
            </a:r>
            <a:r>
              <a:rPr lang="en-CA" sz="2800" b="1" baseline="30000" dirty="0">
                <a:solidFill>
                  <a:srgbClr val="FF0066"/>
                </a:solidFill>
              </a:rPr>
              <a:t>th</a:t>
            </a:r>
            <a:r>
              <a:rPr lang="en-CA" sz="2800" dirty="0">
                <a:solidFill>
                  <a:schemeClr val="tx2"/>
                </a:solidFill>
              </a:rPr>
              <a:t> {of the first month – </a:t>
            </a:r>
            <a:r>
              <a:rPr lang="en-CA" sz="2800" dirty="0" smtClean="0">
                <a:solidFill>
                  <a:schemeClr val="tx2"/>
                </a:solidFill>
              </a:rPr>
              <a:t>Abib}.</a:t>
            </a:r>
            <a:br>
              <a:rPr lang="en-CA" sz="2800" dirty="0" smtClean="0">
                <a:solidFill>
                  <a:schemeClr val="tx2"/>
                </a:solidFill>
              </a:rPr>
            </a:br>
            <a:endParaRPr lang="en-CA" sz="2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u="sng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NOT ONCE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in the Scriptures does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Yahuah</a:t>
            </a: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 declare, or command, </a:t>
            </a:r>
            <a:b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    a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p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ecific c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y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cle of the week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in which the Passover must be observed!    </a:t>
            </a:r>
            <a:b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						</a:t>
            </a:r>
            <a:b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US" sz="28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    </a:t>
            </a:r>
            <a:r>
              <a:rPr lang="en-US" sz="2800" b="1" u="sng" dirty="0" smtClean="0">
                <a:solidFill>
                  <a:srgbClr val="00B050"/>
                </a:solidFill>
              </a:rPr>
              <a:t>Yet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dirty="0" smtClean="0">
                <a:solidFill>
                  <a:srgbClr val="00B050"/>
                </a:solidFill>
              </a:rPr>
              <a:t>the question: </a:t>
            </a:r>
            <a:endParaRPr lang="en-CA" sz="2800" dirty="0">
              <a:solidFill>
                <a:srgbClr val="00B050"/>
              </a:solidFill>
            </a:endParaRPr>
          </a:p>
          <a:p>
            <a:endParaRPr lang="en-CA" sz="2800" dirty="0">
              <a:solidFill>
                <a:schemeClr val="tx2"/>
              </a:solidFill>
            </a:endParaRPr>
          </a:p>
          <a:p>
            <a:r>
              <a:rPr lang="en-CA" sz="2800" dirty="0">
                <a:solidFill>
                  <a:schemeClr val="tx2"/>
                </a:solidFill>
              </a:rPr>
              <a:t>Passover the </a:t>
            </a:r>
            <a:r>
              <a:rPr lang="en-CA" sz="2800" b="1" dirty="0">
                <a:solidFill>
                  <a:srgbClr val="FF0066"/>
                </a:solidFill>
              </a:rPr>
              <a:t>14</a:t>
            </a:r>
            <a:r>
              <a:rPr lang="en-CA" sz="2800" b="1" baseline="30000" dirty="0">
                <a:solidFill>
                  <a:srgbClr val="FF0066"/>
                </a:solidFill>
              </a:rPr>
              <a:t>th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is declared by Enoch/</a:t>
            </a:r>
            <a:r>
              <a:rPr lang="en-CA" sz="2800" dirty="0" err="1" smtClean="0">
                <a:solidFill>
                  <a:schemeClr val="tx2"/>
                </a:solidFill>
              </a:rPr>
              <a:t>Zadok</a:t>
            </a:r>
            <a:r>
              <a:rPr lang="en-CA" sz="2800" dirty="0" smtClean="0">
                <a:solidFill>
                  <a:schemeClr val="tx2"/>
                </a:solidFill>
              </a:rPr>
              <a:t> Calendar stipulations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	to be </a:t>
            </a:r>
            <a:r>
              <a:rPr lang="en-CA" sz="2800" b="1" u="sng" dirty="0" smtClean="0">
                <a:solidFill>
                  <a:srgbClr val="FF0000"/>
                </a:solidFill>
              </a:rPr>
              <a:t>permanentl</a:t>
            </a:r>
            <a:r>
              <a:rPr lang="en-CA" sz="2800" b="1" dirty="0" smtClean="0">
                <a:solidFill>
                  <a:srgbClr val="FF0000"/>
                </a:solidFill>
              </a:rPr>
              <a:t>y</a:t>
            </a:r>
            <a:r>
              <a:rPr lang="en-CA" sz="2800" b="1" u="sng" dirty="0" smtClean="0">
                <a:solidFill>
                  <a:srgbClr val="FF0000"/>
                </a:solidFill>
              </a:rPr>
              <a:t> fixed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to the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3</a:t>
            </a:r>
            <a:r>
              <a:rPr lang="en-CA" sz="2800" b="1" u="sng" baseline="300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rd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Cycle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99FF99"/>
                  </a:glow>
                </a:effectLst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of the week! (</a:t>
            </a:r>
            <a:r>
              <a:rPr lang="en-CA" sz="2200" dirty="0" smtClean="0">
                <a:solidFill>
                  <a:schemeClr val="tx2"/>
                </a:solidFill>
              </a:rPr>
              <a:t>Tuesday</a:t>
            </a:r>
            <a:r>
              <a:rPr lang="en-CA" sz="2800" dirty="0" smtClean="0">
                <a:solidFill>
                  <a:schemeClr val="tx2"/>
                </a:solidFill>
              </a:rPr>
              <a:t>)</a:t>
            </a:r>
          </a:p>
          <a:p>
            <a:endParaRPr lang="en-CA" sz="2800" dirty="0">
              <a:solidFill>
                <a:schemeClr val="tx2"/>
              </a:solidFill>
            </a:endParaRPr>
          </a:p>
          <a:p>
            <a:r>
              <a:rPr lang="en-CA" sz="2800" dirty="0" smtClean="0">
                <a:solidFill>
                  <a:schemeClr val="tx2"/>
                </a:solidFill>
              </a:rPr>
              <a:t>Should we </a:t>
            </a:r>
            <a:r>
              <a:rPr lang="en-CA" sz="2800" b="1" dirty="0" smtClean="0">
                <a:solidFill>
                  <a:schemeClr val="tx2"/>
                </a:solidFill>
              </a:rPr>
              <a:t>unquestionably accept such an</a:t>
            </a:r>
            <a:r>
              <a:rPr lang="en-CA" sz="2800" b="1" i="1" dirty="0" smtClean="0">
                <a:solidFill>
                  <a:schemeClr val="tx2"/>
                </a:solidFill>
              </a:rPr>
              <a:t>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IMPOSITION</a:t>
            </a:r>
            <a:r>
              <a:rPr lang="en-CA" sz="2800" dirty="0" smtClean="0">
                <a:solidFill>
                  <a:schemeClr val="tx2"/>
                </a:solidFill>
              </a:rPr>
              <a:t> to the Scriptures?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  </a:t>
            </a:r>
            <a:endParaRPr lang="en-CA" sz="2800" dirty="0">
              <a:solidFill>
                <a:schemeClr val="tx2"/>
              </a:solidFill>
            </a:endParaRPr>
          </a:p>
          <a:p>
            <a:pPr lvl="0" algn="ctr">
              <a:lnSpc>
                <a:spcPct val="100000"/>
              </a:lnSpc>
            </a:pPr>
            <a:r>
              <a:rPr lang="en-CA" sz="2800" dirty="0" smtClean="0">
                <a:solidFill>
                  <a:srgbClr val="000000"/>
                </a:solidFill>
              </a:rPr>
              <a:t>  To understand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88900">
                    <a:srgbClr val="FF6600"/>
                  </a:glow>
                </a:effectLst>
              </a:rPr>
              <a:t>according to statute, </a:t>
            </a:r>
            <a:r>
              <a:rPr lang="en-CA" sz="2800" dirty="0" smtClean="0">
                <a:solidFill>
                  <a:srgbClr val="000000"/>
                </a:solidFill>
                <a:effectLst/>
              </a:rPr>
              <a:t>upon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FF6600"/>
                  </a:glow>
                </a:effectLst>
              </a:rPr>
              <a:t> </a:t>
            </a:r>
            <a:r>
              <a:rPr lang="en-CA" sz="2800" dirty="0" smtClean="0">
                <a:solidFill>
                  <a:srgbClr val="000000"/>
                </a:solidFill>
              </a:rPr>
              <a:t>which </a:t>
            </a:r>
            <a:r>
              <a:rPr lang="en-CA" sz="2800" b="1" dirty="0" smtClean="0">
                <a:solidFill>
                  <a:srgbClr val="CC0099"/>
                </a:solidFill>
              </a:rPr>
              <a:t>cycle of the week </a:t>
            </a:r>
            <a:br>
              <a:rPr lang="en-CA" sz="2800" b="1" dirty="0" smtClean="0">
                <a:solidFill>
                  <a:srgbClr val="CC0099"/>
                </a:solidFill>
              </a:rPr>
            </a:br>
            <a:r>
              <a:rPr lang="en-CA" sz="2800" dirty="0" smtClean="0">
                <a:solidFill>
                  <a:srgbClr val="000000"/>
                </a:solidFill>
              </a:rPr>
              <a:t>the Passover occurred in Joshua’s account upon entering Canaan, </a:t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000000"/>
                </a:solidFill>
              </a:rPr>
              <a:t>    </a:t>
            </a:r>
            <a:r>
              <a:rPr lang="en-CA" sz="2800" b="1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</a:rPr>
              <a:t>Yahuah’s </a:t>
            </a:r>
            <a:r>
              <a:rPr lang="en-CA" sz="2800" b="1" u="sng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</a:rPr>
              <a:t>statute</a:t>
            </a:r>
            <a:r>
              <a:rPr lang="en-CA" sz="2800" b="1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</a:rPr>
              <a:t> commands </a:t>
            </a:r>
            <a:r>
              <a:rPr lang="en-CA" sz="2800" dirty="0" smtClean="0">
                <a:solidFill>
                  <a:srgbClr val="000000"/>
                </a:solidFill>
              </a:rPr>
              <a:t>involving the </a:t>
            </a:r>
            <a:r>
              <a:rPr lang="en-CA" sz="2800" b="1" dirty="0" smtClean="0">
                <a:ln>
                  <a:solidFill>
                    <a:srgbClr val="00FFFF"/>
                  </a:solidFill>
                </a:ln>
                <a:solidFill>
                  <a:srgbClr val="0000FF"/>
                </a:solidFill>
              </a:rPr>
              <a:t>Wave Sheaf </a:t>
            </a:r>
            <a:r>
              <a:rPr lang="en-CA" sz="2800" dirty="0" smtClean="0">
                <a:solidFill>
                  <a:srgbClr val="000000"/>
                </a:solidFill>
              </a:rPr>
              <a:t>observance </a:t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000000"/>
                </a:solidFill>
              </a:rPr>
              <a:t>will take pre-eminence and give clarity for Abib 14.</a:t>
            </a:r>
            <a:r>
              <a:rPr lang="en-CA" sz="2800" dirty="0" smtClean="0">
                <a:solidFill>
                  <a:srgbClr val="CC0099"/>
                </a:solidFill>
              </a:rPr>
              <a:t>  </a:t>
            </a:r>
            <a:r>
              <a:rPr lang="en-CA" sz="2800" b="1" dirty="0" smtClean="0">
                <a:solidFill>
                  <a:srgbClr val="CC0099"/>
                </a:solidFill>
              </a:rPr>
              <a:t>{</a:t>
            </a:r>
            <a:r>
              <a:rPr lang="en-CA" sz="2800" b="1" u="sng" dirty="0" smtClean="0">
                <a:solidFill>
                  <a:srgbClr val="CC0099"/>
                </a:solidFill>
              </a:rPr>
              <a:t>ALWAYS</a:t>
            </a:r>
            <a:r>
              <a:rPr lang="en-CA" sz="2800" b="1" dirty="0" smtClean="0">
                <a:solidFill>
                  <a:srgbClr val="CC0099"/>
                </a:solidFill>
              </a:rPr>
              <a:t>! </a:t>
            </a:r>
            <a:r>
              <a:rPr lang="en-CA" sz="2800" b="1" dirty="0" smtClean="0">
                <a:solidFill>
                  <a:srgbClr val="CC0099"/>
                </a:solidFill>
                <a:sym typeface="Wingdings" pitchFamily="2" charset="2"/>
              </a:rPr>
              <a:t>}</a:t>
            </a:r>
            <a:r>
              <a:rPr lang="en-CA" sz="2800" b="1" dirty="0" smtClean="0">
                <a:solidFill>
                  <a:srgbClr val="CC0099"/>
                </a:solidFill>
              </a:rPr>
              <a:t> </a:t>
            </a:r>
            <a:endParaRPr lang="en-CA" sz="2800" b="1" dirty="0">
              <a:solidFill>
                <a:srgbClr val="CC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9028" y="6453336"/>
            <a:ext cx="417188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6180" y="2617748"/>
            <a:ext cx="75608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Should we deviate from these commands?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259" y="2432219"/>
            <a:ext cx="11809312" cy="1583949"/>
          </a:xfrm>
          <a:gradFill>
            <a:gsLst>
              <a:gs pos="0">
                <a:srgbClr val="FF33CC">
                  <a:alpha val="41000"/>
                </a:srgbClr>
              </a:gs>
              <a:gs pos="72000">
                <a:srgbClr val="FF6600">
                  <a:alpha val="21000"/>
                </a:srgbClr>
              </a:gs>
              <a:gs pos="38000">
                <a:srgbClr val="BCFFDE"/>
              </a:gs>
              <a:gs pos="100000">
                <a:srgbClr val="0000FF">
                  <a:alpha val="11000"/>
                  <a:lumMod val="37000"/>
                  <a:lumOff val="63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And the people came up from the </a:t>
            </a:r>
            <a:r>
              <a:rPr lang="en-US" sz="2800" dirty="0" err="1" smtClean="0">
                <a:solidFill>
                  <a:srgbClr val="002060"/>
                </a:solidFill>
              </a:rPr>
              <a:t>Yarden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[Jordan</a:t>
            </a:r>
            <a:r>
              <a:rPr lang="en-US" sz="2000" dirty="0">
                <a:solidFill>
                  <a:schemeClr val="tx2"/>
                </a:solidFill>
              </a:rPr>
              <a:t>]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on the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glow rad="127000">
                    <a:srgbClr val="FFFF00"/>
                  </a:glow>
                </a:effectLst>
              </a:rPr>
              <a:t>tenth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day of the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glow rad="88900">
                    <a:srgbClr val="FFFF00"/>
                  </a:glow>
                </a:effectLst>
                <a:latin typeface="Arial Black" panose="020B0A04020102020204" pitchFamily="34" charset="0"/>
              </a:rPr>
              <a:t>first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 month,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and they camped in Gilgal on the west side of Jericho.  </a:t>
            </a:r>
            <a:r>
              <a:rPr lang="en-US" sz="1800" b="1" dirty="0" smtClean="0">
                <a:solidFill>
                  <a:srgbClr val="00B050"/>
                </a:solidFill>
              </a:rPr>
              <a:t>Joshua 4:19</a:t>
            </a:r>
            <a:r>
              <a:rPr lang="en-US" sz="1800" dirty="0" smtClean="0">
                <a:solidFill>
                  <a:srgbClr val="002060"/>
                </a:solidFill>
              </a:rPr>
              <a:t>  	                                                                              </a:t>
            </a:r>
            <a:r>
              <a:rPr lang="en-US" sz="1800" dirty="0" smtClean="0">
                <a:solidFill>
                  <a:schemeClr val="tx2"/>
                </a:solidFill>
              </a:rPr>
              <a:t>HalleluYah Scriptures</a:t>
            </a:r>
            <a:endParaRPr lang="en-CA" sz="1800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1036" y="6492875"/>
            <a:ext cx="507793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916" y="260648"/>
            <a:ext cx="8928992" cy="81978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00"/>
            </a:solidFill>
          </a:ln>
          <a:effectLst>
            <a:glow rad="177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Joshua Enters Canaan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58307" y="1412776"/>
            <a:ext cx="6939263" cy="720080"/>
          </a:xfrm>
          <a:prstGeom prst="wedgeRoundRectCallout">
            <a:avLst>
              <a:gd name="adj1" fmla="val 5847"/>
              <a:gd name="adj2" fmla="val 112581"/>
              <a:gd name="adj3" fmla="val 16667"/>
            </a:avLst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solidFill>
                  <a:srgbClr val="FF33CC"/>
                </a:solidFill>
                <a:effectLst>
                  <a:glow rad="127000">
                    <a:srgbClr val="99FF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Cycle </a:t>
            </a:r>
            <a:r>
              <a:rPr lang="en-US" sz="2400" b="1" dirty="0" smtClean="0">
                <a:ln w="1905"/>
                <a:solidFill>
                  <a:srgbClr val="FF33CC"/>
                </a:solidFill>
                <a:effectLst>
                  <a:glow rad="127000">
                    <a:srgbClr val="99FF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documentation, </a:t>
            </a:r>
            <a:r>
              <a:rPr lang="en-US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–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 Date!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1764" y="4149080"/>
            <a:ext cx="11593288" cy="2497421"/>
          </a:xfrm>
          <a:prstGeom prst="wedgeRoundRectCallout">
            <a:avLst>
              <a:gd name="adj1" fmla="val 19190"/>
              <a:gd name="adj2" fmla="val -73337"/>
              <a:gd name="adj3" fmla="val 16667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As we study please consider:  “Why did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 Yahuah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NOT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 require specific </a:t>
            </a:r>
            <a:r>
              <a:rPr lang="en-US" sz="3200" b="1" dirty="0" smtClean="0">
                <a:ln w="19050">
                  <a:solidFill>
                    <a:schemeClr val="tx2"/>
                  </a:solidFill>
                </a:ln>
                <a:solidFill>
                  <a:srgbClr val="FFCCFF"/>
                </a:solidFill>
                <a:effectLst>
                  <a:glow rad="127000">
                    <a:srgbClr val="FFFFCC"/>
                  </a:glow>
                </a:effectLst>
              </a:rPr>
              <a:t>cycles of the week documentation,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/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for Passover, but instead makes certain of the recording </a:t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of the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</a:rPr>
              <a:t>DATES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 within the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99FF66"/>
                  </a:glow>
                </a:effectLst>
              </a:rPr>
              <a:t>Shaneh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 years!?”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70876" y="4869160"/>
            <a:ext cx="936104" cy="0"/>
          </a:xfrm>
          <a:prstGeom prst="line">
            <a:avLst/>
          </a:prstGeom>
          <a:ln w="762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17748" y="1152439"/>
            <a:ext cx="4680520" cy="1268449"/>
          </a:xfrm>
          <a:prstGeom prst="wedgeRoundRectCallout">
            <a:avLst>
              <a:gd name="adj1" fmla="val 57703"/>
              <a:gd name="adj2" fmla="val 2799"/>
              <a:gd name="adj3" fmla="val 16667"/>
            </a:avLst>
          </a:prstGeom>
          <a:solidFill>
            <a:srgbClr val="FFFFCC"/>
          </a:solidFill>
          <a:ln w="381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300" dirty="0" smtClean="0">
                <a:solidFill>
                  <a:schemeClr val="tx2"/>
                </a:solidFill>
              </a:rPr>
              <a:t>Why then does Enoch/</a:t>
            </a:r>
            <a:r>
              <a:rPr lang="en-CA" sz="2300" dirty="0" err="1" smtClean="0">
                <a:solidFill>
                  <a:schemeClr val="tx2"/>
                </a:solidFill>
              </a:rPr>
              <a:t>Zadok</a:t>
            </a:r>
            <a:r>
              <a:rPr lang="en-CA" sz="2300" dirty="0" smtClean="0">
                <a:solidFill>
                  <a:schemeClr val="tx2"/>
                </a:solidFill>
              </a:rPr>
              <a:t> demand a </a:t>
            </a:r>
            <a:r>
              <a:rPr lang="en-CA" sz="2300" b="1" i="1" u="sng" dirty="0" smtClean="0">
                <a:solidFill>
                  <a:srgbClr val="FF0000"/>
                </a:solidFill>
              </a:rPr>
              <a:t>specific cycle</a:t>
            </a:r>
            <a:r>
              <a:rPr lang="en-CA" sz="2300" i="1" dirty="0" smtClean="0">
                <a:solidFill>
                  <a:srgbClr val="FF0000"/>
                </a:solidFill>
              </a:rPr>
              <a:t> </a:t>
            </a:r>
            <a:r>
              <a:rPr lang="en-CA" sz="2300" u="sng" dirty="0" smtClean="0">
                <a:solidFill>
                  <a:srgbClr val="FF0000"/>
                </a:solidFill>
              </a:rPr>
              <a:t>of the week</a:t>
            </a:r>
            <a:r>
              <a:rPr lang="en-CA" sz="2300" dirty="0" smtClean="0">
                <a:solidFill>
                  <a:srgbClr val="FF0000"/>
                </a:solidFill>
              </a:rPr>
              <a:t> </a:t>
            </a:r>
            <a:r>
              <a:rPr lang="en-CA" sz="2300" dirty="0" smtClean="0">
                <a:solidFill>
                  <a:schemeClr val="tx2"/>
                </a:solidFill>
              </a:rPr>
              <a:t>for Passover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  <a:endParaRPr lang="en-CA" sz="24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45595" y="6381328"/>
            <a:ext cx="1368152" cy="0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4212" y="5445224"/>
            <a:ext cx="3528392" cy="0"/>
          </a:xfrm>
          <a:prstGeom prst="line">
            <a:avLst/>
          </a:prstGeom>
          <a:ln w="571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Rae\Desktop\Art on Desktop\white man clip art\3d white people\3d quiz 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324" y="271138"/>
            <a:ext cx="1101090" cy="1075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48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37828" y="916403"/>
            <a:ext cx="10945216" cy="1936533"/>
          </a:xfrm>
          <a:prstGeom prst="wedgeRoundRectCallout">
            <a:avLst>
              <a:gd name="adj1" fmla="val 17444"/>
              <a:gd name="adj2" fmla="val 133145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600" b="1" i="1" dirty="0" smtClean="0">
                <a:solidFill>
                  <a:srgbClr val="FF33CC"/>
                </a:solidFill>
              </a:rPr>
              <a:t>Again</a:t>
            </a:r>
            <a:r>
              <a:rPr lang="en-US" sz="3600" dirty="0" smtClean="0">
                <a:solidFill>
                  <a:schemeClr val="tx2"/>
                </a:solidFill>
              </a:rPr>
              <a:t> - Joshua refrained from documenting a specific cycle of the week, but confidently recorded the </a:t>
            </a:r>
            <a:r>
              <a:rPr lang="en-US" sz="3600" b="1" u="sng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DATE</a:t>
            </a:r>
            <a:r>
              <a:rPr lang="en-US" sz="3600" b="1" dirty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!</a:t>
            </a:r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lang="en-CA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756" y="2852936"/>
            <a:ext cx="1188132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CA" sz="2400" dirty="0">
                <a:solidFill>
                  <a:srgbClr val="800000"/>
                </a:solidFill>
                <a:latin typeface="Verdana"/>
              </a:rPr>
              <a:t>Jos 5:10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And the sons of Israel encamp in </a:t>
            </a:r>
            <a:r>
              <a:rPr lang="en-CA" sz="3200" dirty="0" err="1">
                <a:solidFill>
                  <a:schemeClr val="tx2"/>
                </a:solidFill>
                <a:latin typeface="Verdana"/>
              </a:rPr>
              <a:t>Gilgal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, and </a:t>
            </a:r>
            <a:r>
              <a:rPr lang="en-CA" sz="3200" dirty="0" smtClean="0">
                <a:solidFill>
                  <a:schemeClr val="tx2"/>
                </a:solidFill>
                <a:latin typeface="Verdana"/>
              </a:rPr>
              <a:t>	make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the </a:t>
            </a:r>
            <a:r>
              <a:rPr lang="en-CA" sz="3200" b="1" dirty="0" err="1">
                <a:solidFill>
                  <a:srgbClr val="0000FF"/>
                </a:solidFill>
                <a:latin typeface="Verdana"/>
              </a:rPr>
              <a:t>passover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 on the </a:t>
            </a:r>
            <a:r>
              <a:rPr lang="en-CA" sz="3200" b="1" u="sng" dirty="0">
                <a:solidFill>
                  <a:srgbClr val="0000FF"/>
                </a:solidFill>
                <a:latin typeface="Verdana"/>
              </a:rPr>
              <a:t>fourteenth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 day of </a:t>
            </a:r>
            <a:r>
              <a:rPr lang="en-CA" sz="3200" b="1" dirty="0" smtClean="0">
                <a:solidFill>
                  <a:srgbClr val="0000FF"/>
                </a:solidFill>
                <a:latin typeface="Verdana"/>
              </a:rPr>
              <a:t>	the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month, </a:t>
            </a:r>
            <a:r>
              <a:rPr lang="en-CA" sz="3200" b="1" dirty="0">
                <a:solidFill>
                  <a:srgbClr val="0000FF"/>
                </a:solidFill>
                <a:effectLst>
                  <a:glow rad="127000">
                    <a:srgbClr val="99FF99"/>
                  </a:glow>
                </a:effectLst>
                <a:latin typeface="Verdana"/>
              </a:rPr>
              <a:t>at evening, 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in the plains of Jericho;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</a:t>
            </a:r>
            <a:endParaRPr lang="en-CA" sz="3200" dirty="0" smtClean="0">
              <a:solidFill>
                <a:srgbClr val="208080"/>
              </a:solidFill>
              <a:latin typeface="Verdana"/>
            </a:endParaRPr>
          </a:p>
          <a:p>
            <a:endParaRPr lang="en-CA" sz="3200" dirty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0516" y="4293096"/>
            <a:ext cx="2642592" cy="550911"/>
          </a:xfrm>
          <a:prstGeom prst="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62164" y="5373216"/>
            <a:ext cx="23042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845940" y="5949280"/>
            <a:ext cx="9937103" cy="792088"/>
          </a:xfrm>
          <a:prstGeom prst="wedgeRoundRectCallout">
            <a:avLst>
              <a:gd name="adj1" fmla="val -19976"/>
              <a:gd name="adj2" fmla="val -119033"/>
              <a:gd name="adj3" fmla="val 16667"/>
            </a:avLst>
          </a:prstGeom>
          <a:gradFill>
            <a:gsLst>
              <a:gs pos="54000">
                <a:srgbClr val="BCFFDE"/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 err="1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Ereb</a:t>
            </a:r>
            <a:r>
              <a:rPr lang="en-CA" sz="3600" b="1" dirty="0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!  The </a:t>
            </a:r>
            <a:r>
              <a:rPr lang="en-CA" sz="3600" b="1" u="sng" dirty="0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Mixture</a:t>
            </a:r>
            <a:r>
              <a:rPr lang="en-CA" sz="3600" b="1" dirty="0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of light and darkness!</a:t>
            </a:r>
            <a:endParaRPr lang="en-CA" sz="3600" b="1" dirty="0">
              <a:ln>
                <a:solidFill>
                  <a:srgbClr val="FFFF00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756" y="620688"/>
            <a:ext cx="118813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  <a:latin typeface="Verdana"/>
              </a:rPr>
              <a:t>Jos </a:t>
            </a:r>
            <a:r>
              <a:rPr lang="en-CA" sz="2400" b="1" dirty="0">
                <a:solidFill>
                  <a:schemeClr val="bg1"/>
                </a:solidFill>
                <a:latin typeface="Verdana"/>
              </a:rPr>
              <a:t>5:11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b="1" dirty="0" smtClean="0">
                <a:solidFill>
                  <a:schemeClr val="tx2"/>
                </a:solidFill>
                <a:effectLst/>
                <a:latin typeface="Verdana"/>
              </a:rPr>
              <a:t>And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they eat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of the old corn of the land on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the </a:t>
            </a:r>
            <a:r>
              <a:rPr lang="en-CA" sz="3200" b="1" dirty="0">
                <a:solidFill>
                  <a:srgbClr val="7030A0"/>
                </a:solidFill>
                <a:effectLst>
                  <a:glow rad="127000">
                    <a:srgbClr val="99FF66"/>
                  </a:glow>
                </a:effectLst>
                <a:latin typeface="Verdana"/>
              </a:rPr>
              <a:t>morrow of the </a:t>
            </a:r>
            <a:r>
              <a:rPr lang="en-CA" sz="3200" b="1" dirty="0" err="1" smtClean="0">
                <a:solidFill>
                  <a:srgbClr val="7030A0"/>
                </a:solidFill>
                <a:effectLst>
                  <a:glow rad="127000">
                    <a:srgbClr val="99FF66"/>
                  </a:glow>
                </a:effectLst>
                <a:latin typeface="Verdana"/>
              </a:rPr>
              <a:t>passover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127000">
                    <a:srgbClr val="99FF66"/>
                  </a:glow>
                </a:effectLst>
                <a:latin typeface="Verdana"/>
              </a:rPr>
              <a:t>,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unleavened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things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and roasted </a:t>
            </a:r>
            <a:r>
              <a:rPr lang="en-CA" sz="3200" i="1" dirty="0" smtClean="0">
                <a:solidFill>
                  <a:schemeClr val="tx2"/>
                </a:solidFill>
                <a:effectLst/>
                <a:latin typeface="Verdana"/>
              </a:rPr>
              <a:t>corn,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in this self-same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day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;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 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CA" sz="24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8068" y="1988840"/>
            <a:ext cx="7920880" cy="0"/>
          </a:xfrm>
          <a:prstGeom prst="line">
            <a:avLst/>
          </a:prstGeom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9756" y="251937"/>
            <a:ext cx="118813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#1.3:  Day After Passover &amp; Septuagint/Interlinear Support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61964" y="2482736"/>
            <a:ext cx="5328592" cy="0"/>
          </a:xfrm>
          <a:prstGeom prst="line">
            <a:avLst/>
          </a:prstGeom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49896" y="3983316"/>
            <a:ext cx="11881320" cy="287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0416" y="3615780"/>
            <a:ext cx="5760641" cy="2891908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Ultra </a:t>
            </a:r>
            <a:r>
              <a:rPr lang="en-US" sz="3200" b="1" dirty="0">
                <a:solidFill>
                  <a:srgbClr val="800000"/>
                </a:solidFill>
              </a:rPr>
              <a:t>Specific Note:  </a:t>
            </a:r>
            <a:r>
              <a:rPr lang="en-US" sz="3200" b="1" dirty="0" smtClean="0">
                <a:solidFill>
                  <a:srgbClr val="800000"/>
                </a:solidFill>
              </a:rPr>
              <a:t/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Yes </a:t>
            </a:r>
            <a:r>
              <a:rPr lang="en-US" sz="3200" dirty="0">
                <a:solidFill>
                  <a:srgbClr val="800000"/>
                </a:solidFill>
              </a:rPr>
              <a:t>the Yisra’elites were </a:t>
            </a:r>
            <a:r>
              <a:rPr lang="en-US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EATING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the grain of the land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on the cycle </a:t>
            </a:r>
            <a:r>
              <a:rPr lang="en-US" sz="3200" u="sng" dirty="0">
                <a:solidFill>
                  <a:srgbClr val="800000"/>
                </a:solidFill>
              </a:rPr>
              <a:t>immediatel</a:t>
            </a:r>
            <a:r>
              <a:rPr lang="en-US" sz="3200" dirty="0">
                <a:solidFill>
                  <a:srgbClr val="800000"/>
                </a:solidFill>
              </a:rPr>
              <a:t>y</a:t>
            </a:r>
            <a:r>
              <a:rPr lang="en-US" sz="3200" u="sng" dirty="0">
                <a:solidFill>
                  <a:srgbClr val="800000"/>
                </a:solidFill>
              </a:rPr>
              <a:t> followin</a:t>
            </a:r>
            <a:r>
              <a:rPr lang="en-US" sz="3200" dirty="0">
                <a:solidFill>
                  <a:srgbClr val="800000"/>
                </a:solidFill>
              </a:rPr>
              <a:t>g the Passover! 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ctr"/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>
                <a:alpha val="47000"/>
              </a:srgbClr>
            </a:gs>
            <a:gs pos="50000">
              <a:srgbClr val="FFFF00">
                <a:alpha val="56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332656"/>
            <a:ext cx="11521280" cy="6336704"/>
          </a:xfrm>
          <a:solidFill>
            <a:schemeClr val="bg1"/>
          </a:soli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</a:pPr>
            <a:r>
              <a:rPr lang="en-CA" sz="2800" dirty="0">
                <a:solidFill>
                  <a:schemeClr val="tx2"/>
                </a:solidFill>
              </a:rPr>
              <a:t>Joshua 5:10 has just mentioned the </a:t>
            </a:r>
            <a:r>
              <a:rPr lang="en-CA" sz="2800" b="1" u="sng" dirty="0">
                <a:solidFill>
                  <a:srgbClr val="FF33CC"/>
                </a:solidFill>
              </a:rPr>
              <a:t>time context</a:t>
            </a:r>
            <a:r>
              <a:rPr lang="en-CA" sz="2800" b="1" dirty="0">
                <a:solidFill>
                  <a:srgbClr val="FF33CC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</a:rPr>
              <a:t>of the </a:t>
            </a:r>
            <a:r>
              <a:rPr lang="en-CA" sz="2800" b="1" dirty="0">
                <a:solidFill>
                  <a:srgbClr val="FF33CC"/>
                </a:solidFill>
              </a:rPr>
              <a:t>Passover </a:t>
            </a:r>
            <a:r>
              <a:rPr lang="en-CA" sz="2800" dirty="0">
                <a:solidFill>
                  <a:schemeClr val="tx2"/>
                </a:solidFill>
              </a:rPr>
              <a:t>on the 14</a:t>
            </a:r>
            <a:r>
              <a:rPr lang="en-CA" sz="2800" baseline="30000" dirty="0">
                <a:solidFill>
                  <a:schemeClr val="tx2"/>
                </a:solidFill>
              </a:rPr>
              <a:t>th</a:t>
            </a:r>
            <a:r>
              <a:rPr lang="en-CA" sz="2800" dirty="0">
                <a:solidFill>
                  <a:schemeClr val="tx2"/>
                </a:solidFill>
              </a:rPr>
              <a:t> of the month</a:t>
            </a:r>
            <a:r>
              <a:rPr lang="en-CA" sz="2800" dirty="0" smtClean="0">
                <a:solidFill>
                  <a:schemeClr val="tx2"/>
                </a:solidFill>
              </a:rPr>
              <a:t>.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2000" dirty="0" smtClean="0">
                <a:solidFill>
                  <a:schemeClr val="tx2"/>
                </a:solidFill>
              </a:rPr>
              <a:t>(The cycle of the week can now be easily determined.)</a:t>
            </a:r>
            <a:endParaRPr lang="en-CA" sz="2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CA" sz="2800" dirty="0" smtClean="0">
                <a:solidFill>
                  <a:srgbClr val="FF9933"/>
                </a:solidFill>
              </a:rPr>
              <a:t>Many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em</a:t>
            </a:r>
            <a:r>
              <a:rPr lang="en-CA" sz="2800" b="1" i="1" dirty="0" smtClean="0">
                <a:solidFill>
                  <a:srgbClr val="FF0000"/>
                </a:solidFill>
              </a:rPr>
              <a:t>p</a:t>
            </a:r>
            <a:r>
              <a:rPr lang="en-CA" sz="2800" b="1" i="1" u="sng" dirty="0" smtClean="0">
                <a:solidFill>
                  <a:srgbClr val="FF0000"/>
                </a:solidFill>
              </a:rPr>
              <a:t>haticall</a:t>
            </a:r>
            <a:r>
              <a:rPr lang="en-CA" sz="2800" b="1" i="1" dirty="0" smtClean="0">
                <a:solidFill>
                  <a:srgbClr val="FF0000"/>
                </a:solidFill>
              </a:rPr>
              <a:t>y</a:t>
            </a:r>
            <a:r>
              <a:rPr lang="en-CA" sz="2800" b="1" i="1" u="sng" dirty="0" smtClean="0">
                <a:solidFill>
                  <a:srgbClr val="FF0000"/>
                </a:solidFill>
              </a:rPr>
              <a:t> declare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1600" b="1" i="1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rgbClr val="FF9933"/>
                </a:solidFill>
              </a:rPr>
              <a:t>the </a:t>
            </a:r>
            <a:r>
              <a:rPr lang="en-CA" sz="2800" b="1" dirty="0" smtClean="0">
                <a:solidFill>
                  <a:srgbClr val="FF9933"/>
                </a:solidFill>
              </a:rPr>
              <a:t>Septuagint</a:t>
            </a:r>
            <a:r>
              <a:rPr lang="en-CA" sz="2800" dirty="0" smtClean="0">
                <a:solidFill>
                  <a:srgbClr val="FF9933"/>
                </a:solidFill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</a:rPr>
              <a:t>DOES NOT SAY in </a:t>
            </a:r>
            <a:br>
              <a:rPr lang="en-CA" sz="2800" b="1" dirty="0" smtClean="0">
                <a:solidFill>
                  <a:schemeClr val="tx2"/>
                </a:solidFill>
              </a:rPr>
            </a:br>
            <a:r>
              <a:rPr lang="en-CA" sz="2800" b="1" dirty="0" smtClean="0">
                <a:solidFill>
                  <a:schemeClr val="tx2"/>
                </a:solidFill>
              </a:rPr>
              <a:t>Jos 5:11 </a:t>
            </a:r>
            <a:r>
              <a:rPr lang="en-CA" sz="2800" dirty="0" smtClean="0">
                <a:solidFill>
                  <a:srgbClr val="FF9933"/>
                </a:solidFill>
              </a:rPr>
              <a:t> JOSHUA ATE GRAIN </a:t>
            </a:r>
            <a:r>
              <a:rPr lang="en-CA" sz="2800" b="1" u="sng" dirty="0" smtClean="0">
                <a:solidFill>
                  <a:srgbClr val="FF33CC"/>
                </a:solidFill>
              </a:rPr>
              <a:t>ON THE DAY AFTER THE PASSOVER</a:t>
            </a:r>
            <a:r>
              <a:rPr lang="en-CA" sz="2800" b="1" dirty="0" smtClean="0">
                <a:solidFill>
                  <a:srgbClr val="FF33CC"/>
                </a:solidFill>
              </a:rPr>
              <a:t>!   Let’s view an Interlinear edition of the Septuagint. </a:t>
            </a:r>
          </a:p>
          <a:p>
            <a:pPr>
              <a:lnSpc>
                <a:spcPct val="150000"/>
              </a:lnSpc>
            </a:pPr>
            <a:endParaRPr lang="en-CA" sz="2800" b="1" dirty="0">
              <a:solidFill>
                <a:srgbClr val="FF33CC"/>
              </a:solidFill>
            </a:endParaRPr>
          </a:p>
          <a:p>
            <a:pPr>
              <a:lnSpc>
                <a:spcPct val="150000"/>
              </a:lnSpc>
            </a:pPr>
            <a:endParaRPr lang="en-CA" sz="2800" b="1" dirty="0" smtClean="0">
              <a:solidFill>
                <a:srgbClr val="FF33CC"/>
              </a:solidFill>
            </a:endParaRPr>
          </a:p>
          <a:p>
            <a:pPr>
              <a:lnSpc>
                <a:spcPct val="150000"/>
              </a:lnSpc>
            </a:pPr>
            <a:endParaRPr lang="en-CA" sz="2800" b="1" dirty="0">
              <a:solidFill>
                <a:srgbClr val="FF33CC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2800" dirty="0" smtClean="0">
                <a:solidFill>
                  <a:schemeClr val="tx2"/>
                </a:solidFill>
              </a:rPr>
              <a:t>Does it seem strange this </a:t>
            </a:r>
            <a:r>
              <a:rPr lang="en-CA" sz="2800" b="1" i="1" dirty="0" smtClean="0">
                <a:solidFill>
                  <a:schemeClr val="tx2"/>
                </a:solidFill>
                <a:effectLst>
                  <a:glow rad="127000">
                    <a:srgbClr val="99FFCC"/>
                  </a:glow>
                </a:effectLst>
              </a:rPr>
              <a:t>Septuagint agrees  </a:t>
            </a:r>
            <a:r>
              <a:rPr lang="en-CA" sz="2800" dirty="0" smtClean="0">
                <a:solidFill>
                  <a:schemeClr val="tx2"/>
                </a:solidFill>
              </a:rPr>
              <a:t>with the many other translations in that Joshua indeed ate grain on the day after the Passover?  Even this Interlinear of the Greek agrees!   </a:t>
            </a:r>
            <a:r>
              <a:rPr lang="en-CA" sz="2800" dirty="0" err="1" smtClean="0">
                <a:solidFill>
                  <a:schemeClr val="tx2"/>
                </a:solidFill>
              </a:rPr>
              <a:t>Hhmmm</a:t>
            </a:r>
            <a:r>
              <a:rPr lang="en-CA" sz="2800" dirty="0" smtClean="0">
                <a:solidFill>
                  <a:schemeClr val="tx2"/>
                </a:solidFill>
              </a:rPr>
              <a:t>…!!</a:t>
            </a:r>
            <a:endParaRPr lang="en-CA" sz="2800" b="1" dirty="0" smtClean="0">
              <a:solidFill>
                <a:srgbClr val="FF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26046" r="8317" b="52031"/>
          <a:stretch/>
        </p:blipFill>
        <p:spPr bwMode="auto">
          <a:xfrm>
            <a:off x="491458" y="3307080"/>
            <a:ext cx="1119600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788" y="3379088"/>
            <a:ext cx="11209670" cy="172819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" name="Rectangle 6"/>
          <p:cNvSpPr/>
          <p:nvPr/>
        </p:nvSpPr>
        <p:spPr>
          <a:xfrm>
            <a:off x="7246540" y="4546650"/>
            <a:ext cx="1152128" cy="34975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41346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repeatCount="5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>
                <a:alpha val="47000"/>
              </a:srgbClr>
            </a:gs>
            <a:gs pos="50000">
              <a:srgbClr val="FFFF00">
                <a:alpha val="56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511" t="6939" r="12780" b="30045"/>
          <a:stretch/>
        </p:blipFill>
        <p:spPr>
          <a:xfrm>
            <a:off x="-1" y="1653331"/>
            <a:ext cx="12188825" cy="52237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" y="1"/>
            <a:ext cx="12188825" cy="163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tx2"/>
                </a:solidFill>
              </a:rPr>
              <a:t>A</a:t>
            </a:r>
            <a:r>
              <a:rPr lang="en-CA" sz="4000" dirty="0" smtClean="0">
                <a:solidFill>
                  <a:srgbClr val="0000FF"/>
                </a:solidFill>
              </a:rPr>
              <a:t> Hebrew Interlinear </a:t>
            </a:r>
            <a:r>
              <a:rPr lang="en-CA" sz="4000" dirty="0">
                <a:solidFill>
                  <a:schemeClr val="tx2"/>
                </a:solidFill>
              </a:rPr>
              <a:t>version </a:t>
            </a:r>
            <a:r>
              <a:rPr lang="en-CA" sz="4000" dirty="0" smtClean="0">
                <a:solidFill>
                  <a:schemeClr val="tx2"/>
                </a:solidFill>
              </a:rPr>
              <a:t>confirming </a:t>
            </a:r>
            <a:br>
              <a:rPr lang="en-CA" sz="4000" dirty="0" smtClean="0">
                <a:solidFill>
                  <a:schemeClr val="tx2"/>
                </a:solidFill>
              </a:rPr>
            </a:br>
            <a:r>
              <a:rPr lang="en-CA" sz="4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Joshua ate grain </a:t>
            </a:r>
            <a:r>
              <a:rPr lang="en-CA" sz="4000" u="sng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on the da</a:t>
            </a:r>
            <a:r>
              <a:rPr lang="en-CA" sz="4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y </a:t>
            </a:r>
            <a:r>
              <a:rPr lang="en-CA" sz="4000" u="sng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AFTER</a:t>
            </a:r>
            <a:r>
              <a:rPr lang="en-CA" sz="4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  <a:t> the Passover.</a:t>
            </a:r>
            <a:br>
              <a:rPr lang="en-CA" sz="4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</a:rPr>
            </a:br>
            <a:r>
              <a:rPr lang="en-CA" sz="1400" b="1" dirty="0" smtClean="0">
                <a:solidFill>
                  <a:srgbClr val="993300"/>
                </a:solidFill>
              </a:rPr>
              <a:t>(Bible Hub)</a:t>
            </a:r>
            <a:endParaRPr lang="en-CA" sz="1400" b="1" dirty="0">
              <a:solidFill>
                <a:srgbClr val="993300"/>
              </a:solidFill>
            </a:endParaRPr>
          </a:p>
        </p:txBody>
      </p:sp>
      <p:pic>
        <p:nvPicPr>
          <p:cNvPr id="10" name="Picture 5" descr="C:\Users\Rae\Desktop\Art on Desktop\white man clip art\3d white people\3d I'm he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221" r="16451"/>
          <a:stretch/>
        </p:blipFill>
        <p:spPr bwMode="auto">
          <a:xfrm>
            <a:off x="518813" y="2263810"/>
            <a:ext cx="2983311" cy="28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10436" y="4941168"/>
            <a:ext cx="1512168" cy="1152128"/>
          </a:xfrm>
          <a:prstGeom prst="roundRect">
            <a:avLst/>
          </a:prstGeom>
          <a:noFill/>
          <a:ln w="76200">
            <a:solidFill>
              <a:srgbClr val="FFCCFF"/>
            </a:solidFill>
          </a:ln>
          <a:effectLst>
            <a:glow rad="127000">
              <a:srgbClr val="99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2" name="Rounded Rectangle 11"/>
          <p:cNvSpPr/>
          <p:nvPr/>
        </p:nvSpPr>
        <p:spPr>
          <a:xfrm>
            <a:off x="189756" y="5125630"/>
            <a:ext cx="3600400" cy="1616086"/>
          </a:xfrm>
          <a:prstGeom prst="roundRect">
            <a:avLst/>
          </a:prstGeom>
          <a:noFill/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 smtClean="0">
                <a:solidFill>
                  <a:srgbClr val="0000FF"/>
                </a:solidFill>
              </a:rPr>
              <a:t>Eh-</a:t>
            </a:r>
            <a:r>
              <a:rPr lang="en-CA" sz="2400" b="1" u="sng" dirty="0" err="1" smtClean="0">
                <a:solidFill>
                  <a:srgbClr val="0000FF"/>
                </a:solidFill>
              </a:rPr>
              <a:t>Tzem</a:t>
            </a:r>
            <a:r>
              <a:rPr lang="en-CA" sz="2400" b="1" dirty="0" smtClean="0">
                <a:solidFill>
                  <a:srgbClr val="00B050"/>
                </a:solidFill>
              </a:rPr>
              <a:t>  The base “</a:t>
            </a:r>
            <a:r>
              <a:rPr lang="en-CA" sz="2400" b="1" u="sng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rgbClr val="FFFFCC"/>
                  </a:glow>
                </a:effectLst>
              </a:rPr>
              <a:t>bone structure</a:t>
            </a:r>
            <a:r>
              <a:rPr lang="en-CA" sz="2400" b="1" dirty="0" smtClean="0">
                <a:solidFill>
                  <a:srgbClr val="00B050"/>
                </a:solidFill>
              </a:rPr>
              <a:t>” of the Plan of Salvation!</a:t>
            </a:r>
            <a:endParaRPr lang="en-CA" sz="24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90156" y="5661248"/>
            <a:ext cx="2520280" cy="0"/>
          </a:xfrm>
          <a:prstGeom prst="line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Rae\Desktop\#8T4 - Joshua 3-5  Joshua &amp; Firstfruits [102 slides]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8" y="1823616"/>
            <a:ext cx="1440160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56" y="3789040"/>
            <a:ext cx="12241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Review from original Joshua Study.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310436" y="1515981"/>
            <a:ext cx="939562" cy="2201051"/>
          </a:xfrm>
          <a:prstGeom prst="line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90156" y="4005064"/>
            <a:ext cx="8136904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10236" y="6381328"/>
            <a:ext cx="7560840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>
                <a:alpha val="47000"/>
              </a:srgbClr>
            </a:gs>
            <a:gs pos="50000">
              <a:srgbClr val="FFFF00">
                <a:alpha val="56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511" t="6939" r="12780" b="30045"/>
          <a:stretch/>
        </p:blipFill>
        <p:spPr>
          <a:xfrm>
            <a:off x="-1" y="1653331"/>
            <a:ext cx="12188825" cy="52237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2276" y="1"/>
            <a:ext cx="7866548" cy="163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The  </a:t>
            </a:r>
            <a:r>
              <a:rPr lang="en-CA" sz="32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DIRECT PATTERN LINKING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to the exact </a:t>
            </a:r>
            <a:r>
              <a:rPr lang="en-CA" sz="3200" u="sng" dirty="0" smtClean="0">
                <a:solidFill>
                  <a:schemeClr val="tx2"/>
                </a:solidFill>
              </a:rPr>
              <a:t>1</a:t>
            </a:r>
            <a:r>
              <a:rPr lang="en-CA" sz="3200" u="sng" baseline="30000" dirty="0" smtClean="0">
                <a:solidFill>
                  <a:schemeClr val="tx2"/>
                </a:solidFill>
              </a:rPr>
              <a:t>st</a:t>
            </a:r>
            <a:r>
              <a:rPr lang="en-CA" sz="3200" u="sng" dirty="0" smtClean="0">
                <a:solidFill>
                  <a:schemeClr val="tx2"/>
                </a:solidFill>
              </a:rPr>
              <a:t> c</a:t>
            </a:r>
            <a:r>
              <a:rPr lang="en-CA" sz="3200" dirty="0" smtClean="0">
                <a:solidFill>
                  <a:schemeClr val="tx2"/>
                </a:solidFill>
              </a:rPr>
              <a:t>y</a:t>
            </a:r>
            <a:r>
              <a:rPr lang="en-CA" sz="3200" u="sng" dirty="0" smtClean="0">
                <a:solidFill>
                  <a:schemeClr val="tx2"/>
                </a:solidFill>
              </a:rPr>
              <a:t>cle of the week</a:t>
            </a:r>
            <a:r>
              <a:rPr lang="en-CA" sz="3200" dirty="0" smtClean="0">
                <a:solidFill>
                  <a:schemeClr val="tx2"/>
                </a:solidFill>
              </a:rPr>
              <a:t> that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chemeClr val="tx2"/>
                </a:solidFill>
              </a:rPr>
              <a:t> observed the Wave Sheaf!</a:t>
            </a:r>
            <a:endParaRPr lang="en-CA" sz="1100" b="1" dirty="0">
              <a:solidFill>
                <a:srgbClr val="99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10436" y="4941168"/>
            <a:ext cx="1512168" cy="1152128"/>
          </a:xfrm>
          <a:prstGeom prst="roundRect">
            <a:avLst/>
          </a:prstGeom>
          <a:noFill/>
          <a:ln w="76200">
            <a:solidFill>
              <a:srgbClr val="FFCCFF"/>
            </a:solidFill>
          </a:ln>
          <a:effectLst>
            <a:glow rad="127000">
              <a:srgbClr val="99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effectLst>
                <a:glow rad="127000">
                  <a:srgbClr val="99FF99"/>
                </a:glo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18148" y="5661248"/>
            <a:ext cx="2592288" cy="0"/>
          </a:xfrm>
          <a:prstGeom prst="line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7748" y="1844824"/>
            <a:ext cx="3600400" cy="48968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</a:rPr>
              <a:t>Yahusha </a:t>
            </a:r>
            <a:r>
              <a:rPr lang="en-CA" sz="2800" dirty="0" smtClean="0">
                <a:solidFill>
                  <a:schemeClr val="tx2"/>
                </a:solidFill>
              </a:rPr>
              <a:t>presented</a:t>
            </a:r>
            <a:r>
              <a:rPr lang="en-CA" sz="2800" b="1" dirty="0" smtClean="0">
                <a:solidFill>
                  <a:srgbClr val="0000FF"/>
                </a:solidFill>
              </a:rPr>
              <a:t> Himself </a:t>
            </a:r>
            <a:r>
              <a:rPr lang="en-CA" sz="2800" dirty="0" smtClean="0">
                <a:solidFill>
                  <a:schemeClr val="tx2"/>
                </a:solidFill>
              </a:rPr>
              <a:t>as the </a:t>
            </a:r>
            <a:r>
              <a:rPr lang="en-CA" sz="2800" b="1" dirty="0" smtClean="0">
                <a:solidFill>
                  <a:srgbClr val="0000FF"/>
                </a:solidFill>
              </a:rPr>
              <a:t>First-fruit </a:t>
            </a:r>
            <a:r>
              <a:rPr lang="en-CA" sz="2800" dirty="0" smtClean="0">
                <a:solidFill>
                  <a:schemeClr val="tx2"/>
                </a:solidFill>
              </a:rPr>
              <a:t>on the </a:t>
            </a:r>
            <a:r>
              <a:rPr lang="en-CA" sz="2800" b="1" dirty="0" smtClean="0">
                <a:solidFill>
                  <a:srgbClr val="0000FF"/>
                </a:solidFill>
              </a:rPr>
              <a:t>“day after the Sabbath” </a:t>
            </a:r>
            <a:br>
              <a:rPr lang="en-CA" sz="2800" b="1" dirty="0" smtClean="0">
                <a:solidFill>
                  <a:srgbClr val="0000FF"/>
                </a:solidFill>
              </a:rPr>
            </a:br>
            <a:r>
              <a:rPr lang="en-CA" sz="2800" dirty="0" smtClean="0">
                <a:solidFill>
                  <a:srgbClr val="00B050"/>
                </a:solidFill>
              </a:rPr>
              <a:t>(ref. Lev 23:11,15). </a:t>
            </a:r>
          </a:p>
          <a:p>
            <a:pPr algn="ctr"/>
            <a:r>
              <a:rPr lang="en-CA" sz="2800" b="1" dirty="0" smtClean="0">
                <a:solidFill>
                  <a:srgbClr val="0000FF"/>
                </a:solidFill>
              </a:rPr>
              <a:t>Eh-</a:t>
            </a:r>
            <a:r>
              <a:rPr lang="en-CA" sz="2800" b="1" dirty="0" err="1" smtClean="0">
                <a:solidFill>
                  <a:srgbClr val="0000FF"/>
                </a:solidFill>
              </a:rPr>
              <a:t>Tzem</a:t>
            </a:r>
            <a:r>
              <a:rPr lang="en-CA" sz="2800" b="1" dirty="0" smtClean="0">
                <a:solidFill>
                  <a:srgbClr val="0000FF"/>
                </a:solidFill>
              </a:rPr>
              <a:t> - </a:t>
            </a:r>
            <a:r>
              <a:rPr lang="en-CA" sz="2800" dirty="0" smtClean="0">
                <a:solidFill>
                  <a:schemeClr val="tx2"/>
                </a:solidFill>
              </a:rPr>
              <a:t>the</a:t>
            </a:r>
            <a:r>
              <a:rPr lang="en-CA" sz="2800" b="1" dirty="0" smtClean="0">
                <a:solidFill>
                  <a:srgbClr val="0000FF"/>
                </a:solidFill>
              </a:rPr>
              <a:t> FOUNDATION </a:t>
            </a:r>
            <a:r>
              <a:rPr lang="en-CA" sz="2800" dirty="0" smtClean="0">
                <a:solidFill>
                  <a:schemeClr val="tx2"/>
                </a:solidFill>
              </a:rPr>
              <a:t>of</a:t>
            </a:r>
            <a:r>
              <a:rPr lang="en-CA" sz="2800" b="1" dirty="0" smtClean="0">
                <a:solidFill>
                  <a:srgbClr val="0000FF"/>
                </a:solidFill>
              </a:rPr>
              <a:t> Salvation -</a:t>
            </a:r>
          </a:p>
          <a:p>
            <a:pPr algn="ctr"/>
            <a:r>
              <a:rPr lang="en-CA" sz="2800" dirty="0">
                <a:solidFill>
                  <a:schemeClr val="tx2"/>
                </a:solidFill>
              </a:rPr>
              <a:t>o</a:t>
            </a:r>
            <a:r>
              <a:rPr lang="en-CA" sz="2800" dirty="0" smtClean="0">
                <a:solidFill>
                  <a:schemeClr val="tx2"/>
                </a:solidFill>
              </a:rPr>
              <a:t>n the </a:t>
            </a:r>
            <a:r>
              <a:rPr lang="en-CA" sz="2800" b="1" dirty="0" smtClean="0">
                <a:solidFill>
                  <a:srgbClr val="0000FF"/>
                </a:solidFill>
              </a:rPr>
              <a:t>1</a:t>
            </a:r>
            <a:r>
              <a:rPr lang="en-CA" sz="2800" b="1" baseline="30000" dirty="0" smtClean="0">
                <a:solidFill>
                  <a:srgbClr val="0000FF"/>
                </a:solidFill>
              </a:rPr>
              <a:t>st</a:t>
            </a:r>
            <a:r>
              <a:rPr lang="en-CA" sz="2800" b="1" dirty="0" smtClean="0">
                <a:solidFill>
                  <a:srgbClr val="0000FF"/>
                </a:solidFill>
              </a:rPr>
              <a:t> cycle </a:t>
            </a:r>
            <a:br>
              <a:rPr lang="en-CA" sz="2800" b="1" dirty="0" smtClean="0">
                <a:solidFill>
                  <a:srgbClr val="0000FF"/>
                </a:solidFill>
              </a:rPr>
            </a:br>
            <a:r>
              <a:rPr lang="en-CA" sz="2800" b="1" dirty="0" smtClean="0">
                <a:solidFill>
                  <a:srgbClr val="0000FF"/>
                </a:solidFill>
              </a:rPr>
              <a:t>of the week!</a:t>
            </a:r>
            <a:endParaRPr lang="en-CA" sz="28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780" y="216944"/>
            <a:ext cx="39164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#1.4:  Yahusha’s Antitype Aligns with Torah Types </a:t>
            </a:r>
            <a:b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Wave Sheaf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r="2750"/>
          <a:stretch/>
        </p:blipFill>
        <p:spPr>
          <a:xfrm rot="17873183">
            <a:off x="7749760" y="4883126"/>
            <a:ext cx="1618442" cy="321003"/>
          </a:xfrm>
          <a:prstGeom prst="roundRect">
            <a:avLst>
              <a:gd name="adj" fmla="val 11111"/>
            </a:avLst>
          </a:prstGeom>
          <a:ln w="28575" cap="rnd">
            <a:solidFill>
              <a:srgbClr val="FF33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7973192" y="4581128"/>
            <a:ext cx="15776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Linkage</a:t>
            </a:r>
            <a:endParaRPr lang="en-CA" sz="2800" dirty="0">
              <a:solidFill>
                <a:schemeClr val="tx2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4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>
                <a:alpha val="47000"/>
              </a:srgbClr>
            </a:gs>
            <a:gs pos="50000">
              <a:srgbClr val="FFFF00">
                <a:alpha val="56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25" y="620689"/>
            <a:ext cx="10585176" cy="5872186"/>
          </a:xfrm>
          <a:solidFill>
            <a:schemeClr val="bg1"/>
          </a:soli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</a:pPr>
            <a:r>
              <a:rPr lang="en-CA" sz="3600" dirty="0" smtClean="0">
                <a:solidFill>
                  <a:srgbClr val="FF9933"/>
                </a:solidFill>
              </a:rPr>
              <a:t>1. </a:t>
            </a:r>
            <a:r>
              <a:rPr lang="en-CA" sz="3600" dirty="0" smtClean="0">
                <a:solidFill>
                  <a:schemeClr val="tx2"/>
                </a:solidFill>
              </a:rPr>
              <a:t>What command concerning the </a:t>
            </a:r>
            <a:r>
              <a:rPr lang="en-CA" sz="3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eating</a:t>
            </a:r>
            <a:r>
              <a:rPr lang="en-CA" sz="3600" dirty="0" smtClean="0">
                <a:solidFill>
                  <a:schemeClr val="tx2"/>
                </a:solidFill>
              </a:rPr>
              <a:t> of the 	</a:t>
            </a:r>
            <a:r>
              <a:rPr lang="en-CA" sz="3600" i="1" dirty="0" smtClean="0">
                <a:solidFill>
                  <a:srgbClr val="9900CC"/>
                </a:solidFill>
              </a:rPr>
              <a:t>grain of the land </a:t>
            </a:r>
            <a:r>
              <a:rPr lang="en-CA" sz="3600" dirty="0" smtClean="0">
                <a:solidFill>
                  <a:schemeClr val="tx2"/>
                </a:solidFill>
              </a:rPr>
              <a:t>applies to this situation? </a:t>
            </a:r>
          </a:p>
          <a:p>
            <a:pPr>
              <a:lnSpc>
                <a:spcPct val="150000"/>
              </a:lnSpc>
            </a:pPr>
            <a:r>
              <a:rPr lang="en-CA" sz="3600" dirty="0" smtClean="0">
                <a:solidFill>
                  <a:schemeClr val="tx2"/>
                </a:solidFill>
              </a:rPr>
              <a:t/>
            </a:r>
            <a:br>
              <a:rPr lang="en-CA" sz="3600" dirty="0" smtClean="0">
                <a:solidFill>
                  <a:schemeClr val="tx2"/>
                </a:solidFill>
              </a:rPr>
            </a:br>
            <a:endParaRPr lang="en-CA" sz="3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CA" sz="3600" dirty="0" smtClean="0">
                <a:solidFill>
                  <a:srgbClr val="FF9933"/>
                </a:solidFill>
              </a:rPr>
              <a:t>3. </a:t>
            </a:r>
            <a:r>
              <a:rPr lang="en-CA" sz="3600" dirty="0" smtClean="0">
                <a:solidFill>
                  <a:schemeClr val="tx2"/>
                </a:solidFill>
              </a:rPr>
              <a:t>What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pertinent detail </a:t>
            </a:r>
            <a:r>
              <a:rPr lang="en-CA" sz="3600" dirty="0" smtClean="0">
                <a:solidFill>
                  <a:schemeClr val="tx2"/>
                </a:solidFill>
              </a:rPr>
              <a:t>makes </a:t>
            </a:r>
            <a:r>
              <a:rPr lang="en-CA" sz="3600" dirty="0" smtClean="0">
                <a:solidFill>
                  <a:srgbClr val="0000FF"/>
                </a:solidFill>
              </a:rPr>
              <a:t>Yahuah’s</a:t>
            </a:r>
            <a:r>
              <a:rPr lang="en-CA" sz="3600" dirty="0" smtClean="0">
                <a:solidFill>
                  <a:schemeClr val="tx2"/>
                </a:solidFill>
              </a:rPr>
              <a:t> </a:t>
            </a:r>
            <a:r>
              <a:rPr lang="en-CA" sz="36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grain 	consumption command so vastly important</a:t>
            </a:r>
            <a:r>
              <a:rPr lang="en-CA" sz="3600" b="1" dirty="0" smtClean="0">
                <a:solidFill>
                  <a:schemeClr val="tx2"/>
                </a:solidFill>
              </a:rPr>
              <a:t> 	</a:t>
            </a:r>
            <a:r>
              <a:rPr lang="en-CA" sz="3600" dirty="0" smtClean="0">
                <a:solidFill>
                  <a:schemeClr val="tx2"/>
                </a:solidFill>
              </a:rPr>
              <a:t>to calendar timing?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059" y="2420888"/>
            <a:ext cx="1087320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CA" sz="3600" dirty="0">
                <a:solidFill>
                  <a:srgbClr val="FF9933"/>
                </a:solidFill>
              </a:rPr>
              <a:t>2. </a:t>
            </a:r>
            <a:r>
              <a:rPr lang="en-CA" sz="3600" dirty="0">
                <a:solidFill>
                  <a:schemeClr val="tx2"/>
                </a:solidFill>
              </a:rPr>
              <a:t>Does this same command from </a:t>
            </a:r>
            <a:r>
              <a:rPr lang="en-CA" sz="3600" dirty="0">
                <a:solidFill>
                  <a:srgbClr val="0000FF"/>
                </a:solidFill>
              </a:rPr>
              <a:t>Yahuah</a:t>
            </a:r>
            <a:r>
              <a:rPr lang="en-CA" sz="3600" dirty="0">
                <a:solidFill>
                  <a:schemeClr val="tx2"/>
                </a:solidFill>
              </a:rPr>
              <a:t> involve  	</a:t>
            </a:r>
            <a:r>
              <a:rPr lang="en-CA" sz="3600" u="sng" dirty="0">
                <a:solidFill>
                  <a:schemeClr val="tx2"/>
                </a:solidFill>
              </a:rPr>
              <a:t>the c</a:t>
            </a:r>
            <a:r>
              <a:rPr lang="en-CA" sz="3600" dirty="0">
                <a:solidFill>
                  <a:schemeClr val="tx2"/>
                </a:solidFill>
              </a:rPr>
              <a:t>y</a:t>
            </a:r>
            <a:r>
              <a:rPr lang="en-CA" sz="3600" u="sng" dirty="0">
                <a:solidFill>
                  <a:schemeClr val="tx2"/>
                </a:solidFill>
              </a:rPr>
              <a:t>cle after</a:t>
            </a:r>
            <a:r>
              <a:rPr lang="en-CA" sz="3600" dirty="0">
                <a:solidFill>
                  <a:schemeClr val="tx2"/>
                </a:solidFill>
              </a:rPr>
              <a:t> the Passover (Abib 15)? </a:t>
            </a:r>
            <a:r>
              <a:rPr lang="en-CA" sz="2400" dirty="0">
                <a:solidFill>
                  <a:schemeClr val="tx2"/>
                </a:solidFill>
              </a:rPr>
              <a:t/>
            </a:r>
            <a:br>
              <a:rPr lang="en-CA" sz="2400" dirty="0">
                <a:solidFill>
                  <a:schemeClr val="tx2"/>
                </a:solidFill>
              </a:rPr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46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2000">
              <a:srgbClr val="6600FF">
                <a:alpha val="42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1628800"/>
            <a:ext cx="4032448" cy="648072"/>
          </a:xfrm>
          <a:noFill/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dirty="0">
                <a:solidFill>
                  <a:srgbClr val="800000"/>
                </a:solidFill>
                <a:latin typeface="Verdana"/>
              </a:rPr>
              <a:t>Lev 23:</a:t>
            </a:r>
            <a:r>
              <a:rPr lang="en-CA" sz="2800" u="sng" dirty="0">
                <a:solidFill>
                  <a:srgbClr val="800000"/>
                </a:solidFill>
                <a:latin typeface="Verdana"/>
              </a:rPr>
              <a:t>14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And you</a:t>
            </a:r>
            <a:endParaRPr lang="en-CA" sz="2800" b="1" dirty="0" smtClean="0">
              <a:solidFill>
                <a:srgbClr val="CC0099"/>
              </a:solidFill>
              <a:effectLst>
                <a:glow rad="127000">
                  <a:srgbClr val="00FF00"/>
                </a:glow>
              </a:effectLst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764" y="188640"/>
            <a:ext cx="11590685" cy="864096"/>
          </a:xfrm>
          <a:prstGeom prst="rect">
            <a:avLst/>
          </a:prstGeom>
          <a:solidFill>
            <a:srgbClr val="FFFF66"/>
          </a:solidFill>
          <a:ln w="38100">
            <a:solidFill>
              <a:srgbClr val="00FFFF"/>
            </a:solidFill>
          </a:ln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 #1.5:  </a:t>
            </a: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YAHUAH’S</a:t>
            </a:r>
            <a:r>
              <a:rPr lang="en-CA" sz="3200" b="1" i="1" dirty="0" smtClean="0">
                <a:solidFill>
                  <a:srgbClr val="C00000"/>
                </a:solidFill>
                <a:latin typeface="Comic Sans MS" pitchFamily="66" charset="0"/>
              </a:rPr>
              <a:t> EATING PROHIBITION </a:t>
            </a:r>
            <a:r>
              <a:rPr lang="en-CA" sz="3200" b="1" i="1" u="sng" dirty="0" smtClean="0">
                <a:solidFill>
                  <a:srgbClr val="9900CC"/>
                </a:solidFill>
                <a:latin typeface="Comic Sans MS" pitchFamily="66" charset="0"/>
              </a:rPr>
              <a:t>COMMAND</a:t>
            </a: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!</a:t>
            </a:r>
            <a:endParaRPr lang="en-CA" sz="3200" b="1" dirty="0">
              <a:solidFill>
                <a:srgbClr val="99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4132" y="3573016"/>
            <a:ext cx="7920880" cy="64807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roasted grain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fresh grain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48" y="5877272"/>
            <a:ext cx="11953328" cy="67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90000"/>
              </a:lnSpc>
            </a:pP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–a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law forever throughout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your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generations in all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your dwellings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  <a:latin typeface="Verdana"/>
              </a:rPr>
              <a:t>.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6060" y="4581128"/>
            <a:ext cx="8928992" cy="914400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solidFill>
                  <a:srgbClr val="CC0099"/>
                </a:solidFill>
                <a:latin typeface="Verdana"/>
              </a:rPr>
              <a:t>until the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SAME DAY THAT YOU HAVE BROUGHT A </a:t>
            </a:r>
            <a:r>
              <a:rPr lang="en-CA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[grain]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 OFFERING 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to 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your Elohim </a:t>
            </a:r>
            <a:endParaRPr lang="en-CA" sz="2400" dirty="0"/>
          </a:p>
        </p:txBody>
      </p:sp>
      <p:sp>
        <p:nvSpPr>
          <p:cNvPr id="9" name="Explosion 2 8"/>
          <p:cNvSpPr/>
          <p:nvPr/>
        </p:nvSpPr>
        <p:spPr>
          <a:xfrm>
            <a:off x="261764" y="3645024"/>
            <a:ext cx="2880320" cy="2066528"/>
          </a:xfrm>
          <a:prstGeom prst="irregularSeal2">
            <a:avLst/>
          </a:prstGeom>
          <a:solidFill>
            <a:schemeClr val="tx2"/>
          </a:solidFill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00FF00"/>
                </a:solidFill>
              </a:rPr>
              <a:t>Timing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FF00"/>
                  </a:glow>
                </a:effectLst>
              </a:rPr>
              <a:t>?</a:t>
            </a:r>
            <a:endParaRPr lang="en-CA" sz="44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2524" y="1988840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DO NOT EAT </a:t>
            </a:r>
            <a:endParaRPr lang="en-CA" sz="3600" dirty="0"/>
          </a:p>
        </p:txBody>
      </p:sp>
      <p:sp>
        <p:nvSpPr>
          <p:cNvPr id="10" name="Explosion 1 9"/>
          <p:cNvSpPr/>
          <p:nvPr/>
        </p:nvSpPr>
        <p:spPr>
          <a:xfrm>
            <a:off x="4510236" y="1484784"/>
            <a:ext cx="2376264" cy="1368152"/>
          </a:xfrm>
          <a:prstGeom prst="irregularSeal1">
            <a:avLst/>
          </a:prstGeom>
          <a:solidFill>
            <a:schemeClr val="tx2"/>
          </a:solidFill>
          <a:ln>
            <a:solidFill>
              <a:srgbClr val="00FF00"/>
            </a:solidFill>
          </a:ln>
          <a:effectLst>
            <a:glow rad="139700">
              <a:srgbClr val="FF33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27000">
                    <a:srgbClr val="FF6600"/>
                  </a:glow>
                </a:effectLst>
                <a:latin typeface="Comic Sans MS" pitchFamily="66" charset="0"/>
              </a:rPr>
              <a:t>WHAT?</a:t>
            </a:r>
            <a:endParaRPr lang="en-CA" sz="22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glow rad="127000">
                  <a:srgbClr val="FF6600"/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22204" y="2971800"/>
            <a:ext cx="576064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1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94812" y="2971800"/>
            <a:ext cx="576064" cy="457200"/>
          </a:xfrm>
          <a:prstGeom prst="ellipse">
            <a:avLst/>
          </a:prstGeom>
          <a:solidFill>
            <a:srgbClr val="00FF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3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14492" y="2971800"/>
            <a:ext cx="576064" cy="457200"/>
          </a:xfrm>
          <a:prstGeom prst="ellipse">
            <a:avLst/>
          </a:prstGeom>
          <a:solidFill>
            <a:srgbClr val="FF993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H="1">
            <a:off x="3226284" y="4077072"/>
            <a:ext cx="3672408" cy="397825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43750"/>
            </a:avLst>
          </a:prstGeom>
          <a:gradFill>
            <a:gsLst>
              <a:gs pos="47000">
                <a:srgbClr val="FFFF00"/>
              </a:gs>
              <a:gs pos="56000">
                <a:srgbClr val="00FFFF"/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15" name="Right Bracket 14"/>
          <p:cNvSpPr/>
          <p:nvPr/>
        </p:nvSpPr>
        <p:spPr>
          <a:xfrm rot="16200000">
            <a:off x="6496936" y="3508502"/>
            <a:ext cx="227448" cy="2160240"/>
          </a:xfrm>
          <a:prstGeom prst="rightBracket">
            <a:avLst>
              <a:gd name="adj" fmla="val 113367"/>
            </a:avLst>
          </a:prstGeom>
          <a:noFill/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8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6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7" presetClass="emph" presetSubtype="0" repeatCount="4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6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2000" autoRev="1" fill="hold" grpId="2" nodeType="withEffect" p14:presetBounceEnd="96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96000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7" presetClass="emph" presetSubtype="0" repeatCount="2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0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1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72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3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47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7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6" grpId="0"/>
          <p:bldP spid="7" grpId="0"/>
          <p:bldP spid="8" grpId="0"/>
          <p:bldP spid="8" grpId="1"/>
          <p:bldP spid="9" grpId="0" animBg="1"/>
          <p:bldP spid="9" grpId="1" animBg="1"/>
          <p:bldP spid="9" grpId="2" animBg="1"/>
          <p:bldP spid="5" grpId="0"/>
          <p:bldP spid="5" grpId="1"/>
          <p:bldP spid="10" grpId="0" animBg="1"/>
          <p:bldP spid="11" grpId="0" animBg="1"/>
          <p:bldP spid="12" grpId="0" animBg="1"/>
          <p:bldP spid="13" grpId="0" animBg="1"/>
          <p:bldP spid="16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6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7" presetClass="emph" presetSubtype="0" repeatCount="4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6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2000" autoRev="1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7" presetClass="emph" presetSubtype="0" repeatCount="2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0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1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72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3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47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7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6" grpId="0"/>
          <p:bldP spid="7" grpId="0"/>
          <p:bldP spid="8" grpId="0"/>
          <p:bldP spid="8" grpId="1"/>
          <p:bldP spid="9" grpId="0" animBg="1"/>
          <p:bldP spid="9" grpId="1" animBg="1"/>
          <p:bldP spid="9" grpId="2" animBg="1"/>
          <p:bldP spid="5" grpId="0"/>
          <p:bldP spid="5" grpId="1"/>
          <p:bldP spid="10" grpId="0" animBg="1"/>
          <p:bldP spid="11" grpId="0" animBg="1"/>
          <p:bldP spid="12" grpId="0" animBg="1"/>
          <p:bldP spid="13" grpId="0" animBg="1"/>
          <p:bldP spid="16" grpId="0" animBg="1"/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47000"/>
              </a:srgbClr>
            </a:gs>
            <a:gs pos="29000">
              <a:srgbClr val="99FF66">
                <a:alpha val="59000"/>
              </a:srgbClr>
            </a:gs>
            <a:gs pos="65000">
              <a:srgbClr val="FF99FF">
                <a:alpha val="48000"/>
              </a:srgbClr>
            </a:gs>
            <a:gs pos="100000">
              <a:srgbClr val="7030A0">
                <a:alpha val="61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3789" y="6498117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94105"/>
              </p:ext>
            </p:extLst>
          </p:nvPr>
        </p:nvGraphicFramePr>
        <p:xfrm>
          <a:off x="228668" y="725034"/>
          <a:ext cx="11737304" cy="58723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3"/>
                <a:gridCol w="1257233"/>
                <a:gridCol w="918392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en-US" sz="7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Section</a:t>
                      </a:r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Slides</a:t>
                      </a:r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                                     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Content of Topic</a:t>
                      </a:r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20-74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/>
                        <a:t>Understanding </a:t>
                      </a:r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Yahuah’s</a:t>
                      </a:r>
                      <a:r>
                        <a:rPr lang="en-CA" sz="2400" b="1" dirty="0" smtClean="0"/>
                        <a:t> Instructions</a:t>
                      </a:r>
                      <a:r>
                        <a:rPr lang="en-CA" sz="2400" b="1" baseline="0" dirty="0" smtClean="0"/>
                        <a:t> f</a:t>
                      </a:r>
                      <a:r>
                        <a:rPr lang="en-CA" sz="2400" b="1" dirty="0" smtClean="0"/>
                        <a:t>or Entering Canaan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1.1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20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Passover in “which” month?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1.2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29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Passover on “which” cycle?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1.3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34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Day After</a:t>
                      </a:r>
                      <a:r>
                        <a:rPr lang="en-US" sz="2400" b="1" baseline="0" dirty="0" smtClean="0"/>
                        <a:t> Passover – Interlinear &amp; Septuagint Support</a:t>
                      </a:r>
                      <a:endParaRPr lang="en-US" sz="2400" b="1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1.4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37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Yahusha’s Anti-type Aligns with Torah Types for Wave Sheaf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736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39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Yahuah’s Eating Prohibition Command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791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1.6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52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Hebrew Definitions for &lt;</a:t>
                      </a:r>
                      <a:r>
                        <a:rPr lang="en-US" sz="2400" b="1" dirty="0" err="1" smtClean="0"/>
                        <a:t>rashith</a:t>
                      </a:r>
                      <a:r>
                        <a:rPr lang="en-US" sz="2400" b="1" dirty="0" smtClean="0"/>
                        <a:t>&gt; (“first”)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1.7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59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Hebrew Definitions for &lt;</a:t>
                      </a:r>
                      <a:r>
                        <a:rPr lang="en-US" sz="2400" b="1" dirty="0" err="1" smtClean="0"/>
                        <a:t>iqtzr</a:t>
                      </a:r>
                      <a:r>
                        <a:rPr lang="en-US" sz="2400" b="1" dirty="0" smtClean="0"/>
                        <a:t>&gt; (“cutting”)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1.8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64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Summary of Hebrew Definitions for &lt;</a:t>
                      </a:r>
                      <a:r>
                        <a:rPr lang="en-US" sz="2400" b="1" dirty="0" err="1" smtClean="0"/>
                        <a:t>rashith</a:t>
                      </a:r>
                      <a:r>
                        <a:rPr lang="en-US" sz="2400" b="1" dirty="0" smtClean="0"/>
                        <a:t>&gt; &amp; &lt;</a:t>
                      </a:r>
                      <a:r>
                        <a:rPr lang="en-US" sz="2400" b="1" dirty="0" err="1" smtClean="0"/>
                        <a:t>iqtsz</a:t>
                      </a:r>
                      <a:r>
                        <a:rPr lang="en-US" sz="2400" b="1" dirty="0" smtClean="0"/>
                        <a:t>&gt; 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1.9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67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The Wave Sheaf Grain Offering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2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 Rounded MT Bold" pitchFamily="34" charset="0"/>
                        </a:rPr>
                        <a:t>75-93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Why the Grain Cutting and Eating, Cannot Be Separated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36700" y="8318"/>
            <a:ext cx="9217022" cy="68396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600" b="1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Part</a:t>
            </a:r>
            <a:r>
              <a:rPr lang="en-CA" sz="3600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#1  Mapping the Discussion Topics</a:t>
            </a:r>
            <a:endParaRPr lang="en-CA" sz="3600" b="1" i="1" dirty="0">
              <a:ln>
                <a:solidFill>
                  <a:srgbClr val="0000FF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>
                <a:alpha val="47000"/>
              </a:srgbClr>
            </a:gs>
            <a:gs pos="50000">
              <a:srgbClr val="FFFF00">
                <a:alpha val="56000"/>
              </a:srgbClr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9570" y="1164853"/>
            <a:ext cx="9289032" cy="4540039"/>
          </a:xfrm>
          <a:solidFill>
            <a:schemeClr val="bg1"/>
          </a:solidFill>
          <a:ln w="57150">
            <a:solidFill>
              <a:srgbClr val="CC0099"/>
            </a:solidFill>
          </a:ln>
          <a:effectLst>
            <a:glow rad="127000">
              <a:srgbClr val="7030A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600" b="1" u="sng" dirty="0" smtClean="0">
                <a:solidFill>
                  <a:schemeClr val="tx2"/>
                </a:solidFill>
              </a:rPr>
              <a:t>No </a:t>
            </a:r>
            <a:r>
              <a:rPr lang="en-CA" sz="3600" b="1" dirty="0" smtClean="0">
                <a:solidFill>
                  <a:schemeClr val="tx2"/>
                </a:solidFill>
              </a:rPr>
              <a:t>g</a:t>
            </a:r>
            <a:r>
              <a:rPr lang="en-CA" sz="3600" b="1" u="sng" dirty="0" smtClean="0">
                <a:solidFill>
                  <a:schemeClr val="tx2"/>
                </a:solidFill>
              </a:rPr>
              <a:t>rain</a:t>
            </a:r>
            <a:r>
              <a:rPr lang="en-CA" sz="3600" b="1" dirty="0" smtClean="0">
                <a:solidFill>
                  <a:schemeClr val="tx2"/>
                </a:solidFill>
              </a:rPr>
              <a:t> </a:t>
            </a:r>
            <a:r>
              <a:rPr lang="en-CA" sz="3600" dirty="0" smtClean="0">
                <a:solidFill>
                  <a:srgbClr val="FF9933"/>
                </a:solidFill>
              </a:rPr>
              <a:t>of the land </a:t>
            </a:r>
            <a:r>
              <a:rPr lang="en-CA" sz="3600" b="1" dirty="0" smtClean="0">
                <a:ln>
                  <a:solidFill>
                    <a:schemeClr val="tx2"/>
                  </a:solidFill>
                </a:ln>
                <a:solidFill>
                  <a:srgbClr val="FF9933"/>
                </a:solidFill>
                <a:effectLst>
                  <a:glow rad="127000">
                    <a:srgbClr val="00FF00"/>
                  </a:glow>
                </a:effectLst>
              </a:rPr>
              <a:t>whatsoever</a:t>
            </a:r>
            <a:r>
              <a:rPr lang="en-CA" sz="3600" dirty="0" smtClean="0">
                <a:solidFill>
                  <a:srgbClr val="FF9933"/>
                </a:solidFill>
              </a:rPr>
              <a:t> was to be consumed </a:t>
            </a:r>
            <a:r>
              <a:rPr lang="en-CA" sz="3600" b="1" i="1" dirty="0" smtClean="0">
                <a:solidFill>
                  <a:schemeClr val="tx2"/>
                </a:solidFill>
              </a:rPr>
              <a:t>until</a:t>
            </a:r>
            <a:r>
              <a:rPr lang="en-CA" sz="3600" dirty="0" smtClean="0">
                <a:solidFill>
                  <a:srgbClr val="FF9933"/>
                </a:solidFill>
              </a:rPr>
              <a:t> they </a:t>
            </a:r>
            <a:r>
              <a:rPr lang="en-CA" sz="3600" b="1" u="sng" dirty="0" smtClean="0">
                <a:solidFill>
                  <a:srgbClr val="FF9933"/>
                </a:solidFill>
              </a:rPr>
              <a:t>had</a:t>
            </a:r>
            <a:r>
              <a:rPr lang="en-CA" sz="3600" dirty="0" smtClean="0">
                <a:solidFill>
                  <a:srgbClr val="FF9933"/>
                </a:solidFill>
              </a:rPr>
              <a:t> </a:t>
            </a:r>
            <a:r>
              <a:rPr lang="en-CA" sz="3600" b="1" dirty="0" smtClean="0">
                <a:solidFill>
                  <a:srgbClr val="FF9933"/>
                </a:solidFill>
              </a:rPr>
              <a:t>p</a:t>
            </a:r>
            <a:r>
              <a:rPr lang="en-CA" sz="3600" b="1" u="sng" dirty="0" smtClean="0">
                <a:solidFill>
                  <a:srgbClr val="FF9933"/>
                </a:solidFill>
              </a:rPr>
              <a:t>erformed</a:t>
            </a:r>
            <a:r>
              <a:rPr lang="en-CA" sz="3600" u="sng" dirty="0" smtClean="0">
                <a:solidFill>
                  <a:srgbClr val="FF9933"/>
                </a:solidFill>
              </a:rPr>
              <a:t> </a:t>
            </a:r>
            <a:r>
              <a:rPr lang="en-CA" sz="3600" dirty="0" smtClean="0">
                <a:solidFill>
                  <a:srgbClr val="FF9933"/>
                </a:solidFill>
              </a:rPr>
              <a:t>certain obligations for </a:t>
            </a:r>
            <a:r>
              <a:rPr lang="en-CA" sz="3600" dirty="0" smtClean="0">
                <a:solidFill>
                  <a:srgbClr val="0000FF"/>
                </a:solidFill>
              </a:rPr>
              <a:t>Yahuah.</a:t>
            </a:r>
            <a:br>
              <a:rPr lang="en-CA" sz="3600" dirty="0" smtClean="0">
                <a:solidFill>
                  <a:srgbClr val="0000FF"/>
                </a:solidFill>
              </a:rPr>
            </a:br>
            <a:r>
              <a:rPr lang="en-CA" sz="3600" dirty="0" smtClean="0">
                <a:solidFill>
                  <a:srgbClr val="9900CC"/>
                </a:solidFill>
              </a:rPr>
              <a:t>Let’s look at it closely.</a:t>
            </a:r>
            <a:endParaRPr lang="en-CA" sz="3600" dirty="0">
              <a:solidFill>
                <a:srgbClr val="9900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468" y="2749029"/>
            <a:ext cx="3358264" cy="698376"/>
          </a:xfrm>
          <a:prstGeom prst="rect">
            <a:avLst/>
          </a:prstGeom>
          <a:noFill/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10062525" y="4477221"/>
            <a:ext cx="1872208" cy="720080"/>
          </a:xfrm>
          <a:prstGeom prst="wedgeRoundRectCallout">
            <a:avLst>
              <a:gd name="adj1" fmla="val -96314"/>
              <a:gd name="adj2" fmla="val -177763"/>
              <a:gd name="adj3" fmla="val 16667"/>
            </a:avLst>
          </a:prstGeom>
          <a:solidFill>
            <a:srgbClr val="FFFFC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2"/>
                </a:solidFill>
              </a:rPr>
              <a:t>Past Tense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33CC">
                <a:lumMod val="64000"/>
                <a:lumOff val="36000"/>
                <a:alpha val="30000"/>
              </a:srgbClr>
            </a:gs>
            <a:gs pos="56000">
              <a:srgbClr val="FFFF00">
                <a:alpha val="72000"/>
              </a:srgbClr>
            </a:gs>
            <a:gs pos="100000">
              <a:srgbClr val="00CC00">
                <a:alpha val="5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748" y="183214"/>
            <a:ext cx="11047883" cy="115212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00"/>
            </a:solidFill>
          </a:ln>
          <a:effectLst>
            <a:glow rad="177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Yahuah’s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54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PRECISE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 timing for the Wave Sheaf </a:t>
            </a:r>
            <a:endParaRPr lang="en-CA" sz="3600" b="1" dirty="0">
              <a:ln>
                <a:solidFill>
                  <a:srgbClr val="0000FF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48" y="1484784"/>
            <a:ext cx="12025336" cy="5301208"/>
          </a:xfrm>
          <a:prstGeom prst="rect">
            <a:avLst/>
          </a:prstGeom>
          <a:noFill/>
          <a:ln w="76200">
            <a:noFill/>
          </a:ln>
          <a:effectLst>
            <a:glow rad="1270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rgbClr val="00B050"/>
                </a:solidFill>
              </a:rPr>
              <a:t>Lev 23:10</a:t>
            </a:r>
            <a:r>
              <a:rPr lang="en-CA" sz="2800" dirty="0">
                <a:solidFill>
                  <a:srgbClr val="00B050"/>
                </a:solidFill>
              </a:rPr>
              <a:t>  </a:t>
            </a:r>
            <a:r>
              <a:rPr lang="en-CA" sz="2800" dirty="0">
                <a:solidFill>
                  <a:srgbClr val="990000"/>
                </a:solidFill>
              </a:rPr>
              <a:t>Speak to the children of Israel, and thou shalt say to them, </a:t>
            </a:r>
            <a:r>
              <a:rPr lang="en-CA" sz="2800" dirty="0" smtClean="0">
                <a:solidFill>
                  <a:srgbClr val="990000"/>
                </a:solidFill>
              </a:rPr>
              <a:t>	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When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ye shall enter into the land which I give you, </a:t>
            </a: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AND REAP 	</a:t>
            </a:r>
            <a:br>
              <a:rPr lang="en-CA" sz="2800" b="1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</a:b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	THE HARVEST OF IT,</a:t>
            </a: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800" dirty="0" smtClean="0">
                <a:solidFill>
                  <a:srgbClr val="990000"/>
                </a:solidFill>
                <a:effectLst/>
              </a:rPr>
              <a:t>then </a:t>
            </a:r>
            <a:r>
              <a:rPr lang="en-CA" sz="2800" dirty="0">
                <a:solidFill>
                  <a:srgbClr val="990000"/>
                </a:solidFill>
                <a:effectLst/>
              </a:rPr>
              <a:t>shall ye bring a sheaf, the</a:t>
            </a:r>
            <a:r>
              <a:rPr lang="en-CA" sz="2800" b="1" dirty="0">
                <a:solidFill>
                  <a:srgbClr val="990000"/>
                </a:solidFill>
                <a:effectLst/>
              </a:rPr>
              <a:t> </a:t>
            </a:r>
            <a:r>
              <a:rPr lang="en-CA" sz="2800" b="1" u="sng" dirty="0">
                <a:solidFill>
                  <a:srgbClr val="FF33CC"/>
                </a:solidFill>
                <a:effectLst>
                  <a:glow rad="127000">
                    <a:srgbClr val="0000FF"/>
                  </a:glow>
                </a:effectLst>
              </a:rPr>
              <a:t>first-fruits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 </a:t>
            </a: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/>
            </a:r>
            <a:b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    	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of your harvest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,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FF6600"/>
                  </a:glow>
                </a:effectLst>
              </a:rPr>
              <a:t> </a:t>
            </a:r>
            <a:r>
              <a:rPr lang="en-CA" sz="2800" dirty="0">
                <a:solidFill>
                  <a:srgbClr val="990000"/>
                </a:solidFill>
              </a:rPr>
              <a:t>to the priest</a:t>
            </a:r>
            <a:r>
              <a:rPr lang="en-CA" sz="2800" dirty="0" smtClean="0">
                <a:solidFill>
                  <a:srgbClr val="990000"/>
                </a:solidFill>
              </a:rPr>
              <a:t>;</a:t>
            </a:r>
          </a:p>
          <a:p>
            <a:endParaRPr lang="en-CA" sz="4000" dirty="0" smtClean="0">
              <a:solidFill>
                <a:srgbClr val="990000"/>
              </a:solidFill>
            </a:endParaRPr>
          </a:p>
          <a:p>
            <a:endParaRPr lang="en-CA" sz="2800" dirty="0" smtClean="0">
              <a:solidFill>
                <a:srgbClr val="990000"/>
              </a:solidFill>
            </a:endParaRPr>
          </a:p>
          <a:p>
            <a:r>
              <a:rPr lang="en-CA" sz="2800" dirty="0" smtClean="0">
                <a:solidFill>
                  <a:srgbClr val="990000"/>
                </a:solidFill>
              </a:rPr>
              <a:t>	</a:t>
            </a:r>
          </a:p>
          <a:p>
            <a:r>
              <a:rPr lang="en-CA" sz="2800" dirty="0">
                <a:solidFill>
                  <a:srgbClr val="990000"/>
                </a:solidFill>
              </a:rPr>
              <a:t> </a:t>
            </a:r>
            <a:r>
              <a:rPr lang="en-CA" sz="2800" b="1" dirty="0" smtClean="0">
                <a:solidFill>
                  <a:srgbClr val="00B050"/>
                </a:solidFill>
              </a:rPr>
              <a:t>Lev </a:t>
            </a:r>
            <a:r>
              <a:rPr lang="en-CA" sz="2800" b="1" dirty="0">
                <a:solidFill>
                  <a:srgbClr val="00B050"/>
                </a:solidFill>
              </a:rPr>
              <a:t>23:11</a:t>
            </a:r>
            <a:r>
              <a:rPr lang="en-CA" sz="2800" dirty="0">
                <a:solidFill>
                  <a:srgbClr val="00B050"/>
                </a:solidFill>
              </a:rPr>
              <a:t>  </a:t>
            </a:r>
            <a:r>
              <a:rPr lang="en-CA" sz="2800" dirty="0">
                <a:solidFill>
                  <a:srgbClr val="990000"/>
                </a:solidFill>
              </a:rPr>
              <a:t>and he shall lift up </a:t>
            </a: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THE SHEAF </a:t>
            </a:r>
            <a:r>
              <a:rPr lang="en-CA" sz="2800" dirty="0" smtClean="0">
                <a:solidFill>
                  <a:srgbClr val="990000"/>
                </a:solidFill>
              </a:rPr>
              <a:t>before </a:t>
            </a:r>
            <a:r>
              <a:rPr lang="en-CA" sz="2800" dirty="0" smtClean="0">
                <a:solidFill>
                  <a:srgbClr val="0000FF"/>
                </a:solidFill>
              </a:rPr>
              <a:t>[Yahuah], </a:t>
            </a:r>
            <a:r>
              <a:rPr lang="en-CA" sz="2800" dirty="0">
                <a:solidFill>
                  <a:srgbClr val="990000"/>
                </a:solidFill>
              </a:rPr>
              <a:t>to be </a:t>
            </a:r>
            <a:r>
              <a:rPr lang="en-CA" sz="2800" dirty="0" smtClean="0">
                <a:solidFill>
                  <a:srgbClr val="990000"/>
                </a:solidFill>
              </a:rPr>
              <a:t>	accepted </a:t>
            </a:r>
            <a:r>
              <a:rPr lang="en-CA" sz="2800" dirty="0">
                <a:solidFill>
                  <a:srgbClr val="990000"/>
                </a:solidFill>
              </a:rPr>
              <a:t>for you. </a:t>
            </a:r>
            <a:r>
              <a:rPr lang="en-CA" sz="2800" b="1" dirty="0">
                <a:solidFill>
                  <a:schemeClr val="tx2"/>
                </a:solidFill>
                <a:effectLst>
                  <a:glow rad="127000">
                    <a:srgbClr val="FF6600"/>
                  </a:glow>
                </a:effectLst>
              </a:rPr>
              <a:t>On the morrow of the first day </a:t>
            </a:r>
            <a:r>
              <a:rPr lang="en-CA" sz="2800" dirty="0">
                <a:solidFill>
                  <a:srgbClr val="990000"/>
                </a:solidFill>
              </a:rPr>
              <a:t>the priest shall </a:t>
            </a:r>
            <a:r>
              <a:rPr lang="en-CA" sz="2800" dirty="0" smtClean="0">
                <a:solidFill>
                  <a:srgbClr val="990000"/>
                </a:solidFill>
              </a:rPr>
              <a:t>	lift it </a:t>
            </a:r>
            <a:r>
              <a:rPr lang="en-CA" sz="2800" dirty="0">
                <a:solidFill>
                  <a:srgbClr val="990000"/>
                </a:solidFill>
              </a:rPr>
              <a:t>up.</a:t>
            </a:r>
            <a:r>
              <a:rPr lang="en-CA" sz="2800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34972" y="465820"/>
            <a:ext cx="10801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Brenton’s</a:t>
            </a:r>
            <a:r>
              <a:rPr lang="en-US" sz="1400" dirty="0" smtClean="0">
                <a:solidFill>
                  <a:schemeClr val="tx2"/>
                </a:solidFill>
              </a:rPr>
              <a:t> English Septuagint </a:t>
            </a:r>
            <a:endParaRPr lang="en-CA" sz="1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27" r="18151" b="-1"/>
          <a:stretch/>
        </p:blipFill>
        <p:spPr>
          <a:xfrm>
            <a:off x="10652629" y="2950186"/>
            <a:ext cx="1292324" cy="191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69876" y="3547954"/>
            <a:ext cx="10131424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u="sng" dirty="0">
                <a:solidFill>
                  <a:schemeClr val="tx2"/>
                </a:solidFill>
              </a:rPr>
              <a:t>First Fruits</a:t>
            </a:r>
            <a:r>
              <a:rPr lang="en-CA" sz="2800" b="1" dirty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rgbClr val="990000"/>
                </a:solidFill>
              </a:rPr>
              <a:t>–  </a:t>
            </a:r>
            <a:r>
              <a:rPr lang="en-CA" sz="2800" b="1" dirty="0" err="1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rashith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 </a:t>
            </a:r>
            <a:r>
              <a:rPr lang="en-CA" sz="2800" b="1" dirty="0" err="1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qtzir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 - km  </a:t>
            </a:r>
            <a:r>
              <a:rPr lang="en-CA" sz="2800" dirty="0" smtClean="0">
                <a:solidFill>
                  <a:srgbClr val="990000"/>
                </a:solidFill>
              </a:rPr>
              <a:t>=  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FIRST CUTTING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800" dirty="0" smtClean="0">
                <a:solidFill>
                  <a:srgbClr val="990000"/>
                </a:solidFill>
              </a:rPr>
              <a:t>of you.</a:t>
            </a:r>
            <a:endParaRPr lang="en-CA" sz="2800" dirty="0"/>
          </a:p>
        </p:txBody>
      </p:sp>
      <p:sp>
        <p:nvSpPr>
          <p:cNvPr id="7" name="Lightning Bolt 6"/>
          <p:cNvSpPr/>
          <p:nvPr/>
        </p:nvSpPr>
        <p:spPr>
          <a:xfrm rot="20794264">
            <a:off x="7700260" y="2864519"/>
            <a:ext cx="914400" cy="914400"/>
          </a:xfrm>
          <a:prstGeom prst="lightningBolt">
            <a:avLst/>
          </a:prstGeom>
          <a:solidFill>
            <a:srgbClr val="00FF00"/>
          </a:solidFill>
          <a:ln w="38100">
            <a:solidFill>
              <a:schemeClr val="tx2"/>
            </a:solidFill>
          </a:ln>
          <a:effectLst>
            <a:glow rad="889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262764" y="2878178"/>
            <a:ext cx="1224136" cy="864096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359108" y="5765608"/>
            <a:ext cx="26282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Brenton’s</a:t>
            </a:r>
            <a:r>
              <a:rPr lang="en-US" sz="1400" dirty="0" smtClean="0">
                <a:solidFill>
                  <a:schemeClr val="tx2"/>
                </a:solidFill>
              </a:rPr>
              <a:t> English Septuagint 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791" y="6146140"/>
            <a:ext cx="11453253" cy="5232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Another confirmation of Joshua’s Passover on a 7</a:t>
            </a:r>
            <a:r>
              <a:rPr lang="en-US" sz="2800" b="1" cap="none" spc="0" baseline="30000" dirty="0" smtClean="0">
                <a:ln/>
                <a:solidFill>
                  <a:schemeClr val="accent3"/>
                </a:solidFill>
                <a:effectLst/>
              </a:rPr>
              <a:t>th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 day Sabbath!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68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3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33CC">
                <a:lumMod val="64000"/>
                <a:lumOff val="36000"/>
                <a:alpha val="30000"/>
              </a:srgbClr>
            </a:gs>
            <a:gs pos="56000">
              <a:srgbClr val="FFFF00">
                <a:alpha val="72000"/>
              </a:srgbClr>
            </a:gs>
            <a:gs pos="100000">
              <a:srgbClr val="00CC00">
                <a:alpha val="51000"/>
              </a:srgbClr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780" y="332656"/>
            <a:ext cx="10441160" cy="79208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00FFFF"/>
            </a:solidFill>
          </a:ln>
          <a:effectLst>
            <a:glow rad="1778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Yahuah’s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precise timing for the Wave Sheaf  </a:t>
            </a:r>
            <a:endParaRPr lang="en-CA" sz="2400" dirty="0">
              <a:ln>
                <a:solidFill>
                  <a:srgbClr val="0000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40" y="1484784"/>
            <a:ext cx="12025336" cy="403244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Lev </a:t>
            </a:r>
            <a:r>
              <a:rPr lang="en-CA" sz="2800" b="1" dirty="0">
                <a:solidFill>
                  <a:srgbClr val="00B050"/>
                </a:solidFill>
              </a:rPr>
              <a:t>23:12</a:t>
            </a:r>
            <a:r>
              <a:rPr lang="en-CA" sz="2800" dirty="0">
                <a:solidFill>
                  <a:srgbClr val="00B050"/>
                </a:solidFill>
              </a:rPr>
              <a:t>  </a:t>
            </a:r>
            <a:r>
              <a:rPr lang="en-CA" sz="2800" dirty="0">
                <a:solidFill>
                  <a:srgbClr val="990000"/>
                </a:solidFill>
              </a:rPr>
              <a:t>And ye shall offer on the day on which ye bring the sheaf, </a:t>
            </a:r>
            <a:r>
              <a:rPr lang="en-CA" sz="2800" dirty="0" smtClean="0">
                <a:solidFill>
                  <a:srgbClr val="990000"/>
                </a:solidFill>
              </a:rPr>
              <a:t>a 	lamb </a:t>
            </a:r>
            <a:r>
              <a:rPr lang="en-CA" sz="2800" dirty="0">
                <a:solidFill>
                  <a:srgbClr val="990000"/>
                </a:solidFill>
              </a:rPr>
              <a:t>without blemish of a year old for a whole-burnt-offering to </a:t>
            </a:r>
            <a:r>
              <a:rPr lang="en-CA" sz="2800" dirty="0" smtClean="0">
                <a:solidFill>
                  <a:srgbClr val="990000"/>
                </a:solidFill>
              </a:rPr>
              <a:t>	</a:t>
            </a:r>
            <a:r>
              <a:rPr lang="en-CA" sz="2800" dirty="0" smtClean="0">
                <a:solidFill>
                  <a:srgbClr val="0000FF"/>
                </a:solidFill>
              </a:rPr>
              <a:t>[Yahuah].</a:t>
            </a:r>
          </a:p>
          <a:p>
            <a:r>
              <a:rPr lang="en-CA" sz="2800" dirty="0">
                <a:solidFill>
                  <a:srgbClr val="00B050"/>
                </a:solidFill>
              </a:rPr>
              <a:t> </a:t>
            </a:r>
          </a:p>
          <a:p>
            <a:r>
              <a:rPr lang="en-CA" sz="2800" b="1" dirty="0">
                <a:solidFill>
                  <a:srgbClr val="00B050"/>
                </a:solidFill>
              </a:rPr>
              <a:t>Lev 23:13</a:t>
            </a:r>
            <a:r>
              <a:rPr lang="en-CA" sz="2800" dirty="0">
                <a:solidFill>
                  <a:srgbClr val="00B050"/>
                </a:solidFill>
              </a:rPr>
              <a:t>  </a:t>
            </a:r>
            <a:r>
              <a:rPr lang="en-CA" sz="2800" dirty="0">
                <a:solidFill>
                  <a:srgbClr val="990000"/>
                </a:solidFill>
              </a:rPr>
              <a:t>And its meat-offering two tenth portions of </a:t>
            </a:r>
            <a:r>
              <a:rPr lang="en-CA" sz="2800" b="1" dirty="0">
                <a:solidFill>
                  <a:schemeClr val="tx2"/>
                </a:solidFill>
                <a:effectLst>
                  <a:glow rad="127000">
                    <a:srgbClr val="00FFFF"/>
                  </a:glow>
                </a:effectLst>
              </a:rPr>
              <a:t>fine</a:t>
            </a:r>
            <a:r>
              <a:rPr lang="en-CA" sz="2800" b="1" dirty="0">
                <a:solidFill>
                  <a:schemeClr val="tx2"/>
                </a:solidFill>
              </a:rPr>
              <a:t> flour mingled </a:t>
            </a:r>
            <a:r>
              <a:rPr lang="en-CA" sz="2800" b="1" dirty="0" smtClean="0">
                <a:solidFill>
                  <a:schemeClr val="tx2"/>
                </a:solidFill>
              </a:rPr>
              <a:t>	with </a:t>
            </a:r>
            <a:r>
              <a:rPr lang="en-CA" sz="2800" b="1" dirty="0">
                <a:solidFill>
                  <a:schemeClr val="tx2"/>
                </a:solidFill>
              </a:rPr>
              <a:t>oil: </a:t>
            </a:r>
            <a:r>
              <a:rPr lang="en-CA" sz="2800" b="1" dirty="0" smtClean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rgbClr val="990000"/>
                </a:solidFill>
              </a:rPr>
              <a:t>it </a:t>
            </a:r>
            <a:r>
              <a:rPr lang="en-CA" sz="2800" dirty="0">
                <a:solidFill>
                  <a:srgbClr val="990000"/>
                </a:solidFill>
              </a:rPr>
              <a:t>is a sacrifice </a:t>
            </a:r>
            <a:r>
              <a:rPr lang="en-CA" sz="2800" dirty="0" smtClean="0">
                <a:solidFill>
                  <a:srgbClr val="990000"/>
                </a:solidFill>
              </a:rPr>
              <a:t>to </a:t>
            </a:r>
            <a:r>
              <a:rPr lang="en-CA" sz="2800" dirty="0" smtClean="0">
                <a:solidFill>
                  <a:srgbClr val="0000FF"/>
                </a:solidFill>
              </a:rPr>
              <a:t>[</a:t>
            </a:r>
            <a:r>
              <a:rPr lang="en-CA" sz="2400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rgbClr val="0000FF"/>
                </a:solidFill>
              </a:rPr>
              <a:t>], </a:t>
            </a:r>
            <a:r>
              <a:rPr lang="en-CA" sz="2800" dirty="0">
                <a:solidFill>
                  <a:srgbClr val="990000"/>
                </a:solidFill>
              </a:rPr>
              <a:t>a smell of sweet savour </a:t>
            </a:r>
            <a:r>
              <a:rPr lang="en-CA" sz="2800" dirty="0" smtClean="0">
                <a:solidFill>
                  <a:srgbClr val="990000"/>
                </a:solidFill>
              </a:rPr>
              <a:t>to</a:t>
            </a:r>
            <a:br>
              <a:rPr lang="en-CA" sz="2800" dirty="0" smtClean="0">
                <a:solidFill>
                  <a:srgbClr val="990000"/>
                </a:solidFill>
              </a:rPr>
            </a:br>
            <a:r>
              <a:rPr lang="en-CA" sz="2800" dirty="0" smtClean="0">
                <a:solidFill>
                  <a:srgbClr val="990000"/>
                </a:solidFill>
              </a:rPr>
              <a:t>	</a:t>
            </a:r>
            <a:r>
              <a:rPr lang="en-CA" sz="2800" dirty="0" smtClean="0">
                <a:solidFill>
                  <a:srgbClr val="0000FF"/>
                </a:solidFill>
              </a:rPr>
              <a:t>[Yahuah], </a:t>
            </a:r>
            <a:r>
              <a:rPr lang="en-CA" sz="2800" dirty="0">
                <a:solidFill>
                  <a:srgbClr val="990000"/>
                </a:solidFill>
              </a:rPr>
              <a:t>and its drink-offering the fourth part of a </a:t>
            </a:r>
            <a:r>
              <a:rPr lang="en-CA" sz="2800" dirty="0" err="1">
                <a:solidFill>
                  <a:srgbClr val="990000"/>
                </a:solidFill>
              </a:rPr>
              <a:t>hin</a:t>
            </a:r>
            <a:r>
              <a:rPr lang="en-CA" sz="2800" dirty="0">
                <a:solidFill>
                  <a:srgbClr val="990000"/>
                </a:solidFill>
              </a:rPr>
              <a:t> of wine</a:t>
            </a:r>
            <a:r>
              <a:rPr lang="en-CA" sz="28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CA" sz="28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18948" y="4046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Brenton’s</a:t>
            </a:r>
            <a:r>
              <a:rPr lang="en-US" sz="1400" dirty="0" smtClean="0">
                <a:solidFill>
                  <a:schemeClr val="tx2"/>
                </a:solidFill>
              </a:rPr>
              <a:t> English Septuagint 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980" y="5168664"/>
            <a:ext cx="7776864" cy="150069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CA" sz="2400" b="1" u="sng" dirty="0" smtClean="0">
                <a:solidFill>
                  <a:schemeClr val="tx2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FINE</a:t>
            </a:r>
            <a:r>
              <a:rPr lang="en-CA" sz="2400" b="1" dirty="0" smtClean="0">
                <a:solidFill>
                  <a:schemeClr val="tx2"/>
                </a:solidFill>
              </a:rPr>
              <a:t> </a:t>
            </a:r>
            <a:r>
              <a:rPr lang="en-CA" sz="2400" b="1" u="sng" dirty="0">
                <a:solidFill>
                  <a:schemeClr val="tx2"/>
                </a:solidFill>
              </a:rPr>
              <a:t>flour min</a:t>
            </a:r>
            <a:r>
              <a:rPr lang="en-CA" sz="2400" b="1" dirty="0">
                <a:solidFill>
                  <a:schemeClr val="tx2"/>
                </a:solidFill>
              </a:rPr>
              <a:t>g</a:t>
            </a:r>
            <a:r>
              <a:rPr lang="en-CA" sz="2400" b="1" u="sng" dirty="0">
                <a:solidFill>
                  <a:schemeClr val="tx2"/>
                </a:solidFill>
              </a:rPr>
              <a:t>led </a:t>
            </a:r>
            <a:r>
              <a:rPr lang="en-CA" sz="2400" b="1" u="sng" dirty="0" smtClean="0">
                <a:solidFill>
                  <a:schemeClr val="tx2"/>
                </a:solidFill>
              </a:rPr>
              <a:t>with oil</a:t>
            </a:r>
            <a:r>
              <a:rPr lang="en-CA" sz="2400" b="1" dirty="0" smtClean="0">
                <a:solidFill>
                  <a:schemeClr val="tx2"/>
                </a:solidFill>
              </a:rPr>
              <a:t> = </a:t>
            </a:r>
            <a:r>
              <a:rPr lang="en-CA" sz="2400" b="1" dirty="0" smtClean="0">
                <a:solidFill>
                  <a:schemeClr val="tx2"/>
                </a:solidFill>
                <a:effectLst>
                  <a:glow rad="228600">
                    <a:srgbClr val="FFFF00"/>
                  </a:glow>
                </a:effectLst>
              </a:rPr>
              <a:t>BREAD DOUGH  </a:t>
            </a:r>
            <a:r>
              <a:rPr lang="en-CA" sz="2400" b="1" dirty="0" smtClean="0">
                <a:solidFill>
                  <a:schemeClr val="tx2"/>
                </a:solidFill>
              </a:rPr>
              <a:t>- </a:t>
            </a:r>
            <a:br>
              <a:rPr lang="en-CA" sz="2400" b="1" dirty="0" smtClean="0">
                <a:solidFill>
                  <a:schemeClr val="tx2"/>
                </a:solidFill>
              </a:rPr>
            </a:br>
            <a:r>
              <a:rPr lang="en-CA" sz="2400" dirty="0" smtClean="0">
                <a:solidFill>
                  <a:schemeClr val="tx2"/>
                </a:solidFill>
              </a:rPr>
              <a:t>the  </a:t>
            </a:r>
            <a:r>
              <a:rPr lang="en-CA" sz="3600" b="1" dirty="0" smtClean="0">
                <a:solidFill>
                  <a:schemeClr val="tx2"/>
                </a:solidFill>
                <a:effectLst>
                  <a:glow rad="406400">
                    <a:srgbClr val="00FF00"/>
                  </a:glow>
                </a:effectLst>
              </a:rPr>
              <a:t>FIRST</a:t>
            </a:r>
            <a:r>
              <a:rPr lang="en-CA" sz="2400" dirty="0" smtClean="0">
                <a:solidFill>
                  <a:schemeClr val="tx2"/>
                </a:solidFill>
              </a:rPr>
              <a:t> 	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</a:rPr>
              <a:t>  for the bread dough!      </a:t>
            </a:r>
            <a:endParaRPr lang="en-CA" sz="2400" dirty="0"/>
          </a:p>
        </p:txBody>
      </p:sp>
      <p:sp>
        <p:nvSpPr>
          <p:cNvPr id="7" name="Lightning Bolt 6"/>
          <p:cNvSpPr/>
          <p:nvPr/>
        </p:nvSpPr>
        <p:spPr>
          <a:xfrm rot="20866654">
            <a:off x="411193" y="4821139"/>
            <a:ext cx="2137683" cy="1640530"/>
          </a:xfrm>
          <a:prstGeom prst="lightningBolt">
            <a:avLst/>
          </a:prstGeom>
          <a:solidFill>
            <a:srgbClr val="7030A0"/>
          </a:solidFill>
          <a:ln w="38100">
            <a:solidFill>
              <a:srgbClr val="00FFFF"/>
            </a:solidFill>
          </a:ln>
          <a:effectLst>
            <a:glow rad="2794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9" name="Bent Arrow 8"/>
          <p:cNvSpPr/>
          <p:nvPr/>
        </p:nvSpPr>
        <p:spPr>
          <a:xfrm rot="10800000">
            <a:off x="9766819" y="3933051"/>
            <a:ext cx="2150104" cy="2016227"/>
          </a:xfrm>
          <a:prstGeom prst="bentArrow">
            <a:avLst>
              <a:gd name="adj1" fmla="val 11938"/>
              <a:gd name="adj2" fmla="val 25000"/>
              <a:gd name="adj3" fmla="val 35222"/>
              <a:gd name="adj4" fmla="val 73850"/>
            </a:avLst>
          </a:prstGeom>
          <a:solidFill>
            <a:srgbClr val="FF3300"/>
          </a:solidFill>
          <a:ln w="57150">
            <a:solidFill>
              <a:srgbClr val="9900CC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pic>
        <p:nvPicPr>
          <p:cNvPr id="10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20" y="5451220"/>
            <a:ext cx="1039404" cy="14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ghtning Bolt 10"/>
          <p:cNvSpPr/>
          <p:nvPr/>
        </p:nvSpPr>
        <p:spPr>
          <a:xfrm rot="4939249">
            <a:off x="9162502" y="2767482"/>
            <a:ext cx="720080" cy="664620"/>
          </a:xfrm>
          <a:prstGeom prst="lightningBolt">
            <a:avLst/>
          </a:prstGeom>
          <a:solidFill>
            <a:srgbClr val="00FFFF"/>
          </a:soli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27" r="18151" b="-1"/>
          <a:stretch/>
        </p:blipFill>
        <p:spPr>
          <a:xfrm>
            <a:off x="5374332" y="5836917"/>
            <a:ext cx="656681" cy="97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Rectangle 12"/>
          <p:cNvSpPr/>
          <p:nvPr/>
        </p:nvSpPr>
        <p:spPr>
          <a:xfrm>
            <a:off x="9334772" y="519627"/>
            <a:ext cx="1224136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Con’t</a:t>
            </a:r>
            <a:endParaRPr lang="en-CA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26060" y="2792399"/>
            <a:ext cx="4946848" cy="612648"/>
          </a:xfrm>
          <a:prstGeom prst="wedgeRoundRectCallout">
            <a:avLst>
              <a:gd name="adj1" fmla="val 70235"/>
              <a:gd name="adj2" fmla="val 59812"/>
              <a:gd name="adj3" fmla="val 16667"/>
            </a:avLst>
          </a:prstGeom>
          <a:solidFill>
            <a:schemeClr val="bg1">
              <a:lumMod val="50000"/>
            </a:schemeClr>
          </a:solidFill>
          <a:ln w="762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This is </a:t>
            </a:r>
            <a:r>
              <a:rPr lang="en-CA" sz="2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Comic Sans MS" pitchFamily="66" charset="0"/>
              </a:rPr>
              <a:t>definitive</a:t>
            </a:r>
            <a:r>
              <a:rPr lang="en-CA" sz="22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calendar lingo!</a:t>
            </a:r>
            <a:endParaRPr lang="en-CA" sz="22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3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333772" y="116632"/>
            <a:ext cx="11449272" cy="6552728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Can</a:t>
            </a:r>
            <a:r>
              <a:rPr lang="en-US" sz="4400" dirty="0" smtClean="0">
                <a:solidFill>
                  <a:srgbClr val="FF6600"/>
                </a:solidFill>
              </a:rPr>
              <a:t> 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this offering contain anything else other than the </a:t>
            </a:r>
            <a:r>
              <a:rPr lang="en-US" sz="4400" b="1" dirty="0" smtClean="0">
                <a:ln>
                  <a:solidFill>
                    <a:srgbClr val="FF33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very first 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of the harvest and </a:t>
            </a:r>
            <a:r>
              <a:rPr lang="en-US" sz="4400" b="1" dirty="0">
                <a:ln>
                  <a:solidFill>
                    <a:srgbClr val="FF3300"/>
                  </a:solidFill>
                </a:ln>
                <a:solidFill>
                  <a:srgbClr val="1B91A1">
                    <a:lumMod val="60000"/>
                    <a:lumOff val="40000"/>
                  </a:srgbClr>
                </a:solidFill>
                <a:effectLst>
                  <a:glow rad="228600">
                    <a:srgbClr val="37AFD5">
                      <a:satMod val="175000"/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very first 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bread dough </a:t>
            </a:r>
            <a:b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(of </a:t>
            </a:r>
            <a:r>
              <a:rPr lang="en-US" sz="4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FINE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flour) for Abib 15?</a:t>
            </a:r>
          </a:p>
        </p:txBody>
      </p:sp>
      <p:pic>
        <p:nvPicPr>
          <p:cNvPr id="5" name="Picture 5" descr="C:\Users\Rae\Desktop\Art on Desktop\white man clip art\3d white people\ques mark dk 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100000" l="178" r="99288">
                        <a14:foregroundMark x1="38078" y1="70093" x2="38078" y2="70093"/>
                        <a14:foregroundMark x1="72064" y1="88919" x2="72064" y2="88919"/>
                        <a14:foregroundMark x1="74377" y1="82644" x2="74377" y2="82644"/>
                        <a14:foregroundMark x1="82918" y1="30040" x2="82918" y2="30040"/>
                        <a14:foregroundMark x1="84875" y1="32310" x2="84875" y2="32310"/>
                        <a14:foregroundMark x1="84164" y1="31242" x2="84164" y2="31242"/>
                        <a14:backgroundMark x1="71708" y1="88919" x2="71708" y2="88919"/>
                        <a14:backgroundMark x1="71886" y1="87850" x2="71886" y2="87850"/>
                        <a14:backgroundMark x1="73843" y1="83712" x2="73843" y2="83712"/>
                        <a14:backgroundMark x1="70107" y1="88251" x2="70107" y2="88251"/>
                        <a14:backgroundMark x1="74377" y1="82644" x2="74377" y2="826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0" y="980728"/>
            <a:ext cx="2913226" cy="38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8000"/>
              </a:srgbClr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49796" y="188640"/>
            <a:ext cx="11161240" cy="6480720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If the bread dough offering was made from the </a:t>
            </a:r>
            <a:r>
              <a:rPr lang="en-US" sz="4400" b="1" u="sng" dirty="0" smtClean="0">
                <a:ln>
                  <a:solidFill>
                    <a:srgbClr val="9966FF"/>
                  </a:solidFill>
                </a:ln>
                <a:solidFill>
                  <a:srgbClr val="99FF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second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99FF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or </a:t>
            </a:r>
            <a:r>
              <a:rPr lang="en-US" sz="4400" b="1" u="sng" dirty="0" smtClean="0">
                <a:ln>
                  <a:solidFill>
                    <a:srgbClr val="9966FF"/>
                  </a:solidFill>
                </a:ln>
                <a:solidFill>
                  <a:srgbClr val="99FF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third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99FF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cutting,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would it properly qualify 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(or - fulfill) 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the statute requirement made by </a:t>
            </a:r>
            <a:r>
              <a:rPr lang="en-US" sz="4400" b="1" dirty="0" smtClean="0">
                <a:ln>
                  <a:solidFill>
                    <a:srgbClr val="9966FF"/>
                  </a:solidFill>
                </a:ln>
                <a:solidFill>
                  <a:srgbClr val="00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Yahuah?   </a:t>
            </a:r>
          </a:p>
        </p:txBody>
      </p:sp>
      <p:pic>
        <p:nvPicPr>
          <p:cNvPr id="6" name="Picture 7" descr="C:\Users\Rae\Desktop\Art on Desktop\white man clip art\3d white people\ques mark 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1628800"/>
            <a:ext cx="2707707" cy="2707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117748" y="620688"/>
            <a:ext cx="11953328" cy="6120680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“Enoch” requires the </a:t>
            </a:r>
            <a:r>
              <a:rPr lang="en-US" sz="44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Wave Sheaf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be performed on the 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26</a:t>
            </a:r>
            <a:r>
              <a:rPr lang="en-US" sz="4400" b="1" baseline="300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of Abib.  </a:t>
            </a:r>
            <a:b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Would bread dough </a:t>
            </a:r>
            <a:b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400" b="1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11 days old 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-  </a:t>
            </a:r>
            <a:b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3600" b="1" dirty="0" smtClean="0"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[Abib 15-26]</a:t>
            </a:r>
            <a:r>
              <a:rPr lang="en-US" sz="3200" b="1" dirty="0" smtClean="0"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- be acceptable </a:t>
            </a:r>
            <a:b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400" b="1" dirty="0" smtClean="0">
                <a:solidFill>
                  <a:srgbClr val="FF66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to </a:t>
            </a:r>
            <a:r>
              <a:rPr lang="en-US" sz="44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Yahuah?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756" y="165272"/>
            <a:ext cx="3888432" cy="959472"/>
          </a:xfrm>
          <a:prstGeom prst="rect">
            <a:avLst/>
          </a:prstGeom>
          <a:solidFill>
            <a:srgbClr val="9900CC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Succinctly -</a:t>
            </a:r>
            <a:endParaRPr lang="en-CA" sz="4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38428" y="5229200"/>
            <a:ext cx="2736304" cy="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798268" y="260648"/>
            <a:ext cx="2664296" cy="612648"/>
          </a:xfrm>
          <a:prstGeom prst="wedgeRoundRectCallout">
            <a:avLst>
              <a:gd name="adj1" fmla="val -25211"/>
              <a:gd name="adj2" fmla="val 137946"/>
              <a:gd name="adj3" fmla="val 16667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FF99FF"/>
                </a:solidFill>
              </a:rPr>
              <a:t>And </a:t>
            </a:r>
            <a:r>
              <a:rPr lang="en-CA" sz="3200" dirty="0" err="1" smtClean="0">
                <a:solidFill>
                  <a:srgbClr val="FF99FF"/>
                </a:solidFill>
              </a:rPr>
              <a:t>Zadok</a:t>
            </a:r>
            <a:r>
              <a:rPr lang="en-CA" sz="3200" dirty="0" smtClean="0">
                <a:solidFill>
                  <a:srgbClr val="FF99FF"/>
                </a:solidFill>
              </a:rPr>
              <a:t>!</a:t>
            </a:r>
            <a:endParaRPr lang="en-CA" sz="3200" dirty="0">
              <a:solidFill>
                <a:srgbClr val="FF99FF"/>
              </a:solidFill>
            </a:endParaRPr>
          </a:p>
        </p:txBody>
      </p:sp>
      <p:pic>
        <p:nvPicPr>
          <p:cNvPr id="8" name="Picture 6" descr="C:\Users\Rae\Desktop\Art on Desktop\white man clip art\3d white people\ques mark fallen 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50" y="2584681"/>
            <a:ext cx="2566826" cy="2140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11809312" cy="6336704"/>
          </a:xfrm>
          <a:solidFill>
            <a:schemeClr val="bg1"/>
          </a:solidFill>
          <a:ln w="57150">
            <a:solidFill>
              <a:srgbClr val="FB43D8"/>
            </a:solidFill>
          </a:ln>
          <a:effectLst>
            <a:glow rad="215900">
              <a:schemeClr val="accent6">
                <a:lumMod val="60000"/>
                <a:lumOff val="40000"/>
              </a:schemeClr>
            </a:glo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i="1" dirty="0" smtClean="0">
                <a:solidFill>
                  <a:srgbClr val="CC0099"/>
                </a:solidFill>
                <a:latin typeface="Verdana"/>
              </a:rPr>
              <a:t>In Numbers there is </a:t>
            </a:r>
            <a:r>
              <a:rPr lang="en-CA" sz="2800" i="1" u="sng" dirty="0" smtClean="0">
                <a:solidFill>
                  <a:srgbClr val="CC0099"/>
                </a:solidFill>
                <a:latin typeface="Verdana"/>
              </a:rPr>
              <a:t>a straightforward view</a:t>
            </a:r>
            <a:r>
              <a:rPr lang="en-CA" sz="2800" i="1" dirty="0" smtClean="0">
                <a:solidFill>
                  <a:srgbClr val="CC0099"/>
                </a:solidFill>
                <a:latin typeface="Verdana"/>
              </a:rPr>
              <a:t> of the commands concerning the bread dough in Canaan!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b="1" dirty="0" smtClean="0">
                <a:solidFill>
                  <a:schemeClr val="tx2"/>
                </a:solidFill>
                <a:latin typeface="Verdana"/>
              </a:rPr>
              <a:t>CHECK OUT 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how this </a:t>
            </a:r>
            <a:r>
              <a:rPr lang="en-CA" sz="2800" b="1" dirty="0" smtClean="0">
                <a:solidFill>
                  <a:schemeClr val="tx2"/>
                </a:solidFill>
                <a:latin typeface="Verdana"/>
              </a:rPr>
              <a:t>DOVETAILS 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with the</a:t>
            </a:r>
          </a:p>
          <a:p>
            <a:pPr algn="ctr"/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00FFFF"/>
                  </a:glow>
                </a:effectLst>
                <a:latin typeface="Verdana"/>
              </a:rPr>
              <a:t>Qodesh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00CC00"/>
                  </a:glow>
                </a:effectLst>
                <a:latin typeface="Verdana"/>
              </a:rPr>
              <a:t>PATTERN FOUND IN LEVITICUS 23:10-15. </a:t>
            </a:r>
          </a:p>
          <a:p>
            <a:pPr algn="ctr"/>
            <a:endParaRPr lang="en-US" sz="2800" b="1" dirty="0">
              <a:solidFill>
                <a:schemeClr val="tx2"/>
              </a:solidFill>
              <a:effectLst>
                <a:glow rad="127000">
                  <a:srgbClr val="00CC00"/>
                </a:glow>
              </a:effectLst>
              <a:latin typeface="Verdana"/>
            </a:endParaRPr>
          </a:p>
          <a:p>
            <a:pPr algn="ctr"/>
            <a:r>
              <a:rPr lang="en-CA" sz="2800" b="1" dirty="0" err="1">
                <a:solidFill>
                  <a:srgbClr val="800000"/>
                </a:solidFill>
                <a:latin typeface="Verdana"/>
              </a:rPr>
              <a:t>Num</a:t>
            </a:r>
            <a:r>
              <a:rPr lang="en-CA" sz="2800" b="1" dirty="0">
                <a:solidFill>
                  <a:srgbClr val="800000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rgbClr val="800000"/>
                </a:solidFill>
                <a:latin typeface="Verdana"/>
              </a:rPr>
              <a:t>15:19 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Then it shall be, </a:t>
            </a:r>
            <a:r>
              <a:rPr lang="en-CA" sz="2800" b="1" dirty="0" smtClean="0">
                <a:solidFill>
                  <a:srgbClr val="9900CC"/>
                </a:solidFill>
                <a:effectLst>
                  <a:glow rad="165100">
                    <a:srgbClr val="FFFF00"/>
                  </a:glow>
                </a:effectLst>
                <a:latin typeface="Verdana"/>
              </a:rPr>
              <a:t>WHEN YOU EAT OF THE BREAD 	  OF THE LAND,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that you present 	a contribution to</a:t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endParaRPr lang="en-CA" sz="2800" b="1" dirty="0" smtClean="0">
              <a:solidFill>
                <a:srgbClr val="208080"/>
              </a:solidFill>
              <a:effectLst>
                <a:glow rad="127000">
                  <a:srgbClr val="00CC00"/>
                </a:glow>
              </a:effectLst>
              <a:latin typeface="Verdana"/>
            </a:endParaRPr>
          </a:p>
          <a:p>
            <a:pPr lvl="0"/>
            <a:endParaRPr lang="en-US" sz="2800" b="1" dirty="0" smtClean="0">
              <a:solidFill>
                <a:srgbClr val="FF6600"/>
              </a:solidFill>
              <a:latin typeface="Verdana"/>
            </a:endParaRPr>
          </a:p>
          <a:p>
            <a:pPr lvl="0"/>
            <a:endParaRPr lang="en-US" sz="2800" b="1" dirty="0">
              <a:solidFill>
                <a:srgbClr val="FF6600"/>
              </a:solidFill>
              <a:latin typeface="Verdana"/>
            </a:endParaRPr>
          </a:p>
          <a:p>
            <a:pPr lvl="0"/>
            <a:endParaRPr lang="en-CA" sz="2800" b="1" dirty="0">
              <a:solidFill>
                <a:srgbClr val="FF6600"/>
              </a:solidFill>
              <a:latin typeface="Verdana"/>
            </a:endParaRPr>
          </a:p>
          <a:p>
            <a:r>
              <a:rPr lang="en-CA" sz="2800" b="1" dirty="0" err="1" smtClean="0">
                <a:solidFill>
                  <a:srgbClr val="800000"/>
                </a:solidFill>
                <a:latin typeface="Verdana"/>
              </a:rPr>
              <a:t>Num</a:t>
            </a:r>
            <a:r>
              <a:rPr lang="en-CA" sz="2800" b="1" dirty="0" smtClean="0">
                <a:solidFill>
                  <a:srgbClr val="800000"/>
                </a:solidFill>
                <a:latin typeface="Verdana"/>
              </a:rPr>
              <a:t> </a:t>
            </a:r>
            <a:r>
              <a:rPr lang="en-CA" sz="2800" b="1" dirty="0">
                <a:solidFill>
                  <a:srgbClr val="800000"/>
                </a:solidFill>
                <a:latin typeface="Verdana"/>
              </a:rPr>
              <a:t>15:20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Present a cake of </a:t>
            </a:r>
            <a:r>
              <a:rPr lang="en-CA" sz="2800" b="1" u="sng" dirty="0" smtClean="0">
                <a:solidFill>
                  <a:srgbClr val="FF0000"/>
                </a:solidFill>
                <a:latin typeface="Verdana"/>
              </a:rPr>
              <a:t>THE FIRST</a:t>
            </a:r>
            <a:r>
              <a:rPr lang="en-CA" sz="2800" b="1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of 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your dough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as a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contribution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– as a contribution of the </a:t>
            </a:r>
            <a:r>
              <a:rPr lang="en-CA" sz="2800" u="sng" dirty="0">
                <a:solidFill>
                  <a:srgbClr val="208080"/>
                </a:solidFill>
                <a:latin typeface="Verdana"/>
              </a:rPr>
              <a:t>threshin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g</a:t>
            </a:r>
            <a:r>
              <a:rPr lang="en-CA" sz="2800" u="sng" dirty="0">
                <a:solidFill>
                  <a:srgbClr val="208080"/>
                </a:solidFill>
                <a:latin typeface="Verdana"/>
              </a:rPr>
              <a:t>-floor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you present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it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46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C:\Users\Valued Customer\Downloads\hebrewgraphics\paleo_yud.gif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53" y="3573016"/>
            <a:ext cx="360040" cy="44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Valued Customer\Downloads\hebrewgraphics\paleo_hey.gif"/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59" y="3521194"/>
            <a:ext cx="265430" cy="48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alued Customer\Downloads\hebrewgraphics\paleo_vav.gif"/>
          <p:cNvPicPr/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49" y="3529449"/>
            <a:ext cx="270510" cy="47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Valued Customer\Downloads\hebrewgraphics\paleo_hey.gif"/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3521194"/>
            <a:ext cx="265430" cy="483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86100" y="3573016"/>
            <a:ext cx="2376264" cy="499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66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2800" b="1" dirty="0" err="1" smtClean="0">
                <a:solidFill>
                  <a:srgbClr val="66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Yahuah</a:t>
            </a:r>
            <a:r>
              <a:rPr lang="en-US" sz="2800" b="1" dirty="0" smtClean="0">
                <a:solidFill>
                  <a:srgbClr val="66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].</a:t>
            </a:r>
            <a:endParaRPr lang="en-CA" sz="2800" b="1" dirty="0">
              <a:solidFill>
                <a:srgbClr val="66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34372" y="3212976"/>
            <a:ext cx="309634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16200000">
            <a:off x="8202226" y="2427364"/>
            <a:ext cx="491103" cy="4968552"/>
          </a:xfrm>
          <a:prstGeom prst="rightBrace">
            <a:avLst>
              <a:gd name="adj1" fmla="val 6895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900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10636" y="3284984"/>
            <a:ext cx="0" cy="93610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1 12"/>
          <p:cNvSpPr/>
          <p:nvPr/>
        </p:nvSpPr>
        <p:spPr>
          <a:xfrm rot="638955">
            <a:off x="7524702" y="3743303"/>
            <a:ext cx="1705687" cy="1049298"/>
          </a:xfrm>
          <a:prstGeom prst="irregularSeal1">
            <a:avLst/>
          </a:prstGeom>
          <a:solidFill>
            <a:srgbClr val="7030A0"/>
          </a:solidFill>
          <a:ln w="38100">
            <a:solidFill>
              <a:srgbClr val="00FF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66420" y="1772816"/>
            <a:ext cx="2304256" cy="0"/>
          </a:xfrm>
          <a:prstGeom prst="line">
            <a:avLst/>
          </a:prstGeom>
          <a:ln w="38100">
            <a:solidFill>
              <a:srgbClr val="00CC00"/>
            </a:solidFill>
          </a:ln>
          <a:effectLst>
            <a:glow rad="101600">
              <a:schemeClr val="tx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16848" y="4149080"/>
            <a:ext cx="5993588" cy="612648"/>
          </a:xfrm>
          <a:prstGeom prst="wedgeRoundRectCallout">
            <a:avLst>
              <a:gd name="adj1" fmla="val 70435"/>
              <a:gd name="adj2" fmla="val -48286"/>
              <a:gd name="adj3" fmla="val 16667"/>
            </a:avLst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Can “Enoch” separate these commands?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3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4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56000"/>
              </a:srgbClr>
            </a:gs>
            <a:gs pos="85000">
              <a:srgbClr val="FFFF00">
                <a:alpha val="69000"/>
              </a:srgbClr>
            </a:gs>
            <a:gs pos="68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04" y="836712"/>
            <a:ext cx="11017224" cy="5328592"/>
          </a:xfrm>
          <a:solidFill>
            <a:schemeClr val="bg1"/>
          </a:solidFill>
          <a:ln w="57150">
            <a:solidFill>
              <a:srgbClr val="7030A0"/>
            </a:solidFill>
          </a:ln>
          <a:effectLst>
            <a:glow rad="215900">
              <a:schemeClr val="accent6">
                <a:lumMod val="60000"/>
                <a:lumOff val="40000"/>
              </a:schemeClr>
            </a:glow>
          </a:effectLst>
        </p:spPr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CA" sz="2800" b="1" dirty="0" err="1">
                <a:solidFill>
                  <a:srgbClr val="800000"/>
                </a:solidFill>
                <a:latin typeface="Verdana"/>
              </a:rPr>
              <a:t>Num</a:t>
            </a:r>
            <a:r>
              <a:rPr lang="en-CA" sz="2800" b="1" dirty="0">
                <a:solidFill>
                  <a:srgbClr val="800000"/>
                </a:solidFill>
                <a:latin typeface="Verdana"/>
              </a:rPr>
              <a:t> 15:21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Of the </a:t>
            </a:r>
            <a:r>
              <a:rPr lang="en-CA" sz="2800" b="1" u="sng" dirty="0" smtClean="0">
                <a:solidFill>
                  <a:srgbClr val="FF0000"/>
                </a:solidFill>
                <a:latin typeface="Verdana"/>
              </a:rPr>
              <a:t>FIRST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of your dough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you are to give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to </a:t>
            </a:r>
            <a:r>
              <a:rPr lang="he-I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3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CA" sz="3200" dirty="0" smtClean="0">
                <a:solidFill>
                  <a:srgbClr val="0000FF"/>
                </a:solidFill>
                <a:latin typeface="Arial"/>
              </a:rPr>
              <a:t>[</a:t>
            </a:r>
            <a:r>
              <a:rPr lang="en-CA" sz="3200" b="1" dirty="0">
                <a:solidFill>
                  <a:srgbClr val="0000FF"/>
                </a:solidFill>
                <a:latin typeface="Arial"/>
              </a:rPr>
              <a:t>Yahuah</a:t>
            </a:r>
            <a:r>
              <a:rPr lang="en-CA" sz="3200" dirty="0">
                <a:solidFill>
                  <a:srgbClr val="0000FF"/>
                </a:solidFill>
                <a:latin typeface="Arial"/>
              </a:rPr>
              <a:t>]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a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contribution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throughout your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generations.</a:t>
            </a:r>
          </a:p>
          <a:p>
            <a:pPr>
              <a:lnSpc>
                <a:spcPct val="150000"/>
              </a:lnSpc>
            </a:pPr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endParaRPr lang="en-CA" sz="2800" u="sng" dirty="0" smtClean="0">
              <a:solidFill>
                <a:srgbClr val="208080"/>
              </a:solidFill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en-CA" sz="2800" u="sng" dirty="0" smtClean="0">
                <a:solidFill>
                  <a:schemeClr val="tx2"/>
                </a:solidFill>
                <a:latin typeface="Verdana"/>
              </a:rPr>
              <a:t>Bread </a:t>
            </a:r>
            <a:r>
              <a:rPr lang="en-CA" sz="2800" u="sng" dirty="0">
                <a:solidFill>
                  <a:schemeClr val="tx2"/>
                </a:solidFill>
                <a:latin typeface="Verdana"/>
              </a:rPr>
              <a:t>dou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g</a:t>
            </a:r>
            <a:r>
              <a:rPr lang="en-CA" sz="2800" u="sng" dirty="0">
                <a:solidFill>
                  <a:schemeClr val="tx2"/>
                </a:solidFill>
                <a:latin typeface="Verdana"/>
              </a:rPr>
              <a:t>h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Verdana"/>
              </a:rPr>
              <a:t>of later batches </a:t>
            </a:r>
            <a:r>
              <a:rPr lang="en-CA" sz="2800" u="sng" dirty="0">
                <a:solidFill>
                  <a:schemeClr val="tx2"/>
                </a:solidFill>
                <a:latin typeface="Verdana"/>
              </a:rPr>
              <a:t>for Wave Sheaf contributions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 would </a:t>
            </a:r>
            <a:r>
              <a:rPr lang="en-CA" sz="2800" b="1" u="sng" dirty="0" smtClean="0">
                <a:solidFill>
                  <a:schemeClr val="tx2"/>
                </a:solidFill>
                <a:latin typeface="Verdana"/>
              </a:rPr>
              <a:t>NOT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be accepted. Only a portion from </a:t>
            </a:r>
            <a:r>
              <a:rPr lang="en-CA" sz="2800" b="1" i="1" dirty="0">
                <a:solidFill>
                  <a:srgbClr val="CC0099"/>
                </a:solidFill>
                <a:latin typeface="Verdana"/>
              </a:rPr>
              <a:t>the very primary batch of dough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 would suffice as an offering to </a:t>
            </a:r>
            <a:r>
              <a:rPr lang="en-CA" sz="2800" b="1" dirty="0">
                <a:solidFill>
                  <a:srgbClr val="0000FF"/>
                </a:solidFill>
                <a:latin typeface="Verdana"/>
              </a:rPr>
              <a:t>Yahuah</a:t>
            </a:r>
            <a:r>
              <a:rPr lang="en-CA" sz="2800" dirty="0">
                <a:solidFill>
                  <a:srgbClr val="0000FF"/>
                </a:solidFill>
                <a:latin typeface="Verdana"/>
              </a:rPr>
              <a:t>.</a:t>
            </a: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2638028" y="116632"/>
            <a:ext cx="1728192" cy="1440160"/>
          </a:xfrm>
          <a:prstGeom prst="lightningBolt">
            <a:avLst/>
          </a:prstGeom>
          <a:solidFill>
            <a:srgbClr val="00FFFF"/>
          </a:solidFill>
          <a:ln w="57150">
            <a:solidFill>
              <a:srgbClr val="0000FF"/>
            </a:solidFill>
          </a:ln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2277988" y="3068960"/>
            <a:ext cx="9577064" cy="612648"/>
          </a:xfrm>
          <a:prstGeom prst="wedgeRoundRectCallout">
            <a:avLst>
              <a:gd name="adj1" fmla="val -34132"/>
              <a:gd name="adj2" fmla="val 131076"/>
              <a:gd name="adj3" fmla="val 1666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ln w="3175">
                  <a:solidFill>
                    <a:srgbClr val="FF33CC"/>
                  </a:solidFill>
                </a:ln>
              </a:rPr>
              <a:t>Please note this as it becomes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VERY IMPORTANT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CA" sz="2400" dirty="0" smtClean="0">
                <a:ln w="3175">
                  <a:solidFill>
                    <a:srgbClr val="FF33CC"/>
                  </a:solidFill>
                </a:ln>
              </a:rPr>
              <a:t>in this study!</a:t>
            </a:r>
            <a:endParaRPr lang="en-CA" sz="2400" dirty="0">
              <a:ln w="3175">
                <a:solidFill>
                  <a:srgbClr val="FF33CC"/>
                </a:solidFill>
              </a:ln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90356" y="2780928"/>
            <a:ext cx="468052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56000"/>
              </a:srgbClr>
            </a:gs>
            <a:gs pos="85000">
              <a:srgbClr val="FFFF00">
                <a:alpha val="69000"/>
              </a:srgbClr>
            </a:gs>
            <a:gs pos="68000">
              <a:srgbClr val="00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5" y="620688"/>
            <a:ext cx="11305256" cy="5616624"/>
          </a:xfrm>
          <a:solidFill>
            <a:schemeClr val="bg1"/>
          </a:solidFill>
          <a:ln w="57150">
            <a:solidFill>
              <a:srgbClr val="7030A0"/>
            </a:solidFill>
          </a:ln>
          <a:effectLst>
            <a:glow rad="215900">
              <a:schemeClr val="accent6">
                <a:lumMod val="60000"/>
                <a:lumOff val="40000"/>
              </a:schemeClr>
            </a:glo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>
              <a:lnSpc>
                <a:spcPct val="150000"/>
              </a:lnSpc>
            </a:pP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Let’s look closer at this phrase – </a:t>
            </a:r>
            <a:r>
              <a:rPr lang="en-CA" sz="1600" dirty="0" smtClean="0">
                <a:solidFill>
                  <a:schemeClr val="tx2"/>
                </a:solidFill>
                <a:latin typeface="Verdana"/>
              </a:rPr>
              <a:t>(</a:t>
            </a:r>
            <a:r>
              <a:rPr lang="en-CA" sz="1600" dirty="0">
                <a:solidFill>
                  <a:schemeClr val="tx2"/>
                </a:solidFill>
                <a:latin typeface="Verdana"/>
              </a:rPr>
              <a:t>Lev 23:10) </a:t>
            </a:r>
            <a:r>
              <a:rPr lang="en-CA" sz="16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</a:t>
            </a:r>
            <a:r>
              <a:rPr lang="en-CA" sz="2800" b="1" dirty="0" smtClean="0">
                <a:solidFill>
                  <a:srgbClr val="FF33CC"/>
                </a:solidFill>
                <a:latin typeface="Verdana"/>
              </a:rPr>
              <a:t>… the </a:t>
            </a:r>
            <a:r>
              <a:rPr lang="en-CA" sz="2800" b="1" i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Verdana"/>
              </a:rPr>
              <a:t>first cuttin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Verdana"/>
              </a:rPr>
              <a:t>g </a:t>
            </a:r>
            <a:r>
              <a:rPr lang="en-CA" sz="2800" b="1" dirty="0" smtClean="0">
                <a:solidFill>
                  <a:srgbClr val="FF33CC"/>
                </a:solidFill>
                <a:latin typeface="Verdana"/>
              </a:rPr>
              <a:t>of your harvest -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     </a:t>
            </a:r>
            <a:r>
              <a:rPr lang="en-CA" sz="2800" b="1" dirty="0" err="1" smtClean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rashith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 </a:t>
            </a:r>
            <a:r>
              <a:rPr lang="en-CA" sz="2800" b="1" dirty="0" err="1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qtzir</a:t>
            </a:r>
            <a:r>
              <a:rPr lang="en-CA" sz="2800" b="1" dirty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– km  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–</a:t>
            </a:r>
          </a:p>
          <a:p>
            <a:pPr lvl="0">
              <a:lnSpc>
                <a:spcPct val="150000"/>
              </a:lnSpc>
            </a:pP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393700">
                    <a:srgbClr val="00FF00"/>
                  </a:glow>
                </a:effectLst>
              </a:rPr>
              <a:t>		</a:t>
            </a:r>
          </a:p>
          <a:p>
            <a:pPr>
              <a:lnSpc>
                <a:spcPct val="120000"/>
              </a:lnSpc>
            </a:pPr>
            <a:r>
              <a:rPr lang="en-CA" sz="2800" b="1" i="1" dirty="0" smtClean="0">
                <a:solidFill>
                  <a:srgbClr val="FF6600"/>
                </a:solidFill>
                <a:latin typeface="Georgia" panose="02040502050405020303" pitchFamily="18" charset="0"/>
              </a:rPr>
              <a:t>The primary focus: </a:t>
            </a:r>
          </a:p>
          <a:p>
            <a:pPr>
              <a:lnSpc>
                <a:spcPct val="120000"/>
              </a:lnSpc>
            </a:pP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Is it possible this special offering required of </a:t>
            </a:r>
            <a:r>
              <a:rPr lang="en-CA" sz="2800" b="1" dirty="0" smtClean="0">
                <a:solidFill>
                  <a:srgbClr val="0000FF"/>
                </a:solidFill>
                <a:latin typeface="Verdana"/>
              </a:rPr>
              <a:t>Yahuah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could be brought to Him </a:t>
            </a:r>
            <a:r>
              <a:rPr lang="en-CA" sz="2800" b="1" u="sng" dirty="0" smtClean="0">
                <a:solidFill>
                  <a:srgbClr val="FF3300"/>
                </a:solidFill>
                <a:latin typeface="Verdana"/>
              </a:rPr>
              <a:t>after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the Yisra’elites observed the Feast of Passover </a:t>
            </a:r>
            <a:r>
              <a:rPr lang="en-CA" sz="2800" b="1" dirty="0" smtClean="0">
                <a:solidFill>
                  <a:srgbClr val="6600FF"/>
                </a:solidFill>
                <a:latin typeface="Verdana"/>
              </a:rPr>
              <a:t>and </a:t>
            </a:r>
            <a:r>
              <a:rPr lang="en-CA" sz="2800" b="1" u="sng" dirty="0" smtClean="0">
                <a:solidFill>
                  <a:srgbClr val="FF33CC"/>
                </a:solidFill>
                <a:latin typeface="Verdana"/>
              </a:rPr>
              <a:t>AFTER</a:t>
            </a:r>
            <a:r>
              <a:rPr lang="en-CA" sz="2800" b="1" dirty="0" smtClean="0">
                <a:solidFill>
                  <a:srgbClr val="6600FF"/>
                </a:solidFill>
                <a:latin typeface="Verdana"/>
              </a:rPr>
              <a:t> the Feast of </a:t>
            </a:r>
            <a:r>
              <a:rPr lang="en-CA" sz="2800" b="1" u="sng" dirty="0" smtClean="0">
                <a:solidFill>
                  <a:srgbClr val="6600FF"/>
                </a:solidFill>
                <a:latin typeface="Verdana"/>
              </a:rPr>
              <a:t>Unleavened Bread</a:t>
            </a:r>
            <a:r>
              <a:rPr lang="en-CA" sz="2800" b="1" dirty="0" smtClean="0">
                <a:solidFill>
                  <a:srgbClr val="6600FF"/>
                </a:solidFill>
                <a:latin typeface="Verdana"/>
              </a:rPr>
              <a:t> -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as claimed b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y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the Enoch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/>
              </a:rPr>
              <a:t>/</a:t>
            </a:r>
            <a:r>
              <a:rPr lang="en-CA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Zadok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&amp;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Essene Calendars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/>
              </a:rPr>
              <a:t>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 rot="6313953">
            <a:off x="9829025" y="1233571"/>
            <a:ext cx="1440160" cy="1080120"/>
          </a:xfrm>
          <a:prstGeom prst="lightningBolt">
            <a:avLst/>
          </a:prstGeom>
          <a:solidFill>
            <a:srgbClr val="00FFFF"/>
          </a:solidFill>
          <a:ln w="57150">
            <a:solidFill>
              <a:srgbClr val="0000FF"/>
            </a:solidFill>
          </a:ln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0" name="Rectangle 9"/>
          <p:cNvSpPr/>
          <p:nvPr/>
        </p:nvSpPr>
        <p:spPr>
          <a:xfrm>
            <a:off x="7811752" y="2277616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11" name="Rectangle 10"/>
          <p:cNvSpPr/>
          <p:nvPr/>
        </p:nvSpPr>
        <p:spPr>
          <a:xfrm>
            <a:off x="5950396" y="2276872"/>
            <a:ext cx="18613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כ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ם</a:t>
            </a:r>
            <a:endParaRPr lang="en-CA" sz="3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14292" y="2852936"/>
            <a:ext cx="7056784" cy="1080120"/>
          </a:xfrm>
          <a:prstGeom prst="wedgeRoundRectCallout">
            <a:avLst>
              <a:gd name="adj1" fmla="val -60149"/>
              <a:gd name="adj2" fmla="val 30310"/>
              <a:gd name="adj3" fmla="val 16667"/>
            </a:avLst>
          </a:prstGeom>
          <a:solidFill>
            <a:schemeClr val="bg1">
              <a:lumMod val="75000"/>
            </a:schemeClr>
          </a:solidFill>
          <a:ln w="76200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000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Setting the Stage!</a:t>
            </a:r>
            <a:endParaRPr lang="en-CA" sz="6000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20000" flipH="1">
            <a:off x="349497" y="1743275"/>
            <a:ext cx="1834286" cy="1305763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37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56000"/>
              </a:srgbClr>
            </a:gs>
            <a:gs pos="85000">
              <a:srgbClr val="FFFF00">
                <a:alpha val="69000"/>
                <a:lumMod val="71000"/>
                <a:lumOff val="29000"/>
              </a:srgbClr>
            </a:gs>
            <a:gs pos="25000">
              <a:srgbClr val="00FFFF">
                <a:lumMod val="35000"/>
                <a:lumOff val="6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7748" y="5845373"/>
            <a:ext cx="12071077" cy="9361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3200" b="1" dirty="0" smtClean="0">
                <a:ln>
                  <a:solidFill>
                    <a:srgbClr val="99FF66"/>
                  </a:solidFill>
                </a:ln>
                <a:effectLst>
                  <a:glow rad="127000">
                    <a:srgbClr val="BCFFDE"/>
                  </a:glow>
                </a:effectLst>
              </a:rPr>
              <a:t>			   Is it acceptable in </a:t>
            </a:r>
            <a:r>
              <a:rPr lang="en-CA" sz="3200" b="1" dirty="0" smtClean="0">
                <a:ln>
                  <a:solidFill>
                    <a:srgbClr val="99FF66"/>
                  </a:solidFill>
                </a:ln>
                <a:solidFill>
                  <a:srgbClr val="0000FF"/>
                </a:solidFill>
                <a:effectLst>
                  <a:glow rad="127000">
                    <a:srgbClr val="BCFFDE"/>
                  </a:glow>
                </a:effectLst>
              </a:rPr>
              <a:t>Yahuah’s</a:t>
            </a:r>
            <a:r>
              <a:rPr lang="en-CA" sz="3200" b="1" dirty="0" smtClean="0">
                <a:ln>
                  <a:solidFill>
                    <a:srgbClr val="99FF66"/>
                  </a:solidFill>
                </a:ln>
                <a:effectLst>
                  <a:glow rad="127000">
                    <a:srgbClr val="BCFFDE"/>
                  </a:glow>
                </a:effectLst>
              </a:rPr>
              <a:t> eyes to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127000">
                    <a:srgbClr val="BCFFDE"/>
                  </a:glow>
                </a:effectLst>
              </a:rPr>
              <a:t>separate </a:t>
            </a:r>
            <a:r>
              <a:rPr lang="en-CA" b="1" dirty="0" smtClean="0">
                <a:ln>
                  <a:solidFill>
                    <a:srgbClr val="99FF66"/>
                  </a:solidFill>
                </a:ln>
                <a:effectLst>
                  <a:glow rad="127000">
                    <a:srgbClr val="BCFFDE"/>
                  </a:glow>
                </a:effectLst>
              </a:rPr>
              <a:t>	</a:t>
            </a:r>
            <a:r>
              <a:rPr lang="en-CA" sz="3200" b="1" dirty="0" smtClean="0">
                <a:ln>
                  <a:solidFill>
                    <a:srgbClr val="99FF66"/>
                  </a:solidFill>
                </a:ln>
                <a:effectLst>
                  <a:glow rad="127000">
                    <a:srgbClr val="BCFFDE"/>
                  </a:glow>
                </a:effectLst>
              </a:rPr>
              <a:t>the </a:t>
            </a: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glow rad="127000">
                    <a:srgbClr val="BCFFDE"/>
                  </a:glow>
                </a:effectLst>
              </a:rPr>
              <a:t>First </a:t>
            </a:r>
            <a:r>
              <a:rPr lang="en-CA" sz="3200" b="1" dirty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glow rad="127000">
                    <a:srgbClr val="BCFFDE"/>
                  </a:glow>
                </a:effectLst>
              </a:rPr>
              <a:t>B</a:t>
            </a: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glow rad="127000">
                    <a:srgbClr val="BCFFDE"/>
                  </a:glow>
                </a:effectLst>
              </a:rPr>
              <a:t>read </a:t>
            </a:r>
            <a:r>
              <a:rPr lang="en-CA" sz="3200" b="1" dirty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glow rad="127000">
                    <a:srgbClr val="BCFFDE"/>
                  </a:glow>
                </a:effectLst>
              </a:rPr>
              <a:t>D</a:t>
            </a: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>
                  <a:glow rad="127000">
                    <a:srgbClr val="BCFFDE"/>
                  </a:glow>
                </a:effectLst>
              </a:rPr>
              <a:t>ough </a:t>
            </a:r>
            <a:r>
              <a:rPr lang="en-CA" sz="3200" b="1" dirty="0" smtClean="0">
                <a:ln>
                  <a:solidFill>
                    <a:srgbClr val="99FF66"/>
                  </a:solidFill>
                </a:ln>
                <a:effectLst>
                  <a:glow rad="127000">
                    <a:srgbClr val="BCFFDE"/>
                  </a:glow>
                </a:effectLst>
              </a:rPr>
              <a:t>from the Wave Sheaf offering?</a:t>
            </a:r>
            <a:endParaRPr lang="en-CA" sz="3200" b="1" dirty="0">
              <a:ln>
                <a:solidFill>
                  <a:srgbClr val="99FF66"/>
                </a:solidFill>
              </a:ln>
              <a:effectLst>
                <a:glow rad="127000">
                  <a:srgbClr val="BCFFDE"/>
                </a:glo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349" y="188640"/>
            <a:ext cx="1108923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Enoch &amp; </a:t>
            </a:r>
            <a:r>
              <a:rPr lang="en-CA" sz="4400" dirty="0" err="1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Zadok’s</a:t>
            </a:r>
            <a:r>
              <a:rPr lang="en-CA" sz="44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CA" sz="4400" dirty="0" smtClean="0">
                <a:solidFill>
                  <a:srgbClr val="002060"/>
                </a:solidFill>
              </a:rPr>
              <a:t>Wave Sheaf in </a:t>
            </a:r>
            <a:r>
              <a:rPr lang="en-CA" sz="44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Question!</a:t>
            </a:r>
            <a:endParaRPr lang="en-CA" sz="44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67154"/>
              </p:ext>
            </p:extLst>
          </p:nvPr>
        </p:nvGraphicFramePr>
        <p:xfrm>
          <a:off x="765820" y="2780927"/>
          <a:ext cx="8640960" cy="792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792087">
                <a:tc>
                  <a:txBody>
                    <a:bodyPr/>
                    <a:lstStyle/>
                    <a:p>
                      <a:pPr algn="l"/>
                      <a:r>
                        <a:rPr lang="en-CA" sz="3600" dirty="0" smtClean="0">
                          <a:solidFill>
                            <a:srgbClr val="00FF00"/>
                          </a:solidFill>
                        </a:rPr>
                        <a:t>15</a:t>
                      </a:r>
                      <a:endParaRPr lang="en-CA" sz="3600" dirty="0">
                        <a:solidFill>
                          <a:srgbClr val="00FF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16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17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18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19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20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00"/>
                          </a:solidFill>
                        </a:rPr>
                        <a:t>21</a:t>
                      </a:r>
                      <a:endParaRPr lang="en-CA" sz="32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22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23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24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56997"/>
              </p:ext>
            </p:extLst>
          </p:nvPr>
        </p:nvGraphicFramePr>
        <p:xfrm>
          <a:off x="9411906" y="2780928"/>
          <a:ext cx="2046720" cy="792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3360"/>
                <a:gridCol w="102336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25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4000" dirty="0" smtClean="0">
                          <a:solidFill>
                            <a:srgbClr val="FF33CC"/>
                          </a:solidFill>
                        </a:rPr>
                        <a:t>26</a:t>
                      </a:r>
                      <a:endParaRPr lang="en-CA" sz="4000" dirty="0">
                        <a:solidFill>
                          <a:srgbClr val="FF33CC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 rot="16200000">
            <a:off x="3610136" y="-423428"/>
            <a:ext cx="360040" cy="6048672"/>
          </a:xfrm>
          <a:prstGeom prst="rightBrace">
            <a:avLst>
              <a:gd name="adj1" fmla="val 75561"/>
              <a:gd name="adj2" fmla="val 58004"/>
            </a:avLst>
          </a:prstGeom>
          <a:solidFill>
            <a:srgbClr val="00FF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1810834" y="1772815"/>
            <a:ext cx="4931650" cy="5543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7 Days of Unleavened Bread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9756" y="988367"/>
            <a:ext cx="11809312" cy="6404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Joshua/</a:t>
            </a:r>
            <a:r>
              <a:rPr lang="en-CA" sz="2400" dirty="0" err="1" smtClean="0">
                <a:solidFill>
                  <a:srgbClr val="002060"/>
                </a:solidFill>
              </a:rPr>
              <a:t>Yisra’el</a:t>
            </a: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CC66FF"/>
                  </a:glow>
                </a:effectLst>
              </a:rPr>
              <a:t>ATE</a:t>
            </a:r>
            <a:r>
              <a:rPr lang="en-CA" sz="2400" dirty="0" smtClean="0">
                <a:solidFill>
                  <a:srgbClr val="002060"/>
                </a:solidFill>
              </a:rPr>
              <a:t> the grain of the land on Abib </a:t>
            </a:r>
            <a:r>
              <a:rPr lang="en-CA" sz="2400" b="1" u="sng" dirty="0" smtClean="0">
                <a:solidFill>
                  <a:srgbClr val="FF6600"/>
                </a:solidFill>
              </a:rPr>
              <a:t>15</a:t>
            </a:r>
            <a:r>
              <a:rPr lang="en-CA" sz="2400" b="1" dirty="0" smtClean="0">
                <a:solidFill>
                  <a:srgbClr val="FF6600"/>
                </a:solidFill>
              </a:rPr>
              <a:t>!</a:t>
            </a:r>
            <a:r>
              <a:rPr lang="en-CA" sz="2400" dirty="0" smtClean="0">
                <a:solidFill>
                  <a:srgbClr val="002060"/>
                </a:solidFill>
              </a:rPr>
              <a:t>   (Josh 5:11 – slide 34.)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97868" y="1628800"/>
            <a:ext cx="0" cy="1152128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42387" flipH="1">
            <a:off x="-153811" y="3930020"/>
            <a:ext cx="1978152" cy="1408176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142880" y="4679518"/>
            <a:ext cx="5688632" cy="981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C66FF"/>
            </a:solidFill>
          </a:ln>
          <a:effectLst>
            <a:glow rad="76200">
              <a:srgbClr val="00FF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sp3d extrusionH="57150">
              <a:bevelT w="82550" h="38100" prst="coolSlant"/>
            </a:sp3d>
          </a:bodyPr>
          <a:lstStyle/>
          <a:p>
            <a:pPr algn="ctr"/>
            <a:endParaRPr lang="en-CA" sz="2800" dirty="0" smtClean="0">
              <a:solidFill>
                <a:srgbClr val="002060"/>
              </a:solidFill>
            </a:endParaRPr>
          </a:p>
          <a:p>
            <a:pPr algn="ctr"/>
            <a:r>
              <a:rPr lang="en-CA" sz="2800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800" b="1" u="sng" dirty="0">
                <a:solidFill>
                  <a:srgbClr val="208080"/>
                </a:solidFill>
              </a:rPr>
              <a:t>B</a:t>
            </a:r>
            <a:r>
              <a:rPr lang="en-CA" sz="2800" b="1" u="sng" dirty="0" smtClean="0">
                <a:solidFill>
                  <a:srgbClr val="208080"/>
                </a:solidFill>
              </a:rPr>
              <a:t>read </a:t>
            </a:r>
            <a:r>
              <a:rPr lang="en-CA" sz="2800" b="1" u="sng" dirty="0">
                <a:solidFill>
                  <a:srgbClr val="208080"/>
                </a:solidFill>
              </a:rPr>
              <a:t>D</a:t>
            </a:r>
            <a:r>
              <a:rPr lang="en-CA" sz="2800" b="1" u="sng" dirty="0" smtClean="0">
                <a:solidFill>
                  <a:srgbClr val="208080"/>
                </a:solidFill>
              </a:rPr>
              <a:t>ou</a:t>
            </a:r>
            <a:r>
              <a:rPr lang="en-CA" sz="2800" b="1" dirty="0" smtClean="0">
                <a:solidFill>
                  <a:srgbClr val="208080"/>
                </a:solidFill>
              </a:rPr>
              <a:t>g</a:t>
            </a:r>
            <a:r>
              <a:rPr lang="en-CA" sz="2800" b="1" u="sng" dirty="0" smtClean="0">
                <a:solidFill>
                  <a:srgbClr val="208080"/>
                </a:solidFill>
              </a:rPr>
              <a:t>h</a:t>
            </a:r>
            <a:r>
              <a:rPr lang="en-CA" sz="2800" b="1" dirty="0" smtClean="0">
                <a:solidFill>
                  <a:srgbClr val="208080"/>
                </a:solidFill>
              </a:rPr>
              <a:t> </a:t>
            </a:r>
            <a:r>
              <a:rPr lang="en-CA" sz="2800" b="1" dirty="0" smtClean="0">
                <a:solidFill>
                  <a:srgbClr val="FF33CC"/>
                </a:solidFill>
              </a:rPr>
              <a:t>was </a:t>
            </a:r>
            <a:r>
              <a:rPr lang="en-CA" sz="2800" b="1" u="sng" dirty="0" smtClean="0">
                <a:solidFill>
                  <a:srgbClr val="FF33CC"/>
                </a:solidFill>
              </a:rPr>
              <a:t>OFFERED</a:t>
            </a:r>
            <a:r>
              <a:rPr lang="en-CA" sz="2800" b="1" dirty="0" smtClean="0">
                <a:solidFill>
                  <a:srgbClr val="FF33CC"/>
                </a:solidFill>
              </a:rPr>
              <a:t>,</a:t>
            </a:r>
            <a:r>
              <a:rPr lang="en-CA" sz="2800" b="1" u="sng" dirty="0" smtClean="0">
                <a:solidFill>
                  <a:srgbClr val="FF33CC"/>
                </a:solidFill>
              </a:rPr>
              <a:t>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GRAIN WAS EATEN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on Abib </a:t>
            </a:r>
            <a:r>
              <a:rPr lang="en-CA" sz="2800" u="sng" dirty="0" smtClean="0">
                <a:solidFill>
                  <a:srgbClr val="002060"/>
                </a:solidFill>
              </a:rPr>
              <a:t>15</a:t>
            </a:r>
            <a:r>
              <a:rPr lang="en-CA" sz="2800" dirty="0">
                <a:solidFill>
                  <a:srgbClr val="002060"/>
                </a:solidFill>
              </a:rPr>
              <a:t>!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918948" y="3429000"/>
            <a:ext cx="0" cy="648072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030516" y="4005064"/>
            <a:ext cx="5040560" cy="1512168"/>
          </a:xfrm>
          <a:prstGeom prst="roundRect">
            <a:avLst/>
          </a:prstGeom>
          <a:solidFill>
            <a:srgbClr val="FFCCCC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600" dirty="0" smtClean="0">
                <a:solidFill>
                  <a:srgbClr val="002060"/>
                </a:solidFill>
              </a:rPr>
              <a:t>The </a:t>
            </a:r>
            <a:r>
              <a:rPr lang="en-CA" sz="2600" b="1" u="sng" dirty="0" smtClean="0">
                <a:solidFill>
                  <a:srgbClr val="FF0000"/>
                </a:solidFill>
              </a:rPr>
              <a:t>Enoch</a:t>
            </a:r>
            <a:r>
              <a:rPr lang="en-CA" sz="2600" dirty="0" smtClean="0">
                <a:solidFill>
                  <a:srgbClr val="002060"/>
                </a:solidFill>
              </a:rPr>
              <a:t> Calendar claims the Wave Sheaf must be performed on the 26</a:t>
            </a:r>
            <a:r>
              <a:rPr lang="en-CA" sz="2600" baseline="30000" dirty="0" smtClean="0">
                <a:solidFill>
                  <a:srgbClr val="002060"/>
                </a:solidFill>
              </a:rPr>
              <a:t>th</a:t>
            </a:r>
            <a:r>
              <a:rPr lang="en-CA" sz="2600" dirty="0" smtClean="0">
                <a:solidFill>
                  <a:srgbClr val="002060"/>
                </a:solidFill>
              </a:rPr>
              <a:t> of Abib. </a:t>
            </a:r>
            <a:endParaRPr lang="en-CA" sz="2600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85900" y="3356992"/>
            <a:ext cx="9289032" cy="0"/>
          </a:xfrm>
          <a:prstGeom prst="straightConnector1">
            <a:avLst/>
          </a:prstGeom>
          <a:ln w="76200">
            <a:solidFill>
              <a:srgbClr val="FFFF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169592" y="3793492"/>
            <a:ext cx="5661919" cy="6436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900CC"/>
            </a:solidFill>
          </a:ln>
          <a:effectLst>
            <a:glow rad="127000">
              <a:srgbClr val="BCFFDE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>
                <a:solidFill>
                  <a:srgbClr val="002060"/>
                </a:solidFill>
              </a:rPr>
              <a:t>Joshua 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99FF66"/>
                  </a:glow>
                </a:effectLst>
              </a:rPr>
              <a:t>HARVESTED</a:t>
            </a:r>
            <a:r>
              <a:rPr lang="en-CA" sz="2400" dirty="0" smtClean="0">
                <a:solidFill>
                  <a:srgbClr val="002060"/>
                </a:solidFill>
              </a:rPr>
              <a:t> the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99FF66"/>
                  </a:glow>
                </a:effectLst>
              </a:rPr>
              <a:t>FIRST </a:t>
            </a:r>
            <a:r>
              <a:rPr lang="en-CA" sz="2400" dirty="0" smtClean="0">
                <a:solidFill>
                  <a:srgbClr val="002060"/>
                </a:solidFill>
                <a:effectLst/>
              </a:rPr>
              <a:t>grain.</a:t>
            </a:r>
            <a:endParaRPr lang="en-CA" sz="2400" dirty="0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97868" y="3478194"/>
            <a:ext cx="1224136" cy="51838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pics of a sickle"/>
          <p:cNvSpPr>
            <a:spLocks noChangeAspect="1" noChangeArrowheads="1"/>
          </p:cNvSpPr>
          <p:nvPr/>
        </p:nvSpPr>
        <p:spPr bwMode="auto">
          <a:xfrm>
            <a:off x="63500" y="-136525"/>
            <a:ext cx="2647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35266" y="4297550"/>
            <a:ext cx="1586738" cy="13956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22004" y="4297550"/>
            <a:ext cx="1944216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5740" y="5717835"/>
            <a:ext cx="3384376" cy="606903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rgbClr val="46AC6F">
                      <a:satMod val="175000"/>
                      <a:alpha val="40000"/>
                    </a:srgbClr>
                  </a:glow>
                </a:effectLst>
              </a:rPr>
              <a:t>The Question:</a:t>
            </a:r>
            <a:endParaRPr lang="en-CA" sz="3600" dirty="0">
              <a:ln>
                <a:solidFill>
                  <a:srgbClr val="00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69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5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6" grpId="0" animBg="1"/>
      <p:bldP spid="19" grpId="0" animBg="1"/>
      <p:bldP spid="3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405780" y="89248"/>
            <a:ext cx="11521282" cy="6768752"/>
          </a:xfrm>
          <a:prstGeom prst="rect">
            <a:avLst/>
          </a:prstGeom>
          <a:ln>
            <a:noFill/>
            <a:prstDash val="solid"/>
          </a:ln>
          <a:effectLst>
            <a:glow rad="76200">
              <a:srgbClr val="7030A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  <a:sp3d extrusionH="57150">
              <a:bevelT w="82550" h="38100" prst="coolSlant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164B4F"/>
                </a:solidFill>
              </a:rPr>
              <a:t>      </a:t>
            </a:r>
            <a:r>
              <a:rPr lang="en-US" sz="3600" b="1" dirty="0" smtClean="0">
                <a:solidFill>
                  <a:srgbClr val="164B4F"/>
                </a:solidFill>
              </a:rPr>
              <a:t>Clarification of Terms for this Study</a:t>
            </a:r>
            <a:br>
              <a:rPr lang="en-US" sz="3600" b="1" dirty="0" smtClean="0">
                <a:solidFill>
                  <a:srgbClr val="164B4F"/>
                </a:solidFill>
              </a:rPr>
            </a:br>
            <a:endParaRPr lang="en-US" sz="1050" b="1" dirty="0">
              <a:solidFill>
                <a:srgbClr val="164B4F"/>
              </a:solidFill>
            </a:endParaRP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Corn:  </a:t>
            </a:r>
            <a:r>
              <a:rPr lang="en-US" sz="2800" dirty="0" smtClean="0">
                <a:solidFill>
                  <a:srgbClr val="7030A0"/>
                </a:solidFill>
              </a:rPr>
              <a:t>another term for grain of any kind;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(not to be confused with our traditional “corn on the cob.”)</a:t>
            </a: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Old Grain:  </a:t>
            </a:r>
            <a:r>
              <a:rPr lang="en-US" sz="2800" dirty="0" smtClean="0">
                <a:solidFill>
                  <a:srgbClr val="7030A0"/>
                </a:solidFill>
              </a:rPr>
              <a:t>grain from the year before, stored in a vessel. </a:t>
            </a: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Roasted </a:t>
            </a:r>
            <a:r>
              <a:rPr lang="en-US" sz="2800" b="1" dirty="0" smtClean="0">
                <a:solidFill>
                  <a:srgbClr val="0000FF"/>
                </a:solidFill>
              </a:rPr>
              <a:t>Grain/Parched Grain:  </a:t>
            </a:r>
            <a:r>
              <a:rPr lang="en-US" sz="2800" dirty="0" smtClean="0">
                <a:solidFill>
                  <a:srgbClr val="7030A0"/>
                </a:solidFill>
              </a:rPr>
              <a:t>dried or cooked grain.</a:t>
            </a:r>
            <a:endParaRPr lang="en-US" sz="2800" dirty="0">
              <a:solidFill>
                <a:srgbClr val="7030A0"/>
              </a:solidFill>
            </a:endParaRP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New Grain/Fresh Grain:  </a:t>
            </a:r>
            <a:r>
              <a:rPr lang="en-US" sz="2800" dirty="0" smtClean="0">
                <a:solidFill>
                  <a:srgbClr val="7030A0"/>
                </a:solidFill>
              </a:rPr>
              <a:t>grain harvested after Passover in 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the new year – from a winter crop seeding.</a:t>
            </a: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Dough:  </a:t>
            </a:r>
            <a:r>
              <a:rPr lang="en-US" sz="2800" dirty="0" smtClean="0">
                <a:solidFill>
                  <a:srgbClr val="7030A0"/>
                </a:solidFill>
              </a:rPr>
              <a:t>a </a:t>
            </a:r>
            <a:r>
              <a:rPr lang="en-US" sz="2800" i="1" dirty="0" smtClean="0">
                <a:solidFill>
                  <a:srgbClr val="FF33CC"/>
                </a:solidFill>
              </a:rPr>
              <a:t>mixture</a:t>
            </a:r>
            <a:r>
              <a:rPr lang="en-US" sz="2800" dirty="0" smtClean="0">
                <a:solidFill>
                  <a:srgbClr val="7030A0"/>
                </a:solidFill>
              </a:rPr>
              <a:t> of ground grain, oil and salt for Altar of Sacrifice “grain offerings” and also for consumption of 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unleavened bread during the Unleavened Bread Festivals.</a:t>
            </a:r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Fine Grain:  </a:t>
            </a:r>
            <a:r>
              <a:rPr lang="en-US" sz="2800" b="1" u="sng" dirty="0" smtClean="0">
                <a:solidFill>
                  <a:srgbClr val="CC6600"/>
                </a:solidFill>
              </a:rPr>
              <a:t>Wheat</a:t>
            </a:r>
            <a:r>
              <a:rPr lang="en-US" sz="2800" dirty="0" smtClean="0">
                <a:solidFill>
                  <a:srgbClr val="7030A0"/>
                </a:solidFill>
              </a:rPr>
              <a:t> flour. 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(Barley can only be ground into </a:t>
            </a:r>
            <a:r>
              <a:rPr lang="en-US" sz="2800" u="sng" dirty="0" smtClean="0">
                <a:solidFill>
                  <a:srgbClr val="7030A0"/>
                </a:solidFill>
              </a:rPr>
              <a:t>coarse</a:t>
            </a:r>
            <a:r>
              <a:rPr lang="en-US" sz="2800" dirty="0" smtClean="0">
                <a:solidFill>
                  <a:srgbClr val="7030A0"/>
                </a:solidFill>
              </a:rPr>
              <a:t> flour.)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4766" y="6424338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56000"/>
              </a:srgbClr>
            </a:gs>
            <a:gs pos="85000">
              <a:srgbClr val="FFFF00">
                <a:alpha val="69000"/>
                <a:lumMod val="71000"/>
                <a:lumOff val="29000"/>
              </a:srgbClr>
            </a:gs>
            <a:gs pos="25000">
              <a:srgbClr val="00FFFF">
                <a:lumMod val="35000"/>
                <a:lumOff val="6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7868" y="188640"/>
            <a:ext cx="9721080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The</a:t>
            </a:r>
            <a:r>
              <a:rPr lang="en-CA" sz="4400" dirty="0" smtClean="0">
                <a:solidFill>
                  <a:srgbClr val="002060"/>
                </a:solidFill>
              </a:rPr>
              <a:t> </a:t>
            </a:r>
            <a:r>
              <a:rPr lang="en-CA" sz="44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Enoch Question </a:t>
            </a:r>
            <a:r>
              <a:rPr lang="en-CA" sz="4400" b="1" dirty="0" smtClean="0">
                <a:solidFill>
                  <a:srgbClr val="002060"/>
                </a:solidFill>
              </a:rPr>
              <a:t>Emphasized!</a:t>
            </a:r>
            <a:endParaRPr lang="en-CA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67154"/>
              </p:ext>
            </p:extLst>
          </p:nvPr>
        </p:nvGraphicFramePr>
        <p:xfrm>
          <a:off x="765820" y="2780927"/>
          <a:ext cx="8640960" cy="792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792087">
                <a:tc>
                  <a:txBody>
                    <a:bodyPr/>
                    <a:lstStyle/>
                    <a:p>
                      <a:pPr algn="l"/>
                      <a:r>
                        <a:rPr lang="en-CA" sz="3600" dirty="0" smtClean="0">
                          <a:solidFill>
                            <a:srgbClr val="00FF00"/>
                          </a:solidFill>
                        </a:rPr>
                        <a:t>15</a:t>
                      </a:r>
                      <a:endParaRPr lang="en-CA" sz="3600" dirty="0">
                        <a:solidFill>
                          <a:srgbClr val="00FF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16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17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18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19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20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00"/>
                          </a:solidFill>
                        </a:rPr>
                        <a:t>21</a:t>
                      </a:r>
                      <a:endParaRPr lang="en-CA" sz="32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22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23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24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56997"/>
              </p:ext>
            </p:extLst>
          </p:nvPr>
        </p:nvGraphicFramePr>
        <p:xfrm>
          <a:off x="9411906" y="2780928"/>
          <a:ext cx="2046720" cy="792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3360"/>
                <a:gridCol w="102336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00FFFF"/>
                          </a:solidFill>
                        </a:rPr>
                        <a:t>25</a:t>
                      </a:r>
                      <a:endParaRPr lang="en-CA" sz="32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4000" dirty="0" smtClean="0">
                          <a:solidFill>
                            <a:srgbClr val="FF33CC"/>
                          </a:solidFill>
                        </a:rPr>
                        <a:t>26</a:t>
                      </a:r>
                      <a:endParaRPr lang="en-CA" sz="4000" dirty="0">
                        <a:solidFill>
                          <a:srgbClr val="FF33CC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89756" y="988367"/>
            <a:ext cx="11809312" cy="1580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Did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Yahuah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command </a:t>
            </a:r>
            <a:r>
              <a:rPr lang="en-CA" sz="3200" dirty="0" smtClean="0">
                <a:solidFill>
                  <a:srgbClr val="002060"/>
                </a:solidFill>
              </a:rPr>
              <a:t>that the Wave Sheaf offering was to trail by </a:t>
            </a:r>
            <a:r>
              <a:rPr lang="en-CA" sz="3200" b="1" u="sng" dirty="0" smtClean="0">
                <a:ln>
                  <a:solidFill>
                    <a:srgbClr val="9900CC"/>
                  </a:solidFill>
                </a:ln>
                <a:solidFill>
                  <a:srgbClr val="FFC000"/>
                </a:solidFill>
              </a:rPr>
              <a:t>11 full c</a:t>
            </a: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FFC000"/>
                </a:solidFill>
              </a:rPr>
              <a:t>y</a:t>
            </a:r>
            <a:r>
              <a:rPr lang="en-CA" sz="3200" b="1" u="sng" dirty="0" smtClean="0">
                <a:ln>
                  <a:solidFill>
                    <a:srgbClr val="9900CC"/>
                  </a:solidFill>
                </a:ln>
                <a:solidFill>
                  <a:srgbClr val="FFC000"/>
                </a:solidFill>
              </a:rPr>
              <a:t>cles after</a:t>
            </a: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Joshua harvested and ate the grain of the land   on Abib </a:t>
            </a:r>
            <a:r>
              <a:rPr lang="en-CA" sz="3200" b="1" dirty="0" smtClean="0">
                <a:solidFill>
                  <a:srgbClr val="FF0000"/>
                </a:solidFill>
              </a:rPr>
              <a:t>15, -</a:t>
            </a:r>
            <a:r>
              <a:rPr lang="en-CA" sz="3200" dirty="0" smtClean="0">
                <a:solidFill>
                  <a:srgbClr val="002060"/>
                </a:solidFill>
              </a:rPr>
              <a:t> the cycle after the Passover?</a:t>
            </a:r>
            <a:r>
              <a:rPr lang="en-CA" sz="3200" dirty="0" smtClean="0">
                <a:noFill/>
              </a:rPr>
              <a:t>..</a:t>
            </a:r>
            <a:endParaRPr lang="en-CA" sz="3200" dirty="0">
              <a:noFill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69592" y="2528899"/>
            <a:ext cx="0" cy="504056"/>
          </a:xfrm>
          <a:prstGeom prst="straightConnector1">
            <a:avLst/>
          </a:prstGeom>
          <a:ln w="76200">
            <a:solidFill>
              <a:srgbClr val="99FFCC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85900" y="3356992"/>
            <a:ext cx="9289032" cy="0"/>
          </a:xfrm>
          <a:prstGeom prst="straightConnector1">
            <a:avLst/>
          </a:prstGeom>
          <a:ln w="76200">
            <a:solidFill>
              <a:srgbClr val="FFFF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99458" flipH="1">
            <a:off x="-218107" y="3935595"/>
            <a:ext cx="3371850" cy="2400300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845941" y="3792182"/>
            <a:ext cx="10342884" cy="8565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900CC"/>
            </a:solidFill>
          </a:ln>
          <a:effectLst>
            <a:glow rad="127000">
              <a:srgbClr val="BCFFDE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Joshua 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99FF66"/>
                  </a:glow>
                </a:effectLst>
              </a:rPr>
              <a:t>HARVESTED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AND ATE </a:t>
            </a:r>
            <a:r>
              <a:rPr lang="en-CA" sz="2800" dirty="0" smtClean="0">
                <a:solidFill>
                  <a:srgbClr val="002060"/>
                </a:solidFill>
              </a:rPr>
              <a:t>of the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99FF66"/>
                  </a:glow>
                </a:effectLst>
              </a:rPr>
              <a:t>FIRST SEVERED </a:t>
            </a:r>
            <a:r>
              <a:rPr lang="en-CA" sz="2800" dirty="0" smtClean="0">
                <a:solidFill>
                  <a:srgbClr val="002060"/>
                </a:solidFill>
                <a:effectLst/>
              </a:rPr>
              <a:t>grain.</a:t>
            </a:r>
            <a:endParaRPr lang="en-CA" sz="2800" dirty="0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97868" y="3478195"/>
            <a:ext cx="2520279" cy="5300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98068" y="1988840"/>
            <a:ext cx="432048" cy="136815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pics of a sickle"/>
          <p:cNvSpPr>
            <a:spLocks noChangeAspect="1" noChangeArrowheads="1"/>
          </p:cNvSpPr>
          <p:nvPr/>
        </p:nvSpPr>
        <p:spPr bwMode="auto">
          <a:xfrm>
            <a:off x="63500" y="-136525"/>
            <a:ext cx="2647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82004" y="4437112"/>
            <a:ext cx="2232088" cy="4447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4092" y="4437112"/>
            <a:ext cx="3960440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4970" y="4866022"/>
            <a:ext cx="9613069" cy="18668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3200" dirty="0" smtClean="0">
                <a:ln>
                  <a:solidFill>
                    <a:srgbClr val="0000FF"/>
                  </a:solidFill>
                </a:ln>
                <a:effectLst>
                  <a:glow rad="88900">
                    <a:srgbClr val="CC66FF"/>
                  </a:glow>
                </a:effectLst>
              </a:rPr>
              <a:t>Again – 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Did Joshua save the 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First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 of the 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</a:rPr>
              <a:t>Bread Dough 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for </a:t>
            </a:r>
            <a:r>
              <a:rPr lang="en-CA" sz="3600" u="sng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</a:rPr>
              <a:t>11 c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</a:rPr>
              <a:t>y</a:t>
            </a:r>
            <a:r>
              <a:rPr lang="en-CA" sz="3600" u="sng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</a:rPr>
              <a:t>cles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</a:rPr>
              <a:t> 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so he could offer it to 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</a:rPr>
              <a:t>Yahuah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 on Abib </a:t>
            </a:r>
            <a:r>
              <a:rPr lang="en-CA" sz="36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</a:rPr>
              <a:t>26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 as </a:t>
            </a:r>
            <a:r>
              <a:rPr lang="en-CA" sz="3600" u="sng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/>
              </a:rPr>
              <a:t>Enoch</a:t>
            </a:r>
            <a:r>
              <a:rPr lang="en-CA" sz="3600" dirty="0" smtClean="0">
                <a:ln>
                  <a:solidFill>
                    <a:srgbClr val="0000FF"/>
                  </a:solidFill>
                </a:ln>
                <a:effectLst/>
              </a:rPr>
              <a:t> demands?</a:t>
            </a:r>
            <a:endParaRPr lang="en-CA" sz="3600" dirty="0">
              <a:effectLst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254652" y="5373216"/>
            <a:ext cx="1114845" cy="11575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repeatCount="400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440668"/>
            <a:ext cx="1123324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Aft>
                <a:spcPts val="2400"/>
              </a:spcAft>
            </a:pPr>
            <a:endParaRPr lang="en-CA" sz="20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480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latin typeface="Arial Rounded MT Bold" pitchFamily="34" charset="0"/>
              </a:rPr>
              <a:t>Why do we keep seeing this picture?</a:t>
            </a:r>
          </a:p>
          <a:p>
            <a:pPr algn="ctr">
              <a:spcAft>
                <a:spcPts val="2400"/>
              </a:spcAft>
            </a:pPr>
            <a:endParaRPr lang="en-CA" sz="4800" dirty="0">
              <a:ln>
                <a:solidFill>
                  <a:srgbClr val="0000FF"/>
                </a:solidFill>
              </a:ln>
              <a:solidFill>
                <a:srgbClr val="FF3300"/>
              </a:solidFill>
            </a:endParaRPr>
          </a:p>
          <a:p>
            <a:pPr algn="ctr">
              <a:spcAft>
                <a:spcPts val="2400"/>
              </a:spcAft>
            </a:pPr>
            <a:endParaRPr lang="en-CA" sz="4800" dirty="0" smtClean="0">
              <a:ln>
                <a:solidFill>
                  <a:srgbClr val="0000FF"/>
                </a:solidFill>
              </a:ln>
              <a:solidFill>
                <a:srgbClr val="FF3300"/>
              </a:solidFill>
            </a:endParaRPr>
          </a:p>
          <a:p>
            <a:pPr algn="ctr">
              <a:spcAft>
                <a:spcPts val="2400"/>
              </a:spcAft>
            </a:pPr>
            <a:endParaRPr lang="en-CA" sz="4800" dirty="0">
              <a:ln>
                <a:solidFill>
                  <a:srgbClr val="0000FF"/>
                </a:solidFill>
              </a:ln>
              <a:solidFill>
                <a:srgbClr val="FF3300"/>
              </a:solidFill>
            </a:endParaRPr>
          </a:p>
          <a:p>
            <a:pPr algn="ctr">
              <a:spcAft>
                <a:spcPts val="2400"/>
              </a:spcAft>
            </a:pPr>
            <a:endParaRPr lang="en-CA" sz="4800" dirty="0" smtClean="0">
              <a:ln>
                <a:solidFill>
                  <a:srgbClr val="0000FF"/>
                </a:solidFill>
              </a:ln>
              <a:solidFill>
                <a:srgbClr val="FF3300"/>
              </a:solidFill>
            </a:endParaRPr>
          </a:p>
          <a:p>
            <a:pPr algn="ctr">
              <a:spcAft>
                <a:spcPts val="2400"/>
              </a:spcAft>
            </a:pPr>
            <a:endParaRPr lang="en-CA" sz="4800" dirty="0" smtClean="0">
              <a:ln>
                <a:solidFill>
                  <a:srgbClr val="0000FF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764" y="1988840"/>
            <a:ext cx="6428994" cy="4576572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pic>
        <p:nvPicPr>
          <p:cNvPr id="11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3" y="1936696"/>
            <a:ext cx="2652985" cy="29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8707" y="3717032"/>
            <a:ext cx="3024337" cy="9559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002060"/>
                </a:solidFill>
              </a:rPr>
              <a:t>Patience!  The answer is coming!</a:t>
            </a:r>
            <a:endParaRPr lang="en-CA" sz="7200" b="1" dirty="0">
              <a:solidFill>
                <a:srgbClr val="002060"/>
              </a:solidFill>
            </a:endParaRPr>
          </a:p>
        </p:txBody>
      </p:sp>
      <p:pic>
        <p:nvPicPr>
          <p:cNvPr id="12" name="Picture 25" descr="C:\Users\Rae\Desktop\Art on Desktop\white man clip art\yellow-blue smiley faces\happy face cl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87" y="4774712"/>
            <a:ext cx="2543175" cy="1790700"/>
          </a:xfrm>
          <a:prstGeom prst="ellipse">
            <a:avLst/>
          </a:prstGeom>
          <a:ln w="1905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20259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651607"/>
            <a:ext cx="1123324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2400"/>
              </a:spcAft>
            </a:pPr>
            <a:r>
              <a:rPr lang="en-CA" sz="3200" b="1" i="1" u="sng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Let’s di</a:t>
            </a: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g</a:t>
            </a:r>
            <a:r>
              <a:rPr lang="en-CA" sz="3200" b="1" i="1" u="sng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 in</a:t>
            </a: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and look at some definitions for - </a:t>
            </a:r>
            <a:r>
              <a:rPr lang="en-CA" sz="2800" b="1" dirty="0" err="1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rashith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</a:rPr>
              <a:t>.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We find this </a:t>
            </a:r>
            <a:r>
              <a:rPr lang="en-CA" sz="2800" b="1" u="sng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same word</a:t>
            </a:r>
            <a:r>
              <a:rPr lang="en-CA" sz="2800" b="1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at the </a:t>
            </a:r>
            <a:r>
              <a:rPr lang="en-CA" sz="2800" u="sng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ver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y</a:t>
            </a:r>
            <a:r>
              <a:rPr lang="en-CA" sz="2800" u="sng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 start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 of the Hebrew manuscript – 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Gen 1:1 -  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</a:rPr>
              <a:t>In the </a:t>
            </a:r>
            <a:r>
              <a:rPr lang="en-CA" sz="2800" b="1" u="sng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BEGINNING</a:t>
            </a:r>
            <a:r>
              <a:rPr lang="en-CA" sz="28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…  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</a:rPr>
              <a:t>The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2800" b="1" i="1" u="sng" dirty="0" smtClean="0">
                <a:ln w="19050">
                  <a:solidFill>
                    <a:srgbClr val="FF3300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FIRST</a:t>
            </a:r>
            <a:r>
              <a:rPr lang="en-CA" sz="2800" b="1" i="1" dirty="0" smtClean="0">
                <a:ln w="19050">
                  <a:solidFill>
                    <a:srgbClr val="FF3300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!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Keep in mind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the harvest of wheat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upon entering into Canaan and the 	p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rohibition of eatin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g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g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rain 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of an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y</a:t>
            </a:r>
            <a:r>
              <a:rPr lang="en-CA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 kind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,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 </a:t>
            </a:r>
            <a:b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	until the Wave Sheaf procedure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HAD BEEN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accomplished. 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002060"/>
                </a:solidFill>
              </a:rPr>
              <a:t>Etymological Dictionary of the Hebrew Language</a:t>
            </a: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 </a:t>
            </a:r>
            <a:r>
              <a:rPr lang="en-CA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pg. 601</a:t>
            </a:r>
          </a:p>
          <a:p>
            <a:pPr>
              <a:spcAft>
                <a:spcPts val="2400"/>
              </a:spcAft>
            </a:pPr>
            <a:r>
              <a:rPr lang="en-CA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			</a:t>
            </a:r>
            <a:r>
              <a:rPr lang="en-CA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rashith</a:t>
            </a:r>
            <a:r>
              <a:rPr lang="en-CA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- 	headship, primacy</a:t>
            </a:r>
          </a:p>
          <a:p>
            <a:pPr>
              <a:spcAft>
                <a:spcPts val="2400"/>
              </a:spcAft>
            </a:pPr>
            <a:r>
              <a:rPr lang="en-CA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The root word - 	  </a:t>
            </a:r>
            <a:r>
              <a:rPr lang="en-CA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rosh</a:t>
            </a:r>
            <a:r>
              <a:rPr lang="en-CA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-  head, chief, leader, top, summit, beginning, division, principal, 					foundation. </a:t>
            </a:r>
          </a:p>
          <a:p>
            <a:pPr>
              <a:spcAft>
                <a:spcPts val="2400"/>
              </a:spcAft>
            </a:pPr>
            <a:endParaRPr lang="en-CA" sz="20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</a:rPr>
              <a:t> </a:t>
            </a:r>
            <a:endParaRPr lang="en-CA" sz="2800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8788" y="678207"/>
            <a:ext cx="1728192" cy="513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2320512" y="5728171"/>
            <a:ext cx="101568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1269876" y="5152107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4978288" y="5152107"/>
            <a:ext cx="2376264" cy="504056"/>
          </a:xfrm>
          <a:prstGeom prst="roundRect">
            <a:avLst/>
          </a:prstGeom>
          <a:noFill/>
          <a:ln w="381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9" name="Rounded Rectangle 8"/>
          <p:cNvSpPr/>
          <p:nvPr/>
        </p:nvSpPr>
        <p:spPr>
          <a:xfrm>
            <a:off x="4366220" y="5790905"/>
            <a:ext cx="7200800" cy="722806"/>
          </a:xfrm>
          <a:prstGeom prst="roundRect">
            <a:avLst/>
          </a:prstGeom>
          <a:noFill/>
          <a:ln w="381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2" name="Rounded Rectangular Callout 1"/>
          <p:cNvSpPr/>
          <p:nvPr/>
        </p:nvSpPr>
        <p:spPr>
          <a:xfrm>
            <a:off x="8398668" y="5026603"/>
            <a:ext cx="3587266" cy="612648"/>
          </a:xfrm>
          <a:prstGeom prst="wedgeRoundRectCallout">
            <a:avLst>
              <a:gd name="adj1" fmla="val -77761"/>
              <a:gd name="adj2" fmla="val 12749"/>
              <a:gd name="adj3" fmla="val 16667"/>
            </a:avLst>
          </a:prstGeom>
          <a:solidFill>
            <a:schemeClr val="tx2"/>
          </a:solidFill>
          <a:ln w="381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As in –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FIRST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 cutting!</a:t>
            </a:r>
            <a:endParaRPr lang="en-CA" sz="24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272" y="116632"/>
            <a:ext cx="76305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#1.6:  Hebrew Definitions for &lt;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rashith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 (first)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9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29" y="5729702"/>
            <a:ext cx="121430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The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word     	 then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has a rightful direct connection to the </a:t>
            </a:r>
            <a:r>
              <a:rPr lang="en-CA" sz="2800" b="1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  <a:effectLst>
                  <a:glow rad="127000">
                    <a:srgbClr val="00FFFF"/>
                  </a:glow>
                </a:effectLst>
              </a:rPr>
              <a:t>first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  <a:effectLst>
                  <a:glow rad="127000">
                    <a:srgbClr val="00FFFF"/>
                  </a:glow>
                </a:effectLst>
              </a:rPr>
              <a:t>sheaf;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the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CC66FF"/>
                </a:solidFill>
              </a:rPr>
              <a:t>Wave Sheaf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offering by Joshua upon entering in to Canaan!</a:t>
            </a:r>
            <a:endParaRPr lang="en-CA" sz="2400" dirty="0"/>
          </a:p>
        </p:txBody>
      </p:sp>
      <p:sp>
        <p:nvSpPr>
          <p:cNvPr id="3" name="Rectangle 2"/>
          <p:cNvSpPr/>
          <p:nvPr/>
        </p:nvSpPr>
        <p:spPr>
          <a:xfrm>
            <a:off x="117748" y="-171400"/>
            <a:ext cx="11809312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400"/>
              </a:spcAft>
            </a:pPr>
            <a:r>
              <a:rPr lang="en-CA" sz="36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A Hebrew Lexicon 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by J Parkhurst 1762  pg. 480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The </a:t>
            </a:r>
            <a:r>
              <a:rPr lang="en-CA" sz="2800" u="sng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root word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</a:t>
            </a:r>
            <a:r>
              <a:rPr lang="en-CA" sz="2000" dirty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      (</a:t>
            </a:r>
            <a:r>
              <a:rPr lang="en-CA" sz="20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rosh</a:t>
            </a:r>
            <a:r>
              <a:rPr lang="en-CA" sz="2000" dirty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)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 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denotes - 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    </a:t>
            </a:r>
            <a:r>
              <a:rPr lang="en-CA" sz="2800" b="1" u="sng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priorit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y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or 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p</a:t>
            </a:r>
            <a:r>
              <a:rPr lang="en-CA" sz="2800" b="1" u="sng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recedence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in respect of time, order, place, or dignity,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CA" sz="11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         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principal part, chief, most excellent.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J Parkhurst writes –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It [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rosh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] is said of Wisdom. i.e. of the Messiah,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(</a:t>
            </a:r>
            <a:r>
              <a:rPr lang="en-CA" sz="28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rov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8:22).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/>
            </a:r>
            <a:b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This word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    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99FF99"/>
                </a:solidFill>
              </a:rPr>
              <a:t>(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99FF99"/>
                </a:solidFill>
              </a:rPr>
              <a:t>rashith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99FF99"/>
                </a:solidFill>
              </a:rPr>
              <a:t>)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is used </a:t>
            </a:r>
            <a:r>
              <a:rPr lang="en-CA" sz="2800" u="sng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in connection with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the Wave Sheaf which represents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Yahusha,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for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 was the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F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irst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F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ruit,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the chief, the most excellent primary “fruit,” from victory over death!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  <a:t>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3300"/>
                </a:solidFill>
              </a:rPr>
            </a:br>
            <a:endParaRPr lang="en-CA" sz="2800" dirty="0" smtClean="0">
              <a:ln>
                <a:solidFill>
                  <a:srgbClr val="7030A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9698" y="5780006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1186" y="3977680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2558446" y="1115362"/>
            <a:ext cx="1015686" cy="41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 flipH="1">
            <a:off x="10285434" y="4960537"/>
            <a:ext cx="1123950" cy="800100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29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48" y="26722"/>
            <a:ext cx="1195333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J Parkhurst continues –</a:t>
            </a:r>
            <a:b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</a:b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As a noun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 </a:t>
            </a:r>
            <a:r>
              <a:rPr lang="en-CA" sz="3200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the head,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of the animals, whether of men, 	beasts or birds, because </a:t>
            </a:r>
            <a:r>
              <a:rPr lang="en-CA" sz="3200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first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or </a:t>
            </a:r>
            <a:r>
              <a:rPr lang="en-CA" sz="3200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highest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in place, and, on 	account of the senses therein lodged, in dignity also. </a:t>
            </a:r>
          </a:p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J Parkhurst writes much more on this interesting word.  </a:t>
            </a:r>
            <a:b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To summarize it,   		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6600FF"/>
                </a:solidFill>
              </a:rPr>
              <a:t>(</a:t>
            </a:r>
            <a:r>
              <a:rPr lang="en-CA" sz="3200" dirty="0" err="1" smtClean="0">
                <a:ln>
                  <a:solidFill>
                    <a:schemeClr val="tx2"/>
                  </a:solidFill>
                </a:ln>
                <a:solidFill>
                  <a:srgbClr val="6600FF"/>
                </a:solidFill>
              </a:rPr>
              <a:t>rashith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6600FF"/>
                </a:solidFill>
              </a:rPr>
              <a:t>), </a:t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6600FF"/>
                </a:solidFill>
              </a:rPr>
            </a:b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6600FF"/>
                </a:solidFill>
              </a:rPr>
              <a:t>	    </a:t>
            </a:r>
            <a:r>
              <a:rPr lang="en-CA" sz="3200" u="sng" dirty="0" smtClean="0">
                <a:ln w="19050"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TAKES PRECEDENCE OVER ALL ELSE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.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Remember, this word	</a:t>
            </a: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6600FF"/>
                </a:solidFill>
              </a:rPr>
              <a:t>(</a:t>
            </a:r>
            <a:r>
              <a:rPr lang="en-CA" sz="3200" dirty="0" err="1" smtClean="0">
                <a:ln>
                  <a:solidFill>
                    <a:srgbClr val="7030A0"/>
                  </a:solidFill>
                </a:ln>
                <a:solidFill>
                  <a:srgbClr val="6600FF"/>
                </a:solidFill>
              </a:rPr>
              <a:t>rashith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6600FF"/>
                </a:solidFill>
              </a:rPr>
              <a:t>)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is written in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Lev 23:10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</a:effectLst>
              </a:rPr>
              <a:t>concerning the offering required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by Joshua  </a:t>
            </a:r>
            <a:r>
              <a:rPr lang="en-CA" sz="3200" b="1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prior to eating </a:t>
            </a:r>
            <a:br>
              <a:rPr lang="en-CA" sz="3200" b="1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</a:b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the grain of the land! </a:t>
            </a:r>
            <a:endParaRPr lang="en-CA" sz="3200" dirty="0" smtClean="0">
              <a:ln>
                <a:solidFill>
                  <a:srgbClr val="7030A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180" y="3223200"/>
            <a:ext cx="1728192" cy="483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3021757" y="991461"/>
            <a:ext cx="1015686" cy="41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4004276" y="4487854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381307" y="4976431"/>
            <a:ext cx="3024336" cy="607114"/>
          </a:xfrm>
          <a:prstGeom prst="roundRect">
            <a:avLst/>
          </a:prstGeom>
          <a:solidFill>
            <a:srgbClr val="FFFFCC">
              <a:alpha val="33000"/>
            </a:srgbClr>
          </a:solidFill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2985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3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64" y="314654"/>
            <a:ext cx="11449273" cy="622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Hebrew Lexicon 		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W. H. Barker  1776  pg. 202</a:t>
            </a:r>
            <a:b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 [Root word -]	   head, top, principal, chief, captain, chief in place, 	beginning, first,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fum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 </a:t>
            </a:r>
            <a:r>
              <a:rPr lang="en-CA" sz="2400" dirty="0">
                <a:solidFill>
                  <a:schemeClr val="tx2"/>
                </a:solidFill>
              </a:rPr>
              <a:t>[sum]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total.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	    </a:t>
            </a:r>
            <a:r>
              <a:rPr lang="en-CA" sz="2400" dirty="0" smtClean="0">
                <a:solidFill>
                  <a:schemeClr val="tx2"/>
                </a:solidFill>
              </a:rPr>
              <a:t>[</a:t>
            </a:r>
            <a:r>
              <a:rPr lang="en-CA" sz="2400" dirty="0" err="1">
                <a:solidFill>
                  <a:schemeClr val="tx2"/>
                </a:solidFill>
              </a:rPr>
              <a:t>rashith</a:t>
            </a:r>
            <a:r>
              <a:rPr lang="en-CA" sz="2400" dirty="0">
                <a:solidFill>
                  <a:schemeClr val="tx2"/>
                </a:solidFill>
              </a:rPr>
              <a:t>]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beginning, principal,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chief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,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firft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r>
              <a:rPr lang="en-CA" sz="2400" dirty="0">
                <a:solidFill>
                  <a:schemeClr val="tx2"/>
                </a:solidFill>
              </a:rPr>
              <a:t>[first],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/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</a:t>
            </a:r>
            <a:r>
              <a:rPr lang="en-CA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208080"/>
                </a:solidFill>
                <a:effectLst>
                  <a:glow rad="127000">
                    <a:srgbClr val="00FFFF"/>
                  </a:glow>
                </a:effectLst>
              </a:rPr>
              <a:t>firft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208080"/>
                </a:solidFill>
                <a:effectLst>
                  <a:glow rad="127000">
                    <a:srgbClr val="00FFFF"/>
                  </a:glow>
                </a:effectLst>
              </a:rPr>
              <a:t> fruit </a:t>
            </a:r>
            <a:r>
              <a:rPr lang="en-CA" sz="2400" dirty="0">
                <a:solidFill>
                  <a:schemeClr val="tx2"/>
                </a:solidFill>
              </a:rPr>
              <a:t>[first fruit]. </a:t>
            </a:r>
            <a:endParaRPr lang="en-CA" sz="2400" dirty="0" smtClean="0">
              <a:solidFill>
                <a:schemeClr val="tx2"/>
              </a:solidFill>
            </a:endParaRPr>
          </a:p>
          <a:p>
            <a:pPr>
              <a:spcAft>
                <a:spcPts val="2400"/>
              </a:spcAft>
            </a:pP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Hebrew Lexicon 		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Gesenius</a:t>
            </a:r>
            <a:r>
              <a:rPr lang="en-CA" sz="2000" dirty="0" smtClean="0">
                <a:solidFill>
                  <a:schemeClr val="tx2"/>
                </a:solidFill>
              </a:rPr>
              <a:t>  pg. 953 </a:t>
            </a:r>
            <a:br>
              <a:rPr lang="en-CA" sz="2000" dirty="0" smtClean="0">
                <a:solidFill>
                  <a:schemeClr val="tx2"/>
                </a:solidFill>
              </a:rPr>
            </a:b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	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the head, for what is highest, uppermost, summit, the sum, 	amount, chief prince,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  <a:effectLst>
                  <a:glow rad="127000">
                    <a:srgbClr val="FFCCFF"/>
                  </a:glow>
                </a:effectLst>
              </a:rPr>
              <a:t>highest place or rank, first, foremost 	beginning, the first of its kind, </a:t>
            </a:r>
            <a:r>
              <a:rPr lang="en-CA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208080"/>
                </a:solidFill>
                <a:effectLst>
                  <a:glow rad="127000">
                    <a:srgbClr val="FF9933"/>
                  </a:glow>
                </a:effectLst>
              </a:rPr>
              <a:t>firstfruits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208080"/>
                </a:solidFill>
                <a:effectLst>
                  <a:glow rad="127000">
                    <a:srgbClr val="FF9933"/>
                  </a:glow>
                </a:effectLst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G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esenius Lexicon  </a:t>
            </a:r>
            <a:r>
              <a:rPr lang="en-CA" sz="2400" dirty="0">
                <a:solidFill>
                  <a:schemeClr val="tx2"/>
                </a:solidFill>
              </a:rPr>
              <a:t>pg. 964-5  </a:t>
            </a:r>
            <a:r>
              <a:rPr lang="en-CA" sz="2800" dirty="0" smtClean="0">
                <a:solidFill>
                  <a:schemeClr val="tx2"/>
                </a:solidFill>
              </a:rPr>
              <a:t>describes </a:t>
            </a:r>
            <a:r>
              <a:rPr lang="en-CA" sz="2800" u="sng" dirty="0">
                <a:solidFill>
                  <a:schemeClr val="tx2"/>
                </a:solidFill>
              </a:rPr>
              <a:t>in </a:t>
            </a:r>
            <a:r>
              <a:rPr lang="en-CA" sz="2800" u="sng" dirty="0" smtClean="0">
                <a:solidFill>
                  <a:schemeClr val="tx2"/>
                </a:solidFill>
              </a:rPr>
              <a:t>detail</a:t>
            </a:r>
            <a:r>
              <a:rPr lang="en-CA" sz="2800" dirty="0" smtClean="0">
                <a:solidFill>
                  <a:schemeClr val="tx2"/>
                </a:solidFill>
              </a:rPr>
              <a:t>, basically the </a:t>
            </a:r>
            <a:r>
              <a:rPr lang="en-CA" sz="2800" dirty="0">
                <a:solidFill>
                  <a:schemeClr val="tx2"/>
                </a:solidFill>
              </a:rPr>
              <a:t>same </a:t>
            </a:r>
            <a:r>
              <a:rPr lang="en-CA" sz="2800" dirty="0" smtClean="0">
                <a:solidFill>
                  <a:schemeClr val="tx2"/>
                </a:solidFill>
              </a:rPr>
              <a:t>	information as </a:t>
            </a:r>
            <a:r>
              <a:rPr lang="en-CA" sz="2800" dirty="0">
                <a:solidFill>
                  <a:schemeClr val="tx2"/>
                </a:solidFill>
              </a:rPr>
              <a:t>we have already read concerning - </a:t>
            </a:r>
            <a:r>
              <a:rPr lang="en-CA" sz="2800" dirty="0" smtClean="0">
                <a:solidFill>
                  <a:schemeClr val="tx2"/>
                </a:solidFill>
              </a:rPr>
              <a:t>	 	  	(</a:t>
            </a:r>
            <a:r>
              <a:rPr lang="en-CA" sz="2800" dirty="0" err="1" smtClean="0">
                <a:solidFill>
                  <a:schemeClr val="tx2"/>
                </a:solidFill>
              </a:rPr>
              <a:t>rashith</a:t>
            </a:r>
            <a:r>
              <a:rPr lang="en-CA" sz="2800" dirty="0" smtClean="0">
                <a:solidFill>
                  <a:schemeClr val="tx2"/>
                </a:solidFill>
              </a:rPr>
              <a:t>) providing many Scriptural texts.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9876" y="1700808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2638028" y="836712"/>
            <a:ext cx="1015686" cy="41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9190756" y="5445224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2" name="Lightning Bolt 1"/>
          <p:cNvSpPr/>
          <p:nvPr/>
        </p:nvSpPr>
        <p:spPr>
          <a:xfrm rot="21400114">
            <a:off x="185663" y="1408683"/>
            <a:ext cx="914400" cy="914400"/>
          </a:xfrm>
          <a:prstGeom prst="lightningBolt">
            <a:avLst/>
          </a:prstGeom>
          <a:solidFill>
            <a:srgbClr val="9900CC"/>
          </a:solidFill>
          <a:ln w="28575">
            <a:solidFill>
              <a:srgbClr val="00FF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7398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64" y="260648"/>
            <a:ext cx="12025336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The Hebrew and Aramaic Lexicon of the Old Testament</a:t>
            </a:r>
            <a:b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            </a:t>
            </a: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Koehler and Baumgartner  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pg. 1975 </a:t>
            </a:r>
            <a:endParaRPr lang="en-CA" sz="2000" dirty="0" smtClean="0">
              <a:ln>
                <a:solidFill>
                  <a:sysClr val="windowText" lastClr="000000"/>
                </a:solidFill>
              </a:ln>
              <a:solidFill>
                <a:srgbClr val="208080"/>
              </a:solidFill>
              <a:effectLst>
                <a:glow rad="127000">
                  <a:srgbClr val="FF9933"/>
                </a:glow>
              </a:effectLst>
            </a:endParaRPr>
          </a:p>
          <a:p>
            <a:pPr>
              <a:spcAft>
                <a:spcPts val="2400"/>
              </a:spcAft>
            </a:pPr>
            <a:r>
              <a:rPr lang="en-CA" sz="2800" dirty="0" smtClean="0">
                <a:solidFill>
                  <a:schemeClr val="tx2"/>
                </a:solidFill>
              </a:rPr>
              <a:t>The root word       (</a:t>
            </a:r>
            <a:r>
              <a:rPr lang="en-CA" sz="2800" dirty="0" err="1" smtClean="0">
                <a:solidFill>
                  <a:schemeClr val="tx2"/>
                </a:solidFill>
              </a:rPr>
              <a:t>rosh</a:t>
            </a:r>
            <a:r>
              <a:rPr lang="en-CA" sz="2800" dirty="0" smtClean="0">
                <a:solidFill>
                  <a:schemeClr val="tx2"/>
                </a:solidFill>
              </a:rPr>
              <a:t>) - </a:t>
            </a:r>
            <a:r>
              <a:rPr lang="en-CA" sz="2800" dirty="0" smtClean="0">
                <a:solidFill>
                  <a:srgbClr val="FF3300"/>
                </a:solidFill>
              </a:rPr>
              <a:t>the head - </a:t>
            </a:r>
            <a:r>
              <a:rPr lang="en-CA" sz="2800" dirty="0" smtClean="0">
                <a:solidFill>
                  <a:schemeClr val="tx2"/>
                </a:solidFill>
              </a:rPr>
              <a:t>is explained as being the 	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primary source of intelligence and leadership.</a:t>
            </a:r>
          </a:p>
          <a:p>
            <a:pPr>
              <a:spcAft>
                <a:spcPts val="2400"/>
              </a:spcAft>
            </a:pP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Samuel </a:t>
            </a:r>
            <a:r>
              <a:rPr lang="en-CA" sz="32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Bagster’s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Analytical Hebrew and </a:t>
            </a:r>
            <a:r>
              <a:rPr lang="en-CA" sz="32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Chaldee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Lexicon – </a:t>
            </a:r>
            <a:b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	</a:t>
            </a:r>
            <a:r>
              <a:rPr lang="en-CA" sz="1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through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Benjamin Davidson, Hebrew College, Britain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pg. 773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/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>
                <a:solidFill>
                  <a:schemeClr val="tx2"/>
                </a:solidFill>
              </a:rPr>
              <a:t>The root word </a:t>
            </a:r>
            <a:r>
              <a:rPr lang="en-CA" sz="2800" dirty="0">
                <a:solidFill>
                  <a:schemeClr val="tx1"/>
                </a:solidFill>
              </a:rPr>
              <a:t>- </a:t>
            </a:r>
            <a:r>
              <a:rPr lang="en-CA" sz="2800" dirty="0" smtClean="0">
                <a:solidFill>
                  <a:schemeClr val="tx1"/>
                </a:solidFill>
              </a:rPr>
              <a:t>      </a:t>
            </a:r>
            <a:r>
              <a:rPr lang="en-CA" sz="2800" dirty="0" smtClean="0">
                <a:solidFill>
                  <a:schemeClr val="tx2"/>
                </a:solidFill>
              </a:rPr>
              <a:t>(</a:t>
            </a:r>
            <a:r>
              <a:rPr lang="en-CA" sz="2800" dirty="0" err="1" smtClean="0">
                <a:solidFill>
                  <a:schemeClr val="tx2"/>
                </a:solidFill>
              </a:rPr>
              <a:t>rosh</a:t>
            </a:r>
            <a:r>
              <a:rPr lang="en-CA" sz="2800" dirty="0" smtClean="0">
                <a:solidFill>
                  <a:schemeClr val="tx2"/>
                </a:solidFill>
              </a:rPr>
              <a:t>) – head, chief, leader,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	</a:t>
            </a:r>
            <a:r>
              <a:rPr lang="en-CA" sz="2800" dirty="0" smtClean="0">
                <a:solidFill>
                  <a:srgbClr val="C00000"/>
                </a:solidFill>
              </a:rPr>
              <a:t>[in context] </a:t>
            </a:r>
            <a:r>
              <a:rPr lang="en-CA" sz="2800" dirty="0" smtClean="0">
                <a:solidFill>
                  <a:schemeClr val="tx2"/>
                </a:solidFill>
              </a:rPr>
              <a:t>chief priest, high priest, </a:t>
            </a:r>
            <a:r>
              <a:rPr lang="en-CA" sz="2800" u="sng" dirty="0" smtClean="0">
                <a:solidFill>
                  <a:srgbClr val="FF33CC"/>
                </a:solidFill>
              </a:rPr>
              <a:t>princi</a:t>
            </a:r>
            <a:r>
              <a:rPr lang="en-CA" sz="2800" dirty="0" smtClean="0">
                <a:solidFill>
                  <a:srgbClr val="FF33CC"/>
                </a:solidFill>
              </a:rPr>
              <a:t>p</a:t>
            </a:r>
            <a:r>
              <a:rPr lang="en-CA" sz="2800" u="sng" dirty="0" smtClean="0">
                <a:solidFill>
                  <a:srgbClr val="FF33CC"/>
                </a:solidFill>
              </a:rPr>
              <a:t>al of an</a:t>
            </a:r>
            <a:r>
              <a:rPr lang="en-CA" sz="2800" dirty="0" smtClean="0">
                <a:solidFill>
                  <a:srgbClr val="FF33CC"/>
                </a:solidFill>
              </a:rPr>
              <a:t>y</a:t>
            </a:r>
            <a:r>
              <a:rPr lang="en-CA" sz="2800" u="sng" dirty="0" smtClean="0">
                <a:solidFill>
                  <a:srgbClr val="FF33CC"/>
                </a:solidFill>
              </a:rPr>
              <a:t>thin</a:t>
            </a:r>
            <a:r>
              <a:rPr lang="en-CA" sz="2800" dirty="0" smtClean="0">
                <a:solidFill>
                  <a:srgbClr val="FF33CC"/>
                </a:solidFill>
              </a:rPr>
              <a:t>g, </a:t>
            </a:r>
            <a:br>
              <a:rPr lang="en-CA" sz="2800" dirty="0" smtClean="0">
                <a:solidFill>
                  <a:srgbClr val="FF33CC"/>
                </a:solidFill>
              </a:rPr>
            </a:br>
            <a:r>
              <a:rPr lang="en-CA" sz="2800" dirty="0" smtClean="0">
                <a:solidFill>
                  <a:srgbClr val="FF33CC"/>
                </a:solidFill>
              </a:rPr>
              <a:t>	</a:t>
            </a:r>
            <a:r>
              <a:rPr lang="en-CA" sz="2800" u="sng" dirty="0" smtClean="0">
                <a:solidFill>
                  <a:srgbClr val="FF33CC"/>
                </a:solidFill>
              </a:rPr>
              <a:t>head 	stone of corner</a:t>
            </a:r>
            <a:r>
              <a:rPr lang="en-CA" sz="2800" dirty="0" smtClean="0">
                <a:solidFill>
                  <a:srgbClr val="FF33CC"/>
                </a:solidFill>
              </a:rPr>
              <a:t/>
            </a:r>
            <a:br>
              <a:rPr lang="en-CA" sz="2800" dirty="0" smtClean="0">
                <a:solidFill>
                  <a:srgbClr val="FF33CC"/>
                </a:solidFill>
              </a:rPr>
            </a:br>
            <a:r>
              <a:rPr lang="en-CA" sz="2800" dirty="0" smtClean="0">
                <a:solidFill>
                  <a:srgbClr val="FF33CC"/>
                </a:solidFill>
              </a:rPr>
              <a:t>	     </a:t>
            </a:r>
            <a:r>
              <a:rPr lang="en-CA" sz="2800" dirty="0" smtClean="0">
                <a:solidFill>
                  <a:schemeClr val="tx2"/>
                </a:solidFill>
              </a:rPr>
              <a:t>[</a:t>
            </a:r>
            <a:r>
              <a:rPr lang="en-CA" sz="2800" dirty="0" err="1">
                <a:solidFill>
                  <a:schemeClr val="tx2"/>
                </a:solidFill>
              </a:rPr>
              <a:t>rashith</a:t>
            </a:r>
            <a:r>
              <a:rPr lang="en-CA" sz="2800" dirty="0" smtClean="0">
                <a:solidFill>
                  <a:schemeClr val="tx2"/>
                </a:solidFill>
              </a:rPr>
              <a:t>] a beginning, former time, former state, the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first of </a:t>
            </a:r>
            <a:r>
              <a:rPr lang="en-CA" sz="2800" dirty="0" smtClean="0">
                <a:solidFill>
                  <a:srgbClr val="FF33CC"/>
                </a:solidFill>
              </a:rPr>
              <a:t>	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its kind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, </a:t>
            </a:r>
            <a:r>
              <a:rPr lang="en-CA" sz="2800" dirty="0" smtClean="0">
                <a:solidFill>
                  <a:schemeClr val="tx2"/>
                </a:solidFill>
              </a:rPr>
              <a:t>in respect to time, rank and worth, hence – </a:t>
            </a:r>
            <a:r>
              <a:rPr lang="en-CA" sz="2800" i="1" dirty="0" smtClean="0">
                <a:solidFill>
                  <a:schemeClr val="tx2"/>
                </a:solidFill>
              </a:rPr>
              <a:t>firstling.</a:t>
            </a:r>
            <a:r>
              <a:rPr lang="en-CA" sz="2800" dirty="0" smtClean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981" y="4996941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2753509" y="1583659"/>
            <a:ext cx="1015686" cy="41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sp>
        <p:nvSpPr>
          <p:cNvPr id="2" name="Lightning Bolt 1"/>
          <p:cNvSpPr/>
          <p:nvPr/>
        </p:nvSpPr>
        <p:spPr>
          <a:xfrm rot="21415991">
            <a:off x="2413178" y="851965"/>
            <a:ext cx="680663" cy="743308"/>
          </a:xfrm>
          <a:prstGeom prst="lightningBolt">
            <a:avLst/>
          </a:prstGeom>
          <a:solidFill>
            <a:srgbClr val="9900CC"/>
          </a:solidFill>
          <a:ln w="28575">
            <a:solidFill>
              <a:srgbClr val="00FF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8" name="Rectangle 7"/>
          <p:cNvSpPr/>
          <p:nvPr/>
        </p:nvSpPr>
        <p:spPr>
          <a:xfrm>
            <a:off x="2946746" y="3710171"/>
            <a:ext cx="1015686" cy="41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651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23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440668"/>
            <a:ext cx="11233248" cy="615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3200" i="1" dirty="0" smtClean="0">
                <a:solidFill>
                  <a:srgbClr val="FF3300"/>
                </a:solidFill>
              </a:rPr>
              <a:t> </a:t>
            </a:r>
            <a:r>
              <a:rPr lang="en-CA" sz="4000" b="1" i="1" dirty="0" smtClean="0">
                <a:solidFill>
                  <a:srgbClr val="7030A0"/>
                </a:solidFill>
              </a:rPr>
              <a:t>Summary</a:t>
            </a:r>
          </a:p>
          <a:p>
            <a:pPr algn="ctr">
              <a:spcAft>
                <a:spcPts val="2400"/>
              </a:spcAft>
            </a:pPr>
            <a:r>
              <a:rPr lang="en-CA" sz="4000" b="1" i="1" dirty="0">
                <a:solidFill>
                  <a:srgbClr val="7030A0"/>
                </a:solidFill>
              </a:rPr>
              <a:t>	</a:t>
            </a:r>
            <a:r>
              <a:rPr lang="en-CA" sz="3200" b="1" i="1" dirty="0" smtClean="0">
                <a:solidFill>
                  <a:srgbClr val="7030A0"/>
                </a:solidFill>
              </a:rPr>
              <a:t> </a:t>
            </a:r>
            <a:r>
              <a:rPr lang="en-CA" sz="3200" b="1" i="1" dirty="0">
                <a:solidFill>
                  <a:srgbClr val="7030A0"/>
                </a:solidFill>
              </a:rPr>
              <a:t>- </a:t>
            </a:r>
            <a:r>
              <a:rPr lang="en-CA" sz="3200" dirty="0" smtClean="0">
                <a:solidFill>
                  <a:schemeClr val="tx2"/>
                </a:solidFill>
              </a:rPr>
              <a:t>	    (</a:t>
            </a:r>
            <a:r>
              <a:rPr lang="en-CA" sz="3200" dirty="0" err="1" smtClean="0">
                <a:solidFill>
                  <a:schemeClr val="tx2"/>
                </a:solidFill>
              </a:rPr>
              <a:t>rosh</a:t>
            </a:r>
            <a:r>
              <a:rPr lang="en-CA" sz="3200" dirty="0" smtClean="0">
                <a:solidFill>
                  <a:schemeClr val="tx2"/>
                </a:solidFill>
              </a:rPr>
              <a:t>) and 	</a:t>
            </a:r>
            <a:r>
              <a:rPr lang="en-CA" sz="3200" dirty="0">
                <a:solidFill>
                  <a:schemeClr val="tx2"/>
                </a:solidFill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  (</a:t>
            </a:r>
            <a:r>
              <a:rPr lang="en-CA" sz="3200" dirty="0" err="1" smtClean="0">
                <a:solidFill>
                  <a:schemeClr val="tx2"/>
                </a:solidFill>
              </a:rPr>
              <a:t>rashith</a:t>
            </a:r>
            <a:r>
              <a:rPr lang="en-CA" sz="3200" dirty="0" smtClean="0">
                <a:solidFill>
                  <a:schemeClr val="tx2"/>
                </a:solidFill>
              </a:rPr>
              <a:t>) carry the 	</a:t>
            </a:r>
            <a:r>
              <a:rPr lang="en-CA" sz="3200" u="sng" dirty="0" smtClean="0">
                <a:solidFill>
                  <a:schemeClr val="tx2"/>
                </a:solidFill>
              </a:rPr>
              <a:t>unmistakable</a:t>
            </a:r>
            <a:r>
              <a:rPr lang="en-CA" sz="3200" dirty="0" smtClean="0">
                <a:solidFill>
                  <a:schemeClr val="tx2"/>
                </a:solidFill>
              </a:rPr>
              <a:t> notation of being the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	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PRIMARY KNOWN</a:t>
            </a:r>
            <a:r>
              <a:rPr lang="en-CA" sz="3200" dirty="0" smtClean="0"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ENTITY</a:t>
            </a:r>
            <a:r>
              <a:rPr lang="en-CA" sz="3200" dirty="0" smtClean="0">
                <a:solidFill>
                  <a:schemeClr val="tx2"/>
                </a:solidFill>
                <a:effectLst>
                  <a:glow rad="88900">
                    <a:srgbClr val="FF6600"/>
                  </a:glow>
                </a:effectLst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of its kind.</a:t>
            </a:r>
          </a:p>
          <a:p>
            <a:pPr algn="ctr">
              <a:spcAft>
                <a:spcPts val="2400"/>
              </a:spcAft>
            </a:pPr>
            <a:r>
              <a:rPr lang="en-CA" sz="3200" b="1" i="1" dirty="0" smtClean="0">
                <a:solidFill>
                  <a:srgbClr val="FF33CC"/>
                </a:solidFill>
              </a:rPr>
              <a:t>Alignment Reminder:  </a:t>
            </a:r>
            <a:r>
              <a:rPr lang="en-CA" sz="3200" dirty="0" smtClean="0">
                <a:solidFill>
                  <a:schemeClr val="tx2"/>
                </a:solidFill>
              </a:rPr>
              <a:t>We are still investigating the first fruit 	- Wave Sheaf – grain offering required of Joshua to perform </a:t>
            </a:r>
            <a:r>
              <a:rPr lang="en-CA" sz="32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BEFORE</a:t>
            </a:r>
            <a:r>
              <a:rPr lang="en-CA" sz="3200" dirty="0" smtClean="0">
                <a:solidFill>
                  <a:schemeClr val="tx2"/>
                </a:solidFill>
              </a:rPr>
              <a:t> </a:t>
            </a:r>
            <a:r>
              <a:rPr lang="en-CA" sz="3200" b="1" u="sng" dirty="0" smtClean="0">
                <a:solidFill>
                  <a:schemeClr val="tx2"/>
                </a:solidFill>
              </a:rPr>
              <a:t>the</a:t>
            </a:r>
            <a:r>
              <a:rPr lang="en-CA" sz="3200" b="1" dirty="0" smtClean="0">
                <a:solidFill>
                  <a:schemeClr val="tx2"/>
                </a:solidFill>
              </a:rPr>
              <a:t>y</a:t>
            </a:r>
            <a:r>
              <a:rPr lang="en-CA" sz="3200" b="1" u="sng" dirty="0" smtClean="0">
                <a:solidFill>
                  <a:schemeClr val="tx2"/>
                </a:solidFill>
              </a:rPr>
              <a:t> ate</a:t>
            </a:r>
            <a:r>
              <a:rPr lang="en-CA" sz="3200" b="1" dirty="0" smtClean="0">
                <a:solidFill>
                  <a:schemeClr val="tx2"/>
                </a:solidFill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the grain of the land.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Let’s review the next slide from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Lev 23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,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before continuing our examination of the Hebrew words.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2502" y="1488339"/>
            <a:ext cx="101568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5867755" y="1537727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 </a:t>
            </a:r>
            <a:endParaRPr lang="en-CA" sz="3200" dirty="0"/>
          </a:p>
        </p:txBody>
      </p:sp>
      <p:sp>
        <p:nvSpPr>
          <p:cNvPr id="2" name="Lightning Bolt 1"/>
          <p:cNvSpPr/>
          <p:nvPr/>
        </p:nvSpPr>
        <p:spPr>
          <a:xfrm rot="6205509">
            <a:off x="4234700" y="-886680"/>
            <a:ext cx="1289149" cy="2837353"/>
          </a:xfrm>
          <a:prstGeom prst="lightningBolt">
            <a:avLst/>
          </a:prstGeom>
          <a:solidFill>
            <a:srgbClr val="9900CC"/>
          </a:solidFill>
          <a:ln w="28575">
            <a:solidFill>
              <a:srgbClr val="00FF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98068" y="2996952"/>
            <a:ext cx="5040560" cy="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70721" y="1196752"/>
            <a:ext cx="2714600" cy="1932633"/>
          </a:xfrm>
          <a:prstGeom prst="cloudCallout">
            <a:avLst>
              <a:gd name="adj1" fmla="val 55420"/>
              <a:gd name="adj2" fmla="val 38937"/>
            </a:avLst>
          </a:prstGeom>
          <a:solidFill>
            <a:srgbClr val="FF99FF"/>
          </a:solidFill>
          <a:ln w="57150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 flipH="1">
            <a:off x="529226" y="1462846"/>
            <a:ext cx="1753362" cy="1248156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11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33CC">
                <a:lumMod val="64000"/>
                <a:lumOff val="36000"/>
                <a:alpha val="30000"/>
              </a:srgbClr>
            </a:gs>
            <a:gs pos="56000">
              <a:srgbClr val="FFFF00">
                <a:alpha val="72000"/>
              </a:srgbClr>
            </a:gs>
            <a:gs pos="100000">
              <a:srgbClr val="00CC00">
                <a:alpha val="5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764" y="1484784"/>
            <a:ext cx="11737304" cy="4824536"/>
          </a:xfrm>
          <a:prstGeom prst="rect">
            <a:avLst/>
          </a:prstGeom>
          <a:noFill/>
          <a:ln w="76200">
            <a:noFill/>
          </a:ln>
          <a:effectLst>
            <a:glow rad="1270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Lev </a:t>
            </a:r>
            <a:r>
              <a:rPr lang="en-CA" sz="2800" b="1" dirty="0">
                <a:solidFill>
                  <a:srgbClr val="00B050"/>
                </a:solidFill>
              </a:rPr>
              <a:t>23:10 </a:t>
            </a:r>
            <a:r>
              <a:rPr lang="en-CA" sz="2800" dirty="0">
                <a:solidFill>
                  <a:srgbClr val="00B050"/>
                </a:solidFill>
              </a:rPr>
              <a:t> </a:t>
            </a:r>
            <a:r>
              <a:rPr lang="en-CA" sz="2800" dirty="0">
                <a:solidFill>
                  <a:srgbClr val="990000"/>
                </a:solidFill>
              </a:rPr>
              <a:t>Speak to the children of Israel, and thou shalt say to them, </a:t>
            </a:r>
            <a:r>
              <a:rPr lang="en-CA" sz="2800" dirty="0" smtClean="0">
                <a:solidFill>
                  <a:srgbClr val="990000"/>
                </a:solidFill>
              </a:rPr>
              <a:t>	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When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ye shall enter into the land which I give you,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and reap the 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	harvest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of it,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then shall ye bring a sheaf, the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800" b="1" dirty="0">
                <a:solidFill>
                  <a:srgbClr val="FF33CC"/>
                </a:solidFill>
                <a:effectLst>
                  <a:glow rad="88900">
                    <a:srgbClr val="0000FF"/>
                  </a:glow>
                </a:effectLst>
              </a:rPr>
              <a:t>first-fruits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of your 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harvest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, </a:t>
            </a:r>
            <a:r>
              <a:rPr lang="en-CA" sz="2800" dirty="0">
                <a:solidFill>
                  <a:srgbClr val="990000"/>
                </a:solidFill>
              </a:rPr>
              <a:t>to the priest</a:t>
            </a:r>
            <a:r>
              <a:rPr lang="en-CA" sz="2800" dirty="0" smtClean="0">
                <a:solidFill>
                  <a:srgbClr val="990000"/>
                </a:solidFill>
              </a:rPr>
              <a:t>;</a:t>
            </a:r>
          </a:p>
          <a:p>
            <a:endParaRPr lang="en-CA" sz="2800" dirty="0" smtClean="0">
              <a:solidFill>
                <a:srgbClr val="990000"/>
              </a:solidFill>
            </a:endParaRPr>
          </a:p>
          <a:p>
            <a:endParaRPr lang="en-CA" sz="2800" dirty="0" smtClean="0">
              <a:solidFill>
                <a:srgbClr val="990000"/>
              </a:solidFill>
            </a:endParaRPr>
          </a:p>
          <a:p>
            <a:r>
              <a:rPr lang="en-CA" sz="2800" dirty="0" smtClean="0">
                <a:solidFill>
                  <a:srgbClr val="990000"/>
                </a:solidFill>
              </a:rPr>
              <a:t>	</a:t>
            </a:r>
          </a:p>
          <a:p>
            <a:r>
              <a:rPr lang="en-CA" sz="2800" dirty="0">
                <a:solidFill>
                  <a:srgbClr val="990000"/>
                </a:solidFill>
              </a:rPr>
              <a:t> </a:t>
            </a:r>
          </a:p>
          <a:p>
            <a:r>
              <a:rPr lang="en-CA" sz="2800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1580" y="4478003"/>
            <a:ext cx="1027544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u="sng" dirty="0">
                <a:solidFill>
                  <a:schemeClr val="tx2"/>
                </a:solidFill>
              </a:rPr>
              <a:t>First Fruits</a:t>
            </a:r>
            <a:r>
              <a:rPr lang="en-CA" sz="2800" b="1" dirty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rgbClr val="990000"/>
                </a:solidFill>
              </a:rPr>
              <a:t>– </a:t>
            </a:r>
            <a:r>
              <a:rPr lang="en-CA" sz="2800" b="1" dirty="0" err="1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rashith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 </a:t>
            </a:r>
            <a:r>
              <a:rPr lang="en-CA" sz="2800" b="1" dirty="0" err="1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qtzir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393700">
                    <a:srgbClr val="00FF00"/>
                  </a:glow>
                </a:effectLst>
              </a:rPr>
              <a:t> - km  </a:t>
            </a:r>
            <a:r>
              <a:rPr lang="en-CA" sz="2800" dirty="0" smtClean="0">
                <a:solidFill>
                  <a:srgbClr val="990000"/>
                </a:solidFill>
              </a:rPr>
              <a:t>=  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FIRST CUTTING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800" dirty="0" smtClean="0">
                <a:solidFill>
                  <a:srgbClr val="990000"/>
                </a:solidFill>
              </a:rPr>
              <a:t>of you.</a:t>
            </a:r>
            <a:endParaRPr lang="en-CA" sz="2800" dirty="0"/>
          </a:p>
        </p:txBody>
      </p:sp>
      <p:sp>
        <p:nvSpPr>
          <p:cNvPr id="7" name="Lightning Bolt 6"/>
          <p:cNvSpPr/>
          <p:nvPr/>
        </p:nvSpPr>
        <p:spPr>
          <a:xfrm rot="4847229">
            <a:off x="8371308" y="3470749"/>
            <a:ext cx="1000733" cy="1076712"/>
          </a:xfrm>
          <a:prstGeom prst="lightningBolt">
            <a:avLst/>
          </a:prstGeom>
          <a:solidFill>
            <a:srgbClr val="00FF00"/>
          </a:solidFill>
          <a:ln w="38100">
            <a:solidFill>
              <a:schemeClr val="tx2"/>
            </a:solidFill>
          </a:ln>
          <a:effectLst>
            <a:glow rad="88900">
              <a:srgbClr val="7030A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8" name="Rounded Rectangle 7"/>
          <p:cNvSpPr/>
          <p:nvPr/>
        </p:nvSpPr>
        <p:spPr>
          <a:xfrm>
            <a:off x="261764" y="552721"/>
            <a:ext cx="11737304" cy="108012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7200" dirty="0" smtClean="0">
                <a:ln>
                  <a:solidFill>
                    <a:srgbClr val="99FF66"/>
                  </a:solidFill>
                </a:ln>
                <a:solidFill>
                  <a:srgbClr val="FF33CC"/>
                </a:solidFill>
              </a:rPr>
              <a:t>Review: – Is this correct?</a:t>
            </a:r>
            <a:endParaRPr lang="en-CA" sz="7200" dirty="0">
              <a:ln>
                <a:solidFill>
                  <a:srgbClr val="99FF66"/>
                </a:solidFill>
              </a:ln>
              <a:solidFill>
                <a:srgbClr val="FF33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428484" y="3496968"/>
            <a:ext cx="2426568" cy="1164249"/>
          </a:xfrm>
          <a:prstGeom prst="straightConnector1">
            <a:avLst/>
          </a:prstGeom>
          <a:ln w="76200">
            <a:solidFill>
              <a:srgbClr val="FF33CC"/>
            </a:solidFill>
            <a:headEnd type="oval" w="med" len="med"/>
            <a:tailEnd type="triangle" w="med" len="med"/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91580" y="5860258"/>
            <a:ext cx="10131424" cy="626386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</a:rPr>
              <a:t>Now let’s look at the Hebrew word translated as - “cutting”!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699117" y="3284985"/>
            <a:ext cx="2236150" cy="1356838"/>
          </a:xfrm>
          <a:prstGeom prst="cloudCallout">
            <a:avLst>
              <a:gd name="adj1" fmla="val 58324"/>
              <a:gd name="adj2" fmla="val 50760"/>
            </a:avLst>
          </a:prstGeom>
          <a:solidFill>
            <a:srgbClr val="FF99FF"/>
          </a:solidFill>
          <a:ln w="57150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 flipH="1">
            <a:off x="6178419" y="3517817"/>
            <a:ext cx="1209819" cy="861228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11855052" y="1632841"/>
            <a:ext cx="0" cy="1864127"/>
          </a:xfrm>
          <a:prstGeom prst="line">
            <a:avLst/>
          </a:prstGeom>
          <a:ln w="76200">
            <a:solidFill>
              <a:srgbClr val="FF33CC"/>
            </a:solidFill>
            <a:headEnd type="oval" w="med" len="med"/>
            <a:tailEnd type="oval" w="med" len="med"/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3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42000"/>
              </a:srgbClr>
            </a:gs>
            <a:gs pos="50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100000">
              <a:srgbClr val="3366FF">
                <a:alpha val="6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20259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579599"/>
            <a:ext cx="1123324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2400"/>
              </a:spcAft>
            </a:pP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Samuel </a:t>
            </a:r>
            <a:r>
              <a:rPr lang="en-CA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Bagster’s</a:t>
            </a: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Analytical Hebrew and </a:t>
            </a:r>
            <a:r>
              <a:rPr lang="en-CA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Chaldee</a:t>
            </a: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Lexicon – </a:t>
            </a:r>
            <a:b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	</a:t>
            </a:r>
            <a:r>
              <a:rPr lang="en-CA" sz="16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through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4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Benjamin Davidson, Hebrew College, Britain </a:t>
            </a:r>
            <a:r>
              <a:rPr lang="en-CA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pg.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765</a:t>
            </a:r>
          </a:p>
          <a:p>
            <a:pPr>
              <a:spcAft>
                <a:spcPts val="2400"/>
              </a:spcAft>
            </a:pPr>
            <a:r>
              <a:rPr lang="en-CA" sz="3200" i="1" dirty="0">
                <a:solidFill>
                  <a:srgbClr val="FF3300"/>
                </a:solidFill>
              </a:rPr>
              <a:t>	</a:t>
            </a:r>
            <a:r>
              <a:rPr lang="en-CA" sz="3200" i="1" dirty="0" smtClean="0">
                <a:solidFill>
                  <a:srgbClr val="FF3300"/>
                </a:solidFill>
              </a:rPr>
              <a:t>   </a:t>
            </a:r>
            <a:r>
              <a:rPr lang="en-CA" sz="2800" dirty="0" err="1" smtClean="0">
                <a:solidFill>
                  <a:schemeClr val="tx2"/>
                </a:solidFill>
              </a:rPr>
              <a:t>iqtzr</a:t>
            </a:r>
            <a:r>
              <a:rPr lang="en-CA" sz="2800" dirty="0" smtClean="0">
                <a:solidFill>
                  <a:schemeClr val="tx2"/>
                </a:solidFill>
              </a:rPr>
              <a:t> – </a:t>
            </a:r>
            <a:r>
              <a:rPr lang="en-CA" dirty="0" smtClean="0">
                <a:solidFill>
                  <a:schemeClr val="tx2"/>
                </a:solidFill>
              </a:rPr>
              <a:t>(family word) </a:t>
            </a:r>
            <a:r>
              <a:rPr lang="en-CA" sz="2800" dirty="0" smtClean="0">
                <a:solidFill>
                  <a:schemeClr val="tx2"/>
                </a:solidFill>
              </a:rPr>
              <a:t>– to cut down, reap</a:t>
            </a:r>
          </a:p>
          <a:p>
            <a:pPr>
              <a:spcAft>
                <a:spcPts val="2400"/>
              </a:spcAft>
            </a:pPr>
            <a:r>
              <a:rPr lang="en-CA" sz="2800" dirty="0">
                <a:solidFill>
                  <a:schemeClr val="tx2"/>
                </a:solidFill>
              </a:rPr>
              <a:t>	 </a:t>
            </a:r>
            <a:r>
              <a:rPr lang="en-CA" sz="2800" dirty="0" smtClean="0">
                <a:solidFill>
                  <a:schemeClr val="tx2"/>
                </a:solidFill>
              </a:rPr>
              <a:t>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– (Tanach word) </a:t>
            </a:r>
            <a:r>
              <a:rPr lang="en-CA" sz="2800" dirty="0" err="1" smtClean="0">
                <a:solidFill>
                  <a:schemeClr val="tx2"/>
                </a:solidFill>
              </a:rPr>
              <a:t>masc</a:t>
            </a:r>
            <a:r>
              <a:rPr lang="en-CA" sz="2800" dirty="0" smtClean="0">
                <a:solidFill>
                  <a:schemeClr val="tx2"/>
                </a:solidFill>
              </a:rPr>
              <a:t>, </a:t>
            </a:r>
            <a:r>
              <a:rPr lang="en-CA" sz="2800" b="1" u="sng" dirty="0" smtClean="0">
                <a:solidFill>
                  <a:srgbClr val="FF33CC"/>
                </a:solidFill>
              </a:rPr>
              <a:t>fruits cut down</a:t>
            </a:r>
            <a:r>
              <a:rPr lang="en-CA" sz="2800" b="1" dirty="0" smtClean="0">
                <a:solidFill>
                  <a:srgbClr val="FF33CC"/>
                </a:solidFill>
              </a:rPr>
              <a:t>; </a:t>
            </a:r>
            <a:r>
              <a:rPr lang="en-CA" sz="2800" dirty="0" smtClean="0">
                <a:solidFill>
                  <a:schemeClr val="tx2"/>
                </a:solidFill>
              </a:rPr>
              <a:t>harvest, 				hence time of harvest,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Gesenius Hebrew Lexicon   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pg. 952 </a:t>
            </a:r>
          </a:p>
          <a:p>
            <a:pPr>
              <a:spcAft>
                <a:spcPts val="2400"/>
              </a:spcAft>
            </a:pP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- …all words starting with 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  </a:t>
            </a:r>
            <a:r>
              <a:rPr lang="en-CA" sz="2800" dirty="0" smtClean="0">
                <a:solidFill>
                  <a:srgbClr val="FF3300"/>
                </a:solidFill>
              </a:rPr>
              <a:t>[</a:t>
            </a:r>
            <a:r>
              <a:rPr lang="en-CA" sz="2800" dirty="0" err="1">
                <a:solidFill>
                  <a:srgbClr val="FF3300"/>
                </a:solidFill>
              </a:rPr>
              <a:t>q</a:t>
            </a:r>
            <a:r>
              <a:rPr lang="en-CA" sz="2800" dirty="0" err="1" smtClean="0">
                <a:solidFill>
                  <a:srgbClr val="FF3300"/>
                </a:solidFill>
              </a:rPr>
              <a:t>uf</a:t>
            </a:r>
            <a:r>
              <a:rPr lang="en-CA" sz="2800" dirty="0" smtClean="0">
                <a:solidFill>
                  <a:srgbClr val="FF3300"/>
                </a:solidFill>
              </a:rPr>
              <a:t> </a:t>
            </a:r>
            <a:r>
              <a:rPr lang="en-CA" sz="2800" dirty="0" err="1">
                <a:solidFill>
                  <a:srgbClr val="FF3300"/>
                </a:solidFill>
              </a:rPr>
              <a:t>t</a:t>
            </a:r>
            <a:r>
              <a:rPr lang="en-CA" sz="2800" dirty="0" err="1" smtClean="0">
                <a:solidFill>
                  <a:srgbClr val="FF3300"/>
                </a:solidFill>
              </a:rPr>
              <a:t>zadi</a:t>
            </a:r>
            <a:r>
              <a:rPr lang="en-CA" sz="2800" dirty="0" smtClean="0">
                <a:solidFill>
                  <a:srgbClr val="FF3300"/>
                </a:solidFill>
              </a:rPr>
              <a:t>] </a:t>
            </a:r>
            <a:r>
              <a:rPr lang="en-CA" sz="2800" dirty="0" smtClean="0">
                <a:solidFill>
                  <a:schemeClr val="tx2"/>
                </a:solidFill>
              </a:rPr>
              <a:t>have the 				notion of </a:t>
            </a:r>
            <a:r>
              <a:rPr lang="en-CA" sz="28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cutting, cutting off.</a:t>
            </a:r>
            <a:r>
              <a:rPr lang="en-CA" sz="2800" dirty="0" smtClean="0">
                <a:solidFill>
                  <a:schemeClr val="tx2"/>
                </a:solidFill>
              </a:rPr>
              <a:t/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b="1" dirty="0" smtClean="0">
                <a:solidFill>
                  <a:srgbClr val="FF33CC"/>
                </a:solidFill>
              </a:rPr>
              <a:t>Gesenius Lexicon then goes on to list the numerous family of words that start with </a:t>
            </a:r>
            <a:r>
              <a:rPr lang="en-CA" sz="2800" b="1" dirty="0" err="1">
                <a:solidFill>
                  <a:srgbClr val="FF3300"/>
                </a:solidFill>
              </a:rPr>
              <a:t>q</a:t>
            </a:r>
            <a:r>
              <a:rPr lang="en-CA" sz="2800" b="1" dirty="0" err="1" smtClean="0">
                <a:solidFill>
                  <a:srgbClr val="FF3300"/>
                </a:solidFill>
              </a:rPr>
              <a:t>uf</a:t>
            </a:r>
            <a:r>
              <a:rPr lang="en-CA" sz="2800" b="1" dirty="0" smtClean="0">
                <a:solidFill>
                  <a:srgbClr val="FF3300"/>
                </a:solidFill>
              </a:rPr>
              <a:t> </a:t>
            </a:r>
            <a:r>
              <a:rPr lang="en-CA" sz="2800" b="1" dirty="0" err="1">
                <a:solidFill>
                  <a:srgbClr val="FF3300"/>
                </a:solidFill>
              </a:rPr>
              <a:t>t</a:t>
            </a:r>
            <a:r>
              <a:rPr lang="en-CA" sz="2800" b="1" dirty="0" err="1" smtClean="0">
                <a:solidFill>
                  <a:srgbClr val="FF3300"/>
                </a:solidFill>
              </a:rPr>
              <a:t>zadi</a:t>
            </a:r>
            <a:r>
              <a:rPr lang="en-CA" sz="2800" b="1" dirty="0">
                <a:solidFill>
                  <a:srgbClr val="FF3300"/>
                </a:solidFill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solidFill>
                  <a:schemeClr val="tx2"/>
                </a:solidFill>
              </a:rPr>
              <a:t>  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812" y="4342017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12" name="Rectangle 11"/>
          <p:cNvSpPr/>
          <p:nvPr/>
        </p:nvSpPr>
        <p:spPr>
          <a:xfrm>
            <a:off x="765820" y="4514570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2559819"/>
            <a:ext cx="1360791" cy="857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63" y="1777255"/>
            <a:ext cx="1353429" cy="8596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8508" y="4561379"/>
            <a:ext cx="792088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 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2568312" y="87015"/>
            <a:ext cx="69824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#1.7:  Hebrew Definitions for &lt;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iqtzr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 (cutting)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5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2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868" y="332656"/>
            <a:ext cx="9865096" cy="6264695"/>
          </a:xfrm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Will </a:t>
            </a:r>
            <a:r>
              <a:rPr lang="en-US" sz="5400" b="1" u="sng" dirty="0" smtClean="0">
                <a:solidFill>
                  <a:srgbClr val="C00000"/>
                </a:solidFill>
                <a:latin typeface="Bell MT" panose="02020503060305020303" pitchFamily="18" charset="0"/>
              </a:rPr>
              <a:t>Joshua</a:t>
            </a:r>
            <a:r>
              <a:rPr lang="en-US" sz="5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sz="5400" dirty="0" smtClean="0">
                <a:solidFill>
                  <a:schemeClr val="tx2"/>
                </a:solidFill>
                <a:effectLst>
                  <a:glow rad="76200">
                    <a:srgbClr val="FFCCFF"/>
                  </a:glow>
                </a:effectLst>
                <a:latin typeface="Bell MT" panose="02020503060305020303" pitchFamily="18" charset="0"/>
              </a:rPr>
              <a:t>accurately</a:t>
            </a:r>
            <a:r>
              <a:rPr lang="en-US" sz="5400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5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fulfill</a:t>
            </a:r>
            <a:r>
              <a:rPr lang="en-US" sz="5400" dirty="0" smtClean="0">
                <a:latin typeface="Bell MT" panose="02020503060305020303" pitchFamily="18" charset="0"/>
              </a:rPr>
              <a:t/>
            </a:r>
            <a:br>
              <a:rPr lang="en-US" sz="5400" dirty="0" smtClean="0">
                <a:latin typeface="Bell MT" panose="02020503060305020303" pitchFamily="18" charset="0"/>
              </a:rPr>
            </a:br>
            <a:r>
              <a:rPr lang="en-US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  <a:t>Yahuah’s</a:t>
            </a:r>
            <a:r>
              <a:rPr lang="en-US" sz="12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  <a:t/>
            </a:r>
            <a:br>
              <a:rPr lang="en-US" sz="12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</a:br>
            <a:r>
              <a:rPr lang="en-US" sz="8000" b="1" i="1" dirty="0">
                <a:solidFill>
                  <a:srgbClr val="4F21F7"/>
                </a:solidFill>
                <a:latin typeface="Algerian" panose="04020705040A02060702" pitchFamily="82" charset="0"/>
              </a:rPr>
              <a:t/>
            </a:r>
            <a:br>
              <a:rPr lang="en-US" sz="8000" b="1" i="1" dirty="0">
                <a:solidFill>
                  <a:srgbClr val="4F21F7"/>
                </a:solidFill>
                <a:latin typeface="Algerian" panose="04020705040A02060702" pitchFamily="82" charset="0"/>
              </a:rPr>
            </a:br>
            <a:r>
              <a:rPr lang="en-US" dirty="0" smtClean="0">
                <a:effectLst>
                  <a:glow rad="127000">
                    <a:srgbClr val="FF9933"/>
                  </a:glow>
                </a:effectLst>
              </a:rPr>
              <a:t>upon </a:t>
            </a:r>
            <a:r>
              <a:rPr lang="en-US" dirty="0">
                <a:effectLst>
                  <a:glow rad="127000">
                    <a:srgbClr val="FF9933"/>
                  </a:glow>
                </a:effectLst>
              </a:rPr>
              <a:t>entering Canaan? </a:t>
            </a:r>
            <a:endParaRPr lang="en-US" sz="4400" dirty="0">
              <a:effectLst>
                <a:glow rad="127000">
                  <a:srgbClr val="FF9933"/>
                </a:glow>
              </a:effectLst>
              <a:latin typeface="+mn-lt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138195" y="3140968"/>
            <a:ext cx="7984441" cy="1512168"/>
          </a:xfrm>
          <a:prstGeom prst="verticalScroll">
            <a:avLst/>
          </a:prstGeom>
          <a:solidFill>
            <a:schemeClr val="tx1">
              <a:lumMod val="25000"/>
              <a:lumOff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ell MT" panose="02020503060305020303" pitchFamily="18" charset="0"/>
              </a:rPr>
              <a:t>STATUTES</a:t>
            </a:r>
            <a:endParaRPr lang="en-CA" sz="24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45740" y="1412776"/>
            <a:ext cx="2664296" cy="2160240"/>
          </a:xfrm>
          <a:prstGeom prst="lightningBolt">
            <a:avLst/>
          </a:prstGeom>
          <a:solidFill>
            <a:srgbClr val="FF6600"/>
          </a:solidFill>
          <a:ln w="76200"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2764" y="6498117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42000"/>
              </a:srgbClr>
            </a:gs>
            <a:gs pos="50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100000">
              <a:srgbClr val="3366FF">
                <a:alpha val="6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9" y="440668"/>
            <a:ext cx="1123324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Gesenius Hebrew Lexicon   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pg. 954 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continued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- … reaping, harvest of grain.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  <a:t>The Lexicon then goes on listing the </a:t>
            </a:r>
            <a:r>
              <a:rPr lang="en-CA" sz="2800" u="sng" dirty="0" smtClean="0">
                <a:solidFill>
                  <a:schemeClr val="accent3">
                    <a:lumMod val="75000"/>
                  </a:schemeClr>
                </a:solidFill>
              </a:rPr>
              <a:t>man</a:t>
            </a:r>
            <a: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  <a:t>y times </a:t>
            </a:r>
            <a:b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  <a:t>the harvest is referenced throughout the </a:t>
            </a:r>
            <a:r>
              <a:rPr lang="en-CA" sz="28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  <a:t>anach.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Hebrew Lexicon  	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J Parkhurst  1762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CA" dirty="0" smtClean="0">
                <a:solidFill>
                  <a:schemeClr val="tx2"/>
                </a:solidFill>
              </a:rPr>
              <a:t>pg. 540</a:t>
            </a:r>
          </a:p>
          <a:p>
            <a:pPr>
              <a:spcAft>
                <a:spcPts val="2400"/>
              </a:spcAft>
            </a:pPr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	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-  </a:t>
            </a:r>
            <a:r>
              <a:rPr lang="en-CA" sz="2800" b="1" u="sng" dirty="0" smtClean="0">
                <a:solidFill>
                  <a:srgbClr val="FF33CC"/>
                </a:solidFill>
              </a:rPr>
              <a:t>to cut off</a:t>
            </a:r>
            <a:r>
              <a:rPr lang="en-CA" sz="2800" b="1" dirty="0" smtClean="0">
                <a:solidFill>
                  <a:srgbClr val="FF33CC"/>
                </a:solidFill>
              </a:rPr>
              <a:t>, </a:t>
            </a:r>
            <a:r>
              <a:rPr lang="en-CA" sz="2800" dirty="0" smtClean="0">
                <a:solidFill>
                  <a:schemeClr val="tx2"/>
                </a:solidFill>
              </a:rPr>
              <a:t>reap or mow, as the fruits of the earth.</a:t>
            </a:r>
          </a:p>
          <a:p>
            <a:pPr>
              <a:spcAft>
                <a:spcPts val="2400"/>
              </a:spcAft>
            </a:pP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Hebrew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Lexicon    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W. H. Barker    </a:t>
            </a:r>
            <a:r>
              <a:rPr lang="en-CA" dirty="0">
                <a:solidFill>
                  <a:schemeClr val="tx2"/>
                </a:solidFill>
              </a:rPr>
              <a:t>pg. </a:t>
            </a:r>
            <a:r>
              <a:rPr lang="en-CA" dirty="0" smtClean="0">
                <a:solidFill>
                  <a:schemeClr val="tx2"/>
                </a:solidFill>
              </a:rPr>
              <a:t>198</a:t>
            </a:r>
          </a:p>
          <a:p>
            <a:pPr>
              <a:spcAft>
                <a:spcPts val="2400"/>
              </a:spcAft>
            </a:pPr>
            <a:r>
              <a:rPr lang="en-CA" dirty="0">
                <a:solidFill>
                  <a:schemeClr val="tx2"/>
                </a:solidFill>
              </a:rPr>
              <a:t>	</a:t>
            </a:r>
            <a:r>
              <a:rPr lang="en-CA" sz="2800" dirty="0" smtClean="0">
                <a:solidFill>
                  <a:schemeClr val="tx2"/>
                </a:solidFill>
              </a:rPr>
              <a:t> 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-  </a:t>
            </a:r>
            <a:r>
              <a:rPr lang="en-CA" sz="2800" b="1" dirty="0" smtClean="0">
                <a:solidFill>
                  <a:srgbClr val="FF33CC"/>
                </a:solidFill>
              </a:rPr>
              <a:t>to cut, </a:t>
            </a:r>
            <a:r>
              <a:rPr lang="en-CA" sz="2800" dirty="0" err="1" smtClean="0">
                <a:solidFill>
                  <a:schemeClr val="tx2"/>
                </a:solidFill>
              </a:rPr>
              <a:t>fhorten</a:t>
            </a:r>
            <a:r>
              <a:rPr lang="en-CA" sz="2800" dirty="0" smtClean="0">
                <a:solidFill>
                  <a:schemeClr val="tx2"/>
                </a:solidFill>
              </a:rPr>
              <a:t> (shorten), to reap, cut mow, </a:t>
            </a:r>
            <a:r>
              <a:rPr lang="en-CA" sz="2800" dirty="0" err="1" smtClean="0">
                <a:solidFill>
                  <a:schemeClr val="tx2"/>
                </a:solidFill>
              </a:rPr>
              <a:t>harveft</a:t>
            </a:r>
            <a:r>
              <a:rPr lang="en-CA" sz="2800" dirty="0" smtClean="0">
                <a:solidFill>
                  <a:schemeClr val="tx2"/>
                </a:solidFill>
              </a:rPr>
              <a:t> 	</a:t>
            </a:r>
            <a:r>
              <a:rPr lang="en-CA" sz="2800" dirty="0"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solidFill>
                  <a:schemeClr val="tx2"/>
                </a:solidFill>
              </a:rPr>
              <a:t>   (harvest); a </a:t>
            </a:r>
            <a:r>
              <a:rPr lang="en-CA" sz="2800" dirty="0" err="1" smtClean="0">
                <a:solidFill>
                  <a:schemeClr val="tx2"/>
                </a:solidFill>
              </a:rPr>
              <a:t>harveft</a:t>
            </a:r>
            <a:r>
              <a:rPr lang="en-CA" sz="2800" dirty="0" smtClean="0">
                <a:solidFill>
                  <a:schemeClr val="tx2"/>
                </a:solidFill>
              </a:rPr>
              <a:t> (harvest) bough which bears fruit is 		    </a:t>
            </a:r>
            <a:r>
              <a:rPr lang="en-CA" sz="2800" dirty="0" err="1" smtClean="0">
                <a:solidFill>
                  <a:schemeClr val="tx2"/>
                </a:solidFill>
              </a:rPr>
              <a:t>ufually</a:t>
            </a:r>
            <a:r>
              <a:rPr lang="en-CA" sz="2800" dirty="0" smtClean="0">
                <a:solidFill>
                  <a:schemeClr val="tx2"/>
                </a:solidFill>
              </a:rPr>
              <a:t> (usually) </a:t>
            </a:r>
            <a:r>
              <a:rPr lang="en-CA" sz="2800" b="1" dirty="0" smtClean="0">
                <a:solidFill>
                  <a:srgbClr val="FF33CC"/>
                </a:solidFill>
              </a:rPr>
              <a:t>cut off</a:t>
            </a:r>
          </a:p>
          <a:p>
            <a:pPr>
              <a:spcAft>
                <a:spcPts val="2400"/>
              </a:spcAft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812" y="420308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12" name="Rectangle 11"/>
          <p:cNvSpPr/>
          <p:nvPr/>
        </p:nvSpPr>
        <p:spPr>
          <a:xfrm>
            <a:off x="690131" y="1124744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690131" y="3501008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684982" y="4867854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13567" r="15844" b="9013"/>
          <a:stretch/>
        </p:blipFill>
        <p:spPr>
          <a:xfrm>
            <a:off x="9493195" y="1474654"/>
            <a:ext cx="1713785" cy="1942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7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42000"/>
              </a:srgbClr>
            </a:gs>
            <a:gs pos="50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100000">
              <a:srgbClr val="3366FF">
                <a:alpha val="6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780" y="175550"/>
            <a:ext cx="11762218" cy="648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The Etymological Dictionary of the Hebrew Language  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Earnest Klein </a:t>
            </a:r>
          </a:p>
          <a:p>
            <a:pPr>
              <a:spcAft>
                <a:spcPts val="2400"/>
              </a:spcAft>
            </a:pPr>
            <a:r>
              <a:rPr lang="en-CA" sz="20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</a:t>
            </a:r>
            <a:r>
              <a:rPr lang="en-CA" sz="2800" dirty="0" err="1" smtClean="0">
                <a:solidFill>
                  <a:schemeClr val="tx2"/>
                </a:solidFill>
              </a:rPr>
              <a:t>qtzir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dirty="0">
                <a:solidFill>
                  <a:schemeClr val="tx2"/>
                </a:solidFill>
              </a:rPr>
              <a:t>-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harvesting, reaping, 2. harvest time, harvest,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   3.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cut grain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, 4. bough branch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Strong’s  </a:t>
            </a: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H7114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 	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prim root,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- to dock off,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espec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o harvest 				(grass or grain) 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cut down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, harvestman, reaper,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	to shorten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Summary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for  	   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</a:rPr>
              <a:t>qtzir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– all research sources thus far agree that this word designates an action of 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27000">
                    <a:srgbClr val="00FFFF"/>
                  </a:glow>
                </a:effectLst>
              </a:rPr>
              <a:t>CUTTING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in some respect .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There is now one more word that needs examination. It is the Hebrew word -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Omer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-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H6016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, that we read in English as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“sheaf.”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We need to be certain exactly what type of product Joshua was required to present!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04" y="944724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3214092" y="2096852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2782044" y="3659033"/>
            <a:ext cx="1080120" cy="47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357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24000"/>
              </a:srgbClr>
            </a:gs>
            <a:gs pos="92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32000">
              <a:srgbClr val="3366FF">
                <a:alpha val="26000"/>
              </a:srgbClr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772" y="620688"/>
            <a:ext cx="1123324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Strong’s 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H6016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– Omer</a:t>
            </a: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/>
            </a:r>
            <a:b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he-IL" sz="2400" b="1" dirty="0"/>
              <a:t> </a:t>
            </a:r>
            <a:r>
              <a:rPr lang="he-IL" sz="2800" b="1" dirty="0">
                <a:solidFill>
                  <a:srgbClr val="002060"/>
                </a:solidFill>
              </a:rPr>
              <a:t>עֹמֶר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b="1" dirty="0">
                <a:solidFill>
                  <a:srgbClr val="002060"/>
                </a:solidFill>
              </a:rPr>
              <a:t>ʻ</a:t>
            </a:r>
            <a:r>
              <a:rPr lang="en-CA" sz="2800" b="1" dirty="0" err="1">
                <a:solidFill>
                  <a:srgbClr val="002060"/>
                </a:solidFill>
              </a:rPr>
              <a:t>ômer</a:t>
            </a:r>
            <a:r>
              <a:rPr lang="en-CA" sz="2800" b="1" dirty="0">
                <a:solidFill>
                  <a:srgbClr val="002060"/>
                </a:solidFill>
              </a:rPr>
              <a:t>,</a:t>
            </a:r>
            <a:r>
              <a:rPr lang="en-CA" sz="2800" dirty="0">
                <a:solidFill>
                  <a:srgbClr val="002060"/>
                </a:solidFill>
              </a:rPr>
              <a:t> o'-</a:t>
            </a:r>
            <a:r>
              <a:rPr lang="en-CA" sz="2800" dirty="0" err="1">
                <a:solidFill>
                  <a:srgbClr val="002060"/>
                </a:solidFill>
              </a:rPr>
              <a:t>mer</a:t>
            </a:r>
            <a:r>
              <a:rPr lang="en-CA" sz="2800" dirty="0">
                <a:solidFill>
                  <a:srgbClr val="002060"/>
                </a:solidFill>
              </a:rPr>
              <a:t>; from </a:t>
            </a:r>
            <a:r>
              <a:rPr lang="en-CA" sz="2400" dirty="0">
                <a:hlinkClick r:id="rId2" tooltip="Strong's H6014"/>
              </a:rPr>
              <a:t>H6014</a:t>
            </a:r>
            <a:r>
              <a:rPr lang="en-CA" sz="2800" dirty="0">
                <a:solidFill>
                  <a:srgbClr val="002060"/>
                </a:solidFill>
              </a:rPr>
              <a:t>; properly, a heap, i.e.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a sheaf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;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	also </a:t>
            </a:r>
            <a:r>
              <a:rPr lang="en-CA" sz="2800" dirty="0">
                <a:solidFill>
                  <a:srgbClr val="002060"/>
                </a:solidFill>
              </a:rPr>
              <a:t>an </a:t>
            </a:r>
            <a:r>
              <a:rPr lang="en-CA" sz="2800" dirty="0" err="1">
                <a:solidFill>
                  <a:srgbClr val="002060"/>
                </a:solidFill>
              </a:rPr>
              <a:t>omer</a:t>
            </a:r>
            <a:r>
              <a:rPr lang="en-CA" sz="2800" dirty="0">
                <a:solidFill>
                  <a:srgbClr val="002060"/>
                </a:solidFill>
              </a:rPr>
              <a:t>, as a dry measure:—</a:t>
            </a:r>
            <a:r>
              <a:rPr lang="en-CA" sz="2800" dirty="0" err="1">
                <a:solidFill>
                  <a:srgbClr val="002060"/>
                </a:solidFill>
              </a:rPr>
              <a:t>omer</a:t>
            </a:r>
            <a:r>
              <a:rPr lang="en-CA" sz="2800" dirty="0">
                <a:solidFill>
                  <a:srgbClr val="002060"/>
                </a:solidFill>
              </a:rPr>
              <a:t>, sheaf</a:t>
            </a:r>
            <a:r>
              <a:rPr lang="en-CA" sz="2800" dirty="0" smtClean="0">
                <a:solidFill>
                  <a:srgbClr val="002060"/>
                </a:solidFill>
              </a:rPr>
              <a:t>.</a:t>
            </a:r>
            <a:br>
              <a:rPr lang="en-CA" sz="2800" dirty="0" smtClean="0">
                <a:solidFill>
                  <a:srgbClr val="002060"/>
                </a:solidFill>
              </a:rPr>
            </a:br>
            <a:endParaRPr lang="en-CA" sz="2800" dirty="0" smtClean="0">
              <a:solidFill>
                <a:srgbClr val="002060"/>
              </a:solidFill>
            </a:endParaRPr>
          </a:p>
          <a:p>
            <a:pPr>
              <a:spcAft>
                <a:spcPts val="2400"/>
              </a:spcAft>
            </a:pPr>
            <a:r>
              <a:rPr lang="en-CA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H6014</a:t>
            </a:r>
            <a:r>
              <a:rPr lang="he-IL" sz="2800" b="1" dirty="0" smtClean="0">
                <a:solidFill>
                  <a:srgbClr val="002060"/>
                </a:solidFill>
              </a:rPr>
              <a:t> </a:t>
            </a:r>
            <a:r>
              <a:rPr lang="he-IL" sz="2800" b="1" dirty="0">
                <a:solidFill>
                  <a:srgbClr val="002060"/>
                </a:solidFill>
              </a:rPr>
              <a:t>עָמַר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b="1" dirty="0">
                <a:solidFill>
                  <a:srgbClr val="002060"/>
                </a:solidFill>
              </a:rPr>
              <a:t>ʻ</a:t>
            </a:r>
            <a:r>
              <a:rPr lang="en-CA" sz="2800" b="1" dirty="0" err="1">
                <a:solidFill>
                  <a:srgbClr val="002060"/>
                </a:solidFill>
              </a:rPr>
              <a:t>âmar</a:t>
            </a:r>
            <a:r>
              <a:rPr lang="en-CA" sz="2800" b="1" dirty="0">
                <a:solidFill>
                  <a:srgbClr val="002060"/>
                </a:solidFill>
              </a:rPr>
              <a:t>,</a:t>
            </a:r>
            <a:r>
              <a:rPr lang="en-CA" sz="2800" dirty="0">
                <a:solidFill>
                  <a:srgbClr val="002060"/>
                </a:solidFill>
              </a:rPr>
              <a:t> aw-mar'; a primitive root; specifically (as </a:t>
            </a:r>
            <a:r>
              <a:rPr lang="en-CA" sz="2800" dirty="0" smtClean="0">
                <a:solidFill>
                  <a:srgbClr val="002060"/>
                </a:solidFill>
              </a:rPr>
              <a:t>	denominative </a:t>
            </a:r>
            <a:r>
              <a:rPr lang="en-CA" sz="2800" dirty="0">
                <a:solidFill>
                  <a:srgbClr val="002060"/>
                </a:solidFill>
              </a:rPr>
              <a:t>from </a:t>
            </a:r>
            <a:r>
              <a:rPr lang="en-CA" sz="2800" dirty="0">
                <a:hlinkClick r:id="rId3" tooltip="Strong's H6016"/>
              </a:rPr>
              <a:t>H6016</a:t>
            </a:r>
            <a:r>
              <a:rPr lang="en-CA" sz="2800" dirty="0">
                <a:solidFill>
                  <a:srgbClr val="002060"/>
                </a:solidFill>
              </a:rPr>
              <a:t>) properly, apparently to heap; </a:t>
            </a:r>
            <a:r>
              <a:rPr lang="en-CA" sz="2800" dirty="0" smtClean="0">
                <a:solidFill>
                  <a:srgbClr val="002060"/>
                </a:solidFill>
              </a:rPr>
              <a:t>	figuratively</a:t>
            </a:r>
            <a:r>
              <a:rPr lang="en-CA" sz="2800" dirty="0">
                <a:solidFill>
                  <a:srgbClr val="002060"/>
                </a:solidFill>
              </a:rPr>
              <a:t>, to chastise (as if piling blows);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to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ather 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CA" sz="2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rain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:</a:t>
            </a:r>
            <a:b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</a:b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	</a:t>
            </a:r>
            <a:r>
              <a:rPr lang="en-CA" sz="2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bind sheaves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, </a:t>
            </a:r>
            <a:r>
              <a:rPr lang="en-CA" sz="2800" dirty="0">
                <a:solidFill>
                  <a:srgbClr val="002060"/>
                </a:solidFill>
              </a:rPr>
              <a:t>make merchandise of</a:t>
            </a:r>
            <a:r>
              <a:rPr lang="en-CA" sz="2800" dirty="0" smtClean="0">
                <a:solidFill>
                  <a:srgbClr val="002060"/>
                </a:solidFill>
              </a:rPr>
              <a:t>.</a:t>
            </a:r>
            <a:br>
              <a:rPr lang="en-CA" sz="2800" dirty="0" smtClean="0">
                <a:solidFill>
                  <a:srgbClr val="002060"/>
                </a:solidFill>
              </a:rPr>
            </a:br>
            <a:endParaRPr lang="en-CA" sz="2800" dirty="0" smtClean="0">
              <a:solidFill>
                <a:srgbClr val="002060"/>
              </a:solidFill>
            </a:endParaRPr>
          </a:p>
          <a:p>
            <a:pPr>
              <a:spcAft>
                <a:spcPts val="2400"/>
              </a:spcAft>
            </a:pP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Gesenius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Hebrew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Chaldee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Lexicon 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(BLB)   	   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Omer</a:t>
            </a: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/>
            </a:r>
            <a:b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to bind closely together: 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Piel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en-CA" sz="2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to bind sheaves to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CA" sz="2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ether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.</a:t>
            </a:r>
            <a:endParaRPr lang="en-CA" sz="2800" u="sng" dirty="0" smtClean="0">
              <a:ln>
                <a:solidFill>
                  <a:srgbClr val="0000FF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812" y="420308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2" name="Rectangle 1"/>
          <p:cNvSpPr/>
          <p:nvPr/>
        </p:nvSpPr>
        <p:spPr>
          <a:xfrm>
            <a:off x="6742484" y="50851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ע מ ר</a:t>
            </a:r>
            <a:endParaRPr lang="en-CA" sz="3200" dirty="0">
              <a:solidFill>
                <a:srgbClr val="9900CC"/>
              </a:solidFill>
            </a:endParaRPr>
          </a:p>
        </p:txBody>
      </p:sp>
      <p:pic>
        <p:nvPicPr>
          <p:cNvPr id="6" name="Picture 21" descr="C:\Users\Rae\Desktop\Art on Desktop\white man clip art\yellow-blue smiley faces\smiley remi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839" y="3789040"/>
            <a:ext cx="18573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13567" r="15844" b="9013"/>
          <a:stretch/>
        </p:blipFill>
        <p:spPr>
          <a:xfrm>
            <a:off x="10452171" y="1726744"/>
            <a:ext cx="1533763" cy="1738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79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24000"/>
              </a:srgbClr>
            </a:gs>
            <a:gs pos="92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32000">
              <a:srgbClr val="3366FF">
                <a:alpha val="26000"/>
              </a:srgbClr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772" y="258225"/>
            <a:ext cx="11593288" cy="6034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</a:t>
            </a: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Hebrew Lexicon  	</a:t>
            </a:r>
            <a:r>
              <a:rPr lang="en-CA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J Parkhurst 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1762    pg. 387</a:t>
            </a:r>
            <a:b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Omer  - to press, squeeze, constipate into a narrow 			compass by pressure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to gather as corn into sheaves,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to contract or press it into 		a narrow compass</a:t>
            </a:r>
          </a:p>
          <a:p>
            <a:pPr>
              <a:spcAft>
                <a:spcPts val="2400"/>
              </a:spcAft>
            </a:pPr>
            <a:r>
              <a:rPr lang="en-CA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A Hebrew Lexicon        </a:t>
            </a:r>
            <a:r>
              <a:rPr lang="en-CA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by W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. H</a:t>
            </a:r>
            <a:r>
              <a:rPr lang="en-CA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Barker     </a:t>
            </a:r>
            <a:r>
              <a:rPr lang="en-CA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pg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143</a:t>
            </a:r>
            <a:b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to gather or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prefs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[press] together, 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to bind the </a:t>
            </a:r>
            <a:r>
              <a:rPr lang="en-CA" sz="2800" dirty="0" err="1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fheaves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		[sheaves] i.e. to pick up handfuls after the reaper</a:t>
            </a:r>
          </a:p>
          <a:p>
            <a:pPr lvl="0">
              <a:spcAft>
                <a:spcPts val="2400"/>
              </a:spcAft>
            </a:pP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Samuel </a:t>
            </a:r>
            <a:r>
              <a:rPr lang="en-CA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Bagster’s</a:t>
            </a: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Analytical Hebrew and </a:t>
            </a:r>
            <a:r>
              <a:rPr lang="en-CA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Chaldee</a:t>
            </a: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Lexicon – </a:t>
            </a:r>
            <a:b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</a:br>
            <a:r>
              <a:rPr lang="en-CA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	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	</a:t>
            </a:r>
            <a:r>
              <a:rPr lang="en-CA" sz="1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through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24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Benjamin Davidson, Hebrew College, Britain </a:t>
            </a:r>
            <a:r>
              <a:rPr lang="en-CA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pg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. 706 </a:t>
            </a:r>
            <a:b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</a:b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		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Omer</a:t>
            </a:r>
            <a:r>
              <a:rPr lang="en-CA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</a:rPr>
              <a:t> -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o bind sheaves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812" y="420308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2" name="Rectangle 1"/>
          <p:cNvSpPr/>
          <p:nvPr/>
        </p:nvSpPr>
        <p:spPr>
          <a:xfrm>
            <a:off x="909835" y="908720"/>
            <a:ext cx="136241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ע מ ר</a:t>
            </a:r>
            <a:endParaRPr lang="en-CA" sz="3200" dirty="0">
              <a:solidFill>
                <a:srgbClr val="99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835" y="3429000"/>
            <a:ext cx="136241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ע מ ר</a:t>
            </a:r>
            <a:endParaRPr lang="en-CA" sz="3200" dirty="0">
              <a:solidFill>
                <a:srgbClr val="99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835" y="5442801"/>
            <a:ext cx="13624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ע מ ר</a:t>
            </a:r>
            <a:endParaRPr lang="en-CA" sz="32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62000"/>
              </a:srgbClr>
            </a:gs>
            <a:gs pos="77000">
              <a:srgbClr val="FF6633">
                <a:alpha val="24000"/>
              </a:srgbClr>
            </a:gs>
            <a:gs pos="92000">
              <a:srgbClr val="FFFF00">
                <a:alpha val="41000"/>
              </a:srgbClr>
            </a:gs>
            <a:gs pos="15000">
              <a:srgbClr val="01A78F">
                <a:lumMod val="96000"/>
                <a:lumOff val="4000"/>
                <a:alpha val="41000"/>
              </a:srgbClr>
            </a:gs>
            <a:gs pos="32000">
              <a:srgbClr val="3366FF">
                <a:alpha val="26000"/>
              </a:srgbClr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82980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788" y="634707"/>
            <a:ext cx="11881320" cy="6034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Summary for 	     Omer – it is quite apparent that the action 	necessary is to gather, or group the stalks of wheat for the very 	special offering.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Assessment for Part #1 –</a:t>
            </a:r>
          </a:p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1.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By Hebrew definition we have determined that –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		   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rashith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is the prime factor, or first entity of its kind. 		    There is </a:t>
            </a:r>
            <a:r>
              <a:rPr lang="en-CA" sz="2800" b="1" u="sng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nothin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g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which comes 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prior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to it.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2.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By Hebrew definition we understand that –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		  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qtzir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describes the required </a:t>
            </a:r>
            <a:r>
              <a:rPr lang="en-CA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27000">
                    <a:srgbClr val="00FF00"/>
                  </a:glow>
                </a:effectLst>
              </a:rPr>
              <a:t>CUTTING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action for 		     harvesting the grain of the land.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3.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By Hebrew definition we realize that –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		  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omer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is the bundling action required to form a sheave.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812" y="4332730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2671809" y="562699"/>
            <a:ext cx="140637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ע מ ר</a:t>
            </a:r>
            <a:endParaRPr lang="en-CA" sz="3200" dirty="0">
              <a:solidFill>
                <a:srgbClr val="99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5665" y="3371011"/>
            <a:ext cx="1728192" cy="53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א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1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ת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591689" y="4629154"/>
            <a:ext cx="1080120" cy="542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ק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צ</a:t>
            </a:r>
            <a:r>
              <a:rPr lang="en-US" sz="10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י</a:t>
            </a:r>
            <a:r>
              <a:rPr lang="en-US" sz="10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ר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1519681" y="5871370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6600FF"/>
                </a:solidFill>
              </a:rPr>
              <a:t>ע</a:t>
            </a:r>
            <a:r>
              <a:rPr lang="en-US" sz="1000" b="1" dirty="0">
                <a:solidFill>
                  <a:srgbClr val="6600FF"/>
                </a:solidFill>
              </a:rPr>
              <a:t> </a:t>
            </a:r>
            <a:r>
              <a:rPr lang="en-US" sz="3200" b="1" dirty="0">
                <a:solidFill>
                  <a:srgbClr val="6600FF"/>
                </a:solidFill>
              </a:rPr>
              <a:t>מ</a:t>
            </a:r>
            <a:r>
              <a:rPr lang="en-US" sz="1000" b="1" dirty="0">
                <a:solidFill>
                  <a:srgbClr val="6600FF"/>
                </a:solidFill>
              </a:rPr>
              <a:t> </a:t>
            </a:r>
            <a:r>
              <a:rPr lang="en-US" sz="3200" b="1" dirty="0">
                <a:solidFill>
                  <a:srgbClr val="6600FF"/>
                </a:solidFill>
              </a:rPr>
              <a:t>ר</a:t>
            </a:r>
            <a:endParaRPr lang="en-CA" sz="3200" dirty="0">
              <a:solidFill>
                <a:srgbClr val="66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9876" y="116632"/>
            <a:ext cx="95793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#1.8:  Summary of Hebrew Definitions for &lt;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rashith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 &amp; &lt;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iqtsz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 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9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22000"/>
              </a:srgbClr>
            </a:gs>
            <a:gs pos="77000">
              <a:srgbClr val="FF6633">
                <a:alpha val="24000"/>
              </a:srgbClr>
            </a:gs>
            <a:gs pos="92000">
              <a:srgbClr val="FFFF00">
                <a:alpha val="41000"/>
              </a:srgbClr>
            </a:gs>
            <a:gs pos="58000">
              <a:srgbClr val="01A78F">
                <a:lumMod val="96000"/>
                <a:lumOff val="4000"/>
                <a:alpha val="41000"/>
              </a:srgbClr>
            </a:gs>
            <a:gs pos="32000">
              <a:srgbClr val="3366FF">
                <a:alpha val="26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772" y="116632"/>
            <a:ext cx="11737304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00"/>
              </a:spcAft>
            </a:pP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These are the definitions that pertain directly to this study. 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Yes there are other definitions which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do not apply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here.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What is the reason for this close examination into </a:t>
            </a:r>
            <a:r>
              <a:rPr lang="en-CA" sz="2800" u="sng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rashith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&amp; </a:t>
            </a:r>
            <a:r>
              <a:rPr lang="en-CA" sz="2800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q</a:t>
            </a:r>
            <a:r>
              <a:rPr lang="en-CA" sz="2800" u="sng" dirty="0" err="1" smtClean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tzir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?</a:t>
            </a:r>
            <a:b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We are going to review 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208080"/>
                </a:solidFill>
              </a:rPr>
              <a:t>Lev 23:10 </a:t>
            </a:r>
            <a:r>
              <a:rPr lang="en-CA" sz="2800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once a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g</a:t>
            </a:r>
            <a:r>
              <a:rPr lang="en-CA" sz="2800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ain</a:t>
            </a:r>
            <a:r>
              <a:rPr lang="en-CA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!  </a:t>
            </a:r>
            <a: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br>
              <a:rPr lang="en-CA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>Lev </a:t>
            </a:r>
            <a:r>
              <a:rPr lang="en-CA" sz="2800" b="1" dirty="0">
                <a:solidFill>
                  <a:srgbClr val="00B050"/>
                </a:solidFill>
              </a:rPr>
              <a:t>23:10</a:t>
            </a:r>
            <a:r>
              <a:rPr lang="en-CA" sz="2800" dirty="0">
                <a:solidFill>
                  <a:srgbClr val="00B050"/>
                </a:solidFill>
              </a:rPr>
              <a:t>  </a:t>
            </a:r>
            <a:r>
              <a:rPr lang="en-CA" sz="2800" dirty="0">
                <a:solidFill>
                  <a:srgbClr val="990000"/>
                </a:solidFill>
              </a:rPr>
              <a:t>Speak to the children of Israel, and thou shalt say to them, 	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/>
            </a:r>
            <a:b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/>
            </a:r>
            <a:br>
              <a:rPr lang="en-CA" sz="2800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</a:b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	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/>
            </a:r>
            <a:b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</a:t>
            </a:r>
            <a:r>
              <a:rPr lang="en-CA" sz="2800" dirty="0" smtClean="0">
                <a:solidFill>
                  <a:srgbClr val="990000"/>
                </a:solidFill>
                <a:effectLst/>
              </a:rPr>
              <a:t/>
            </a:r>
            <a:br>
              <a:rPr lang="en-CA" sz="2800" dirty="0" smtClean="0">
                <a:solidFill>
                  <a:srgbClr val="990000"/>
                </a:solidFill>
                <a:effectLst/>
              </a:rPr>
            </a:br>
            <a:r>
              <a:rPr lang="en-CA" sz="2800" dirty="0" smtClean="0">
                <a:solidFill>
                  <a:srgbClr val="990000"/>
                </a:solidFill>
                <a:effectLst/>
              </a:rPr>
              <a:t>	</a:t>
            </a:r>
          </a:p>
          <a:p>
            <a:pPr>
              <a:spcAft>
                <a:spcPts val="2400"/>
              </a:spcAft>
            </a:pPr>
            <a:r>
              <a:rPr lang="en-CA" sz="2800" b="1" dirty="0" smtClean="0">
                <a:solidFill>
                  <a:srgbClr val="99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</a:t>
            </a:r>
            <a:r>
              <a:rPr lang="en-CA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en-CA" sz="2800" dirty="0" smtClean="0">
                <a:solidFill>
                  <a:srgbClr val="002060"/>
                </a:solidFill>
                <a:effectLst/>
              </a:rPr>
            </a:br>
            <a:r>
              <a:rPr lang="en-CA" sz="2800" dirty="0" smtClean="0">
                <a:solidFill>
                  <a:srgbClr val="002060"/>
                </a:solidFill>
                <a:effectLst/>
              </a:rPr>
              <a:t>	</a:t>
            </a:r>
            <a:endParaRPr lang="en-CA" sz="28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812" y="420308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/>
          </a:p>
        </p:txBody>
      </p:sp>
      <p:sp>
        <p:nvSpPr>
          <p:cNvPr id="2" name="Rectangle 1"/>
          <p:cNvSpPr/>
          <p:nvPr/>
        </p:nvSpPr>
        <p:spPr>
          <a:xfrm>
            <a:off x="5961444" y="4869160"/>
            <a:ext cx="3168352" cy="432048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51" y="5450309"/>
            <a:ext cx="1650045" cy="1237534"/>
          </a:xfrm>
          <a:prstGeom prst="rect">
            <a:avLst/>
          </a:prstGeom>
          <a:ln w="889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1" descr="C:\Users\Rae\Desktop\Art on Desktop\white man clip art\yellow-blue smiley faces\smiley remi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36" y="5437506"/>
            <a:ext cx="1337496" cy="1323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0883" y="2423901"/>
            <a:ext cx="6911761" cy="486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6600FF"/>
                </a:solidFill>
                <a:effectLst>
                  <a:glow rad="127000">
                    <a:srgbClr val="FFFF00"/>
                  </a:glow>
                </a:effectLst>
              </a:rPr>
              <a:t>When ye shall enter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	</a:t>
            </a:r>
            <a:r>
              <a:rPr lang="en-CA" sz="2800" dirty="0">
                <a:solidFill>
                  <a:srgbClr val="002060"/>
                </a:solidFill>
              </a:rPr>
              <a:t>[cross the Jordan</a:t>
            </a:r>
            <a:r>
              <a:rPr lang="en-CA" sz="2800" dirty="0" smtClean="0">
                <a:solidFill>
                  <a:srgbClr val="002060"/>
                </a:solidFill>
              </a:rPr>
              <a:t>]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1270883" y="2906718"/>
            <a:ext cx="6911761" cy="48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6600FF"/>
                </a:solidFill>
                <a:effectLst>
                  <a:glow rad="127000">
                    <a:srgbClr val="00FF00"/>
                  </a:glow>
                </a:effectLst>
              </a:rPr>
              <a:t>into the land </a:t>
            </a:r>
            <a:r>
              <a:rPr lang="en-CA" sz="2800" dirty="0">
                <a:solidFill>
                  <a:srgbClr val="990000"/>
                </a:solidFill>
              </a:rPr>
              <a:t>which I give </a:t>
            </a:r>
            <a:r>
              <a:rPr lang="en-CA" sz="2800" dirty="0" smtClean="0">
                <a:solidFill>
                  <a:srgbClr val="990000"/>
                </a:solidFill>
              </a:rPr>
              <a:t>you,</a:t>
            </a:r>
            <a:r>
              <a:rPr lang="en-CA" sz="2800" dirty="0" smtClean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  </a:t>
            </a:r>
            <a:r>
              <a:rPr lang="en-CA" sz="2800" dirty="0" smtClean="0">
                <a:solidFill>
                  <a:srgbClr val="002060"/>
                </a:solidFill>
              </a:rPr>
              <a:t>[Canaan]</a:t>
            </a:r>
            <a:endParaRPr lang="en-CA" sz="2400" dirty="0"/>
          </a:p>
        </p:txBody>
      </p:sp>
      <p:sp>
        <p:nvSpPr>
          <p:cNvPr id="10" name="Rectangle 9"/>
          <p:cNvSpPr/>
          <p:nvPr/>
        </p:nvSpPr>
        <p:spPr>
          <a:xfrm>
            <a:off x="1270883" y="3392223"/>
            <a:ext cx="7631841" cy="546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990000"/>
                </a:solidFill>
              </a:rPr>
              <a:t>and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REAP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 			</a:t>
            </a:r>
            <a:r>
              <a:rPr lang="en-CA" sz="2800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[QTZIR - </a:t>
            </a:r>
            <a:r>
              <a:rPr lang="en-CA" sz="2800" b="1" u="sng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TO CUT OFF</a:t>
            </a:r>
            <a:r>
              <a:rPr lang="en-CA" sz="2800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]</a:t>
            </a:r>
            <a:endParaRPr lang="en-CA" sz="2400" dirty="0"/>
          </a:p>
        </p:txBody>
      </p:sp>
      <p:sp>
        <p:nvSpPr>
          <p:cNvPr id="12" name="Rectangle 11"/>
          <p:cNvSpPr/>
          <p:nvPr/>
        </p:nvSpPr>
        <p:spPr>
          <a:xfrm>
            <a:off x="1270883" y="3938509"/>
            <a:ext cx="9148401" cy="453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990000"/>
                </a:solidFill>
              </a:rPr>
              <a:t>the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HARVEST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CA" sz="2800" dirty="0">
                <a:solidFill>
                  <a:srgbClr val="990000"/>
                </a:solidFill>
              </a:rPr>
              <a:t>of it </a:t>
            </a:r>
            <a:r>
              <a:rPr lang="en-CA" sz="2800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[QTZIR  E  AT] </a:t>
            </a:r>
            <a:r>
              <a:rPr lang="en-CA" sz="2000" dirty="0">
                <a:solidFill>
                  <a:srgbClr val="993300"/>
                </a:solidFill>
              </a:rPr>
              <a:t>[please note the - </a:t>
            </a:r>
            <a:r>
              <a:rPr lang="en-CA" sz="2000" u="sng" dirty="0">
                <a:solidFill>
                  <a:srgbClr val="993300"/>
                </a:solidFill>
              </a:rPr>
              <a:t>Aleph </a:t>
            </a:r>
            <a:r>
              <a:rPr lang="en-CA" sz="2000" u="sng" dirty="0" err="1">
                <a:solidFill>
                  <a:srgbClr val="993300"/>
                </a:solidFill>
              </a:rPr>
              <a:t>Tav</a:t>
            </a:r>
            <a:r>
              <a:rPr lang="en-CA" sz="2000" dirty="0">
                <a:solidFill>
                  <a:srgbClr val="993300"/>
                </a:solidFill>
              </a:rPr>
              <a:t>],</a:t>
            </a:r>
            <a:endParaRPr lang="en-CA" dirty="0">
              <a:solidFill>
                <a:srgbClr val="99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379" y="4390229"/>
            <a:ext cx="8712465" cy="484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6600FF"/>
                </a:solidFill>
                <a:effectLst>
                  <a:glow rad="127000">
                    <a:srgbClr val="FFFF00"/>
                  </a:glow>
                </a:effectLst>
              </a:rPr>
              <a:t>then shall ye bring a sheaf,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	</a:t>
            </a:r>
            <a:r>
              <a:rPr lang="en-CA" sz="2800" dirty="0">
                <a:solidFill>
                  <a:srgbClr val="002060"/>
                </a:solidFill>
              </a:rPr>
              <a:t>[wheat bundle offering]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1269876" y="4876780"/>
            <a:ext cx="9980716" cy="450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rgbClr val="990000"/>
                </a:solidFill>
              </a:rPr>
              <a:t>the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 </a:t>
            </a:r>
            <a:r>
              <a:rPr lang="en-CA" sz="2800" b="1" dirty="0">
                <a:solidFill>
                  <a:srgbClr val="FF33CC"/>
                </a:solidFill>
                <a:effectLst>
                  <a:glow rad="127000">
                    <a:srgbClr val="0000FF"/>
                  </a:glow>
                </a:effectLst>
              </a:rPr>
              <a:t>first-fruits</a:t>
            </a:r>
            <a:r>
              <a:rPr lang="en-CA" sz="2800" b="1" dirty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 		</a:t>
            </a:r>
            <a:r>
              <a:rPr lang="en-CA" sz="2800" b="1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[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THE  </a:t>
            </a:r>
            <a:r>
              <a:rPr lang="en-CA" sz="2800" b="1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PREMIER CUTTING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 OF </a:t>
            </a:r>
            <a:r>
              <a:rPr lang="en-CA" sz="2800" b="1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GRAIN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]</a:t>
            </a:r>
            <a:endParaRPr lang="en-CA" sz="2400" dirty="0"/>
          </a:p>
        </p:txBody>
      </p:sp>
      <p:sp>
        <p:nvSpPr>
          <p:cNvPr id="16" name="Rectangle 15"/>
          <p:cNvSpPr/>
          <p:nvPr/>
        </p:nvSpPr>
        <p:spPr>
          <a:xfrm>
            <a:off x="1269876" y="5805722"/>
            <a:ext cx="2664296" cy="379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CA" sz="2800" dirty="0">
                <a:solidFill>
                  <a:srgbClr val="990000"/>
                </a:solidFill>
              </a:rPr>
              <a:t>to the </a:t>
            </a:r>
            <a:r>
              <a:rPr lang="en-CA" sz="2800" dirty="0" smtClean="0">
                <a:solidFill>
                  <a:srgbClr val="990000"/>
                </a:solidFill>
              </a:rPr>
              <a:t>priest …</a:t>
            </a:r>
            <a:endParaRPr lang="en-CA" sz="2800" dirty="0">
              <a:solidFill>
                <a:srgbClr val="99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0379" y="5329358"/>
            <a:ext cx="4882082" cy="47466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990000"/>
                </a:solidFill>
              </a:rPr>
              <a:t>of your </a:t>
            </a:r>
            <a:r>
              <a:rPr lang="en-CA" sz="2800" b="1" dirty="0">
                <a:ln>
                  <a:solidFill>
                    <a:srgbClr val="FF33CC"/>
                  </a:solidFill>
                </a:ln>
                <a:solidFill>
                  <a:srgbClr val="990000"/>
                </a:solidFill>
                <a:effectLst>
                  <a:glow rad="127000">
                    <a:srgbClr val="00FFFF"/>
                  </a:glow>
                </a:effectLst>
              </a:rPr>
              <a:t>harvest, </a:t>
            </a:r>
            <a:r>
              <a:rPr lang="en-CA" sz="2800" dirty="0">
                <a:solidFill>
                  <a:srgbClr val="990000"/>
                </a:solidFill>
                <a:effectLst>
                  <a:glow rad="127000">
                    <a:srgbClr val="389066">
                      <a:lumMod val="60000"/>
                      <a:lumOff val="40000"/>
                    </a:srgbClr>
                  </a:glow>
                </a:effectLst>
              </a:rPr>
              <a:t>		</a:t>
            </a:r>
            <a:r>
              <a:rPr lang="en-CA" sz="2800" dirty="0">
                <a:solidFill>
                  <a:srgbClr val="002060"/>
                </a:solidFill>
              </a:rPr>
              <a:t>[</a:t>
            </a:r>
            <a:r>
              <a:rPr lang="en-CA" sz="2800" dirty="0" err="1">
                <a:solidFill>
                  <a:srgbClr val="002060"/>
                </a:solidFill>
              </a:rPr>
              <a:t>Qtzir</a:t>
            </a:r>
            <a:r>
              <a:rPr lang="en-CA" sz="2800" dirty="0">
                <a:solidFill>
                  <a:srgbClr val="002060"/>
                </a:solidFill>
              </a:rPr>
              <a:t>]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10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17000"/>
                <a:lumMod val="32000"/>
                <a:lumOff val="68000"/>
              </a:srgbClr>
            </a:gs>
            <a:gs pos="60000">
              <a:srgbClr val="FFFF00">
                <a:alpha val="29000"/>
                <a:lumMod val="54000"/>
                <a:lumOff val="46000"/>
              </a:srgbClr>
            </a:gs>
            <a:gs pos="28000">
              <a:srgbClr val="00CC00">
                <a:alpha val="33000"/>
                <a:lumMod val="66000"/>
                <a:lumOff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0" y="188640"/>
            <a:ext cx="11377264" cy="936104"/>
          </a:xfrm>
          <a:prstGeom prst="roundRect">
            <a:avLst>
              <a:gd name="adj" fmla="val 36451"/>
            </a:avLst>
          </a:prstGeom>
          <a:gradFill flip="none" rotWithShape="1">
            <a:gsLst>
              <a:gs pos="0">
                <a:srgbClr val="C489FF">
                  <a:tint val="66000"/>
                  <a:satMod val="160000"/>
                </a:srgbClr>
              </a:gs>
              <a:gs pos="50000">
                <a:srgbClr val="C489FF">
                  <a:tint val="44500"/>
                  <a:satMod val="160000"/>
                </a:srgbClr>
              </a:gs>
              <a:gs pos="100000">
                <a:srgbClr val="C48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Are there more witnesses for the requirement to deliver </a:t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the </a:t>
            </a:r>
            <a:r>
              <a:rPr lang="en-CA" sz="2800" b="1" i="1" u="sng" dirty="0" smtClean="0">
                <a:solidFill>
                  <a:srgbClr val="6600FF"/>
                </a:solidFill>
                <a:latin typeface="Verdana"/>
              </a:rPr>
              <a:t>FIRST CUTTING OF GRAIN</a:t>
            </a:r>
            <a:r>
              <a:rPr lang="en-CA" sz="2800" b="1" i="1" dirty="0" smtClean="0">
                <a:solidFill>
                  <a:srgbClr val="6600FF"/>
                </a:solidFill>
                <a:latin typeface="Verdana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to the priest?</a:t>
            </a:r>
            <a:endParaRPr lang="en-CA" sz="2800" dirty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72447" y="1340768"/>
            <a:ext cx="5724636" cy="511847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 lnSpcReduction="10000"/>
            <a:sp3d extrusionH="57150">
              <a:bevelT h="25400" prst="softRound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smtClean="0">
                <a:solidFill>
                  <a:srgbClr val="0000FF"/>
                </a:solidFill>
                <a:latin typeface="Verdana"/>
              </a:rPr>
              <a:t>Deut 26:1, 2    </a:t>
            </a:r>
            <a:r>
              <a:rPr lang="en-CA" sz="1600" dirty="0" smtClean="0">
                <a:solidFill>
                  <a:schemeClr val="tx2"/>
                </a:solidFill>
                <a:latin typeface="Verdana"/>
              </a:rPr>
              <a:t>NASB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US" sz="2800" dirty="0" smtClean="0"/>
              <a:t>“Then it shall be, </a:t>
            </a:r>
            <a:r>
              <a:rPr lang="en-US" sz="2800" dirty="0" smtClean="0">
                <a:solidFill>
                  <a:srgbClr val="FF33CC"/>
                </a:solidFill>
              </a:rPr>
              <a:t>when you enter the land which </a:t>
            </a:r>
            <a:r>
              <a:rPr lang="en-US" sz="2800" dirty="0" smtClean="0">
                <a:solidFill>
                  <a:srgbClr val="0000FF"/>
                </a:solidFill>
              </a:rPr>
              <a:t>[Yahuah] </a:t>
            </a:r>
            <a:r>
              <a:rPr lang="en-US" sz="2800" dirty="0" smtClean="0">
                <a:solidFill>
                  <a:srgbClr val="FF33CC"/>
                </a:solidFill>
              </a:rPr>
              <a:t>your [Elohim] gives you as an inheritance, and you possess it and live in it, </a:t>
            </a:r>
            <a:r>
              <a:rPr lang="en-US" sz="2800" dirty="0" smtClean="0"/>
              <a:t>that you shall take some of the </a:t>
            </a:r>
            <a:r>
              <a:rPr lang="en-US" sz="2800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FIRST OF ALL 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the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p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roduce of the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round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US" sz="2800" dirty="0" smtClean="0"/>
              <a:t>which you bring in from your land that </a:t>
            </a:r>
            <a:r>
              <a:rPr lang="en-US" sz="2800" dirty="0" smtClean="0">
                <a:solidFill>
                  <a:srgbClr val="0000FF"/>
                </a:solidFill>
              </a:rPr>
              <a:t>[Yahuah] </a:t>
            </a:r>
            <a:r>
              <a:rPr lang="en-US" sz="2800" dirty="0" smtClean="0"/>
              <a:t>your [Elohim] gives you, and you shall put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n-US" sz="2800" dirty="0" smtClean="0"/>
              <a:t> in a basket and go to the place where </a:t>
            </a:r>
            <a:r>
              <a:rPr lang="en-US" sz="2800" dirty="0" smtClean="0">
                <a:solidFill>
                  <a:srgbClr val="0000FF"/>
                </a:solidFill>
              </a:rPr>
              <a:t>[Yahuah] </a:t>
            </a:r>
            <a:r>
              <a:rPr lang="en-US" sz="2800" dirty="0" smtClean="0"/>
              <a:t>your [Elohim] chooses to establish His name.”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 </a:t>
            </a:r>
            <a:endParaRPr lang="en-CA" sz="2800" dirty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5780" y="1340768"/>
            <a:ext cx="5328592" cy="511847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  <a:sp3d extrusionH="57150">
              <a:bevelT h="25400" prst="softRound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smtClean="0">
                <a:solidFill>
                  <a:srgbClr val="0000FF"/>
                </a:solidFill>
                <a:latin typeface="Verdana"/>
              </a:rPr>
              <a:t>Deut 18:3, 4   </a:t>
            </a:r>
            <a:r>
              <a:rPr lang="en-CA" sz="1600" dirty="0" smtClean="0">
                <a:solidFill>
                  <a:srgbClr val="002060"/>
                </a:solidFill>
                <a:latin typeface="Verdana"/>
              </a:rPr>
              <a:t>NASB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US" sz="2800" dirty="0" smtClean="0"/>
              <a:t>“Now this shall be the priests' due from the people, from those who offer a sacrifice, either an ox or a sheep, of which they shall give to the priest the shoulder and the </a:t>
            </a:r>
            <a:br>
              <a:rPr lang="en-US" sz="2800" dirty="0" smtClean="0"/>
            </a:br>
            <a:r>
              <a:rPr lang="en-US" sz="2800" dirty="0" smtClean="0"/>
              <a:t>two cheeks and the stomach.”</a:t>
            </a:r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r>
              <a:rPr lang="en-US" sz="2800" dirty="0" smtClean="0"/>
              <a:t>“You shall give him 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the </a:t>
            </a:r>
            <a:r>
              <a:rPr lang="en-US" sz="2800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FIRST FRUITS 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of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y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our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rain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, </a:t>
            </a:r>
            <a:r>
              <a:rPr lang="en-US" sz="2800" dirty="0" smtClean="0"/>
              <a:t>your new wine, and your oil, and the first shearing of your sheep.”</a:t>
            </a:r>
            <a:endParaRPr lang="en-CA" sz="2800" dirty="0" smtClean="0">
              <a:solidFill>
                <a:srgbClr val="2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45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98" y="980728"/>
            <a:ext cx="6048672" cy="568863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lnSpcReduction="10000"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Rev 14:14 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And I looked and saw a white cloud, and sitting on the cloud was One like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Son of </a:t>
            </a:r>
            <a:r>
              <a:rPr lang="en-US" sz="2800" dirty="0" err="1">
                <a:solidFill>
                  <a:prstClr val="black"/>
                </a:solidFill>
                <a:latin typeface="Centaur" pitchFamily="18" charset="0"/>
              </a:rPr>
              <a:t>Aḏam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, having on His head a golden crown, and in His hand a sharp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.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15</a:t>
            </a:r>
            <a:r>
              <a:rPr lang="en-US" sz="2800" dirty="0" smtClean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And another messenger came out of the Dwelling Place, crying with a loud voice to the One sitting on the cloud, “Send Your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 and reap, because the hour has come for You to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Centaur" pitchFamily="18" charset="0"/>
              </a:rPr>
              <a:t>reap,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because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the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Centaur" pitchFamily="18" charset="0"/>
              </a:rPr>
              <a:t> HARVEST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the earth is ripe.”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16</a:t>
            </a:r>
            <a:r>
              <a:rPr lang="en-US" sz="2800" dirty="0" smtClean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the One sitting on the cloud thrust in His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 on the earth, and the earth was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Centaur" pitchFamily="18" charset="0"/>
              </a:rPr>
              <a:t>reaped. </a:t>
            </a:r>
            <a:endParaRPr lang="en-US" sz="2800" b="1" dirty="0" smtClean="0">
              <a:solidFill>
                <a:prstClr val="black"/>
              </a:solidFill>
              <a:effectLst>
                <a:glow rad="127000">
                  <a:srgbClr val="99FF66"/>
                </a:glow>
              </a:effectLst>
              <a:latin typeface="Centaur" pitchFamily="18" charset="0"/>
            </a:endParaRP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17</a:t>
            </a:r>
            <a:r>
              <a:rPr lang="en-US" sz="2800" dirty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entaur" pitchFamily="18" charset="0"/>
              </a:rPr>
              <a:t>And another messenger came out of the Dwelling Place which is in the heaven, and he too held a sharp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. </a:t>
            </a:r>
            <a:endParaRPr lang="en-US" b="1" dirty="0">
              <a:solidFill>
                <a:prstClr val="black"/>
              </a:solidFill>
              <a:effectLst>
                <a:glow rad="127000">
                  <a:srgbClr val="99FF66"/>
                </a:glow>
              </a:effectLst>
              <a:latin typeface="Centaur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764" y="188640"/>
            <a:ext cx="11665296" cy="576064"/>
          </a:xfrm>
          <a:prstGeom prst="rect">
            <a:avLst/>
          </a:prstGeom>
          <a:solidFill>
            <a:srgbClr val="00FFFF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i="1" dirty="0" smtClean="0">
                <a:ln w="28575">
                  <a:solidFill>
                    <a:srgbClr val="0000FF"/>
                  </a:solidFill>
                </a:ln>
                <a:solidFill>
                  <a:srgbClr val="FF99FF"/>
                </a:solidFill>
                <a:latin typeface="Arial Black" panose="020B0A04020102020204" pitchFamily="34" charset="0"/>
              </a:rPr>
              <a:t>What is the </a:t>
            </a:r>
            <a:r>
              <a:rPr lang="en-CA" sz="3600" i="1" dirty="0" smtClean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Sickle’s </a:t>
            </a:r>
            <a:r>
              <a:rPr lang="en-CA" sz="3600" i="1" dirty="0" smtClean="0">
                <a:ln w="28575">
                  <a:solidFill>
                    <a:srgbClr val="0000FF"/>
                  </a:solidFill>
                </a:ln>
                <a:solidFill>
                  <a:srgbClr val="FF99FF"/>
                </a:solidFill>
                <a:latin typeface="Arial Black" panose="020B0A04020102020204" pitchFamily="34" charset="0"/>
              </a:rPr>
              <a:t>Commission?</a:t>
            </a:r>
            <a:r>
              <a:rPr lang="en-CA" sz="3600" i="1" dirty="0" smtClean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 </a:t>
            </a:r>
            <a:r>
              <a:rPr lang="en-CA" sz="3600" i="1" dirty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 </a:t>
            </a:r>
            <a:r>
              <a:rPr lang="en-CA" sz="3600" i="1" dirty="0" smtClean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Reaping!</a:t>
            </a:r>
            <a:endParaRPr lang="en-CA" sz="3600" i="1" dirty="0">
              <a:ln w="28575">
                <a:solidFill>
                  <a:srgbClr val="0000FF"/>
                </a:solidFill>
              </a:ln>
              <a:solidFill>
                <a:srgbClr val="99FF6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87285" y="980728"/>
            <a:ext cx="5806381" cy="5688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18</a:t>
            </a:r>
            <a:r>
              <a:rPr lang="en-US" sz="2800" dirty="0" smtClean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And another messenger came out from the altar, having authority over the fire, and he cried with a loud cry to him having the sharp </a:t>
            </a:r>
            <a:r>
              <a:rPr lang="en-US" sz="2800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saying, “Send your sharp </a:t>
            </a:r>
            <a:r>
              <a:rPr lang="en-US" sz="2800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 and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Centaur" pitchFamily="18" charset="0"/>
              </a:rPr>
              <a:t>gather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 the clusters of the vine of the earth, because her grapes are ripe.”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19</a:t>
            </a:r>
            <a:r>
              <a:rPr lang="en-US" sz="2800" dirty="0" smtClean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And the messenger thrust his </a:t>
            </a:r>
            <a:r>
              <a:rPr lang="en-US" sz="2800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Centaur" pitchFamily="18" charset="0"/>
              </a:rPr>
              <a:t>sickle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 into the earth and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Centaur" pitchFamily="18" charset="0"/>
              </a:rPr>
              <a:t>gathered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 the vine of the earth, and threw it into the great winepress of the wrath of Elohim.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entaur" pitchFamily="18" charset="0"/>
              </a:rPr>
              <a:t>20</a:t>
            </a:r>
            <a:r>
              <a:rPr lang="en-US" sz="2800" dirty="0" smtClean="0">
                <a:solidFill>
                  <a:srgbClr val="FFCCFF"/>
                </a:solidFill>
                <a:latin typeface="Centaur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And the winepress was trodden outside the city, and blood came out of the winepress, up to the bridles of the horses, for about three hundred </a:t>
            </a:r>
            <a:r>
              <a:rPr lang="en-US" sz="2800" dirty="0" err="1" smtClean="0">
                <a:solidFill>
                  <a:prstClr val="black"/>
                </a:solidFill>
                <a:latin typeface="Centaur" pitchFamily="18" charset="0"/>
              </a:rPr>
              <a:t>kilometres</a:t>
            </a:r>
            <a:r>
              <a:rPr lang="en-US" sz="2800" dirty="0" smtClean="0">
                <a:solidFill>
                  <a:prstClr val="black"/>
                </a:solidFill>
                <a:latin typeface="Centaur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Centaur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8551796" y="974497"/>
            <a:ext cx="5328591" cy="5688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Georgia" panose="02040502050405020303" pitchFamily="18" charset="0"/>
              </a:rPr>
              <a:t>18</a:t>
            </a:r>
            <a:r>
              <a:rPr lang="en-US" dirty="0" smtClean="0">
                <a:solidFill>
                  <a:srgbClr val="FFCCFF"/>
                </a:solidFill>
                <a:latin typeface="Georgia" panose="02040502050405020303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another messenger came out from the altar, having authority over the fire, and he cried with a loud cry to him having the sharp </a:t>
            </a:r>
            <a:r>
              <a:rPr lang="en-US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sickle</a:t>
            </a:r>
            <a:r>
              <a:rPr lang="en-US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saying, “Send your sharp </a:t>
            </a:r>
            <a:r>
              <a:rPr lang="en-US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sickle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b="1" dirty="0" smtClean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Georgia" panose="02040502050405020303" pitchFamily="18" charset="0"/>
              </a:rPr>
              <a:t>gather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 the clusters of the vine of the earth, because her grapes are ripe.” 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Georgia" panose="02040502050405020303" pitchFamily="18" charset="0"/>
              </a:rPr>
              <a:t>19</a:t>
            </a:r>
            <a:r>
              <a:rPr lang="en-US" dirty="0" smtClean="0">
                <a:solidFill>
                  <a:srgbClr val="FFCCFF"/>
                </a:solidFill>
                <a:latin typeface="Georgia" panose="02040502050405020303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the messenger thrust his </a:t>
            </a:r>
            <a:r>
              <a:rPr lang="en-US" u="sng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sickle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 into the earth and </a:t>
            </a:r>
            <a:r>
              <a:rPr lang="en-US" b="1" dirty="0" smtClean="0">
                <a:solidFill>
                  <a:prstClr val="black"/>
                </a:solidFill>
                <a:effectLst>
                  <a:glow rad="127000">
                    <a:srgbClr val="99FF66"/>
                  </a:glow>
                </a:effectLst>
                <a:latin typeface="Georgia" panose="02040502050405020303" pitchFamily="18" charset="0"/>
              </a:rPr>
              <a:t>gathered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 the vine of the earth, and threw it into the great winepress of the wrath of Elohim. </a:t>
            </a: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Georgia" panose="02040502050405020303" pitchFamily="18" charset="0"/>
              </a:rPr>
              <a:t>20</a:t>
            </a:r>
            <a:r>
              <a:rPr lang="en-US" dirty="0" smtClean="0">
                <a:solidFill>
                  <a:srgbClr val="FFCCFF"/>
                </a:solidFill>
                <a:latin typeface="Georgia" panose="02040502050405020303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the winepress was trodden outside the city, and blood came out of the winepress, up to the bridles of the horses, for about three hundred </a:t>
            </a:r>
            <a:r>
              <a:rPr lang="en-US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kilometres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0475" y="6310022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ysClr val="windowText" lastClr="000000"/>
                </a:solidFill>
              </a:rPr>
              <a:pPr/>
              <a:t>67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CC0099">
                <a:alpha val="17000"/>
                <a:lumMod val="32000"/>
                <a:lumOff val="68000"/>
              </a:srgbClr>
            </a:gs>
            <a:gs pos="60000">
              <a:srgbClr val="FFFF00">
                <a:alpha val="29000"/>
                <a:lumMod val="54000"/>
                <a:lumOff val="46000"/>
              </a:srgbClr>
            </a:gs>
            <a:gs pos="28000">
              <a:srgbClr val="00CC00">
                <a:alpha val="33000"/>
                <a:lumMod val="66000"/>
                <a:lumOff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4012" y="2348880"/>
            <a:ext cx="9505056" cy="4233165"/>
          </a:xfrm>
          <a:noFill/>
          <a:ln w="57150">
            <a:noFill/>
          </a:ln>
          <a:effectLst/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</a:rPr>
              <a:t>Will the – </a:t>
            </a:r>
            <a:br>
              <a:rPr lang="en-CA" sz="2800" dirty="0" smtClean="0">
                <a:solidFill>
                  <a:schemeClr val="tx2"/>
                </a:solidFill>
              </a:rPr>
            </a:br>
            <a:endParaRPr lang="en-CA" sz="2800" dirty="0" smtClean="0">
              <a:solidFill>
                <a:schemeClr val="tx2"/>
              </a:solidFill>
            </a:endParaRPr>
          </a:p>
          <a:p>
            <a:pPr algn="ctr"/>
            <a:r>
              <a:rPr lang="en-CA" sz="2800" b="1" i="1" u="sng" dirty="0" smtClean="0">
                <a:solidFill>
                  <a:srgbClr val="6600FF"/>
                </a:solidFill>
                <a:latin typeface="Verdana"/>
              </a:rPr>
              <a:t>FIRST CUTTING OF GRAIN</a:t>
            </a:r>
            <a:br>
              <a:rPr lang="en-CA" sz="2800" b="1" i="1" u="sng" dirty="0" smtClean="0">
                <a:solidFill>
                  <a:srgbClr val="6600FF"/>
                </a:solidFill>
                <a:latin typeface="Verdana"/>
              </a:rPr>
            </a:br>
            <a:r>
              <a:rPr lang="en-CA" sz="2800" b="1" i="1" dirty="0" smtClean="0">
                <a:solidFill>
                  <a:srgbClr val="6600FF"/>
                </a:solidFill>
                <a:latin typeface="Verdana"/>
              </a:rPr>
              <a:t> </a:t>
            </a:r>
          </a:p>
          <a:p>
            <a:pPr algn="ctr"/>
            <a:r>
              <a:rPr lang="en-CA" sz="3600" b="1" i="1" u="sng" dirty="0" smtClean="0">
                <a:solidFill>
                  <a:srgbClr val="FF3300"/>
                </a:solidFill>
                <a:latin typeface="Georgia" panose="02040502050405020303" pitchFamily="18" charset="0"/>
              </a:rPr>
              <a:t>INCLUDE THE DOUGH</a:t>
            </a:r>
            <a:r>
              <a:rPr lang="en-CA" sz="2800" dirty="0" smtClean="0">
                <a:solidFill>
                  <a:schemeClr val="tx2"/>
                </a:solidFill>
              </a:rPr>
              <a:t/>
            </a:r>
            <a:br>
              <a:rPr lang="en-CA" sz="2800" dirty="0" smtClean="0">
                <a:solidFill>
                  <a:schemeClr val="tx2"/>
                </a:solidFill>
              </a:rPr>
            </a:br>
            <a:endParaRPr lang="en-CA" sz="2800" dirty="0" smtClean="0">
              <a:solidFill>
                <a:schemeClr val="tx2"/>
              </a:solidFill>
            </a:endParaRPr>
          </a:p>
          <a:p>
            <a:pPr algn="ctr"/>
            <a:r>
              <a:rPr lang="en-CA" sz="2800" dirty="0" smtClean="0">
                <a:solidFill>
                  <a:schemeClr val="tx2"/>
                </a:solidFill>
              </a:rPr>
              <a:t>  (which is required prior to creating bread)?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endParaRPr lang="en-CA" sz="2800" dirty="0" smtClean="0">
              <a:solidFill>
                <a:schemeClr val="tx2"/>
              </a:solidFill>
              <a:latin typeface="Verdana"/>
            </a:endParaRP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10126860" y="3645024"/>
            <a:ext cx="1800200" cy="1000128"/>
          </a:xfrm>
          <a:prstGeom prst="curvedLeftArrow">
            <a:avLst>
              <a:gd name="adj1" fmla="val 18110"/>
              <a:gd name="adj2" fmla="val 50000"/>
              <a:gd name="adj3" fmla="val 54804"/>
            </a:avLst>
          </a:prstGeom>
          <a:gradFill>
            <a:gsLst>
              <a:gs pos="95000">
                <a:srgbClr val="CC0099">
                  <a:lumMod val="32000"/>
                  <a:lumOff val="68000"/>
                  <a:alpha val="94000"/>
                </a:srgbClr>
              </a:gs>
              <a:gs pos="60000">
                <a:srgbClr val="FFFF00">
                  <a:lumMod val="54000"/>
                  <a:lumOff val="46000"/>
                  <a:alpha val="79000"/>
                </a:srgbClr>
              </a:gs>
              <a:gs pos="28000">
                <a:srgbClr val="00CC00">
                  <a:lumMod val="66000"/>
                  <a:lumOff val="34000"/>
                  <a:alpha val="9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00FF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324" y="188640"/>
            <a:ext cx="3960440" cy="2819296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pic>
        <p:nvPicPr>
          <p:cNvPr id="1026" name="Picture 2" descr="C:\Users\Rae\Desktop\sicle g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37" y="20923"/>
            <a:ext cx="4248472" cy="31863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esktop\sickle grain 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6" y="3212976"/>
            <a:ext cx="3962400" cy="26400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5978115" y="1656519"/>
            <a:ext cx="448617" cy="3240360"/>
          </a:xfrm>
          <a:prstGeom prst="rightBrace">
            <a:avLst>
              <a:gd name="adj1" fmla="val 74969"/>
              <a:gd name="adj2" fmla="val 5000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66018" y="1412776"/>
            <a:ext cx="3528395" cy="144016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09898" y="240328"/>
            <a:ext cx="36364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#1.9:  The Wave Sheaf </a:t>
            </a:r>
            <a:b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Grain Offering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20000">
              <a:srgbClr val="FF6633">
                <a:alpha val="30000"/>
              </a:srgbClr>
            </a:gs>
            <a:gs pos="74000">
              <a:srgbClr val="FFFF00">
                <a:alpha val="57000"/>
              </a:srgbClr>
            </a:gs>
            <a:gs pos="46000">
              <a:srgbClr val="01A78F">
                <a:alpha val="58000"/>
              </a:srgbClr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268760"/>
            <a:ext cx="11809312" cy="5256584"/>
          </a:xfrm>
          <a:solidFill>
            <a:schemeClr val="bg1"/>
          </a:solidFill>
          <a:ln>
            <a:solidFill>
              <a:srgbClr val="66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2800" dirty="0"/>
              <a:t> </a:t>
            </a:r>
          </a:p>
          <a:p>
            <a:pPr lvl="0"/>
            <a:endParaRPr lang="en-CA" sz="2600" dirty="0" smtClean="0">
              <a:solidFill>
                <a:schemeClr val="tx2"/>
              </a:solidFill>
              <a:latin typeface="Verdana"/>
            </a:endParaRPr>
          </a:p>
          <a:p>
            <a:pPr lvl="0"/>
            <a:r>
              <a:rPr lang="en-CA" sz="2600" dirty="0" smtClean="0">
                <a:solidFill>
                  <a:schemeClr val="tx2"/>
                </a:solidFill>
                <a:latin typeface="Verdana"/>
              </a:rPr>
              <a:t>Lev </a:t>
            </a:r>
            <a:r>
              <a:rPr lang="en-CA" sz="2600" dirty="0">
                <a:solidFill>
                  <a:schemeClr val="tx2"/>
                </a:solidFill>
                <a:latin typeface="Verdana"/>
              </a:rPr>
              <a:t>23:12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And </a:t>
            </a:r>
            <a:r>
              <a:rPr lang="en-CA" sz="2600" dirty="0">
                <a:ln w="12700">
                  <a:solidFill>
                    <a:srgbClr val="6600FF"/>
                  </a:solidFill>
                </a:ln>
                <a:solidFill>
                  <a:srgbClr val="FF33CC"/>
                </a:solidFill>
                <a:effectLst>
                  <a:glow rad="558800">
                    <a:srgbClr val="FFFF00"/>
                  </a:glow>
                </a:effectLst>
                <a:latin typeface="Verdana"/>
              </a:rPr>
              <a:t>on that day </a:t>
            </a:r>
            <a:r>
              <a:rPr lang="en-CA" sz="2600" dirty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when you wave the sheaf,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you shall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	prepare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a </a:t>
            </a:r>
            <a:r>
              <a:rPr lang="en-CA" sz="2600" b="1" i="1" u="sng" dirty="0">
                <a:solidFill>
                  <a:srgbClr val="6600FF"/>
                </a:solidFill>
                <a:latin typeface="Verdana"/>
              </a:rPr>
              <a:t>male lamb</a:t>
            </a:r>
            <a:r>
              <a:rPr lang="en-CA" sz="2600" b="1" i="1" dirty="0">
                <a:solidFill>
                  <a:srgbClr val="6600FF"/>
                </a:solidFill>
                <a:latin typeface="Verdana"/>
              </a:rPr>
              <a:t>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a year old, a perfect one, as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an 			      </a:t>
            </a:r>
            <a:r>
              <a:rPr lang="en-CA" sz="26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Verdana"/>
              </a:rPr>
              <a:t>ascendin</a:t>
            </a:r>
            <a:r>
              <a:rPr lang="en-CA" sz="2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Verdana"/>
              </a:rPr>
              <a:t>g  </a:t>
            </a:r>
            <a:r>
              <a:rPr lang="en-CA" sz="26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Verdana"/>
              </a:rPr>
              <a:t>offerin</a:t>
            </a:r>
            <a:r>
              <a:rPr lang="en-CA" sz="2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Verdana"/>
              </a:rPr>
              <a:t>g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to </a:t>
            </a:r>
            <a:r>
              <a:rPr lang="he-IL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3000" dirty="0" smtClean="0">
                <a:solidFill>
                  <a:srgbClr val="0000FF"/>
                </a:solidFill>
                <a:latin typeface="Arial"/>
              </a:rPr>
              <a:t> [</a:t>
            </a:r>
            <a:r>
              <a:rPr lang="en-CA" sz="3000" dirty="0">
                <a:solidFill>
                  <a:srgbClr val="0000FF"/>
                </a:solidFill>
                <a:latin typeface="Arial"/>
              </a:rPr>
              <a:t>Y</a:t>
            </a:r>
            <a:r>
              <a:rPr lang="en-CA" sz="3000" dirty="0" smtClean="0">
                <a:solidFill>
                  <a:srgbClr val="0000FF"/>
                </a:solidFill>
                <a:latin typeface="Arial"/>
              </a:rPr>
              <a:t>ahuah]</a:t>
            </a:r>
            <a:r>
              <a:rPr lang="x-none" sz="2600" dirty="0" smtClean="0">
                <a:solidFill>
                  <a:srgbClr val="0000FF"/>
                </a:solidFill>
                <a:latin typeface="Verdana"/>
              </a:rPr>
              <a:t>,</a:t>
            </a:r>
            <a:endParaRPr lang="en-CA" sz="2600" dirty="0" smtClean="0">
              <a:solidFill>
                <a:srgbClr val="0000FF"/>
              </a:solidFill>
              <a:latin typeface="Verdana"/>
            </a:endParaRPr>
          </a:p>
          <a:p>
            <a:pPr lvl="0"/>
            <a:endParaRPr lang="en-CA" sz="2600" dirty="0" smtClean="0">
              <a:solidFill>
                <a:srgbClr val="0000FF"/>
              </a:solidFill>
              <a:effectLst>
                <a:glow rad="127000">
                  <a:srgbClr val="00FF00"/>
                </a:glow>
              </a:effectLst>
              <a:latin typeface="Verdana"/>
            </a:endParaRPr>
          </a:p>
          <a:p>
            <a:pPr lvl="0"/>
            <a:endParaRPr lang="en-CA" sz="2600" dirty="0">
              <a:solidFill>
                <a:srgbClr val="0000FF"/>
              </a:solidFill>
              <a:latin typeface="Verdana"/>
            </a:endParaRPr>
          </a:p>
          <a:p>
            <a:pPr lvl="0"/>
            <a:endParaRPr lang="en-CA" sz="2600" dirty="0" smtClean="0">
              <a:solidFill>
                <a:srgbClr val="0000FF"/>
              </a:solidFill>
              <a:latin typeface="Verdana"/>
            </a:endParaRPr>
          </a:p>
          <a:p>
            <a:pPr lvl="0"/>
            <a:endParaRPr lang="en-CA" sz="2600" dirty="0" smtClean="0">
              <a:solidFill>
                <a:srgbClr val="0000FF"/>
              </a:solidFill>
              <a:latin typeface="Verdana"/>
            </a:endParaRPr>
          </a:p>
          <a:p>
            <a:pPr lvl="0"/>
            <a:r>
              <a:rPr lang="x-none" sz="2600" dirty="0">
                <a:solidFill>
                  <a:srgbClr val="208080"/>
                </a:solidFill>
                <a:latin typeface="Verdana"/>
              </a:rPr>
              <a:t> 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						 					</a:t>
            </a:r>
            <a:r>
              <a:rPr lang="en-CA" sz="3000" dirty="0" smtClean="0">
                <a:solidFill>
                  <a:srgbClr val="0000FF"/>
                </a:solidFill>
                <a:latin typeface="Arial"/>
              </a:rPr>
              <a:t>	</a:t>
            </a:r>
            <a:br>
              <a:rPr lang="en-CA" sz="3000" dirty="0" smtClean="0">
                <a:solidFill>
                  <a:srgbClr val="0000FF"/>
                </a:solidFill>
                <a:latin typeface="Arial"/>
              </a:rPr>
            </a:br>
            <a:r>
              <a:rPr lang="en-CA" sz="3000" dirty="0" smtClean="0">
                <a:solidFill>
                  <a:srgbClr val="0000FF"/>
                </a:solidFill>
                <a:latin typeface="Arial"/>
              </a:rPr>
              <a:t/>
            </a:r>
            <a:br>
              <a:rPr lang="en-CA" sz="3000" dirty="0" smtClean="0">
                <a:solidFill>
                  <a:srgbClr val="0000FF"/>
                </a:solidFill>
                <a:latin typeface="Arial"/>
              </a:rPr>
            </a:br>
            <a:r>
              <a:rPr lang="en-CA" sz="3000" dirty="0" smtClean="0">
                <a:solidFill>
                  <a:srgbClr val="0000FF"/>
                </a:solidFill>
                <a:latin typeface="Arial"/>
              </a:rPr>
              <a:t>	       [Yahuah]</a:t>
            </a:r>
            <a:r>
              <a:rPr lang="en-CA" sz="2600" dirty="0" smtClean="0">
                <a:solidFill>
                  <a:srgbClr val="0000FF"/>
                </a:solidFill>
                <a:latin typeface="Verdana"/>
              </a:rPr>
              <a:t>,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a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sweet fragrance,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and its drink offering: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/>
            </a:r>
            <a:br>
              <a:rPr lang="en-CA" sz="2600" dirty="0" smtClean="0">
                <a:solidFill>
                  <a:srgbClr val="208080"/>
                </a:solidFill>
                <a:latin typeface="Verdana"/>
              </a:rPr>
            </a:b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              one-fourth of 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a </a:t>
            </a:r>
            <a:r>
              <a:rPr lang="en-CA" sz="2600" dirty="0" err="1">
                <a:solidFill>
                  <a:srgbClr val="208080"/>
                </a:solidFill>
                <a:latin typeface="Verdana"/>
              </a:rPr>
              <a:t>hin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 of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wine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.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69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816" y="248690"/>
            <a:ext cx="11593288" cy="736492"/>
          </a:xfrm>
          <a:prstGeom prst="rect">
            <a:avLst/>
          </a:prstGeom>
          <a:solidFill>
            <a:srgbClr val="FFFF66"/>
          </a:solidFill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dirty="0" smtClean="0">
                <a:solidFill>
                  <a:srgbClr val="663300"/>
                </a:solidFill>
                <a:latin typeface="Comic Sans MS" pitchFamily="66" charset="0"/>
              </a:rPr>
              <a:t>The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CUTTING, </a:t>
            </a:r>
            <a:r>
              <a:rPr lang="en-CA" sz="3200" dirty="0" smtClean="0">
                <a:solidFill>
                  <a:srgbClr val="663300"/>
                </a:solidFill>
                <a:latin typeface="Comic Sans MS" pitchFamily="66" charset="0"/>
              </a:rPr>
              <a:t>mixing, presenting and </a:t>
            </a: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EATING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CA" sz="3200" dirty="0" smtClean="0">
                <a:solidFill>
                  <a:srgbClr val="663300"/>
                </a:solidFill>
                <a:latin typeface="Comic Sans MS" pitchFamily="66" charset="0"/>
              </a:rPr>
              <a:t>sequences.</a:t>
            </a:r>
            <a:endParaRPr lang="en-CA" sz="32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1758" y="1425064"/>
            <a:ext cx="9459346" cy="576064"/>
          </a:xfrm>
          <a:prstGeom prst="rect">
            <a:avLst/>
          </a:prstGeom>
          <a:noFill/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6600">
                      <a:alpha val="48000"/>
                    </a:srgbClr>
                  </a:glow>
                </a:effectLst>
              </a:rPr>
              <a:t>Cutting</a:t>
            </a:r>
            <a:r>
              <a:rPr lang="en-US" sz="2800" b="1" dirty="0" smtClean="0">
                <a:solidFill>
                  <a:srgbClr val="0000FF"/>
                </a:solidFill>
              </a:rPr>
              <a:t> (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</a:rPr>
              <a:t>1</a:t>
            </a:r>
            <a:r>
              <a:rPr lang="en-US" sz="2800" b="1" baseline="30000" dirty="0" smtClean="0"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</a:rPr>
              <a:t>st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</a:rPr>
              <a:t> </a:t>
            </a:r>
            <a:r>
              <a:rPr lang="en-US" sz="2800" b="1" dirty="0" smtClean="0">
                <a:ln>
                  <a:solidFill>
                    <a:srgbClr val="6600FF"/>
                  </a:solidFill>
                </a:ln>
                <a:solidFill>
                  <a:srgbClr val="0000FF"/>
                </a:solidFill>
                <a:effectLst>
                  <a:glow rad="127000">
                    <a:srgbClr val="66FF99"/>
                  </a:glow>
                </a:effectLst>
              </a:rPr>
              <a:t>Harvest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en-US" sz="2800" b="1" dirty="0" smtClean="0">
                <a:solidFill>
                  <a:srgbClr val="800000"/>
                </a:solidFill>
              </a:rPr>
              <a:t>Task </a:t>
            </a:r>
            <a:r>
              <a:rPr lang="en-US" sz="2800" b="1" dirty="0" smtClean="0">
                <a:solidFill>
                  <a:srgbClr val="0000FF"/>
                </a:solidFill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Wave Sheaf </a:t>
            </a:r>
            <a:r>
              <a:rPr lang="en-US" sz="2000" dirty="0" smtClean="0">
                <a:solidFill>
                  <a:schemeClr val="tx2"/>
                </a:solidFill>
              </a:rPr>
              <a:t>and sacrifice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</a:rPr>
              <a:t>!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6380" y="3529695"/>
            <a:ext cx="4472096" cy="1072540"/>
          </a:xfrm>
          <a:prstGeom prst="rect">
            <a:avLst/>
          </a:prstGeom>
          <a:noFill/>
          <a:ln w="38100">
            <a:solidFill>
              <a:srgbClr val="CC00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This is the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(FIRST) </a:t>
            </a:r>
            <a:r>
              <a:rPr lang="en-US" sz="2800" b="1" dirty="0" smtClean="0">
                <a:solidFill>
                  <a:srgbClr val="0000FF"/>
                </a:solidFill>
              </a:rPr>
              <a:t>Bread Dough Mixing </a:t>
            </a:r>
            <a:r>
              <a:rPr lang="en-US" sz="2800" b="1" dirty="0" smtClean="0">
                <a:solidFill>
                  <a:srgbClr val="800000"/>
                </a:solidFill>
              </a:rPr>
              <a:t>Task!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286958">
            <a:off x="573683" y="1340768"/>
            <a:ext cx="1512168" cy="576064"/>
          </a:xfrm>
          <a:prstGeom prst="rect">
            <a:avLst/>
          </a:prstGeom>
          <a:solidFill>
            <a:schemeClr val="tx2"/>
          </a:solidFill>
          <a:ln w="57150">
            <a:solidFill>
              <a:srgbClr val="00FFFF"/>
            </a:solidFill>
          </a:ln>
          <a:effectLst>
            <a:glow rad="127000">
              <a:srgbClr val="99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2"/>
                  </a:solidFill>
                </a:ln>
                <a:effectLst>
                  <a:glow rad="127000">
                    <a:srgbClr val="00FF00"/>
                  </a:glow>
                </a:effectLst>
              </a:rPr>
              <a:t>Sickle!</a:t>
            </a:r>
            <a:endParaRPr lang="en-CA" sz="2400" b="1" dirty="0">
              <a:ln>
                <a:solidFill>
                  <a:schemeClr val="tx2"/>
                </a:solidFill>
              </a:ln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2903771" y="210930"/>
            <a:ext cx="404618" cy="2232247"/>
          </a:xfrm>
          <a:prstGeom prst="bentArrow">
            <a:avLst>
              <a:gd name="adj1" fmla="val 25000"/>
              <a:gd name="adj2" fmla="val 50000"/>
              <a:gd name="adj3" fmla="val 46023"/>
              <a:gd name="adj4" fmla="val 43750"/>
            </a:avLst>
          </a:prstGeom>
          <a:solidFill>
            <a:srgbClr val="009999"/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3502124" y="2492896"/>
            <a:ext cx="1800200" cy="2808312"/>
          </a:xfrm>
          <a:prstGeom prst="rightBrace">
            <a:avLst>
              <a:gd name="adj1" fmla="val 54177"/>
              <a:gd name="adj2" fmla="val 3193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81800" y="4602235"/>
            <a:ext cx="5786597" cy="62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dirty="0">
                <a:solidFill>
                  <a:schemeClr val="tx2"/>
                </a:solidFill>
                <a:latin typeface="Verdana"/>
              </a:rPr>
              <a:t>Lev 23:13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  and </a:t>
            </a:r>
            <a:r>
              <a:rPr lang="en-CA" sz="2600" u="sng" dirty="0">
                <a:solidFill>
                  <a:srgbClr val="6600FF"/>
                </a:solidFill>
                <a:latin typeface="Verdana"/>
              </a:rPr>
              <a:t>its grain offering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:</a:t>
            </a:r>
            <a:endParaRPr lang="en-CA" sz="2600" dirty="0"/>
          </a:p>
        </p:txBody>
      </p:sp>
      <p:sp>
        <p:nvSpPr>
          <p:cNvPr id="11" name="Rectangle 10"/>
          <p:cNvSpPr/>
          <p:nvPr/>
        </p:nvSpPr>
        <p:spPr>
          <a:xfrm>
            <a:off x="850027" y="4572398"/>
            <a:ext cx="11149041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					</a:t>
            </a:r>
            <a: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two-tenths </a:t>
            </a:r>
            <a:r>
              <a:rPr lang="en-CA" sz="2600" dirty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of an </a:t>
            </a:r>
            <a:r>
              <a:rPr lang="en-CA" sz="2600" dirty="0" err="1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ěphah</a:t>
            </a:r>
            <a:r>
              <a:rPr lang="en-CA" sz="2600" dirty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 of </a:t>
            </a:r>
            <a:r>
              <a:rPr lang="en-CA" sz="2600" b="1" i="1" u="sng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latin typeface="Verdana"/>
              </a:rPr>
              <a:t>FINE </a:t>
            </a:r>
            <a:r>
              <a:rPr lang="en-CA" sz="2600" b="1" i="1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latin typeface="Verdana"/>
              </a:rPr>
              <a:t>	</a:t>
            </a:r>
            <a:r>
              <a:rPr lang="en-CA" sz="2600" b="1" i="1" u="sng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latin typeface="Verdana"/>
              </a:rPr>
              <a:t>FLOUR MIXED WITH OIL</a:t>
            </a:r>
            <a:r>
              <a:rPr lang="en-CA" sz="2600" b="1" i="1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latin typeface="Verdana"/>
              </a:rPr>
              <a:t>,</a:t>
            </a:r>
            <a:r>
              <a:rPr lang="en-CA" sz="2600" dirty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 an offering made by fire to</a:t>
            </a:r>
            <a:r>
              <a:rPr lang="en-CA" sz="2600" b="1" dirty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endParaRPr lang="en-CA" sz="3200" dirty="0"/>
          </a:p>
        </p:txBody>
      </p:sp>
      <p:pic>
        <p:nvPicPr>
          <p:cNvPr id="12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94" y="3337491"/>
            <a:ext cx="1205787" cy="1378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3" y="3450767"/>
            <a:ext cx="1447501" cy="1085626"/>
          </a:xfrm>
          <a:prstGeom prst="rect">
            <a:avLst/>
          </a:prstGeom>
          <a:ln w="889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7966620" y="4077072"/>
            <a:ext cx="2952328" cy="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  <a:effectLst>
            <a:glow rad="38100">
              <a:srgbClr val="00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rved Left Arrow 13"/>
          <p:cNvSpPr/>
          <p:nvPr/>
        </p:nvSpPr>
        <p:spPr>
          <a:xfrm>
            <a:off x="11543766" y="3825786"/>
            <a:ext cx="588876" cy="1205933"/>
          </a:xfrm>
          <a:prstGeom prst="curvedLeftArrow">
            <a:avLst>
              <a:gd name="adj1" fmla="val 18768"/>
              <a:gd name="adj2" fmla="val 50000"/>
              <a:gd name="adj3" fmla="val 39931"/>
            </a:avLst>
          </a:prstGeom>
          <a:gradFill>
            <a:gsLst>
              <a:gs pos="6000">
                <a:srgbClr val="FF3399">
                  <a:alpha val="6000"/>
                </a:srgbClr>
              </a:gs>
              <a:gs pos="77000">
                <a:srgbClr val="FFFF00">
                  <a:alpha val="57000"/>
                </a:srgbClr>
              </a:gs>
              <a:gs pos="39000">
                <a:srgbClr val="01A78F">
                  <a:alpha val="58000"/>
                </a:srgbClr>
              </a:gs>
              <a:gs pos="91000">
                <a:srgbClr val="3366FF"/>
              </a:gs>
            </a:gsLst>
            <a:path path="circle">
              <a:fillToRect l="100000" t="100000"/>
            </a:path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46340" y="4077072"/>
            <a:ext cx="714101" cy="720080"/>
          </a:xfrm>
          <a:prstGeom prst="straightConnector1">
            <a:avLst/>
          </a:prstGeom>
          <a:ln w="76200">
            <a:solidFill>
              <a:srgbClr val="164B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3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2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332656"/>
            <a:ext cx="10729192" cy="6264695"/>
          </a:xfrm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Will the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Q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umran Dead Sea Scroll </a:t>
            </a:r>
            <a:b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</a:b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PRIESTLY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COURSE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based calendars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,</a:t>
            </a:r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sz="4000" u="sng" dirty="0" smtClean="0">
                <a:solidFill>
                  <a:schemeClr val="tx2"/>
                </a:solidFill>
                <a:latin typeface="Bell MT" panose="02020503060305020303" pitchFamily="18" charset="0"/>
              </a:rPr>
              <a:t>accuratel</a:t>
            </a:r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y reflect</a:t>
            </a:r>
            <a:r>
              <a:rPr lang="en-US" sz="4000" dirty="0" smtClean="0">
                <a:latin typeface="Bell MT" panose="02020503060305020303" pitchFamily="18" charset="0"/>
              </a:rPr>
              <a:t/>
            </a:r>
            <a:br>
              <a:rPr lang="en-US" sz="4000" dirty="0" smtClean="0">
                <a:latin typeface="Bell MT" panose="02020503060305020303" pitchFamily="18" charset="0"/>
              </a:rPr>
            </a:br>
            <a:r>
              <a:rPr lang="en-US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  <a:t>Yahuah’s</a:t>
            </a:r>
            <a:r>
              <a:rPr lang="en-US" sz="96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  <a:t/>
            </a:r>
            <a:br>
              <a:rPr lang="en-US" sz="96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</a:br>
            <a:r>
              <a:rPr lang="en-US" sz="12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  <a:t/>
            </a:r>
            <a:br>
              <a:rPr lang="en-US" sz="1200" b="1" i="1" dirty="0" smtClean="0">
                <a:ln>
                  <a:solidFill>
                    <a:srgbClr val="FF9933"/>
                  </a:solidFill>
                </a:ln>
                <a:solidFill>
                  <a:srgbClr val="4F21F7"/>
                </a:solidFill>
                <a:latin typeface="Algerian" panose="04020705040A02060702" pitchFamily="82" charset="0"/>
              </a:rPr>
            </a:br>
            <a:r>
              <a:rPr lang="en-US" sz="9600" b="1" i="1" dirty="0" smtClean="0">
                <a:solidFill>
                  <a:srgbClr val="4F21F7"/>
                </a:solidFill>
                <a:latin typeface="Algerian" panose="04020705040A02060702" pitchFamily="82" charset="0"/>
              </a:rPr>
              <a:t/>
            </a:r>
            <a:br>
              <a:rPr lang="en-US" sz="9600" b="1" i="1" dirty="0" smtClean="0">
                <a:solidFill>
                  <a:srgbClr val="4F21F7"/>
                </a:solidFill>
                <a:latin typeface="Algerian" panose="04020705040A02060702" pitchFamily="82" charset="0"/>
              </a:rPr>
            </a:br>
            <a:r>
              <a:rPr lang="en-US" dirty="0" smtClean="0">
                <a:effectLst>
                  <a:glow rad="127000">
                    <a:srgbClr val="FF9933"/>
                  </a:glow>
                </a:effectLst>
              </a:rPr>
              <a:t>for </a:t>
            </a:r>
            <a:r>
              <a:rPr lang="en-US" dirty="0">
                <a:effectLst>
                  <a:glow rad="127000">
                    <a:srgbClr val="FF9933"/>
                  </a:glow>
                </a:effectLst>
              </a:rPr>
              <a:t>entering Canaan? </a:t>
            </a:r>
            <a:endParaRPr lang="en-US" sz="4400" dirty="0">
              <a:effectLst>
                <a:glow rad="127000">
                  <a:srgbClr val="FF9933"/>
                </a:glow>
              </a:effectLst>
              <a:latin typeface="+mn-lt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138195" y="3717032"/>
            <a:ext cx="7984441" cy="1512168"/>
          </a:xfrm>
          <a:prstGeom prst="verticalScroll">
            <a:avLst/>
          </a:prstGeom>
          <a:solidFill>
            <a:schemeClr val="tx1">
              <a:lumMod val="25000"/>
              <a:lumOff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ell MT" panose="02020503060305020303" pitchFamily="18" charset="0"/>
                <a:ea typeface="+mj-ea"/>
                <a:cs typeface="+mj-cs"/>
              </a:rPr>
              <a:t>STATUTES</a:t>
            </a:r>
            <a:endParaRPr lang="en-CA" sz="24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117748" y="1635081"/>
            <a:ext cx="2520280" cy="2081951"/>
          </a:xfrm>
          <a:prstGeom prst="lightningBolt">
            <a:avLst/>
          </a:prstGeom>
          <a:solidFill>
            <a:srgbClr val="FF6600"/>
          </a:solidFill>
          <a:ln w="76200"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2764" y="6498117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6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5860" y="6520259"/>
            <a:ext cx="459232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772" y="476672"/>
            <a:ext cx="11521280" cy="602740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9933"/>
            </a:solidFill>
          </a:ln>
          <a:effectLst>
            <a:glow rad="228600">
              <a:srgbClr val="FB43D8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t">
            <a:noAutofit/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 smtClean="0">
                <a:solidFill>
                  <a:schemeClr val="tx2"/>
                </a:solidFill>
                <a:effectLst/>
                <a:latin typeface="+mn-lt"/>
                <a:ea typeface="Calibri"/>
                <a:cs typeface="Times New Roman"/>
              </a:rPr>
              <a:t>This </a:t>
            </a:r>
            <a:r>
              <a:rPr lang="en-CA" sz="2800" b="1" i="1" dirty="0" smtClean="0">
                <a:solidFill>
                  <a:srgbClr val="0000FF"/>
                </a:solidFill>
                <a:effectLst/>
                <a:latin typeface="+mn-lt"/>
                <a:ea typeface="Calibri"/>
                <a:cs typeface="Times New Roman"/>
              </a:rPr>
              <a:t>very</a:t>
            </a:r>
            <a:r>
              <a:rPr lang="en-CA" sz="2800" dirty="0" smtClean="0">
                <a:solidFill>
                  <a:schemeClr val="tx2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CA" sz="2800" b="1" i="1" dirty="0" smtClean="0">
                <a:solidFill>
                  <a:srgbClr val="0000FF"/>
                </a:solidFill>
                <a:effectLst/>
                <a:latin typeface="+mn-lt"/>
                <a:ea typeface="Calibri"/>
                <a:cs typeface="Times New Roman"/>
              </a:rPr>
              <a:t>specific </a:t>
            </a:r>
            <a:r>
              <a:rPr lang="en-CA" sz="2800" b="1" i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/>
                <a:cs typeface="Times New Roman"/>
              </a:rPr>
              <a:t>offering</a:t>
            </a:r>
            <a:r>
              <a:rPr lang="en-CA" sz="2800" b="1" i="1" dirty="0" smtClean="0">
                <a:solidFill>
                  <a:srgbClr val="0000FF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effectLst/>
                <a:latin typeface="+mn-lt"/>
                <a:ea typeface="Calibri"/>
                <a:cs typeface="Times New Roman"/>
              </a:rPr>
              <a:t>was </a:t>
            </a:r>
            <a:r>
              <a:rPr lang="en-CA" sz="5400" b="1" u="sng" dirty="0" smtClean="0">
                <a:ln>
                  <a:solidFill>
                    <a:srgbClr val="FF33CC"/>
                  </a:solidFill>
                </a:ln>
                <a:solidFill>
                  <a:srgbClr val="6600FF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TIMED</a:t>
            </a:r>
            <a:r>
              <a:rPr lang="en-CA" sz="5400" b="1" dirty="0" smtClean="0">
                <a:ln>
                  <a:solidFill>
                    <a:srgbClr val="FF33CC"/>
                  </a:solidFill>
                </a:ln>
                <a:solidFill>
                  <a:srgbClr val="6600FF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!</a:t>
            </a:r>
            <a:br>
              <a:rPr lang="en-CA" sz="5400" b="1" dirty="0" smtClean="0">
                <a:ln>
                  <a:solidFill>
                    <a:srgbClr val="FF33CC"/>
                  </a:solidFill>
                </a:ln>
                <a:solidFill>
                  <a:srgbClr val="6600FF"/>
                </a:solidFill>
                <a:latin typeface="Arial Black" panose="020B0A04020102020204" pitchFamily="34" charset="0"/>
                <a:ea typeface="Calibri"/>
                <a:cs typeface="Times New Roman"/>
              </a:rPr>
            </a:br>
            <a:endParaRPr lang="en-CA" sz="2000" b="1" dirty="0" smtClean="0">
              <a:ln>
                <a:solidFill>
                  <a:srgbClr val="FF33CC"/>
                </a:solidFill>
              </a:ln>
              <a:solidFill>
                <a:srgbClr val="6600FF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  <a:p>
            <a:r>
              <a:rPr lang="en-CA" sz="2800" dirty="0" err="1" smtClean="0">
                <a:solidFill>
                  <a:schemeClr val="tx2"/>
                </a:solidFill>
                <a:latin typeface="Verdana"/>
              </a:rPr>
              <a:t>Num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15:19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Then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it shall be,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				</a:t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	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of the </a:t>
            </a:r>
            <a:r>
              <a:rPr lang="en-CA" sz="3200" b="1" u="sng" dirty="0" smtClean="0">
                <a:ln w="19050">
                  <a:solidFill>
                    <a:srgbClr val="9900CC"/>
                  </a:solidFill>
                </a:ln>
                <a:solidFill>
                  <a:srgbClr val="FF9933"/>
                </a:solidFill>
                <a:latin typeface="Verdana"/>
              </a:rPr>
              <a:t>BREAD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 </a:t>
            </a:r>
            <a:r>
              <a:rPr lang="en-CA" sz="2800" dirty="0" smtClean="0">
                <a:solidFill>
                  <a:srgbClr val="FF9933"/>
                </a:solidFill>
                <a:latin typeface="Verdana"/>
              </a:rPr>
              <a:t>of </a:t>
            </a:r>
            <a:r>
              <a:rPr lang="en-CA" sz="2800" dirty="0">
                <a:solidFill>
                  <a:srgbClr val="FF9933"/>
                </a:solidFill>
                <a:latin typeface="Verdana"/>
              </a:rPr>
              <a:t>the </a:t>
            </a:r>
            <a:r>
              <a:rPr lang="en-CA" sz="2800" dirty="0" smtClean="0">
                <a:solidFill>
                  <a:srgbClr val="FF9933"/>
                </a:solidFill>
                <a:latin typeface="Verdana"/>
              </a:rPr>
              <a:t>land,</a:t>
            </a:r>
            <a:br>
              <a:rPr lang="en-CA" sz="2800" dirty="0" smtClean="0">
                <a:solidFill>
                  <a:srgbClr val="FF9933"/>
                </a:solidFill>
                <a:latin typeface="Verdana"/>
              </a:rPr>
            </a:br>
            <a:r>
              <a:rPr lang="en-CA" sz="2800" dirty="0" smtClean="0">
                <a:solidFill>
                  <a:srgbClr val="FF9933"/>
                </a:solidFill>
                <a:latin typeface="Verdana"/>
              </a:rPr>
              <a:t> </a:t>
            </a:r>
            <a:br>
              <a:rPr lang="en-CA" sz="2800" dirty="0" smtClean="0">
                <a:solidFill>
                  <a:srgbClr val="FF9933"/>
                </a:solidFill>
                <a:latin typeface="Verdana"/>
              </a:rPr>
            </a:br>
            <a:r>
              <a:rPr lang="en-CA" sz="2800" dirty="0">
                <a:solidFill>
                  <a:srgbClr val="FF9933"/>
                </a:solidFill>
                <a:latin typeface="Verdana"/>
              </a:rPr>
              <a:t>	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/>
            </a:r>
            <a:b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</a:b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	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/>
            </a:r>
            <a:b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</a:b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	</a:t>
            </a:r>
            <a:endParaRPr lang="en-CA" sz="2800" dirty="0" smtClean="0">
              <a:solidFill>
                <a:srgbClr val="0000FF"/>
              </a:solidFill>
              <a:latin typeface="Verdana"/>
            </a:endParaRPr>
          </a:p>
          <a:p>
            <a:r>
              <a:rPr lang="x-none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2364" y="1777962"/>
            <a:ext cx="4392488" cy="698376"/>
          </a:xfrm>
          <a:prstGeom prst="rect">
            <a:avLst/>
          </a:prstGeom>
          <a:noFill/>
          <a:ln w="38100">
            <a:solidFill>
              <a:srgbClr val="FF33CC"/>
            </a:solidFill>
          </a:ln>
          <a:effectLst>
            <a:glow rad="63500">
              <a:srgbClr val="00FF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u="sng" dirty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WHEN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 </a:t>
            </a:r>
            <a:r>
              <a:rPr lang="en-CA" sz="3600" b="1" u="sng" dirty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latin typeface="Verdana"/>
              </a:rPr>
              <a:t>YOU EAT</a:t>
            </a:r>
            <a:endParaRPr lang="en-CA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15" y="4293096"/>
            <a:ext cx="2392565" cy="1794424"/>
          </a:xfrm>
          <a:prstGeom prst="rect">
            <a:avLst/>
          </a:prstGeom>
          <a:ln w="889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4149080"/>
            <a:ext cx="1205787" cy="1378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6-Point Star 2"/>
          <p:cNvSpPr/>
          <p:nvPr/>
        </p:nvSpPr>
        <p:spPr>
          <a:xfrm>
            <a:off x="9595620" y="304686"/>
            <a:ext cx="2160240" cy="1822464"/>
          </a:xfrm>
          <a:prstGeom prst="star16">
            <a:avLst/>
          </a:prstGeom>
          <a:solidFill>
            <a:srgbClr val="FFFF00"/>
          </a:solidFill>
          <a:ln w="76200">
            <a:solidFill>
              <a:srgbClr val="0000FF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CA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564904"/>
            <a:ext cx="1229297" cy="900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7" r="25283" b="-2422"/>
          <a:stretch/>
        </p:blipFill>
        <p:spPr>
          <a:xfrm>
            <a:off x="8005648" y="4052402"/>
            <a:ext cx="1041471" cy="2316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269877" y="3210947"/>
            <a:ext cx="9649072" cy="1732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dirty="0">
                <a:solidFill>
                  <a:srgbClr val="FF9933"/>
                </a:solidFill>
                <a:latin typeface="Verdana"/>
              </a:rPr>
              <a:t>that </a:t>
            </a:r>
            <a:r>
              <a:rPr lang="en-CA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YOU PRESENT A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Verdana"/>
              </a:rPr>
              <a:t> </a:t>
            </a:r>
            <a:r>
              <a:rPr lang="en-CA" sz="4400" b="1" u="sng" dirty="0" smtClean="0">
                <a:ln>
                  <a:solidFill>
                    <a:srgbClr val="6600FF"/>
                  </a:solidFill>
                </a:ln>
                <a:solidFill>
                  <a:srgbClr val="FF33CC"/>
                </a:solidFill>
                <a:latin typeface="Verdana"/>
              </a:rPr>
              <a:t>CONTRIBUTION</a:t>
            </a:r>
            <a:br>
              <a:rPr lang="en-CA" sz="4400" b="1" u="sng" dirty="0" smtClean="0">
                <a:ln>
                  <a:solidFill>
                    <a:srgbClr val="6600FF"/>
                  </a:solidFill>
                </a:ln>
                <a:solidFill>
                  <a:srgbClr val="FF33CC"/>
                </a:solidFill>
                <a:latin typeface="Verdana"/>
              </a:rPr>
            </a:br>
            <a:r>
              <a:rPr lang="en-CA" sz="2800" dirty="0" smtClean="0">
                <a:solidFill>
                  <a:srgbClr val="FF9933"/>
                </a:solidFill>
                <a:latin typeface="Verdana"/>
              </a:rPr>
              <a:t>to </a:t>
            </a:r>
            <a:r>
              <a:rPr lang="he-I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2800" dirty="0">
                <a:solidFill>
                  <a:srgbClr val="0000FF"/>
                </a:solidFill>
                <a:latin typeface="Verdana"/>
              </a:rPr>
              <a:t>[Yahuah</a:t>
            </a:r>
            <a:r>
              <a:rPr lang="en-CA" sz="2800" dirty="0" smtClean="0">
                <a:solidFill>
                  <a:srgbClr val="0000FF"/>
                </a:solidFill>
                <a:latin typeface="Verdana"/>
              </a:rPr>
              <a:t>].</a:t>
            </a:r>
            <a:r>
              <a:rPr lang="en-CA" sz="4400" b="1" u="sng" dirty="0" smtClean="0">
                <a:ln>
                  <a:solidFill>
                    <a:srgbClr val="6600FF"/>
                  </a:solidFill>
                </a:ln>
                <a:solidFill>
                  <a:srgbClr val="FF33CC"/>
                </a:solidFill>
                <a:latin typeface="Verdana"/>
              </a:rPr>
              <a:t> </a:t>
            </a:r>
            <a:endParaRPr lang="en-CA" sz="2400" dirty="0"/>
          </a:p>
        </p:txBody>
      </p:sp>
      <p:sp>
        <p:nvSpPr>
          <p:cNvPr id="11" name="Curved Up Arrow 10"/>
          <p:cNvSpPr/>
          <p:nvPr/>
        </p:nvSpPr>
        <p:spPr>
          <a:xfrm flipH="1">
            <a:off x="8182644" y="6165304"/>
            <a:ext cx="2592286" cy="633291"/>
          </a:xfrm>
          <a:prstGeom prst="curvedUpArrow">
            <a:avLst>
              <a:gd name="adj1" fmla="val 35226"/>
              <a:gd name="adj2" fmla="val 140622"/>
              <a:gd name="adj3" fmla="val 49519"/>
            </a:avLst>
          </a:prstGeom>
          <a:gradFill>
            <a:gsLst>
              <a:gs pos="23000">
                <a:srgbClr val="FF33CC"/>
              </a:gs>
              <a:gs pos="45000">
                <a:srgbClr val="00FF00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en-CA" sz="2400">
              <a:ln w="57150">
                <a:solidFill>
                  <a:srgbClr val="0000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964" y="5446477"/>
            <a:ext cx="64644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dirty="0">
                <a:ln>
                  <a:solidFill>
                    <a:srgbClr val="6600FF"/>
                  </a:solidFill>
                </a:ln>
                <a:solidFill>
                  <a:schemeClr val="tx2"/>
                </a:solidFill>
              </a:rPr>
              <a:t>{</a:t>
            </a:r>
            <a:r>
              <a:rPr lang="en-CA" sz="4000" dirty="0">
                <a:ln>
                  <a:solidFill>
                    <a:srgbClr val="6600FF"/>
                  </a:solidFill>
                </a:ln>
                <a:solidFill>
                  <a:schemeClr val="tx2"/>
                </a:solidFill>
              </a:rPr>
              <a:t>A Grain</a:t>
            </a:r>
            <a:r>
              <a:rPr lang="en-CA" sz="3200" b="1" dirty="0">
                <a:ln>
                  <a:solidFill>
                    <a:srgbClr val="66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CA" sz="5400" b="1" dirty="0">
                <a:ln>
                  <a:solidFill>
                    <a:srgbClr val="6600FF"/>
                  </a:solidFill>
                </a:ln>
                <a:solidFill>
                  <a:srgbClr val="FF33CC"/>
                </a:solidFill>
              </a:rPr>
              <a:t>OFFERING</a:t>
            </a:r>
            <a:r>
              <a:rPr lang="en-CA" sz="5400" dirty="0" smtClean="0">
                <a:ln>
                  <a:solidFill>
                    <a:srgbClr val="6600FF"/>
                  </a:solidFill>
                </a:ln>
                <a:solidFill>
                  <a:schemeClr val="tx2"/>
                </a:solidFill>
              </a:rPr>
              <a:t>}</a:t>
            </a:r>
            <a:endParaRPr lang="en-CA" sz="5400" b="1" dirty="0">
              <a:ln>
                <a:solidFill>
                  <a:srgbClr val="6600FF"/>
                </a:solidFill>
              </a:ln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5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5860" y="6520259"/>
            <a:ext cx="459232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772" y="476672"/>
            <a:ext cx="11521280" cy="626469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9933"/>
            </a:solidFill>
          </a:ln>
          <a:effectLst>
            <a:glow rad="228600">
              <a:srgbClr val="FB43D8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dirty="0" err="1" smtClean="0">
                <a:solidFill>
                  <a:schemeClr val="tx2"/>
                </a:solidFill>
                <a:latin typeface="Verdana"/>
              </a:rPr>
              <a:t>Num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15:20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Present a cake of the 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FIRST OF YOUR 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DOUGH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 	as </a:t>
            </a:r>
            <a:r>
              <a:rPr lang="en-CA" sz="2800" b="1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a 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contribution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– as a contribution of the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99FF66"/>
                  </a:glow>
                </a:effectLst>
                <a:latin typeface="Verdana"/>
              </a:rPr>
              <a:t>threshing-	floor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you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present it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.</a:t>
            </a:r>
          </a:p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/>
            </a:r>
            <a:br>
              <a:rPr lang="en-CA" sz="2800" dirty="0" smtClean="0">
                <a:solidFill>
                  <a:schemeClr val="tx2"/>
                </a:solidFill>
                <a:latin typeface="Verdana"/>
              </a:rPr>
            </a:br>
            <a:r>
              <a:rPr lang="en-CA" sz="2800" dirty="0" err="1" smtClean="0">
                <a:solidFill>
                  <a:schemeClr val="tx2"/>
                </a:solidFill>
                <a:latin typeface="Verdana"/>
              </a:rPr>
              <a:t>Num</a:t>
            </a:r>
            <a:r>
              <a:rPr lang="en-CA" sz="28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800" dirty="0">
                <a:solidFill>
                  <a:schemeClr val="tx2"/>
                </a:solidFill>
                <a:latin typeface="Verdana"/>
              </a:rPr>
              <a:t>15:21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Of the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				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	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you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are to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give 	to </a:t>
            </a:r>
            <a:r>
              <a:rPr lang="he-I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2800" dirty="0" smtClean="0">
                <a:solidFill>
                  <a:srgbClr val="0000FF"/>
                </a:solidFill>
                <a:latin typeface="Verdana"/>
              </a:rPr>
              <a:t> [Yahuah]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a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contribution throughout your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generations.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77387" y="959597"/>
            <a:ext cx="2421481" cy="792888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02924" y="877991"/>
            <a:ext cx="0" cy="966833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0" y="116632"/>
            <a:ext cx="9334772" cy="1144036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Bread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Qualifier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CA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33CC"/>
              </a:solidFill>
              <a:effectLst>
                <a:glow rad="127000">
                  <a:srgbClr val="FFFF00"/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9550796" y="217712"/>
            <a:ext cx="1512168" cy="1265312"/>
          </a:xfrm>
          <a:prstGeom prst="star4">
            <a:avLst/>
          </a:prstGeom>
          <a:solidFill>
            <a:srgbClr val="00FFFF"/>
          </a:solidFill>
          <a:ln w="57150">
            <a:solidFill>
              <a:srgbClr val="CC6600"/>
            </a:solidFill>
          </a:ln>
          <a:effectLst>
            <a:glow rad="88900">
              <a:srgbClr val="9900CC">
                <a:alpha val="63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0" name="Rounded Rectangle 9"/>
          <p:cNvSpPr/>
          <p:nvPr/>
        </p:nvSpPr>
        <p:spPr>
          <a:xfrm>
            <a:off x="765820" y="3090091"/>
            <a:ext cx="10793365" cy="14190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chemeClr val="tx2"/>
                </a:solidFill>
              </a:rPr>
              <a:t>Evidently it is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VERY IMPORTANT </a:t>
            </a:r>
            <a:r>
              <a:rPr lang="en-CA" sz="2800" dirty="0" smtClean="0">
                <a:solidFill>
                  <a:schemeClr val="tx2"/>
                </a:solidFill>
              </a:rPr>
              <a:t>to </a:t>
            </a:r>
            <a:r>
              <a:rPr lang="en-CA" sz="2800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chemeClr val="tx2"/>
                </a:solidFill>
              </a:rPr>
              <a:t> to have the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very first batch</a:t>
            </a:r>
            <a:r>
              <a:rPr lang="en-CA" sz="2800" dirty="0" smtClean="0">
                <a:solidFill>
                  <a:schemeClr val="tx2"/>
                </a:solidFill>
              </a:rPr>
              <a:t> of </a:t>
            </a:r>
            <a:r>
              <a:rPr lang="en-CA" sz="2800" u="sng" dirty="0" smtClean="0">
                <a:solidFill>
                  <a:schemeClr val="tx2"/>
                </a:solidFill>
              </a:rPr>
              <a:t>wheat flour mixed with oil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{</a:t>
            </a:r>
            <a:r>
              <a:rPr lang="en-CA" sz="2800" dirty="0" smtClean="0">
                <a:solidFill>
                  <a:schemeClr val="tx2"/>
                </a:solidFill>
              </a:rPr>
              <a:t>which is -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 DOUGH}.  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</a:br>
            <a:r>
              <a:rPr lang="en-CA" sz="2800" b="1" dirty="0" smtClean="0">
                <a:solidFill>
                  <a:schemeClr val="tx2"/>
                </a:solidFill>
              </a:rPr>
              <a:t>NOTICE WHAT THE VERY NEXT TEXT SAYS! </a:t>
            </a:r>
            <a:r>
              <a:rPr lang="en-CA" sz="2800" dirty="0" smtClean="0"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(AGAIN!)  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34172" y="4778581"/>
            <a:ext cx="5616624" cy="51585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FF00"/>
            </a:solidFill>
          </a:ln>
          <a:effectLst>
            <a:glow rad="1270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dirty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>
                  <a:glow rad="127000">
                    <a:srgbClr val="00B0F0"/>
                  </a:glow>
                </a:effectLst>
                <a:latin typeface="Verdana"/>
              </a:rPr>
              <a:t>FIRST OF YOUR DOUGH</a:t>
            </a:r>
            <a:endParaRPr lang="en-CA" sz="3200" dirty="0"/>
          </a:p>
        </p:txBody>
      </p:sp>
      <p:sp>
        <p:nvSpPr>
          <p:cNvPr id="13" name="Rectangle 12"/>
          <p:cNvSpPr/>
          <p:nvPr/>
        </p:nvSpPr>
        <p:spPr>
          <a:xfrm>
            <a:off x="11064147" y="133497"/>
            <a:ext cx="833729" cy="559199"/>
          </a:xfrm>
          <a:prstGeom prst="rect">
            <a:avLst/>
          </a:prstGeom>
          <a:solidFill>
            <a:srgbClr val="00FFFF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2"/>
                </a:solidFill>
              </a:rPr>
              <a:t>#1!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5860" y="6520259"/>
            <a:ext cx="459232" cy="365125"/>
          </a:xfrm>
        </p:spPr>
        <p:txBody>
          <a:bodyPr/>
          <a:lstStyle/>
          <a:p>
            <a:fld id="{81FEFA0A-2F20-4B60-98C6-5FFDA469AA1C}" type="slidenum">
              <a:rPr lang="en-US" b="1" smtClean="0">
                <a:solidFill>
                  <a:schemeClr val="tx2"/>
                </a:solidFill>
              </a:rPr>
              <a:pPr/>
              <a:t>72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772" y="1340768"/>
            <a:ext cx="1152128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9933"/>
            </a:solidFill>
          </a:ln>
          <a:effectLst>
            <a:glow rad="228600">
              <a:srgbClr val="FB43D8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t">
            <a:noAutofit/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CA" sz="2800" b="1" dirty="0" err="1" smtClean="0">
                <a:solidFill>
                  <a:srgbClr val="CC66FF"/>
                </a:solidFill>
                <a:latin typeface="Verdana"/>
                <a:ea typeface="+mn-ea"/>
                <a:cs typeface="+mn-cs"/>
              </a:rPr>
              <a:t>Num</a:t>
            </a:r>
            <a:r>
              <a:rPr lang="en-CA" sz="2800" b="1" dirty="0" smtClean="0">
                <a:solidFill>
                  <a:srgbClr val="CC66FF"/>
                </a:solidFill>
                <a:latin typeface="Verdana"/>
                <a:ea typeface="+mn-ea"/>
                <a:cs typeface="+mn-cs"/>
              </a:rPr>
              <a:t> 15:20 </a:t>
            </a:r>
            <a:r>
              <a:rPr lang="en-CA" sz="2800" dirty="0" smtClean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…a </a:t>
            </a:r>
            <a:r>
              <a:rPr lang="en-CA" sz="2800" dirty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contribution of the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99FF66"/>
                  </a:glow>
                </a:effectLst>
                <a:latin typeface="Verdana"/>
                <a:ea typeface="+mn-ea"/>
                <a:cs typeface="+mn-cs"/>
              </a:rPr>
              <a:t>threshing-floor</a:t>
            </a:r>
            <a:r>
              <a:rPr lang="en-CA" sz="2800" dirty="0" smtClean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 </a:t>
            </a:r>
            <a:br>
              <a:rPr lang="en-CA" sz="2800" dirty="0" smtClean="0">
                <a:solidFill>
                  <a:srgbClr val="208080"/>
                </a:solidFill>
                <a:latin typeface="Verdana"/>
                <a:ea typeface="+mn-ea"/>
                <a:cs typeface="+mn-cs"/>
              </a:rPr>
            </a:br>
            <a:r>
              <a:rPr lang="en-CA" sz="2800" dirty="0" smtClean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		   you present </a:t>
            </a:r>
            <a:r>
              <a:rPr lang="en-CA" sz="2800" dirty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it</a:t>
            </a:r>
            <a:r>
              <a:rPr lang="en-CA" sz="2800" dirty="0" smtClean="0">
                <a:solidFill>
                  <a:srgbClr val="208080"/>
                </a:solidFill>
                <a:latin typeface="Verdana"/>
                <a:ea typeface="+mn-ea"/>
                <a:cs typeface="+mn-cs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CA" sz="2800" dirty="0">
              <a:solidFill>
                <a:srgbClr val="208080"/>
              </a:solidFill>
              <a:latin typeface="Verdana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CA" sz="2800" dirty="0" smtClean="0">
              <a:solidFill>
                <a:srgbClr val="208080"/>
              </a:solidFill>
              <a:latin typeface="Verdana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CA" sz="2800" dirty="0">
              <a:solidFill>
                <a:srgbClr val="208080"/>
              </a:solidFill>
              <a:latin typeface="Verdana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CA" sz="2800" dirty="0" smtClean="0">
              <a:solidFill>
                <a:srgbClr val="20808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032" y="92766"/>
            <a:ext cx="8974732" cy="1144036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Bread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Qualifier</a:t>
            </a:r>
            <a:endParaRPr lang="en-CA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33CC"/>
              </a:solidFill>
              <a:effectLst>
                <a:glow rad="127000">
                  <a:srgbClr val="99FF66"/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804" y="2439731"/>
            <a:ext cx="978917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</a:rPr>
              <a:t>2. 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By stating that the offering must originate from the </a:t>
            </a:r>
            <a:r>
              <a:rPr lang="en-CA" sz="2800" b="1" dirty="0" smtClean="0">
                <a:ln>
                  <a:solidFill>
                    <a:srgbClr val="FF33CC"/>
                  </a:solidFill>
                </a:ln>
                <a:solidFill>
                  <a:srgbClr val="0000FF"/>
                </a:solidFill>
              </a:rPr>
              <a:t>threshing floor,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this</a:t>
            </a:r>
            <a:r>
              <a:rPr lang="en-CA" sz="2800" b="1" dirty="0" smtClean="0">
                <a:ln>
                  <a:solidFill>
                    <a:srgbClr val="FF33CC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clearly indicates a g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rain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product.  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This positively rules out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dou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g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h made from manna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.  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8828" y="246348"/>
            <a:ext cx="1481801" cy="914400"/>
          </a:xfrm>
          <a:prstGeom prst="rect">
            <a:avLst/>
          </a:prstGeom>
          <a:solidFill>
            <a:srgbClr val="00FFFF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 smtClean="0">
                <a:solidFill>
                  <a:schemeClr val="tx2"/>
                </a:solidFill>
              </a:rPr>
              <a:t>#2!</a:t>
            </a:r>
            <a:endParaRPr lang="en-CA" sz="54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14492" y="1844824"/>
            <a:ext cx="3024336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7264" y="4091069"/>
            <a:ext cx="10793365" cy="1947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Hence it cannot be said that Joshua made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the dou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g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h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 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which they ate on Abib 15, from manna!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Joshua made and ate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bread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produced from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grain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dough -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/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FROM THE THRESHING-FLOOR!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198868" y="1412777"/>
            <a:ext cx="1989957" cy="3024336"/>
          </a:xfrm>
          <a:prstGeom prst="wedgeRoundRectCallout">
            <a:avLst>
              <a:gd name="adj1" fmla="val -211317"/>
              <a:gd name="adj2" fmla="val -33595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Enoch,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</a:br>
            <a:r>
              <a:rPr lang="en-US" sz="2800" b="1" dirty="0" err="1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Zadok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, did you read this qualifier??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sym typeface="Wingdings" panose="05000000000000000000" pitchFamily="2" charset="2"/>
              </a:rPr>
              <a:t>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4878" y="6233982"/>
            <a:ext cx="9892280" cy="396351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statements will be examined thoroughly. The plot thickens!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666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5860" y="6520259"/>
            <a:ext cx="459232" cy="365125"/>
          </a:xfrm>
        </p:spPr>
        <p:txBody>
          <a:bodyPr/>
          <a:lstStyle/>
          <a:p>
            <a:fld id="{81FEFA0A-2F20-4B60-98C6-5FFDA469AA1C}" type="slidenum">
              <a:rPr lang="en-US" b="1" smtClean="0">
                <a:solidFill>
                  <a:schemeClr val="tx2"/>
                </a:solidFill>
              </a:rPr>
              <a:pPr/>
              <a:t>73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773" y="1340768"/>
            <a:ext cx="1152128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9933"/>
            </a:solidFill>
          </a:ln>
          <a:effectLst>
            <a:glow rad="228600">
              <a:srgbClr val="FB43D8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t">
            <a:noAutofit/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CA" sz="2800" b="1" dirty="0" smtClean="0">
                <a:solidFill>
                  <a:srgbClr val="CC66F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Lev </a:t>
            </a:r>
            <a:r>
              <a:rPr lang="en-CA" sz="2800" b="1" dirty="0">
                <a:solidFill>
                  <a:srgbClr val="CC66F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23:13</a:t>
            </a:r>
            <a:r>
              <a:rPr lang="en-CA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  </a:t>
            </a:r>
            <a:r>
              <a:rPr lang="en-CA" sz="2800" dirty="0">
                <a:solidFill>
                  <a:srgbClr val="20808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its meat-offering two tenth portions of</a:t>
            </a:r>
            <a:r>
              <a:rPr lang="en-CA" sz="28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en-CA" sz="28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en-CA" sz="28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en-CA" sz="28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      </a:t>
            </a:r>
            <a:r>
              <a:rPr lang="en-CA" sz="2800" b="1" u="sng" dirty="0" smtClean="0">
                <a:solidFill>
                  <a:srgbClr val="000000"/>
                </a:solidFill>
                <a:effectLst>
                  <a:glow rad="127000">
                    <a:srgbClr val="00FFFF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FINE</a:t>
            </a:r>
            <a:r>
              <a:rPr lang="en-CA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flour </a:t>
            </a:r>
            <a:r>
              <a:rPr lang="en-CA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mingled </a:t>
            </a:r>
            <a:r>
              <a:rPr lang="en-CA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with </a:t>
            </a:r>
            <a:r>
              <a:rPr lang="en-CA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oil</a:t>
            </a:r>
            <a:r>
              <a:rPr lang="en-CA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  <a:r>
              <a:rPr lang="en-CA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…</a:t>
            </a:r>
            <a:endParaRPr lang="en-CA" sz="2800" dirty="0">
              <a:solidFill>
                <a:srgbClr val="20808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032" y="92766"/>
            <a:ext cx="9190756" cy="1144036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Bread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CA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66FF"/>
                </a:solidFill>
                <a:effectLst>
                  <a:glow rad="127000">
                    <a:srgbClr val="FFFF00"/>
                  </a:glow>
                  <a:outerShdw dist="38100" dir="2640000" algn="bl" rotWithShape="0">
                    <a:schemeClr val="accent1"/>
                  </a:outerShdw>
                </a:effectLst>
              </a:rPr>
              <a:t>Qualifier</a:t>
            </a:r>
            <a:endParaRPr lang="en-CA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33CC"/>
              </a:solidFill>
              <a:effectLst>
                <a:glow rad="127000">
                  <a:srgbClr val="99FF66"/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092" y="4412887"/>
            <a:ext cx="10958640" cy="2184464"/>
          </a:xfrm>
          <a:prstGeom prst="roundRect">
            <a:avLst/>
          </a:prstGeom>
          <a:solidFill>
            <a:srgbClr val="FFCCCC"/>
          </a:solidFill>
          <a:ln w="57150">
            <a:solidFill>
              <a:srgbClr val="2080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The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wheat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was CUT OFF –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</a:rPr>
              <a:t>SEVERED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– BY THE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88900">
                    <a:srgbClr val="FFFF00"/>
                  </a:glow>
                </a:effectLst>
              </a:rPr>
              <a:t>SICKLE!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/>
            </a:r>
            <a:b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</a:b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It was then prepared into a bread dough offering to 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Yahuah!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/>
            </a:r>
            <a:b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</a:b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The remainder of the 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first portion of dough 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was baked into bread.</a:t>
            </a:r>
            <a:b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</a:b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The Scriptures record the Yisra’elites ate it on the </a:t>
            </a:r>
            <a:r>
              <a:rPr lang="en-CA" sz="2400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“</a:t>
            </a:r>
            <a:r>
              <a:rPr lang="en-CA" sz="2400" dirty="0" smtClean="0">
                <a:ln>
                  <a:solidFill>
                    <a:schemeClr val="tx2"/>
                  </a:solidFill>
                </a:ln>
                <a:solidFill>
                  <a:srgbClr val="208080"/>
                </a:solidFill>
                <a:effectLst>
                  <a:glow rad="127000">
                    <a:srgbClr val="FFFF00"/>
                  </a:glow>
                </a:effectLst>
              </a:rPr>
              <a:t>selfsame day”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 </a:t>
            </a:r>
            <a:b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</a:b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(</a:t>
            </a:r>
            <a:r>
              <a:rPr lang="en-CA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H6106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4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ehtzem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)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after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 the Passover! {Abib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15 - day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AFTER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 Passover!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} </a:t>
            </a:r>
            <a:r>
              <a:rPr lang="en-CA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(</a:t>
            </a:r>
            <a:r>
              <a:rPr lang="en-CA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Jos 5:11)</a:t>
            </a:r>
            <a:endParaRPr lang="en-CA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8828" y="207584"/>
            <a:ext cx="1481801" cy="914400"/>
          </a:xfrm>
          <a:prstGeom prst="rect">
            <a:avLst/>
          </a:prstGeom>
          <a:solidFill>
            <a:srgbClr val="00FFFF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 smtClean="0">
                <a:solidFill>
                  <a:schemeClr val="tx2"/>
                </a:solidFill>
              </a:rPr>
              <a:t>#3!</a:t>
            </a:r>
            <a:endParaRPr lang="en-CA" sz="54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365" y="2276872"/>
            <a:ext cx="10656095" cy="20320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</a:rPr>
              <a:t>3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By requiring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FINE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flour,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Yahuah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eliminates barle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y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as the grain from which to form the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FIRST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dough offering. 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	       Barley cannot be made into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CC66FF"/>
                </a:solidFill>
              </a:rPr>
              <a:t>fine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flour.  </a:t>
            </a:r>
            <a:b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</a:b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     Barley makes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coarse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flour only!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6" descr="C:\Users\Rae\Desktop\Art on Desktop\white man clip art\yellow-blue smiley faces\blue face worr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58" y="2996952"/>
            <a:ext cx="1272886" cy="1246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89756" y="3325482"/>
            <a:ext cx="2880319" cy="879921"/>
          </a:xfrm>
          <a:prstGeom prst="wedgeRoundRectCallout">
            <a:avLst>
              <a:gd name="adj1" fmla="val 67455"/>
              <a:gd name="adj2" fmla="val 11404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rgbClr val="00FFFF"/>
                  </a:solidFill>
                </a:ln>
                <a:solidFill>
                  <a:srgbClr val="FF99FF"/>
                </a:solidFill>
                <a:effectLst>
                  <a:glow rad="127000">
                    <a:srgbClr val="002060"/>
                  </a:glow>
                </a:effectLst>
              </a:rPr>
              <a:t>Again!  More Calendar </a:t>
            </a:r>
            <a:r>
              <a:rPr lang="en-CA" sz="1600" b="1" dirty="0" smtClean="0">
                <a:ln>
                  <a:solidFill>
                    <a:srgbClr val="00FFFF"/>
                  </a:solidFill>
                </a:ln>
                <a:solidFill>
                  <a:srgbClr val="FF99FF"/>
                </a:solidFill>
                <a:effectLst>
                  <a:glow rad="127000">
                    <a:srgbClr val="002060"/>
                  </a:glow>
                </a:effectLst>
              </a:rPr>
              <a:t> </a:t>
            </a:r>
            <a:r>
              <a:rPr lang="en-CA" sz="2400" b="1" dirty="0" smtClean="0">
                <a:ln>
                  <a:solidFill>
                    <a:srgbClr val="00FFFF"/>
                  </a:solidFill>
                </a:ln>
                <a:solidFill>
                  <a:srgbClr val="FF99FF"/>
                </a:solidFill>
                <a:effectLst>
                  <a:glow rad="127000">
                    <a:srgbClr val="002060"/>
                  </a:glow>
                </a:effectLst>
              </a:rPr>
              <a:t>Lingo!</a:t>
            </a:r>
            <a:endParaRPr lang="en-CA" sz="2400" b="1" dirty="0">
              <a:ln>
                <a:solidFill>
                  <a:srgbClr val="00FFFF"/>
                </a:solidFill>
              </a:ln>
              <a:solidFill>
                <a:srgbClr val="FF99FF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47000"/>
              </a:srgbClr>
            </a:gs>
            <a:gs pos="25000">
              <a:srgbClr val="FF6633">
                <a:alpha val="56000"/>
              </a:srgbClr>
            </a:gs>
            <a:gs pos="50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526" y="188640"/>
            <a:ext cx="1123324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2400"/>
              </a:spcAft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Why is this point of the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FIRST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of the harvest including the freshly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</a:rPr>
              <a:t>CUT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wave sheaf and the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FIRST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of the bread dough – being directly emphasized?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ctr">
              <a:spcAft>
                <a:spcPts val="2400"/>
              </a:spcAft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Because the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Enoch/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Zadok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calendars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declare the Wave Sheaf was performed </a:t>
            </a:r>
            <a:r>
              <a:rPr lang="en-US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LONG AFTER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Joshua’s Wave Sheaf Festival presentation – </a:t>
            </a:r>
            <a:r>
              <a:rPr lang="en-US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</a:rPr>
              <a:t>the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</a:rPr>
              <a:t>y</a:t>
            </a:r>
            <a:r>
              <a:rPr lang="en-US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</a:rPr>
              <a:t> claim - on Abib 26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</a:rPr>
              <a:t>!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This is in spite of the Scriptures documenting that the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Yisra’elites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ATE THE GRAIN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of the land on the cycle immediately after the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</a:rPr>
              <a:t>Passover of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</a:rPr>
              <a:t>Abib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</a:rPr>
              <a:t> 14!  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333772" y="5301208"/>
            <a:ext cx="10657184" cy="1304806"/>
          </a:xfrm>
          <a:prstGeom prst="snip1Rect">
            <a:avLst>
              <a:gd name="adj" fmla="val 1701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Enoch/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Zadok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calendars are allowed only </a:t>
            </a:r>
            <a:b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statute error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be counted as counterfeit!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8" descr="C:\Users\Rae\Desktop\Art on Desktop\white man clip art\yellow-blue smiley faces\yellow face - 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4713382"/>
            <a:ext cx="1812626" cy="1725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8145" y="6381328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837" y="2348880"/>
            <a:ext cx="10369152" cy="3312368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</a:rPr>
              <a:t>This section examines the Scriptural reasons why the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tx2"/>
                  </a:glow>
                </a:effectLst>
              </a:rPr>
              <a:t>EATING</a:t>
            </a:r>
            <a:r>
              <a:rPr lang="en-US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</a:rPr>
              <a:t> of the grain of the land, and the action of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tx2"/>
                  </a:glow>
                </a:effectLst>
              </a:rPr>
              <a:t>CUTTING</a:t>
            </a:r>
            <a:r>
              <a:rPr lang="en-US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</a:rPr>
              <a:t> the wave sheaf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</a:rPr>
              <a:t>cannot be separated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en-US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</a:rPr>
              <a:t>onto different dates of the month.</a:t>
            </a:r>
            <a:endParaRPr lang="en-CA" sz="3200" b="1" dirty="0">
              <a:ln>
                <a:solidFill>
                  <a:srgbClr val="FF3300"/>
                </a:solidFill>
              </a:ln>
              <a:solidFill>
                <a:srgbClr val="9900C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33972" y="786408"/>
            <a:ext cx="7776864" cy="914400"/>
          </a:xfrm>
          <a:prstGeom prst="ellipse">
            <a:avLst/>
          </a:prstGeom>
          <a:solidFill>
            <a:schemeClr val="tx2"/>
          </a:solidFill>
          <a:effectLst>
            <a:glow rad="279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smtClean="0"/>
              <a:t>Section #2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6852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49796" y="620688"/>
            <a:ext cx="11161240" cy="5688632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66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What type of activity was prohibited until the Wave Sheaf, bread dough, sacrifices and oblations had been performed </a:t>
            </a:r>
            <a:r>
              <a:rPr lang="en-US" sz="44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FIRST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?</a:t>
            </a:r>
          </a:p>
        </p:txBody>
      </p:sp>
      <p:pic>
        <p:nvPicPr>
          <p:cNvPr id="5" name="Picture 8" descr="C:\Users\Rae\Desktop\Art on Desktop\white man clip art\3d white people\ques mark lo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62" y="2924944"/>
            <a:ext cx="2265075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2000">
              <a:srgbClr val="6600FF">
                <a:alpha val="42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1628800"/>
            <a:ext cx="4032448" cy="648072"/>
          </a:xfrm>
          <a:noFill/>
          <a:ln>
            <a:noFill/>
          </a:ln>
        </p:spPr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b="1" dirty="0">
                <a:solidFill>
                  <a:srgbClr val="800000"/>
                </a:solidFill>
                <a:latin typeface="Verdana"/>
              </a:rPr>
              <a:t>Lev 23:</a:t>
            </a:r>
            <a:r>
              <a:rPr lang="en-CA" sz="2800" b="1" u="sng" dirty="0">
                <a:solidFill>
                  <a:srgbClr val="800000"/>
                </a:solidFill>
                <a:latin typeface="Verdana"/>
              </a:rPr>
              <a:t>14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And you</a:t>
            </a:r>
            <a:endParaRPr lang="en-CA" sz="2800" b="1" dirty="0" smtClean="0">
              <a:solidFill>
                <a:srgbClr val="CC0099"/>
              </a:solidFill>
              <a:effectLst>
                <a:glow rad="127000">
                  <a:srgbClr val="00FF00"/>
                </a:glow>
              </a:effectLst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764" y="188640"/>
            <a:ext cx="11590685" cy="864096"/>
          </a:xfrm>
          <a:prstGeom prst="rect">
            <a:avLst/>
          </a:prstGeom>
          <a:solidFill>
            <a:srgbClr val="FFFF66"/>
          </a:solidFill>
          <a:ln w="38100">
            <a:solidFill>
              <a:srgbClr val="00FFFF"/>
            </a:solidFill>
          </a:ln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 </a:t>
            </a:r>
            <a:r>
              <a:rPr lang="en-CA" sz="3600" b="1" i="1" dirty="0" smtClean="0">
                <a:solidFill>
                  <a:srgbClr val="9900CC"/>
                </a:solidFill>
                <a:latin typeface="Comic Sans MS" pitchFamily="66" charset="0"/>
              </a:rPr>
              <a:t>YAHUAH’S</a:t>
            </a:r>
            <a:r>
              <a:rPr lang="en-CA" sz="3600" b="1" i="1" dirty="0" smtClean="0">
                <a:solidFill>
                  <a:srgbClr val="C00000"/>
                </a:solidFill>
                <a:latin typeface="Comic Sans MS" pitchFamily="66" charset="0"/>
              </a:rPr>
              <a:t> EATING PROHIBITION </a:t>
            </a:r>
            <a:r>
              <a:rPr lang="en-CA" sz="3600" b="1" i="1" u="sng" dirty="0" smtClean="0">
                <a:solidFill>
                  <a:srgbClr val="9900CC"/>
                </a:solidFill>
                <a:latin typeface="Comic Sans MS" pitchFamily="66" charset="0"/>
              </a:rPr>
              <a:t>COMMAND</a:t>
            </a:r>
            <a:r>
              <a:rPr lang="en-CA" sz="3600" b="1" i="1" dirty="0" smtClean="0">
                <a:solidFill>
                  <a:srgbClr val="9900CC"/>
                </a:solidFill>
                <a:latin typeface="Comic Sans MS" pitchFamily="66" charset="0"/>
              </a:rPr>
              <a:t>!</a:t>
            </a:r>
            <a:endParaRPr lang="en-CA" sz="3600" b="1" dirty="0">
              <a:solidFill>
                <a:srgbClr val="99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4132" y="3573016"/>
            <a:ext cx="7920880" cy="64807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roasted grain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fresh grain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48" y="5877272"/>
            <a:ext cx="11953328" cy="67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>
              <a:lnSpc>
                <a:spcPct val="90000"/>
              </a:lnSpc>
            </a:pPr>
            <a:r>
              <a:rPr lang="en-CA" sz="2800" dirty="0" smtClean="0">
                <a:solidFill>
                  <a:srgbClr val="FF6600"/>
                </a:solidFill>
                <a:latin typeface="Verdana"/>
              </a:rPr>
              <a:t>–a </a:t>
            </a:r>
            <a:r>
              <a:rPr lang="en-CA" sz="2800" dirty="0">
                <a:solidFill>
                  <a:srgbClr val="FF6600"/>
                </a:solidFill>
                <a:latin typeface="Verdana"/>
              </a:rPr>
              <a:t>law forever throughout </a:t>
            </a:r>
            <a:r>
              <a:rPr lang="en-CA" sz="2800" dirty="0" smtClean="0">
                <a:solidFill>
                  <a:srgbClr val="FF6600"/>
                </a:solidFill>
                <a:latin typeface="Verdana"/>
              </a:rPr>
              <a:t>your </a:t>
            </a:r>
            <a:r>
              <a:rPr lang="en-CA" sz="2800" dirty="0">
                <a:solidFill>
                  <a:srgbClr val="FF6600"/>
                </a:solidFill>
                <a:latin typeface="Verdana"/>
              </a:rPr>
              <a:t>generations in all </a:t>
            </a:r>
            <a:r>
              <a:rPr lang="en-CA" sz="2800" dirty="0" smtClean="0">
                <a:solidFill>
                  <a:srgbClr val="FF6600"/>
                </a:solidFill>
                <a:latin typeface="Verdana"/>
              </a:rPr>
              <a:t>your dwellings</a:t>
            </a:r>
            <a:r>
              <a:rPr lang="en-CA" sz="2800" dirty="0">
                <a:solidFill>
                  <a:srgbClr val="FF6600"/>
                </a:solidFill>
                <a:latin typeface="Verdana"/>
              </a:rPr>
              <a:t>.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4132" y="4581128"/>
            <a:ext cx="8280920" cy="1324804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solidFill>
                  <a:schemeClr val="tx2"/>
                </a:solidFill>
                <a:latin typeface="Verdana"/>
              </a:rPr>
              <a:t>until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 the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SAME DAY    THAT YOU HAVE</a:t>
            </a:r>
          </a:p>
          <a:p>
            <a:pPr algn="ctr"/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/>
            </a:r>
            <a:b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</a:b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 BROUGHT AN OFFERING 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to </a:t>
            </a:r>
            <a:r>
              <a:rPr lang="en-CA" sz="2800" b="1" dirty="0">
                <a:solidFill>
                  <a:srgbClr val="CC0099"/>
                </a:solidFill>
                <a:latin typeface="Verdana"/>
              </a:rPr>
              <a:t>your Elohim </a:t>
            </a:r>
            <a:endParaRPr lang="en-CA" sz="2400" dirty="0"/>
          </a:p>
        </p:txBody>
      </p:sp>
      <p:sp>
        <p:nvSpPr>
          <p:cNvPr id="9" name="Explosion 2 8"/>
          <p:cNvSpPr/>
          <p:nvPr/>
        </p:nvSpPr>
        <p:spPr>
          <a:xfrm>
            <a:off x="261764" y="3789040"/>
            <a:ext cx="2880320" cy="2066528"/>
          </a:xfrm>
          <a:prstGeom prst="irregularSeal2">
            <a:avLst/>
          </a:prstGeom>
          <a:solidFill>
            <a:schemeClr val="tx2"/>
          </a:solidFill>
          <a:effectLst>
            <a:glow rad="127000">
              <a:srgbClr val="FF66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00FF00"/>
                </a:solidFill>
              </a:rPr>
              <a:t>Timing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FF00"/>
                  </a:glow>
                </a:effectLst>
              </a:rPr>
              <a:t>?</a:t>
            </a:r>
            <a:endParaRPr lang="en-CA" sz="44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2524" y="1988840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DO NOT EAT </a:t>
            </a:r>
            <a:endParaRPr lang="en-CA" sz="3600" dirty="0"/>
          </a:p>
        </p:txBody>
      </p:sp>
      <p:sp>
        <p:nvSpPr>
          <p:cNvPr id="10" name="Explosion 1 9"/>
          <p:cNvSpPr/>
          <p:nvPr/>
        </p:nvSpPr>
        <p:spPr>
          <a:xfrm>
            <a:off x="4510236" y="1484784"/>
            <a:ext cx="2376264" cy="1368152"/>
          </a:xfrm>
          <a:prstGeom prst="irregularSeal1">
            <a:avLst/>
          </a:prstGeom>
          <a:solidFill>
            <a:schemeClr val="tx2"/>
          </a:solidFill>
          <a:ln>
            <a:solidFill>
              <a:srgbClr val="00FF00"/>
            </a:solidFill>
          </a:ln>
          <a:effectLst>
            <a:glow rad="139700">
              <a:srgbClr val="FF33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27000">
                    <a:srgbClr val="FF6600"/>
                  </a:glow>
                </a:effectLst>
                <a:latin typeface="Comic Sans MS" pitchFamily="66" charset="0"/>
              </a:rPr>
              <a:t>WHAT?</a:t>
            </a:r>
            <a:endParaRPr lang="en-CA" sz="22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glow rad="127000">
                  <a:srgbClr val="FF6600"/>
                </a:glow>
              </a:effectLst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804312">
            <a:off x="136722" y="2638666"/>
            <a:ext cx="3888432" cy="914400"/>
          </a:xfrm>
          <a:prstGeom prst="roundRect">
            <a:avLst/>
          </a:prstGeom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dirty="0">
                <a:solidFill>
                  <a:srgbClr val="FFFF00"/>
                </a:solidFill>
              </a:rPr>
              <a:t>R</a:t>
            </a:r>
            <a:r>
              <a:rPr lang="en-CA" sz="7200" dirty="0" smtClean="0">
                <a:solidFill>
                  <a:srgbClr val="FFFF00"/>
                </a:solidFill>
              </a:rPr>
              <a:t>EVIEW</a:t>
            </a:r>
            <a:endParaRPr lang="en-CA" sz="7200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74132" y="4365104"/>
            <a:ext cx="4608512" cy="914400"/>
          </a:xfrm>
          <a:prstGeom prst="ellipse">
            <a:avLst/>
          </a:prstGeom>
          <a:noFill/>
          <a:ln w="76200">
            <a:solidFill>
              <a:srgbClr val="0000FF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15" name="Bent Arrow 14"/>
          <p:cNvSpPr/>
          <p:nvPr/>
        </p:nvSpPr>
        <p:spPr>
          <a:xfrm rot="5400000">
            <a:off x="3132986" y="3347894"/>
            <a:ext cx="378236" cy="2376264"/>
          </a:xfrm>
          <a:prstGeom prst="bentArrow">
            <a:avLst>
              <a:gd name="adj1" fmla="val 25000"/>
              <a:gd name="adj2" fmla="val 50000"/>
              <a:gd name="adj3" fmla="val 44279"/>
              <a:gd name="adj4" fmla="val 43750"/>
            </a:avLst>
          </a:prstGeom>
          <a:gradFill>
            <a:gsLst>
              <a:gs pos="0">
                <a:srgbClr val="FFFF00"/>
              </a:gs>
              <a:gs pos="62000">
                <a:srgbClr val="00FFFF"/>
              </a:gs>
              <a:gs pos="100000">
                <a:srgbClr val="FF6600"/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0102927">
            <a:off x="2219895" y="5349949"/>
            <a:ext cx="1656184" cy="432396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164B4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Eh-</a:t>
            </a:r>
            <a:r>
              <a:rPr lang="en-CA" sz="2400" b="1" dirty="0" err="1" smtClean="0">
                <a:solidFill>
                  <a:srgbClr val="0000FF"/>
                </a:solidFill>
              </a:rPr>
              <a:t>Tzem</a:t>
            </a:r>
            <a:endParaRPr lang="en-CA" sz="2400" b="1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48479" y="5020799"/>
            <a:ext cx="1849889" cy="363621"/>
          </a:xfrm>
          <a:prstGeom prst="straightConnector1">
            <a:avLst/>
          </a:prstGeom>
          <a:ln w="57150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22204" y="2971800"/>
            <a:ext cx="576064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1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94812" y="2971800"/>
            <a:ext cx="576064" cy="457200"/>
          </a:xfrm>
          <a:prstGeom prst="ellipse">
            <a:avLst/>
          </a:prstGeom>
          <a:solidFill>
            <a:srgbClr val="00FF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3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14492" y="2971800"/>
            <a:ext cx="576064" cy="457200"/>
          </a:xfrm>
          <a:prstGeom prst="ellipse">
            <a:avLst/>
          </a:prstGeom>
          <a:solidFill>
            <a:srgbClr val="FF993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endParaRPr lang="en-C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0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7" presetClass="emph" presetSubtype="0" repeatCount="4000" fill="remove" grpId="1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6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7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8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9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2000" autoRev="1" fill="hold" grpId="2" nodeType="withEffect" p14:presetBounceEnd="96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96000"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7" presetClass="emph" presetSubtype="0" repeatCount="2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8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9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80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1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1" presetClass="entr" presetSubtype="8" repeatCount="400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8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6" grpId="0"/>
          <p:bldP spid="7" grpId="0"/>
          <p:bldP spid="8" grpId="0"/>
          <p:bldP spid="8" grpId="1"/>
          <p:bldP spid="9" grpId="0" animBg="1"/>
          <p:bldP spid="9" grpId="1" animBg="1"/>
          <p:bldP spid="9" grpId="2" animBg="1"/>
          <p:bldP spid="5" grpId="0"/>
          <p:bldP spid="5" grpId="1"/>
          <p:bldP spid="10" grpId="0" animBg="1"/>
          <p:bldP spid="14" grpId="0" animBg="1"/>
          <p:bldP spid="16" grpId="0" animBg="1"/>
          <p:bldP spid="15" grpId="0" animBg="1"/>
          <p:bldP spid="17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0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6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7" presetClass="emph" presetSubtype="0" repeatCount="4000" fill="remove" grpId="1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6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7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8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9" dur="250" autoRev="1" fill="remov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2000" autoRev="1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7" presetClass="emph" presetSubtype="0" repeatCount="2000" fill="remove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8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9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80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1" dur="375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1" presetClass="entr" presetSubtype="8" repeatCount="400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8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6" grpId="0"/>
          <p:bldP spid="7" grpId="0"/>
          <p:bldP spid="8" grpId="0"/>
          <p:bldP spid="8" grpId="1"/>
          <p:bldP spid="9" grpId="0" animBg="1"/>
          <p:bldP spid="9" grpId="1" animBg="1"/>
          <p:bldP spid="9" grpId="2" animBg="1"/>
          <p:bldP spid="5" grpId="0"/>
          <p:bldP spid="5" grpId="1"/>
          <p:bldP spid="10" grpId="0" animBg="1"/>
          <p:bldP spid="14" grpId="0" animBg="1"/>
          <p:bldP spid="16" grpId="0" animBg="1"/>
          <p:bldP spid="15" grpId="0" animBg="1"/>
          <p:bldP spid="17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2000">
              <a:srgbClr val="6600FF">
                <a:alpha val="42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02" t="7990" r="12781" b="10090"/>
          <a:stretch/>
        </p:blipFill>
        <p:spPr>
          <a:xfrm>
            <a:off x="0" y="0"/>
            <a:ext cx="12278918" cy="68903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3937" y="6632520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62164" y="2564904"/>
            <a:ext cx="936104" cy="1778496"/>
          </a:xfrm>
          <a:prstGeom prst="roundRect">
            <a:avLst/>
          </a:prstGeom>
          <a:noFill/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01924" y="4077072"/>
            <a:ext cx="2160240" cy="0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Rae\Desktop\Art on Desktop\white man clip art\3d white people\key golden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-197" r="8370" b="-1"/>
          <a:stretch/>
        </p:blipFill>
        <p:spPr bwMode="auto">
          <a:xfrm>
            <a:off x="261764" y="2773918"/>
            <a:ext cx="1440160" cy="24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17748" y="908720"/>
            <a:ext cx="1872208" cy="1728192"/>
          </a:xfrm>
          <a:prstGeom prst="wedgeRoundRectCallout">
            <a:avLst>
              <a:gd name="adj1" fmla="val 139902"/>
              <a:gd name="adj2" fmla="val 50290"/>
              <a:gd name="adj3" fmla="val 16667"/>
            </a:avLst>
          </a:prstGeom>
          <a:solidFill>
            <a:srgbClr val="FFFF0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400" dirty="0" smtClean="0">
                <a:solidFill>
                  <a:srgbClr val="0000FF"/>
                </a:solidFill>
              </a:rPr>
              <a:t>There it is!</a:t>
            </a:r>
            <a:endParaRPr lang="en-CA" sz="4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63" y="4739155"/>
            <a:ext cx="1762125" cy="1781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95487" y="4369526"/>
            <a:ext cx="7499525" cy="78766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Yahusha – The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66FF99"/>
                  </a:glow>
                </a:effectLst>
              </a:rPr>
              <a:t>Central Head </a:t>
            </a:r>
            <a:r>
              <a:rPr lang="en-CA" sz="2400" b="1" dirty="0" smtClean="0">
                <a:solidFill>
                  <a:srgbClr val="FFFF00"/>
                </a:solidFill>
              </a:rPr>
              <a:t>{Intelligence} of the Fundamental 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76200">
                    <a:srgbClr val="00FFFF"/>
                  </a:glow>
                </a:effectLst>
              </a:rPr>
              <a:t>BONE  STRUCTURE  </a:t>
            </a:r>
            <a:r>
              <a:rPr lang="en-CA" sz="2400" b="1" dirty="0" smtClean="0">
                <a:solidFill>
                  <a:srgbClr val="FFFF00"/>
                </a:solidFill>
              </a:rPr>
              <a:t>for Salvation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94013" y="4343400"/>
            <a:ext cx="1501474" cy="525760"/>
          </a:xfrm>
          <a:prstGeom prst="line">
            <a:avLst/>
          </a:prstGeom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2000">
              <a:srgbClr val="6600FF">
                <a:alpha val="42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79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189756" y="620688"/>
            <a:ext cx="11881320" cy="5976664"/>
          </a:xfrm>
        </p:spPr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</a:pPr>
            <a:r>
              <a:rPr lang="en-CA" sz="3600" smtClean="0"/>
              <a:t>Nowhere </a:t>
            </a:r>
            <a:r>
              <a:rPr lang="en-CA" sz="3600" dirty="0" smtClean="0"/>
              <a:t>in the Scriptures was Joshua commanded to refrain from eating the grain of the land </a:t>
            </a:r>
            <a:r>
              <a:rPr lang="en-CA" sz="2800" dirty="0" smtClean="0">
                <a:solidFill>
                  <a:srgbClr val="C00000"/>
                </a:solidFill>
              </a:rPr>
              <a:t>{Jos 5:11} </a:t>
            </a:r>
            <a:r>
              <a:rPr lang="en-CA" sz="3600" dirty="0" smtClean="0"/>
              <a:t>for 11 extra cycles to </a:t>
            </a:r>
            <a:r>
              <a:rPr lang="en-CA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align</a:t>
            </a:r>
            <a:r>
              <a:rPr lang="en-CA" sz="3600" dirty="0" smtClean="0"/>
              <a:t> with Enoch’s Wave Sheaf on Abib 26! </a:t>
            </a:r>
          </a:p>
          <a:p>
            <a:pPr>
              <a:lnSpc>
                <a:spcPct val="100000"/>
              </a:lnSpc>
            </a:pPr>
            <a:r>
              <a:rPr lang="en-CA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{Remember: Abib </a:t>
            </a:r>
            <a:r>
              <a:rPr lang="en-CA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26</a:t>
            </a:r>
            <a:r>
              <a:rPr lang="en-CA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is the Enoch/</a:t>
            </a:r>
            <a:r>
              <a:rPr lang="en-CA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Zadok</a:t>
            </a:r>
            <a:r>
              <a:rPr lang="en-CA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Wave Sheaf claim!}</a:t>
            </a:r>
          </a:p>
          <a:p>
            <a:endParaRPr lang="en-CA" sz="3600" dirty="0">
              <a:solidFill>
                <a:srgbClr val="00FFFF"/>
              </a:solidFill>
            </a:endParaRPr>
          </a:p>
          <a:p>
            <a:r>
              <a:rPr lang="en-CA" sz="3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Aharoni" pitchFamily="2" charset="-79"/>
                <a:cs typeface="Aharoni" pitchFamily="2" charset="-79"/>
              </a:rPr>
              <a:t>The Abib </a:t>
            </a:r>
            <a:r>
              <a:rPr lang="en-CA" sz="3600" b="1" u="sng" dirty="0" smtClean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  <a:latin typeface="Aharoni" pitchFamily="2" charset="-79"/>
                <a:cs typeface="Aharoni" pitchFamily="2" charset="-79"/>
              </a:rPr>
              <a:t>26</a:t>
            </a:r>
            <a:r>
              <a:rPr lang="en-CA" sz="3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Aharoni" pitchFamily="2" charset="-79"/>
                <a:cs typeface="Aharoni" pitchFamily="2" charset="-79"/>
              </a:rPr>
              <a:t> idea simply does not exist in the Scriptures. </a:t>
            </a:r>
          </a:p>
          <a:p>
            <a:endParaRPr lang="en-CA" sz="3600" b="1" dirty="0">
              <a:ln>
                <a:solidFill>
                  <a:srgbClr val="002060"/>
                </a:solidFill>
              </a:ln>
            </a:endParaRPr>
          </a:p>
          <a:p>
            <a:pPr algn="ctr">
              <a:lnSpc>
                <a:spcPct val="100000"/>
              </a:lnSpc>
            </a:pPr>
            <a:r>
              <a:rPr lang="en-CA" sz="3600" dirty="0" smtClean="0"/>
              <a:t>If one desires to observe the Wave Sheaf on Abib 26, </a:t>
            </a:r>
            <a:br>
              <a:rPr lang="en-CA" sz="3600" dirty="0" smtClean="0"/>
            </a:br>
            <a:r>
              <a:rPr lang="en-CA" sz="3600" dirty="0" smtClean="0"/>
              <a:t>one must go to a separate calendar source other than </a:t>
            </a:r>
            <a:br>
              <a:rPr lang="en-CA" sz="3600" dirty="0" smtClean="0"/>
            </a:br>
            <a:r>
              <a:rPr lang="en-CA" sz="3600" dirty="0" smtClean="0"/>
              <a:t>the Scriptures for </a:t>
            </a:r>
            <a:r>
              <a:rPr lang="en-CA" sz="3600" b="1" dirty="0" smtClean="0">
                <a:effectLst>
                  <a:glow rad="127000">
                    <a:srgbClr val="66FF99"/>
                  </a:glow>
                </a:effectLst>
              </a:rPr>
              <a:t>un</a:t>
            </a:r>
            <a:r>
              <a:rPr lang="en-CA" sz="3600" b="1" u="sng" dirty="0" smtClean="0"/>
              <a:t>ins</a:t>
            </a:r>
            <a:r>
              <a:rPr lang="en-CA" sz="3600" b="1" dirty="0" smtClean="0"/>
              <a:t>p</a:t>
            </a:r>
            <a:r>
              <a:rPr lang="en-CA" sz="3600" b="1" u="sng" dirty="0" smtClean="0"/>
              <a:t>ired</a:t>
            </a:r>
            <a:r>
              <a:rPr lang="en-CA" sz="3600" u="sng" dirty="0" smtClean="0"/>
              <a:t> </a:t>
            </a:r>
            <a:r>
              <a:rPr lang="en-CA" sz="3600" b="1" u="sng" dirty="0" smtClean="0"/>
              <a:t>authorit</a:t>
            </a:r>
            <a:r>
              <a:rPr lang="en-CA" sz="3600" b="1" dirty="0" smtClean="0"/>
              <a:t>y</a:t>
            </a:r>
            <a:r>
              <a:rPr lang="en-CA" sz="3600" dirty="0" smtClean="0"/>
              <a:t>. </a:t>
            </a:r>
          </a:p>
          <a:p>
            <a:pPr algn="ctr">
              <a:lnSpc>
                <a:spcPct val="100000"/>
              </a:lnSpc>
            </a:pPr>
            <a:r>
              <a:rPr lang="en-CA" sz="3600" dirty="0" smtClean="0"/>
              <a:t> </a:t>
            </a:r>
            <a:br>
              <a:rPr lang="en-CA" sz="3600" dirty="0" smtClean="0"/>
            </a:b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(Would that be </a:t>
            </a:r>
            <a:r>
              <a:rPr lang="en-CA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Zadok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and </a:t>
            </a:r>
            <a:r>
              <a:rPr lang="en-CA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Book</a:t>
            </a:r>
            <a:r>
              <a:rPr lang="en-CA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[s]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of Enoch?)</a:t>
            </a:r>
            <a:endParaRPr lang="en-CA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2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96" y="332656"/>
            <a:ext cx="11089232" cy="6264695"/>
          </a:xfrm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latin typeface="Bell MT" panose="02020503060305020303" pitchFamily="18" charset="0"/>
              </a:rPr>
              <a:t>The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Q</a:t>
            </a:r>
            <a:r>
              <a:rPr lang="en-US" sz="4000" b="1" u="sng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umran</a:t>
            </a: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, </a:t>
            </a:r>
            <a:r>
              <a:rPr lang="en-US" sz="4000" b="1" u="sng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Enoch</a:t>
            </a: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,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Zadokite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dirty="0">
                <a:effectLst/>
                <a:latin typeface="Bell MT" panose="02020503060305020303" pitchFamily="18" charset="0"/>
              </a:rPr>
              <a:t>and</a:t>
            </a: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Essene</a:t>
            </a:r>
            <a:r>
              <a:rPr lang="en-US" sz="40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Calendars </a:t>
            </a:r>
            <a:r>
              <a:rPr lang="en-US" sz="4000" b="1" dirty="0" smtClean="0">
                <a:solidFill>
                  <a:schemeClr val="tx2"/>
                </a:solidFill>
                <a:effectLst/>
                <a:latin typeface="Bell MT" panose="02020503060305020303" pitchFamily="18" charset="0"/>
              </a:rPr>
              <a:t>are </a:t>
            </a:r>
            <a:r>
              <a:rPr lang="en-US" sz="4000" b="1" u="sng" dirty="0" smtClean="0">
                <a:solidFill>
                  <a:schemeClr val="tx2"/>
                </a:solidFill>
                <a:effectLst/>
                <a:latin typeface="Bell MT" panose="02020503060305020303" pitchFamily="18" charset="0"/>
              </a:rPr>
              <a:t>ALL</a:t>
            </a:r>
            <a:r>
              <a:rPr lang="en-US" sz="4000" b="1" dirty="0" smtClean="0">
                <a:solidFill>
                  <a:schemeClr val="tx2"/>
                </a:solidFill>
                <a:effectLst/>
                <a:latin typeface="Bell MT" panose="02020503060305020303" pitchFamily="18" charset="0"/>
              </a:rPr>
              <a:t> based on the </a:t>
            </a:r>
            <a:br>
              <a:rPr lang="en-US" sz="4000" b="1" dirty="0" smtClean="0">
                <a:solidFill>
                  <a:schemeClr val="tx2"/>
                </a:solidFill>
                <a:effectLst/>
                <a:latin typeface="Bell MT" panose="02020503060305020303" pitchFamily="18" charset="0"/>
              </a:rPr>
            </a:br>
            <a:r>
              <a:rPr lang="en-US" sz="4000" b="1" dirty="0" smtClean="0">
                <a:ln>
                  <a:solidFill>
                    <a:srgbClr val="993300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Q</a:t>
            </a:r>
            <a:r>
              <a:rPr lang="en-US" sz="4000" b="1" u="sng" dirty="0" smtClean="0">
                <a:ln>
                  <a:solidFill>
                    <a:srgbClr val="993300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umran Dead Sea Scrolls</a:t>
            </a:r>
            <a:r>
              <a:rPr lang="en-US" sz="4000" b="1" dirty="0" smtClean="0">
                <a:ln>
                  <a:solidFill>
                    <a:srgbClr val="993300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.</a:t>
            </a:r>
            <a:br>
              <a:rPr lang="en-US" sz="4000" b="1" dirty="0" smtClean="0">
                <a:ln>
                  <a:solidFill>
                    <a:srgbClr val="993300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</a:br>
            <a:r>
              <a:rPr lang="en-US" sz="4000" b="1" dirty="0" smtClean="0">
                <a:ln>
                  <a:solidFill>
                    <a:srgbClr val="993300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> 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  <a:t/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Bell MT" panose="02020503060305020303" pitchFamily="18" charset="0"/>
              </a:rPr>
            </a:br>
            <a:r>
              <a:rPr lang="en-US" sz="3600" b="1" u="sng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Each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 incorporate the 364 cycles/year format. THESE CALENDARS ARE BASED ON THE </a:t>
            </a:r>
            <a:b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</a:b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24 (X 2) 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PRIESTLY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 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  <a:t>COURSES </a:t>
            </a:r>
            <a:b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27000">
                    <a:srgbClr val="99FF99"/>
                  </a:glow>
                </a:effectLst>
                <a:latin typeface="Bell MT" panose="02020503060305020303" pitchFamily="18" charset="0"/>
              </a:rPr>
            </a:br>
            <a:r>
              <a:rPr lang="en-US" sz="4000" u="sng" dirty="0" smtClean="0">
                <a:solidFill>
                  <a:schemeClr val="tx2"/>
                </a:solidFill>
                <a:latin typeface="Bell MT" panose="02020503060305020303" pitchFamily="18" charset="0"/>
              </a:rPr>
              <a:t>found within the </a:t>
            </a:r>
            <a:r>
              <a:rPr lang="en-US" sz="4000" b="1" u="sng" dirty="0" smtClean="0">
                <a:solidFill>
                  <a:schemeClr val="tx2"/>
                </a:solidFill>
                <a:latin typeface="Bell MT" panose="02020503060305020303" pitchFamily="18" charset="0"/>
              </a:rPr>
              <a:t>Book of the Law</a:t>
            </a:r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  <a:r>
              <a:rPr lang="en-US" sz="4000" u="sng" dirty="0" smtClean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endParaRPr lang="en-US" sz="4400" dirty="0">
              <a:effectLst>
                <a:glow rad="127000">
                  <a:srgbClr val="FF9933"/>
                </a:glo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2764" y="6498117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20000">
              <a:srgbClr val="FF6633">
                <a:alpha val="30000"/>
              </a:srgbClr>
            </a:gs>
            <a:gs pos="74000">
              <a:srgbClr val="FFFF00">
                <a:alpha val="57000"/>
              </a:srgbClr>
            </a:gs>
            <a:gs pos="46000">
              <a:srgbClr val="01A78F">
                <a:alpha val="58000"/>
              </a:srgbClr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268760"/>
            <a:ext cx="11809312" cy="5256584"/>
          </a:xfrm>
          <a:solidFill>
            <a:schemeClr val="bg1"/>
          </a:soli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2800" dirty="0"/>
              <a:t> </a:t>
            </a:r>
          </a:p>
          <a:p>
            <a:pPr lvl="0"/>
            <a:endParaRPr lang="en-CA" sz="2600" dirty="0" smtClean="0">
              <a:solidFill>
                <a:schemeClr val="tx2"/>
              </a:solidFill>
              <a:latin typeface="Verdana"/>
            </a:endParaRPr>
          </a:p>
          <a:p>
            <a:pPr lvl="0"/>
            <a:r>
              <a:rPr lang="en-CA" sz="2600" b="1" dirty="0" smtClean="0">
                <a:solidFill>
                  <a:schemeClr val="tx2"/>
                </a:solidFill>
                <a:latin typeface="Verdana"/>
              </a:rPr>
              <a:t>Lev </a:t>
            </a:r>
            <a:r>
              <a:rPr lang="en-CA" sz="2600" b="1" dirty="0">
                <a:solidFill>
                  <a:schemeClr val="tx2"/>
                </a:solidFill>
                <a:latin typeface="Verdana"/>
              </a:rPr>
              <a:t>23:12</a:t>
            </a:r>
            <a:r>
              <a:rPr lang="en-CA" sz="26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And   				</a:t>
            </a: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when </a:t>
            </a:r>
            <a:r>
              <a:rPr lang="en-CA" sz="2600" dirty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you wave the sheaf</a:t>
            </a: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,</a:t>
            </a:r>
          </a:p>
          <a:p>
            <a:pPr lvl="0"/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 </a:t>
            </a:r>
            <a:b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</a:b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/>
            </a:r>
            <a:b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</a:b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/>
            </a:r>
            <a:b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</a:b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/>
            </a:r>
            <a:b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</a:br>
            <a:r>
              <a:rPr lang="en-CA" sz="2600" dirty="0" smtClean="0">
                <a:ln>
                  <a:solidFill>
                    <a:srgbClr val="00FF00"/>
                  </a:solidFill>
                </a:ln>
                <a:solidFill>
                  <a:srgbClr val="208080"/>
                </a:solidFill>
                <a:effectLst>
                  <a:glow rad="127000">
                    <a:srgbClr val="800000"/>
                  </a:glow>
                </a:effectLst>
                <a:latin typeface="Verdana"/>
              </a:rPr>
              <a:t>	</a:t>
            </a:r>
          </a:p>
          <a:p>
            <a:pPr lvl="0"/>
            <a:endParaRPr lang="en-CA" sz="2600" dirty="0" smtClean="0">
              <a:solidFill>
                <a:srgbClr val="0000FF"/>
              </a:solidFill>
              <a:latin typeface="Verdana"/>
            </a:endParaRPr>
          </a:p>
          <a:p>
            <a:pPr lvl="0"/>
            <a:r>
              <a:rPr lang="en-CA" sz="2600" b="1" dirty="0" smtClean="0">
                <a:solidFill>
                  <a:schemeClr val="tx2"/>
                </a:solidFill>
                <a:latin typeface="Verdana"/>
              </a:rPr>
              <a:t>Lev 23:13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  and its grain offering: </a:t>
            </a:r>
            <a: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two-tenths of an </a:t>
            </a:r>
            <a:r>
              <a:rPr lang="en-CA" sz="2600" dirty="0" err="1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ěphah</a:t>
            </a:r>
            <a: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 of </a:t>
            </a:r>
            <a:b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</a:br>
            <a: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        </a:t>
            </a:r>
            <a:r>
              <a:rPr lang="en-CA" sz="2600" b="1" u="sng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/>
                <a:latin typeface="Verdana"/>
              </a:rPr>
              <a:t>fine flour mixed with oil</a:t>
            </a:r>
            <a:r>
              <a:rPr lang="en-CA" sz="2600" b="1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/>
                <a:latin typeface="Verdana"/>
              </a:rPr>
              <a:t>,</a:t>
            </a:r>
            <a:r>
              <a:rPr lang="en-CA" sz="26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Verdana"/>
              </a:rPr>
              <a:t> an offering made by fire to</a:t>
            </a:r>
            <a:r>
              <a:rPr lang="en-CA" sz="2600" b="1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3000" dirty="0" smtClean="0">
                <a:solidFill>
                  <a:srgbClr val="0000FF"/>
                </a:solidFill>
                <a:latin typeface="Arial"/>
              </a:rPr>
              <a:t> 	[Yahuah]</a:t>
            </a:r>
            <a:r>
              <a:rPr lang="en-CA" sz="2600" dirty="0" smtClean="0">
                <a:solidFill>
                  <a:srgbClr val="0000FF"/>
                </a:solidFill>
                <a:latin typeface="Verdana"/>
              </a:rPr>
              <a:t>, 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a sweet fragrance, and its drink offering: </a:t>
            </a:r>
            <a:br>
              <a:rPr lang="en-CA" sz="2600" dirty="0" smtClean="0">
                <a:solidFill>
                  <a:srgbClr val="208080"/>
                </a:solidFill>
                <a:latin typeface="Verdana"/>
              </a:rPr>
            </a:b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        one-fourth of a </a:t>
            </a:r>
            <a:r>
              <a:rPr lang="en-CA" sz="2600" dirty="0" err="1" smtClean="0">
                <a:solidFill>
                  <a:srgbClr val="208080"/>
                </a:solidFill>
                <a:latin typeface="Verdana"/>
              </a:rPr>
              <a:t>hin</a:t>
            </a:r>
            <a:r>
              <a:rPr lang="en-CA" sz="2600" dirty="0" smtClean="0">
                <a:solidFill>
                  <a:srgbClr val="208080"/>
                </a:solidFill>
                <a:latin typeface="Verdana"/>
              </a:rPr>
              <a:t> of wine. </a:t>
            </a:r>
            <a:endParaRPr lang="en-CA" sz="2600" dirty="0">
              <a:solidFill>
                <a:srgbClr val="208080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878" y="242174"/>
            <a:ext cx="9649070" cy="736492"/>
          </a:xfrm>
          <a:prstGeom prst="rect">
            <a:avLst/>
          </a:prstGeom>
          <a:solidFill>
            <a:srgbClr val="FFFF66"/>
          </a:solidFill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WHEN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???  Sequence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Review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!  {1</a:t>
            </a:r>
            <a:r>
              <a:rPr lang="en-CA" sz="3200" b="1" baseline="300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st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Witness}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1758" y="1425064"/>
            <a:ext cx="7305307" cy="576064"/>
          </a:xfrm>
          <a:prstGeom prst="rect">
            <a:avLst/>
          </a:prstGeom>
          <a:noFill/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6600">
                      <a:alpha val="48000"/>
                    </a:srgbClr>
                  </a:glow>
                </a:effectLst>
              </a:rPr>
              <a:t>Cutting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800000"/>
                </a:solidFill>
              </a:rPr>
              <a:t>Task </a:t>
            </a:r>
            <a:r>
              <a:rPr lang="en-US" sz="2800" b="1" dirty="0" smtClean="0">
                <a:solidFill>
                  <a:srgbClr val="0000FF"/>
                </a:solidFill>
              </a:rPr>
              <a:t>(Wave Sheaf </a:t>
            </a:r>
            <a:r>
              <a:rPr lang="en-US" sz="2000" dirty="0" smtClean="0">
                <a:solidFill>
                  <a:schemeClr val="tx2"/>
                </a:solidFill>
              </a:rPr>
              <a:t>and sacrifice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</a:rPr>
              <a:t>!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839" y="2721216"/>
            <a:ext cx="10297144" cy="9746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[…take careful note of the subsequent required actions and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the substance(s)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that accompany it </a:t>
            </a:r>
            <a:r>
              <a:rPr lang="en-US" sz="2800" u="sng" dirty="0" smtClean="0">
                <a:solidFill>
                  <a:srgbClr val="800000"/>
                </a:solidFill>
              </a:rPr>
              <a:t>on the very same da</a:t>
            </a:r>
            <a:r>
              <a:rPr lang="en-US" sz="2800" dirty="0" smtClean="0">
                <a:solidFill>
                  <a:srgbClr val="800000"/>
                </a:solidFill>
              </a:rPr>
              <a:t>y] ...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286958">
            <a:off x="573683" y="1340768"/>
            <a:ext cx="1512168" cy="576064"/>
          </a:xfrm>
          <a:prstGeom prst="rect">
            <a:avLst/>
          </a:prstGeom>
          <a:solidFill>
            <a:schemeClr val="tx2"/>
          </a:solidFill>
          <a:ln w="57150">
            <a:solidFill>
              <a:srgbClr val="00FFFF"/>
            </a:solidFill>
          </a:ln>
          <a:effectLst>
            <a:glow rad="127000">
              <a:srgbClr val="99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2"/>
                  </a:solidFill>
                </a:ln>
                <a:effectLst>
                  <a:glow rad="127000">
                    <a:srgbClr val="00FF00"/>
                  </a:glow>
                </a:effectLst>
              </a:rPr>
              <a:t>Sickle!</a:t>
            </a:r>
            <a:endParaRPr lang="en-CA" sz="2400" b="1" dirty="0">
              <a:ln>
                <a:solidFill>
                  <a:schemeClr val="tx2"/>
                </a:solidFill>
              </a:ln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2903771" y="210930"/>
            <a:ext cx="404618" cy="2232247"/>
          </a:xfrm>
          <a:prstGeom prst="bentArrow">
            <a:avLst>
              <a:gd name="adj1" fmla="val 25000"/>
              <a:gd name="adj2" fmla="val 50000"/>
              <a:gd name="adj3" fmla="val 46023"/>
              <a:gd name="adj4" fmla="val 43750"/>
            </a:avLst>
          </a:prstGeom>
          <a:solidFill>
            <a:srgbClr val="009999"/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5860" y="3739019"/>
            <a:ext cx="92170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CA" sz="2400" dirty="0">
                <a:solidFill>
                  <a:srgbClr val="208080"/>
                </a:solidFill>
                <a:latin typeface="Verdana"/>
              </a:rPr>
              <a:t>you shall prepare a male lamb a year old, a perfect one, </a:t>
            </a:r>
            <a:r>
              <a:rPr lang="en-CA" sz="2400" dirty="0" smtClean="0">
                <a:solidFill>
                  <a:srgbClr val="208080"/>
                </a:solidFill>
                <a:latin typeface="Verdana"/>
              </a:rPr>
              <a:t>as 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an </a:t>
            </a:r>
            <a:r>
              <a:rPr lang="en-CA" sz="2400" u="sng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ASCENDING</a:t>
            </a:r>
            <a:r>
              <a:rPr lang="en-CA" sz="2400" dirty="0" smtClean="0">
                <a:solidFill>
                  <a:schemeClr val="tx2"/>
                </a:solidFill>
                <a:latin typeface="Verdana"/>
              </a:rPr>
              <a:t> </a:t>
            </a:r>
            <a:r>
              <a:rPr lang="en-CA" sz="2400" u="sng" dirty="0">
                <a:solidFill>
                  <a:schemeClr val="tx2"/>
                </a:solidFill>
                <a:latin typeface="Verdana"/>
              </a:rPr>
              <a:t>offerin</a:t>
            </a:r>
            <a:r>
              <a:rPr lang="en-CA" sz="2400" dirty="0">
                <a:solidFill>
                  <a:schemeClr val="tx2"/>
                </a:solidFill>
                <a:latin typeface="Verdana"/>
              </a:rPr>
              <a:t>g 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to </a:t>
            </a:r>
            <a:r>
              <a:rPr lang="he-I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2800" dirty="0">
                <a:solidFill>
                  <a:srgbClr val="0000FF"/>
                </a:solidFill>
                <a:latin typeface="Arial"/>
              </a:rPr>
              <a:t> [Yahuah]</a:t>
            </a:r>
            <a:r>
              <a:rPr lang="x-none" sz="2400" dirty="0">
                <a:solidFill>
                  <a:srgbClr val="0000FF"/>
                </a:solidFill>
                <a:latin typeface="Verdana"/>
              </a:rPr>
              <a:t>,</a:t>
            </a:r>
            <a:endParaRPr lang="en-CA" sz="2400" dirty="0">
              <a:solidFill>
                <a:srgbClr val="0000FF"/>
              </a:solidFill>
              <a:effectLst>
                <a:glow rad="127000">
                  <a:srgbClr val="00FF00"/>
                </a:glow>
              </a:effectLst>
              <a:latin typeface="Verdan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14092" y="2044252"/>
            <a:ext cx="3048934" cy="747294"/>
          </a:xfrm>
          <a:prstGeom prst="ellipse">
            <a:avLst/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>
                <a:ln>
                  <a:solidFill>
                    <a:srgbClr val="000000"/>
                  </a:solidFill>
                </a:ln>
                <a:solidFill>
                  <a:srgbClr val="208080"/>
                </a:solidFill>
                <a:effectLst>
                  <a:glow rad="558800">
                    <a:srgbClr val="FFFF00"/>
                  </a:glow>
                </a:effectLst>
                <a:latin typeface="Verdana"/>
              </a:rPr>
              <a:t>on that day</a:t>
            </a:r>
            <a:endParaRPr lang="en-CA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8605907" y="4208724"/>
            <a:ext cx="3312368" cy="444412"/>
          </a:xfrm>
          <a:prstGeom prst="wedgeRoundRectCallout">
            <a:avLst>
              <a:gd name="adj1" fmla="val -59056"/>
              <a:gd name="adj2" fmla="val 13472"/>
              <a:gd name="adj3" fmla="val 16667"/>
            </a:avLst>
          </a:prstGeom>
          <a:solidFill>
            <a:srgbClr val="FF990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Ascend?  John 20:17</a:t>
            </a:r>
            <a:endParaRPr lang="en-CA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8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0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bg1"/>
                </a:solidFill>
              </a:rPr>
              <a:pPr/>
              <a:t>81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49796" y="2276872"/>
            <a:ext cx="11161240" cy="4320480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THAT SAME DAY!!!!</a:t>
            </a:r>
          </a:p>
          <a:p>
            <a:pPr marL="571500" indent="-571500" algn="ctr">
              <a:buFontTx/>
              <a:buChar char="-"/>
            </a:pPr>
            <a:endParaRPr lang="en-US" sz="4400" b="1" dirty="0" smtClean="0">
              <a:ln>
                <a:solidFill>
                  <a:schemeClr val="tx2"/>
                </a:solidFill>
              </a:ln>
              <a:solidFill>
                <a:srgbClr val="FF33CC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66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Do we have another witness?</a:t>
            </a:r>
            <a:endParaRPr lang="en-US" sz="4400" b="1" dirty="0" smtClean="0">
              <a:ln>
                <a:solidFill>
                  <a:schemeClr val="tx2"/>
                </a:solidFill>
              </a:ln>
              <a:solidFill>
                <a:srgbClr val="FF33CC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6020" y="2780928"/>
            <a:ext cx="6459016" cy="1080120"/>
          </a:xfrm>
          <a:prstGeom prst="roundRect">
            <a:avLst/>
          </a:prstGeom>
          <a:noFill/>
          <a:ln w="76200">
            <a:solidFill>
              <a:srgbClr val="FFCCFF"/>
            </a:solidFill>
          </a:ln>
          <a:effectLst>
            <a:glow rad="50800">
              <a:srgbClr val="99FFCC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Rounded Rectangular Callout 5"/>
          <p:cNvSpPr/>
          <p:nvPr/>
        </p:nvSpPr>
        <p:spPr>
          <a:xfrm>
            <a:off x="8481617" y="824348"/>
            <a:ext cx="3312368" cy="588428"/>
          </a:xfrm>
          <a:prstGeom prst="wedgeRoundRectCallout">
            <a:avLst>
              <a:gd name="adj1" fmla="val -91986"/>
              <a:gd name="adj2" fmla="val 321833"/>
              <a:gd name="adj3" fmla="val 16667"/>
            </a:avLst>
          </a:prstGeom>
          <a:solidFill>
            <a:srgbClr val="FF990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Ascend?  John 20:17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836541" y="44624"/>
            <a:ext cx="3914055" cy="2748263"/>
          </a:xfrm>
          <a:prstGeom prst="cloudCallout">
            <a:avLst>
              <a:gd name="adj1" fmla="val 25669"/>
              <a:gd name="adj2" fmla="val 56344"/>
            </a:avLst>
          </a:prstGeom>
          <a:solidFill>
            <a:srgbClr val="FF99FF"/>
          </a:solidFill>
          <a:ln w="57150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 flipH="1">
            <a:off x="4470370" y="414933"/>
            <a:ext cx="2652522" cy="1888236"/>
          </a:xfrm>
          <a:prstGeom prst="ellipse">
            <a:avLst/>
          </a:prstGeom>
          <a:ln w="63500" cap="rnd">
            <a:solidFill>
              <a:srgbClr val="2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8" r="58" b="-156"/>
          <a:stretch/>
        </p:blipFill>
        <p:spPr>
          <a:xfrm rot="17981916">
            <a:off x="7508107" y="3774328"/>
            <a:ext cx="4870909" cy="94465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34923"/>
          <a:stretch/>
        </p:blipFill>
        <p:spPr>
          <a:xfrm rot="20101038">
            <a:off x="880830" y="1978034"/>
            <a:ext cx="1008112" cy="3242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1" name="Rounded Rectangular Callout 10"/>
          <p:cNvSpPr/>
          <p:nvPr/>
        </p:nvSpPr>
        <p:spPr>
          <a:xfrm flipH="1">
            <a:off x="432162" y="848670"/>
            <a:ext cx="3069961" cy="564105"/>
          </a:xfrm>
          <a:prstGeom prst="wedgeRoundRectCallout">
            <a:avLst>
              <a:gd name="adj1" fmla="val -89007"/>
              <a:gd name="adj2" fmla="val 321538"/>
              <a:gd name="adj3" fmla="val 16667"/>
            </a:avLst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Ascension offering!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899675" y="273330"/>
            <a:ext cx="2114612" cy="564105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(The “Type”)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58708" y="227054"/>
            <a:ext cx="2758186" cy="588428"/>
          </a:xfrm>
          <a:prstGeom prst="roundRect">
            <a:avLst/>
          </a:prstGeom>
          <a:solidFill>
            <a:srgbClr val="FF990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(The “Anti-type)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178" y="3320425"/>
            <a:ext cx="1557794" cy="53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Eh-</a:t>
            </a:r>
            <a:r>
              <a:rPr lang="en-CA" sz="2400" dirty="0" err="1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Tzem</a:t>
            </a:r>
            <a:endParaRPr lang="en-CA" sz="2400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8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052736"/>
            <a:ext cx="11809312" cy="5544616"/>
          </a:xfrm>
          <a:solidFill>
            <a:schemeClr val="bg1"/>
          </a:soli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2800" b="1" dirty="0" err="1">
                <a:solidFill>
                  <a:srgbClr val="800000"/>
                </a:solidFill>
                <a:latin typeface="Verdana"/>
              </a:rPr>
              <a:t>Num</a:t>
            </a:r>
            <a:r>
              <a:rPr lang="en-CA" sz="2800" b="1" dirty="0">
                <a:solidFill>
                  <a:srgbClr val="800000"/>
                </a:solidFill>
                <a:latin typeface="Verdana"/>
              </a:rPr>
              <a:t> 15:17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And </a:t>
            </a:r>
            <a:r>
              <a:rPr lang="he-I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3200" dirty="0" smtClean="0">
                <a:solidFill>
                  <a:srgbClr val="0000FF"/>
                </a:solidFill>
                <a:latin typeface="Arial"/>
              </a:rPr>
              <a:t> [Yahuah]</a:t>
            </a:r>
            <a:r>
              <a:rPr lang="en-CA" sz="2800" dirty="0" smtClean="0">
                <a:solidFill>
                  <a:srgbClr val="0000FF"/>
                </a:solidFill>
                <a:latin typeface="Verdana"/>
              </a:rPr>
              <a:t>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spoke to </a:t>
            </a:r>
            <a:r>
              <a:rPr lang="en-CA" sz="2800" dirty="0" err="1">
                <a:solidFill>
                  <a:srgbClr val="208080"/>
                </a:solidFill>
                <a:latin typeface="Verdana"/>
              </a:rPr>
              <a:t>Mosheh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, saying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,</a:t>
            </a: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  <a:p>
            <a:r>
              <a:rPr lang="en-CA" sz="2800" b="1" dirty="0">
                <a:solidFill>
                  <a:srgbClr val="800000"/>
                </a:solidFill>
                <a:latin typeface="Verdana"/>
              </a:rPr>
              <a:t>Num 15:18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“Speak to the children of </a:t>
            </a:r>
            <a:r>
              <a:rPr lang="en-CA" sz="2800" dirty="0" err="1">
                <a:solidFill>
                  <a:srgbClr val="208080"/>
                </a:solidFill>
                <a:latin typeface="Verdana"/>
              </a:rPr>
              <a:t>Yisra’ěl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, and say to them, 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br>
              <a:rPr lang="en-CA" sz="2800" dirty="0" smtClean="0">
                <a:solidFill>
                  <a:srgbClr val="208080"/>
                </a:solidFill>
                <a:latin typeface="Verdana"/>
              </a:rPr>
            </a:b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   </a:t>
            </a:r>
            <a:r>
              <a:rPr lang="en-CA" sz="2800" b="1" dirty="0" smtClean="0">
                <a:solidFill>
                  <a:srgbClr val="FF6600"/>
                </a:solidFill>
                <a:latin typeface="Verdana"/>
              </a:rPr>
              <a:t>‘</a:t>
            </a:r>
            <a:r>
              <a:rPr lang="en-CA" sz="2800" b="1" u="sng" dirty="0">
                <a:solidFill>
                  <a:srgbClr val="FF6600"/>
                </a:solidFill>
                <a:latin typeface="Verdana"/>
              </a:rPr>
              <a:t>When </a:t>
            </a:r>
            <a:r>
              <a:rPr lang="en-CA" sz="2800" b="1" dirty="0">
                <a:solidFill>
                  <a:srgbClr val="FF6600"/>
                </a:solidFill>
                <a:latin typeface="Verdana"/>
              </a:rPr>
              <a:t>y</a:t>
            </a:r>
            <a:r>
              <a:rPr lang="en-CA" sz="2800" b="1" u="sng" dirty="0">
                <a:solidFill>
                  <a:srgbClr val="FF6600"/>
                </a:solidFill>
                <a:latin typeface="Verdana"/>
              </a:rPr>
              <a:t>ou come into the land</a:t>
            </a:r>
            <a:r>
              <a:rPr lang="en-CA" sz="2800" b="1" dirty="0">
                <a:solidFill>
                  <a:srgbClr val="FF6600"/>
                </a:solidFill>
                <a:latin typeface="Verdana"/>
              </a:rPr>
              <a:t> to which I bring </a:t>
            </a:r>
            <a:r>
              <a:rPr lang="en-CA" sz="2800" b="1" dirty="0" smtClean="0">
                <a:solidFill>
                  <a:srgbClr val="FF6600"/>
                </a:solidFill>
                <a:latin typeface="Verdana"/>
              </a:rPr>
              <a:t>you …’</a:t>
            </a:r>
          </a:p>
          <a:p>
            <a:endParaRPr lang="en-CA" sz="2800" b="1" dirty="0" smtClean="0">
              <a:solidFill>
                <a:srgbClr val="FF6600"/>
              </a:solidFill>
              <a:latin typeface="Verdana"/>
            </a:endParaRPr>
          </a:p>
          <a:p>
            <a:endParaRPr lang="en-CA" sz="2800" b="1" dirty="0" smtClean="0">
              <a:solidFill>
                <a:srgbClr val="FF6600"/>
              </a:solidFill>
              <a:latin typeface="Verdana"/>
            </a:endParaRPr>
          </a:p>
          <a:p>
            <a:endParaRPr lang="en-CA" sz="2800" b="1" dirty="0">
              <a:solidFill>
                <a:srgbClr val="FF6600"/>
              </a:solidFill>
              <a:latin typeface="Verdana"/>
            </a:endParaRPr>
          </a:p>
          <a:p>
            <a:endParaRPr lang="en-CA" sz="2800" b="1" dirty="0" smtClean="0">
              <a:solidFill>
                <a:srgbClr val="FF6600"/>
              </a:solidFill>
              <a:latin typeface="Verdana"/>
            </a:endParaRPr>
          </a:p>
          <a:p>
            <a:endParaRPr lang="en-CA" sz="2800" b="1" dirty="0" smtClean="0">
              <a:solidFill>
                <a:srgbClr val="FF6600"/>
              </a:solidFill>
              <a:latin typeface="Verdana"/>
            </a:endParaRPr>
          </a:p>
          <a:p>
            <a:endParaRPr lang="en-CA" sz="2800" b="1" dirty="0">
              <a:solidFill>
                <a:srgbClr val="FF6600"/>
              </a:solidFill>
              <a:latin typeface="Verdana"/>
            </a:endParaRPr>
          </a:p>
          <a:p>
            <a:endParaRPr lang="en-CA" sz="2800" b="1" dirty="0" smtClean="0">
              <a:solidFill>
                <a:srgbClr val="FF6600"/>
              </a:solidFill>
              <a:latin typeface="Verdana"/>
            </a:endParaRP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  <a:p>
            <a:r>
              <a:rPr lang="x-none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844" y="172327"/>
            <a:ext cx="10297144" cy="720080"/>
          </a:xfrm>
          <a:prstGeom prst="rect">
            <a:avLst/>
          </a:prstGeom>
          <a:solidFill>
            <a:srgbClr val="FFFF66"/>
          </a:solidFill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i="1" dirty="0" smtClean="0">
                <a:solidFill>
                  <a:srgbClr val="663300"/>
                </a:solidFill>
                <a:latin typeface="Comic Sans MS" pitchFamily="66" charset="0"/>
              </a:rPr>
              <a:t>Numbers Again! 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- </a:t>
            </a:r>
            <a:r>
              <a:rPr lang="en-CA" sz="3200" i="1" dirty="0" err="1" smtClean="0">
                <a:solidFill>
                  <a:srgbClr val="663300"/>
                </a:solidFill>
                <a:latin typeface="Comic Sans MS" pitchFamily="66" charset="0"/>
              </a:rPr>
              <a:t>ch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15:17 – 18   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{2</a:t>
            </a:r>
            <a:r>
              <a:rPr lang="en-CA" sz="3200" b="1" baseline="300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nd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Witness}</a:t>
            </a:r>
            <a:endParaRPr lang="en-CA" sz="3200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16" y="3068960"/>
            <a:ext cx="10801200" cy="187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</a:rPr>
              <a:t>Note:  </a:t>
            </a:r>
            <a:r>
              <a:rPr lang="en-CA" sz="3200" dirty="0" smtClean="0">
                <a:solidFill>
                  <a:schemeClr val="tx2"/>
                </a:solidFill>
              </a:rPr>
              <a:t>It is </a:t>
            </a:r>
            <a:r>
              <a:rPr lang="en-CA" sz="3200" dirty="0" smtClean="0">
                <a:solidFill>
                  <a:schemeClr val="tx2"/>
                </a:solidFill>
                <a:effectLst>
                  <a:glow rad="127000">
                    <a:srgbClr val="99FF99"/>
                  </a:glow>
                </a:effectLst>
              </a:rPr>
              <a:t>just as important </a:t>
            </a:r>
            <a:r>
              <a:rPr lang="en-CA" sz="3200" dirty="0" smtClean="0">
                <a:solidFill>
                  <a:schemeClr val="tx2"/>
                </a:solidFill>
              </a:rPr>
              <a:t>to understand exactly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what the Scriptures do </a:t>
            </a:r>
            <a:r>
              <a:rPr lang="en-CA" sz="3200" b="1" u="sng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NOT</a:t>
            </a:r>
            <a:r>
              <a:rPr lang="en-CA" sz="3200" dirty="0" smtClean="0">
                <a:solidFill>
                  <a:schemeClr val="tx2"/>
                </a:solidFill>
              </a:rPr>
              <a:t> say,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as it is to know exactly what they </a:t>
            </a:r>
            <a:r>
              <a:rPr lang="en-CA" sz="3200" b="1" u="sng" dirty="0" smtClean="0">
                <a:solidFill>
                  <a:srgbClr val="0000FF"/>
                </a:solidFill>
              </a:rPr>
              <a:t>DO</a:t>
            </a:r>
            <a:r>
              <a:rPr lang="en-CA" sz="3200" u="sng" dirty="0" smtClean="0">
                <a:solidFill>
                  <a:srgbClr val="0000FF"/>
                </a:solidFill>
              </a:rPr>
              <a:t> </a:t>
            </a:r>
            <a:r>
              <a:rPr lang="en-CA" sz="3200" b="1" u="sng" dirty="0" smtClean="0">
                <a:solidFill>
                  <a:srgbClr val="0000FF"/>
                </a:solidFill>
              </a:rPr>
              <a:t>SAY</a:t>
            </a:r>
            <a:r>
              <a:rPr lang="en-CA" sz="3200" b="1" dirty="0" smtClean="0">
                <a:solidFill>
                  <a:srgbClr val="0000FF"/>
                </a:solidFill>
              </a:rPr>
              <a:t>.  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816" y="5157192"/>
            <a:ext cx="10801200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dirty="0" smtClean="0">
                <a:solidFill>
                  <a:srgbClr val="FF3300"/>
                </a:solidFill>
              </a:rPr>
              <a:t>“When you come into the land” </a:t>
            </a:r>
            <a:r>
              <a:rPr lang="en-CA" sz="3200" dirty="0" smtClean="0">
                <a:solidFill>
                  <a:schemeClr val="tx2"/>
                </a:solidFill>
              </a:rPr>
              <a:t>– does not mean –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after you have been settled in the land for awhile!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124744"/>
            <a:ext cx="11809312" cy="5472608"/>
          </a:xfrm>
          <a:solidFill>
            <a:schemeClr val="bg1"/>
          </a:solidFill>
          <a:ln>
            <a:solidFill>
              <a:srgbClr val="FB43D8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2800" b="1" dirty="0" err="1" smtClean="0">
                <a:solidFill>
                  <a:srgbClr val="800000"/>
                </a:solidFill>
                <a:latin typeface="Verdana"/>
              </a:rPr>
              <a:t>Num</a:t>
            </a:r>
            <a:r>
              <a:rPr lang="en-CA" sz="2800" b="1" dirty="0" smtClean="0">
                <a:solidFill>
                  <a:srgbClr val="800000"/>
                </a:solidFill>
                <a:latin typeface="Verdana"/>
              </a:rPr>
              <a:t> </a:t>
            </a:r>
            <a:r>
              <a:rPr lang="en-CA" sz="2800" b="1" dirty="0">
                <a:solidFill>
                  <a:srgbClr val="800000"/>
                </a:solidFill>
                <a:latin typeface="Verdana"/>
              </a:rPr>
              <a:t>15:19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Then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it shall be, </a:t>
            </a:r>
            <a:r>
              <a:rPr lang="en-CA" sz="2800" b="1" u="sng" dirty="0" smtClean="0">
                <a:solidFill>
                  <a:srgbClr val="CC0099"/>
                </a:solidFill>
                <a:latin typeface="Verdana"/>
              </a:rPr>
              <a:t>WHEN YOU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2800" b="1" dirty="0" smtClean="0">
                <a:solidFill>
                  <a:srgbClr val="CC0099"/>
                </a:solidFill>
                <a:effectLst>
                  <a:glow rad="228600">
                    <a:srgbClr val="00FFFF"/>
                  </a:glow>
                </a:effectLst>
                <a:latin typeface="Verdana"/>
              </a:rPr>
              <a:t>EAT</a:t>
            </a:r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2800" u="sng" dirty="0" smtClean="0">
                <a:solidFill>
                  <a:srgbClr val="CC0099"/>
                </a:solidFill>
                <a:latin typeface="Verdana"/>
              </a:rPr>
              <a:t>of </a:t>
            </a:r>
            <a:r>
              <a:rPr lang="en-CA" sz="2800" u="sng" dirty="0">
                <a:solidFill>
                  <a:srgbClr val="CC0099"/>
                </a:solidFill>
                <a:latin typeface="Verdana"/>
              </a:rPr>
              <a:t>the bread</a:t>
            </a:r>
            <a:r>
              <a:rPr lang="en-CA" sz="2800" dirty="0">
                <a:solidFill>
                  <a:srgbClr val="CC0099"/>
                </a:solidFill>
                <a:latin typeface="Verdana"/>
              </a:rPr>
              <a:t> of </a:t>
            </a:r>
            <a:r>
              <a:rPr lang="en-CA" sz="2800" dirty="0" smtClean="0">
                <a:solidFill>
                  <a:srgbClr val="CC0099"/>
                </a:solidFill>
                <a:latin typeface="Verdana"/>
              </a:rPr>
              <a:t>	the land</a:t>
            </a:r>
            <a:r>
              <a:rPr lang="en-CA" sz="2800" dirty="0">
                <a:solidFill>
                  <a:srgbClr val="CC0099"/>
                </a:solidFill>
                <a:latin typeface="Verdana"/>
              </a:rPr>
              <a:t>, </a:t>
            </a:r>
            <a:r>
              <a:rPr lang="en-CA" sz="2800" u="sng" dirty="0">
                <a:solidFill>
                  <a:srgbClr val="CC0099"/>
                </a:solidFill>
                <a:latin typeface="Verdana"/>
              </a:rPr>
              <a:t>that you present a contribution</a:t>
            </a:r>
            <a:r>
              <a:rPr lang="en-CA" sz="2800" dirty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to </a:t>
            </a:r>
            <a:r>
              <a:rPr lang="he-I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יהוה</a:t>
            </a:r>
            <a:r>
              <a:rPr lang="en-CA" sz="3200" dirty="0">
                <a:solidFill>
                  <a:srgbClr val="0000FF"/>
                </a:solidFill>
                <a:latin typeface="Arial"/>
              </a:rPr>
              <a:t> [Yahuah</a:t>
            </a:r>
            <a:r>
              <a:rPr lang="en-CA" sz="3200" dirty="0" smtClean="0">
                <a:solidFill>
                  <a:srgbClr val="0000FF"/>
                </a:solidFill>
                <a:latin typeface="Arial"/>
              </a:rPr>
              <a:t>]</a:t>
            </a:r>
            <a:r>
              <a:rPr lang="x-none" sz="2800" dirty="0" smtClean="0">
                <a:solidFill>
                  <a:srgbClr val="208080"/>
                </a:solidFill>
                <a:latin typeface="Verdana"/>
              </a:rPr>
              <a:t>.</a:t>
            </a:r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endParaRPr lang="en-CA" sz="2800" dirty="0" smtClean="0">
              <a:solidFill>
                <a:srgbClr val="208080"/>
              </a:solidFill>
              <a:latin typeface="Verdana"/>
            </a:endParaRPr>
          </a:p>
          <a:p>
            <a:endParaRPr lang="en-CA" sz="2800" dirty="0">
              <a:solidFill>
                <a:srgbClr val="208080"/>
              </a:solidFill>
              <a:latin typeface="Verdana"/>
            </a:endParaRPr>
          </a:p>
          <a:p>
            <a:r>
              <a:rPr lang="x-none" sz="2800" dirty="0">
                <a:solidFill>
                  <a:srgbClr val="208080"/>
                </a:solidFill>
                <a:latin typeface="Verdana"/>
              </a:rPr>
              <a:t> </a:t>
            </a:r>
          </a:p>
          <a:p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60" y="172569"/>
            <a:ext cx="8490088" cy="720080"/>
          </a:xfrm>
          <a:prstGeom prst="rect">
            <a:avLst/>
          </a:prstGeom>
          <a:solidFill>
            <a:srgbClr val="FFFF66"/>
          </a:solidFill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The Two </a:t>
            </a:r>
            <a:r>
              <a:rPr lang="en-CA" sz="3200" b="1" i="1" u="sng" dirty="0" smtClean="0">
                <a:solidFill>
                  <a:srgbClr val="FF3300"/>
                </a:solidFill>
                <a:latin typeface="Comic Sans MS" pitchFamily="66" charset="0"/>
              </a:rPr>
              <a:t>Interlocked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CA" sz="3200" b="1" i="1" dirty="0">
                <a:solidFill>
                  <a:srgbClr val="9900CC"/>
                </a:solidFill>
                <a:latin typeface="Comic Sans MS" pitchFamily="66" charset="0"/>
              </a:rPr>
              <a:t>I</a:t>
            </a: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nseparable</a:t>
            </a:r>
            <a:r>
              <a:rPr lang="en-CA" sz="3200" i="1" dirty="0" smtClean="0">
                <a:solidFill>
                  <a:srgbClr val="663300"/>
                </a:solidFill>
                <a:latin typeface="Comic Sans MS" pitchFamily="66" charset="0"/>
              </a:rPr>
              <a:t> Steps </a:t>
            </a:r>
            <a:endParaRPr lang="en-CA" sz="3200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780" y="2564904"/>
            <a:ext cx="11377264" cy="792088"/>
          </a:xfrm>
          <a:prstGeom prst="rect">
            <a:avLst/>
          </a:prstGeom>
          <a:solidFill>
            <a:srgbClr val="FF9933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Step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F0"/>
                </a:solidFill>
                <a:effectLst>
                  <a:glow rad="127000">
                    <a:schemeClr val="tx2"/>
                  </a:glow>
                </a:effectLst>
              </a:rPr>
              <a:t>One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 -  When you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27000">
                    <a:schemeClr val="tx2"/>
                  </a:glow>
                </a:effectLst>
              </a:rPr>
              <a:t>eat the bread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of the land … </a:t>
            </a:r>
            <a:endParaRPr lang="en-CA" sz="3200" b="1" dirty="0">
              <a:ln>
                <a:solidFill>
                  <a:schemeClr val="tx2"/>
                </a:solidFill>
              </a:ln>
              <a:solidFill>
                <a:srgbClr val="00B050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815" y="3645024"/>
            <a:ext cx="11377264" cy="792088"/>
          </a:xfrm>
          <a:prstGeom prst="rect">
            <a:avLst/>
          </a:prstGeom>
          <a:solidFill>
            <a:srgbClr val="FF9933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Step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tx2"/>
                  </a:glow>
                </a:effectLst>
              </a:rPr>
              <a:t>Two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 - … that you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27000">
                    <a:schemeClr val="tx2"/>
                  </a:glow>
                </a:effectLst>
              </a:rPr>
              <a:t>present a contribution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chemeClr val="tx2"/>
                  </a:glow>
                </a:effectLst>
              </a:rPr>
              <a:t>to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rgbClr val="00B0F0"/>
                </a:solidFill>
                <a:effectLst>
                  <a:glow rad="127000">
                    <a:schemeClr val="tx2"/>
                  </a:glow>
                </a:effectLst>
              </a:rPr>
              <a:t>Yahuah!</a:t>
            </a:r>
            <a:endParaRPr lang="en-CA" sz="3200" b="1" dirty="0">
              <a:ln>
                <a:solidFill>
                  <a:schemeClr val="tx2"/>
                </a:solidFill>
              </a:ln>
              <a:solidFill>
                <a:srgbClr val="00B0F0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45740" y="2885076"/>
            <a:ext cx="582920" cy="1480028"/>
          </a:xfrm>
          <a:prstGeom prst="curvedRightArrow">
            <a:avLst>
              <a:gd name="adj1" fmla="val 22474"/>
              <a:gd name="adj2" fmla="val 104316"/>
              <a:gd name="adj3" fmla="val 42826"/>
            </a:avLst>
          </a:prstGeom>
          <a:solidFill>
            <a:srgbClr val="4F21F7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757" y="4653136"/>
            <a:ext cx="1176976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2"/>
                </a:solidFill>
              </a:rPr>
              <a:t>What is that </a:t>
            </a:r>
            <a:r>
              <a:rPr lang="en-CA" sz="2400" b="1" dirty="0" smtClean="0">
                <a:solidFill>
                  <a:srgbClr val="CC00CC"/>
                </a:solidFill>
              </a:rPr>
              <a:t>“contribution”?  </a:t>
            </a:r>
            <a:r>
              <a:rPr lang="en-CA" sz="2400" dirty="0">
                <a:solidFill>
                  <a:schemeClr val="tx2"/>
                </a:solidFill>
              </a:rPr>
              <a:t>A</a:t>
            </a:r>
            <a:r>
              <a:rPr lang="en-CA" sz="2400" dirty="0" smtClean="0">
                <a:solidFill>
                  <a:schemeClr val="tx2"/>
                </a:solidFill>
              </a:rPr>
              <a:t>ccording to </a:t>
            </a:r>
            <a:r>
              <a:rPr lang="en-CA" sz="2400" dirty="0" smtClean="0">
                <a:solidFill>
                  <a:srgbClr val="800000"/>
                </a:solidFill>
              </a:rPr>
              <a:t>Lev 23:13, </a:t>
            </a:r>
            <a:r>
              <a:rPr lang="en-CA" sz="2400" dirty="0" smtClean="0">
                <a:solidFill>
                  <a:schemeClr val="tx2"/>
                </a:solidFill>
              </a:rPr>
              <a:t>it is an offering of wheat flour mixed with oil – or, </a:t>
            </a:r>
            <a:r>
              <a:rPr lang="en-CA" sz="2400" b="1" dirty="0" smtClean="0">
                <a:ln>
                  <a:solidFill>
                    <a:schemeClr val="tx2"/>
                  </a:solidFill>
                </a:ln>
                <a:solidFill>
                  <a:srgbClr val="FF6600"/>
                </a:solidFill>
                <a:effectLst>
                  <a:glow rad="127000">
                    <a:srgbClr val="00FF00"/>
                  </a:glow>
                </a:effectLst>
              </a:rPr>
              <a:t>prepared bread dough!  </a:t>
            </a:r>
            <a:r>
              <a:rPr lang="en-CA" sz="2400" dirty="0" smtClean="0">
                <a:solidFill>
                  <a:schemeClr val="tx2"/>
                </a:solidFill>
              </a:rPr>
              <a:t>The </a:t>
            </a:r>
            <a:r>
              <a:rPr lang="en-CA" sz="2400" b="1" dirty="0" smtClean="0"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old grain </a:t>
            </a:r>
            <a:r>
              <a:rPr lang="en-CA" sz="2400" dirty="0" smtClean="0">
                <a:solidFill>
                  <a:schemeClr val="tx2"/>
                </a:solidFill>
              </a:rPr>
              <a:t>of the land was already prepared for eating!  Yet as per instruction in </a:t>
            </a:r>
            <a:r>
              <a:rPr lang="en-CA" sz="2400" dirty="0" smtClean="0">
                <a:solidFill>
                  <a:srgbClr val="800000"/>
                </a:solidFill>
              </a:rPr>
              <a:t>Lev 23:14, </a:t>
            </a:r>
            <a:r>
              <a:rPr lang="en-CA" sz="2400" dirty="0" smtClean="0">
                <a:solidFill>
                  <a:schemeClr val="tx2"/>
                </a:solidFill>
              </a:rPr>
              <a:t>the old grain of the land was </a:t>
            </a:r>
            <a:r>
              <a:rPr lang="en-CA" sz="2400" b="1" u="sng" dirty="0" smtClean="0">
                <a:solidFill>
                  <a:srgbClr val="FF0000"/>
                </a:solidFill>
              </a:rPr>
              <a:t>NOT TO BE EATEN</a:t>
            </a:r>
            <a:r>
              <a:rPr lang="en-CA" sz="2400" b="1" dirty="0" smtClean="0">
                <a:solidFill>
                  <a:srgbClr val="FF0000"/>
                </a:solidFill>
              </a:rPr>
              <a:t>, </a:t>
            </a:r>
            <a:r>
              <a:rPr lang="en-CA" sz="2400" dirty="0" smtClean="0">
                <a:solidFill>
                  <a:schemeClr val="tx2"/>
                </a:solidFill>
              </a:rPr>
              <a:t>not until the </a:t>
            </a:r>
            <a:r>
              <a:rPr lang="en-CA" sz="2400" b="1" dirty="0" smtClean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Wave Sheaf </a:t>
            </a:r>
            <a:r>
              <a:rPr lang="en-CA" b="1" dirty="0" smtClean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effectLst>
                  <a:glow rad="63500">
                    <a:srgbClr val="00B0F0"/>
                  </a:glow>
                </a:effectLst>
              </a:rPr>
              <a:t>(the new standing grain harvested with a </a:t>
            </a:r>
            <a:r>
              <a:rPr lang="en-CA" sz="2400" b="1" dirty="0" smtClean="0">
                <a:solidFill>
                  <a:schemeClr val="tx2"/>
                </a:solidFill>
                <a:effectLst>
                  <a:glow rad="63500">
                    <a:srgbClr val="00B0F0"/>
                  </a:glow>
                </a:effectLst>
              </a:rPr>
              <a:t>SICKLE</a:t>
            </a:r>
            <a:r>
              <a:rPr lang="en-CA" sz="2400" dirty="0" smtClean="0">
                <a:solidFill>
                  <a:schemeClr val="tx2"/>
                </a:solidFill>
                <a:effectLst>
                  <a:glow rad="63500">
                    <a:srgbClr val="00B0F0"/>
                  </a:glow>
                </a:effectLst>
              </a:rPr>
              <a:t>)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u="sng" dirty="0" smtClean="0">
                <a:solidFill>
                  <a:schemeClr val="tx2"/>
                </a:solidFill>
              </a:rPr>
              <a:t>had been </a:t>
            </a:r>
            <a:r>
              <a:rPr lang="en-CA" sz="2400" dirty="0" smtClean="0">
                <a:solidFill>
                  <a:schemeClr val="tx2"/>
                </a:solidFill>
              </a:rPr>
              <a:t>p</a:t>
            </a:r>
            <a:r>
              <a:rPr lang="en-CA" sz="2400" u="sng" dirty="0" smtClean="0">
                <a:solidFill>
                  <a:schemeClr val="tx2"/>
                </a:solidFill>
              </a:rPr>
              <a:t>resented</a:t>
            </a:r>
            <a:r>
              <a:rPr lang="en-CA" sz="2400" dirty="0" smtClean="0">
                <a:solidFill>
                  <a:schemeClr val="tx2"/>
                </a:solidFill>
              </a:rPr>
              <a:t> before </a:t>
            </a:r>
            <a:r>
              <a:rPr lang="en-CA" sz="2400" b="1" dirty="0" smtClean="0">
                <a:solidFill>
                  <a:srgbClr val="0000FF"/>
                </a:solidFill>
              </a:rPr>
              <a:t>Yahuah</a:t>
            </a:r>
            <a:r>
              <a:rPr lang="en-CA" sz="2400" dirty="0" smtClean="0">
                <a:solidFill>
                  <a:schemeClr val="tx2"/>
                </a:solidFill>
              </a:rPr>
              <a:t> by the High Priest! 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808322">
            <a:off x="9878846" y="310748"/>
            <a:ext cx="1745062" cy="665710"/>
          </a:xfrm>
          <a:prstGeom prst="rect">
            <a:avLst/>
          </a:prstGeom>
          <a:solidFill>
            <a:schemeClr val="tx2"/>
          </a:solidFill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rgbClr val="FFFF00"/>
                  </a:glow>
                </a:effectLst>
              </a:rPr>
              <a:t>Lechem</a:t>
            </a:r>
            <a:endParaRPr lang="en-CA" sz="3200" b="1" dirty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414892" y="980728"/>
            <a:ext cx="144016" cy="504056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  <a:effectLst>
            <a:glow rad="127000">
              <a:schemeClr val="tx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50000">
              <a:srgbClr val="FFFF00"/>
            </a:gs>
            <a:gs pos="100000">
              <a:srgbClr val="00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45" y="188640"/>
            <a:ext cx="11809312" cy="6552728"/>
          </a:xfrm>
          <a:solidFill>
            <a:schemeClr val="bg1"/>
          </a:solidFill>
          <a:ln w="3810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CA" sz="2800" dirty="0" smtClean="0">
                <a:solidFill>
                  <a:schemeClr val="tx2"/>
                </a:solidFill>
              </a:rPr>
              <a:t>Again: the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215900">
                    <a:srgbClr val="FFFF00"/>
                  </a:glow>
                </a:effectLst>
              </a:rPr>
              <a:t>3</a:t>
            </a:r>
            <a:r>
              <a:rPr lang="en-CA" sz="2800" dirty="0" smtClean="0">
                <a:solidFill>
                  <a:schemeClr val="tx2"/>
                </a:solidFill>
              </a:rPr>
              <a:t> important categories of this grain consumption restriction-</a:t>
            </a:r>
          </a:p>
          <a:p>
            <a:pPr>
              <a:lnSpc>
                <a:spcPct val="150000"/>
              </a:lnSpc>
            </a:pPr>
            <a:r>
              <a:rPr lang="en-CA" sz="2800" dirty="0">
                <a:solidFill>
                  <a:srgbClr val="800000"/>
                </a:solidFill>
              </a:rPr>
              <a:t>	</a:t>
            </a:r>
            <a:r>
              <a:rPr lang="en-CA" sz="2800" dirty="0" smtClean="0">
                <a:solidFill>
                  <a:srgbClr val="800000"/>
                </a:solidFill>
              </a:rPr>
              <a:t>							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5295" y="6453336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33772" y="908720"/>
            <a:ext cx="11521280" cy="5472608"/>
          </a:xfrm>
          <a:prstGeom prst="ribbon">
            <a:avLst>
              <a:gd name="adj1" fmla="val 20266"/>
              <a:gd name="adj2" fmla="val 75000"/>
            </a:avLst>
          </a:prstGeom>
          <a:gradFill>
            <a:gsLst>
              <a:gs pos="27000">
                <a:srgbClr val="FF33CC">
                  <a:alpha val="40000"/>
                  <a:lumMod val="54000"/>
                  <a:lumOff val="46000"/>
                </a:srgbClr>
              </a:gs>
              <a:gs pos="43000">
                <a:srgbClr val="FFFF00">
                  <a:alpha val="84000"/>
                </a:srgbClr>
              </a:gs>
              <a:gs pos="100000">
                <a:srgbClr val="00FF00">
                  <a:alpha val="38000"/>
                </a:srgbClr>
              </a:gs>
            </a:gsLst>
            <a:path path="rect">
              <a:fillToRect l="100000" t="100000"/>
            </a:path>
          </a:gradFill>
          <a:ln w="38100">
            <a:solidFill>
              <a:srgbClr val="800000"/>
            </a:solidFill>
          </a:ln>
          <a:effectLst>
            <a:glow rad="38100">
              <a:schemeClr val="tx2">
                <a:alpha val="66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The </a:t>
            </a:r>
            <a:r>
              <a:rPr lang="en-CA" sz="3200" dirty="0" err="1" smtClean="0">
                <a:solidFill>
                  <a:schemeClr val="tx2"/>
                </a:solidFill>
              </a:rPr>
              <a:t>Yisra’elites</a:t>
            </a:r>
            <a:r>
              <a:rPr lang="en-CA" sz="3200" dirty="0" smtClean="0">
                <a:solidFill>
                  <a:schemeClr val="tx2"/>
                </a:solidFill>
              </a:rPr>
              <a:t> were </a:t>
            </a:r>
            <a:r>
              <a:rPr lang="en-CA" sz="3200" b="1" u="sng" dirty="0" smtClean="0">
                <a:solidFill>
                  <a:schemeClr val="tx2"/>
                </a:solidFill>
              </a:rPr>
              <a:t>NOT TO EAT</a:t>
            </a:r>
            <a:r>
              <a:rPr lang="en-CA" sz="3200" b="1" dirty="0" smtClean="0">
                <a:solidFill>
                  <a:schemeClr val="tx2"/>
                </a:solidFill>
              </a:rPr>
              <a:t> -</a:t>
            </a:r>
            <a:r>
              <a:rPr lang="en-CA" sz="3200" b="1" dirty="0" smtClean="0">
                <a:solidFill>
                  <a:srgbClr val="0000FF"/>
                </a:solidFill>
              </a:rPr>
              <a:t/>
            </a:r>
            <a:br>
              <a:rPr lang="en-CA" sz="3200" b="1" dirty="0" smtClean="0">
                <a:solidFill>
                  <a:srgbClr val="0000FF"/>
                </a:solidFill>
              </a:rPr>
            </a:br>
            <a:r>
              <a:rPr lang="en-CA" sz="3200" dirty="0" smtClean="0">
                <a:solidFill>
                  <a:srgbClr val="0000FF"/>
                </a:solidFill>
              </a:rPr>
              <a:t>1. </a:t>
            </a:r>
            <a:r>
              <a:rPr lang="en-CA" sz="3200" u="sng" dirty="0" smtClean="0">
                <a:solidFill>
                  <a:srgbClr val="CC0099"/>
                </a:solidFill>
              </a:rPr>
              <a:t>bread</a:t>
            </a:r>
            <a:r>
              <a:rPr lang="en-CA" sz="3200" dirty="0" smtClean="0">
                <a:solidFill>
                  <a:srgbClr val="CC0099"/>
                </a:solidFill>
              </a:rPr>
              <a:t> (prepared from dough)</a:t>
            </a:r>
            <a:endParaRPr lang="en-CA" sz="3200" dirty="0" smtClean="0">
              <a:noFill/>
            </a:endParaRPr>
          </a:p>
          <a:p>
            <a:pPr algn="ctr"/>
            <a:r>
              <a:rPr lang="en-CA" sz="3200" dirty="0" smtClean="0">
                <a:solidFill>
                  <a:srgbClr val="0000FF"/>
                </a:solidFill>
              </a:rPr>
              <a:t>2. </a:t>
            </a:r>
            <a:r>
              <a:rPr lang="en-CA" sz="3200" u="sng" dirty="0">
                <a:solidFill>
                  <a:srgbClr val="CC0099"/>
                </a:solidFill>
              </a:rPr>
              <a:t>r</a:t>
            </a:r>
            <a:r>
              <a:rPr lang="en-CA" sz="3200" u="sng" dirty="0" smtClean="0">
                <a:solidFill>
                  <a:srgbClr val="CC0099"/>
                </a:solidFill>
              </a:rPr>
              <a:t>oasted </a:t>
            </a:r>
            <a:r>
              <a:rPr lang="en-CA" sz="3200" dirty="0" smtClean="0">
                <a:solidFill>
                  <a:srgbClr val="CC0099"/>
                </a:solidFill>
              </a:rPr>
              <a:t>g</a:t>
            </a:r>
            <a:r>
              <a:rPr lang="en-CA" sz="3200" u="sng" dirty="0" smtClean="0">
                <a:solidFill>
                  <a:srgbClr val="CC0099"/>
                </a:solidFill>
              </a:rPr>
              <a:t>rain</a:t>
            </a:r>
            <a:r>
              <a:rPr lang="en-CA" sz="3200" dirty="0" smtClean="0">
                <a:solidFill>
                  <a:srgbClr val="CC0099"/>
                </a:solidFill>
              </a:rPr>
              <a:t> (cooked </a:t>
            </a:r>
            <a:r>
              <a:rPr lang="en-CA" sz="3200" i="1" dirty="0" smtClean="0">
                <a:solidFill>
                  <a:srgbClr val="800000"/>
                </a:solidFill>
              </a:rPr>
              <a:t>new or old </a:t>
            </a:r>
            <a:r>
              <a:rPr lang="en-CA" sz="3200" dirty="0" smtClean="0">
                <a:solidFill>
                  <a:srgbClr val="CC0099"/>
                </a:solidFill>
              </a:rPr>
              <a:t>grain)</a:t>
            </a:r>
          </a:p>
          <a:p>
            <a:pPr algn="ctr"/>
            <a:r>
              <a:rPr lang="en-CA" sz="3200" dirty="0" smtClean="0">
                <a:solidFill>
                  <a:srgbClr val="0000FF"/>
                </a:solidFill>
              </a:rPr>
              <a:t>3. </a:t>
            </a:r>
            <a:r>
              <a:rPr lang="en-CA" sz="3200" dirty="0" smtClean="0">
                <a:solidFill>
                  <a:srgbClr val="CC0099"/>
                </a:solidFill>
              </a:rPr>
              <a:t>or </a:t>
            </a:r>
            <a:r>
              <a:rPr lang="en-CA" sz="3200" u="sng" dirty="0" smtClean="0">
                <a:solidFill>
                  <a:srgbClr val="CC0099"/>
                </a:solidFill>
              </a:rPr>
              <a:t>fresh </a:t>
            </a:r>
            <a:r>
              <a:rPr lang="en-CA" sz="3200" dirty="0" smtClean="0">
                <a:solidFill>
                  <a:srgbClr val="CC0099"/>
                </a:solidFill>
              </a:rPr>
              <a:t>g</a:t>
            </a:r>
            <a:r>
              <a:rPr lang="en-CA" sz="3200" u="sng" dirty="0" smtClean="0">
                <a:solidFill>
                  <a:srgbClr val="CC0099"/>
                </a:solidFill>
              </a:rPr>
              <a:t>rain</a:t>
            </a:r>
            <a:r>
              <a:rPr lang="en-CA" sz="3200" dirty="0" smtClean="0">
                <a:solidFill>
                  <a:srgbClr val="CC0099"/>
                </a:solidFill>
              </a:rPr>
              <a:t> (new from standing grain)</a:t>
            </a:r>
          </a:p>
          <a:p>
            <a:pPr algn="ctr"/>
            <a:r>
              <a:rPr lang="en-CA" sz="3200" b="1" i="1" dirty="0">
                <a:solidFill>
                  <a:schemeClr val="tx2"/>
                </a:solidFill>
              </a:rPr>
              <a:t>p</a:t>
            </a:r>
            <a:r>
              <a:rPr lang="en-CA" sz="3200" b="1" i="1" dirty="0" smtClean="0">
                <a:solidFill>
                  <a:schemeClr val="tx2"/>
                </a:solidFill>
              </a:rPr>
              <a:t>rior to </a:t>
            </a:r>
            <a:r>
              <a:rPr lang="en-CA" sz="3200" dirty="0" smtClean="0">
                <a:solidFill>
                  <a:schemeClr val="tx2"/>
                </a:solidFill>
              </a:rPr>
              <a:t>the wave sheaf ceremony. </a:t>
            </a:r>
          </a:p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Also, the offering and oblation presentation </a:t>
            </a:r>
            <a:r>
              <a:rPr lang="en-CA" sz="2800" b="1" dirty="0" smtClean="0">
                <a:solidFill>
                  <a:srgbClr val="993300"/>
                </a:solidFill>
              </a:rPr>
              <a:t>(Lev 23:12, 13) </a:t>
            </a:r>
            <a:r>
              <a:rPr lang="en-CA" sz="2800" b="1" u="sng" dirty="0" smtClean="0">
                <a:solidFill>
                  <a:srgbClr val="993300"/>
                </a:solidFill>
              </a:rPr>
              <a:t>must</a:t>
            </a:r>
            <a:r>
              <a:rPr lang="en-CA" sz="2800" b="1" dirty="0" smtClean="0">
                <a:solidFill>
                  <a:srgbClr val="993300"/>
                </a:solidFill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necessarily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be accomplished </a:t>
            </a:r>
            <a:r>
              <a:rPr lang="en-CA" sz="3200" b="1" u="sng" dirty="0" smtClean="0">
                <a:solidFill>
                  <a:schemeClr val="tx2"/>
                </a:solidFill>
              </a:rPr>
              <a:t>first</a:t>
            </a:r>
            <a:r>
              <a:rPr lang="en-CA" sz="3200" b="1" dirty="0">
                <a:solidFill>
                  <a:schemeClr val="tx2"/>
                </a:solidFill>
              </a:rPr>
              <a:t> </a:t>
            </a:r>
            <a:r>
              <a:rPr lang="en-CA" sz="3200" b="1" dirty="0" smtClean="0">
                <a:solidFill>
                  <a:schemeClr val="tx2"/>
                </a:solidFill>
              </a:rPr>
              <a:t>– </a:t>
            </a:r>
            <a:br>
              <a:rPr lang="en-CA" sz="3200" b="1" dirty="0" smtClean="0">
                <a:solidFill>
                  <a:schemeClr val="tx2"/>
                </a:solidFill>
              </a:rPr>
            </a:br>
            <a:r>
              <a:rPr lang="en-CA" sz="3200" b="1" dirty="0" smtClean="0">
                <a:solidFill>
                  <a:schemeClr val="tx2"/>
                </a:solidFill>
              </a:rPr>
              <a:t>PRIOR TO EATING THE GRAIN!  </a:t>
            </a:r>
            <a:endParaRPr lang="en-C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625" y="548680"/>
            <a:ext cx="11809312" cy="5256584"/>
          </a:xfr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CA" sz="3200" dirty="0">
                <a:solidFill>
                  <a:schemeClr val="tx2"/>
                </a:solidFill>
              </a:rPr>
              <a:t>W</a:t>
            </a:r>
            <a:r>
              <a:rPr lang="en-CA" sz="3200" dirty="0" smtClean="0">
                <a:solidFill>
                  <a:schemeClr val="tx2"/>
                </a:solidFill>
              </a:rPr>
              <a:t>ith these three descriptions of grain, </a:t>
            </a:r>
            <a:r>
              <a:rPr lang="en-CA" sz="3200" dirty="0" smtClean="0">
                <a:solidFill>
                  <a:srgbClr val="0070C0"/>
                </a:solidFill>
              </a:rPr>
              <a:t>Yahuah </a:t>
            </a:r>
            <a:r>
              <a:rPr lang="en-CA" sz="3200" dirty="0" smtClean="0">
                <a:solidFill>
                  <a:schemeClr val="tx2"/>
                </a:solidFill>
              </a:rPr>
              <a:t>had placed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a </a:t>
            </a:r>
            <a:r>
              <a:rPr lang="en-CA" sz="3200" u="sng" dirty="0" smtClean="0">
                <a:solidFill>
                  <a:srgbClr val="800000"/>
                </a:solidFill>
              </a:rPr>
              <a:t>blanket covera</a:t>
            </a:r>
            <a:r>
              <a:rPr lang="en-CA" sz="3200" dirty="0" smtClean="0">
                <a:solidFill>
                  <a:srgbClr val="800000"/>
                </a:solidFill>
              </a:rPr>
              <a:t>g</a:t>
            </a:r>
            <a:r>
              <a:rPr lang="en-CA" sz="3200" u="sng" dirty="0" smtClean="0">
                <a:solidFill>
                  <a:srgbClr val="800000"/>
                </a:solidFill>
              </a:rPr>
              <a:t>e</a:t>
            </a:r>
            <a:r>
              <a:rPr lang="en-CA" sz="3200" dirty="0" smtClean="0">
                <a:solidFill>
                  <a:srgbClr val="800000"/>
                </a:solidFill>
              </a:rPr>
              <a:t> </a:t>
            </a:r>
            <a:r>
              <a:rPr lang="en-CA" sz="3200" dirty="0" smtClean="0">
                <a:solidFill>
                  <a:schemeClr val="tx2"/>
                </a:solidFill>
              </a:rPr>
              <a:t>on the different types of grain 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         </a:t>
            </a:r>
            <a:r>
              <a:rPr lang="en-CA" sz="3200" b="1" u="sng" dirty="0" smtClean="0">
                <a:solidFill>
                  <a:schemeClr val="tx2"/>
                </a:solidFill>
              </a:rPr>
              <a:t>not to be eaten</a:t>
            </a:r>
            <a:r>
              <a:rPr lang="en-CA" sz="3200" b="1" dirty="0" smtClean="0">
                <a:solidFill>
                  <a:schemeClr val="tx2"/>
                </a:solidFill>
              </a:rPr>
              <a:t>.   </a:t>
            </a:r>
            <a:r>
              <a:rPr lang="en-CA" sz="2800" dirty="0" smtClean="0">
                <a:solidFill>
                  <a:srgbClr val="800000"/>
                </a:solidFill>
              </a:rPr>
              <a:t>		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9311" y="6520259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33772" y="2420888"/>
            <a:ext cx="11521280" cy="3096344"/>
          </a:xfrm>
          <a:prstGeom prst="ribbon">
            <a:avLst>
              <a:gd name="adj1" fmla="val 20266"/>
              <a:gd name="adj2" fmla="val 7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0000FF"/>
            </a:solidFill>
          </a:ln>
          <a:effectLst>
            <a:glow rad="228600">
              <a:srgbClr val="9933FF">
                <a:alpha val="4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2"/>
                </a:solidFill>
              </a:rPr>
              <a:t>Only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after</a:t>
            </a:r>
            <a:r>
              <a:rPr lang="en-CA" sz="3200" b="1" dirty="0" smtClean="0">
                <a:solidFill>
                  <a:schemeClr val="tx2"/>
                </a:solidFill>
              </a:rPr>
              <a:t> the Wave Sheaf, with the sacrificial offerings and oblation presentations, - </a:t>
            </a:r>
            <a:br>
              <a:rPr lang="en-CA" sz="3200" b="1" dirty="0" smtClean="0">
                <a:solidFill>
                  <a:schemeClr val="tx2"/>
                </a:solidFill>
              </a:rPr>
            </a:b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ONLY THEN</a:t>
            </a: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CA" sz="3200" b="1" dirty="0" smtClean="0">
                <a:solidFill>
                  <a:schemeClr val="tx2"/>
                </a:solidFill>
              </a:rPr>
              <a:t>could the Yisra’elites eat </a:t>
            </a:r>
            <a:br>
              <a:rPr lang="en-CA" sz="3200" b="1" dirty="0" smtClean="0">
                <a:solidFill>
                  <a:schemeClr val="tx2"/>
                </a:solidFill>
              </a:rPr>
            </a:br>
            <a:r>
              <a:rPr lang="en-CA" sz="3200" b="1" i="1" u="sng" dirty="0" smtClean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</a:rPr>
              <a:t>ANY</a:t>
            </a:r>
            <a:r>
              <a:rPr lang="en-CA" sz="3200" b="1" dirty="0" smtClean="0">
                <a:solidFill>
                  <a:schemeClr val="tx2"/>
                </a:solidFill>
              </a:rPr>
              <a:t> grain of the land.</a:t>
            </a:r>
            <a:endParaRPr lang="en-CA" sz="3200" b="1" dirty="0">
              <a:solidFill>
                <a:schemeClr val="tx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198868" y="3438356"/>
            <a:ext cx="1938192" cy="2219116"/>
          </a:xfrm>
          <a:prstGeom prst="wedgeRoundRectCallout">
            <a:avLst>
              <a:gd name="adj1" fmla="val -90635"/>
              <a:gd name="adj2" fmla="val -8269"/>
              <a:gd name="adj3" fmla="val 16667"/>
            </a:avLst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Enoch,</a:t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DSS, </a:t>
            </a:r>
            <a:r>
              <a:rPr lang="en-US" sz="3200" b="1" dirty="0" err="1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Zadok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????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8649" y="6021288"/>
            <a:ext cx="11260380" cy="612648"/>
          </a:xfrm>
          <a:prstGeom prst="wedgeRoundRectCallout">
            <a:avLst>
              <a:gd name="adj1" fmla="val -14240"/>
              <a:gd name="adj2" fmla="val -129838"/>
              <a:gd name="adj3" fmla="val 16667"/>
            </a:avLst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This factor is poised to pounce, </a:t>
            </a:r>
            <a:r>
              <a:rPr lang="en-CA" sz="3200" dirty="0" smtClean="0">
                <a:solidFill>
                  <a:srgbClr val="002060"/>
                </a:solidFill>
              </a:rPr>
              <a:t>in Part #2!  Look for it!</a:t>
            </a:r>
            <a:endParaRPr lang="en-C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788" y="251376"/>
            <a:ext cx="11233248" cy="2664296"/>
          </a:xfrm>
          <a:prstGeom prst="rect">
            <a:avLst/>
          </a:prstGeom>
          <a:noFill/>
          <a:ln w="76200">
            <a:solidFill>
              <a:srgbClr val="8000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2"/>
                  </a:solidFill>
                </a:ln>
              </a:rPr>
              <a:t>Is there any possibility of another type of contribution presented to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</a:rPr>
              <a:t>Yahuah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</a:rPr>
              <a:t> that would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NOT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</a:rPr>
              <a:t> include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</a:rPr>
              <a:t>bread dough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</a:rPr>
              <a:t>and a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tx2"/>
                  </a:glow>
                </a:effectLst>
              </a:rPr>
              <a:t>Wave Sheaf ?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</a:rPr>
              <a:t/>
            </a:r>
            <a:b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</a:rPr>
            </a:b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tx2"/>
                  </a:glow>
                </a:effectLst>
              </a:rPr>
              <a:t>(See SICKLE!)</a:t>
            </a:r>
            <a:endParaRPr lang="en-CA" sz="3600" b="1" dirty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772" y="3059688"/>
            <a:ext cx="11665296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Yahuah</a:t>
            </a:r>
            <a:r>
              <a:rPr lang="en-US" sz="2400" dirty="0" smtClean="0">
                <a:solidFill>
                  <a:schemeClr val="tx2"/>
                </a:solidFill>
              </a:rPr>
              <a:t> outlined the </a:t>
            </a:r>
            <a:r>
              <a:rPr lang="en-US" sz="2400" dirty="0" smtClean="0">
                <a:solidFill>
                  <a:srgbClr val="0000FF"/>
                </a:solidFill>
              </a:rPr>
              <a:t>Set-Apart Peripheries </a:t>
            </a:r>
            <a:r>
              <a:rPr lang="en-US" sz="2400" dirty="0" smtClean="0">
                <a:solidFill>
                  <a:schemeClr val="tx2"/>
                </a:solidFill>
              </a:rPr>
              <a:t>ultra clearly in </a:t>
            </a:r>
            <a:r>
              <a:rPr lang="en-US" sz="2400" b="1" dirty="0" smtClean="0">
                <a:solidFill>
                  <a:srgbClr val="00B050"/>
                </a:solidFill>
              </a:rPr>
              <a:t>Lev 23:9 –15.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“When you come into the land … you do not eat bread, roasted grain or fresh grain until the  same day  that you have brought an offering to your Elohim …”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The specific outline of the offerings are written within these verses!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There are no other instructions for this </a:t>
            </a:r>
            <a:r>
              <a:rPr lang="en-US" sz="2400" b="1" u="sng" spc="300" dirty="0" smtClean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FIRST  CONTRIBUTION  UPON  ENTERING  THE  LAND</a:t>
            </a: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which could side step the eating of grain and presenting a </a:t>
            </a: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CUT</a:t>
            </a:r>
            <a:r>
              <a:rPr lang="en-US" sz="2400" dirty="0" smtClean="0">
                <a:solidFill>
                  <a:schemeClr val="tx2"/>
                </a:solidFill>
              </a:rPr>
              <a:t> Wave Sheaf at the outset. 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697900" y="4073188"/>
            <a:ext cx="1634480" cy="576064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133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49796" y="404664"/>
            <a:ext cx="11161240" cy="6192688"/>
          </a:xfrm>
          <a:prstGeom prst="cloud">
            <a:avLst/>
          </a:prstGeom>
          <a:solidFill>
            <a:srgbClr val="002060"/>
          </a:solidFill>
          <a:ln w="76200">
            <a:solidFill>
              <a:schemeClr val="tx2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Why is the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cutting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and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eating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of grain being stressed?</a:t>
            </a:r>
            <a:b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Remember that Joshua records the Yisra’elites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ATE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of the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66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stored and roasted grain </a:t>
            </a:r>
            <a: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on the c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y</a:t>
            </a:r>
            <a: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cle immediatel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y</a:t>
            </a:r>
            <a: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after the </a:t>
            </a:r>
            <a:b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Sabbath </a:t>
            </a:r>
            <a:r>
              <a:rPr lang="en-US" sz="3600" b="1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Passover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!</a:t>
            </a:r>
            <a:b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(Joshua 5:10, 11) </a:t>
            </a:r>
          </a:p>
        </p:txBody>
      </p:sp>
      <p:sp>
        <p:nvSpPr>
          <p:cNvPr id="3" name="Lightning Bolt 2"/>
          <p:cNvSpPr/>
          <p:nvPr/>
        </p:nvSpPr>
        <p:spPr>
          <a:xfrm>
            <a:off x="6118200" y="138796"/>
            <a:ext cx="1296144" cy="936104"/>
          </a:xfrm>
          <a:prstGeom prst="lightningBolt">
            <a:avLst/>
          </a:prstGeom>
          <a:solidFill>
            <a:srgbClr val="00FF00"/>
          </a:solidFill>
          <a:ln w="76200">
            <a:solidFill>
              <a:srgbClr val="8000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Rounded Rectangular Callout 4"/>
          <p:cNvSpPr/>
          <p:nvPr/>
        </p:nvSpPr>
        <p:spPr>
          <a:xfrm>
            <a:off x="9674569" y="3182080"/>
            <a:ext cx="2514256" cy="3384376"/>
          </a:xfrm>
          <a:prstGeom prst="wedgeRoundRectCallout">
            <a:avLst>
              <a:gd name="adj1" fmla="val -71310"/>
              <a:gd name="adj2" fmla="val -21165"/>
              <a:gd name="adj3" fmla="val 16667"/>
            </a:avLst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Enoch,</a:t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</a:br>
            <a:r>
              <a:rPr lang="en-US" sz="3200" b="1" dirty="0" err="1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Zadok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Essene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, &amp;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DSS at</a:t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Qumran</a:t>
            </a:r>
          </a:p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????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80" y="476672"/>
            <a:ext cx="11377264" cy="5569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		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CA" sz="2400" dirty="0">
                <a:solidFill>
                  <a:srgbClr val="800000"/>
                </a:solidFill>
                <a:latin typeface="Verdana"/>
              </a:rPr>
              <a:t>Jos 5:10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And the sons of Israel encamp in </a:t>
            </a:r>
            <a:r>
              <a:rPr lang="en-CA" sz="3200" dirty="0" err="1">
                <a:solidFill>
                  <a:schemeClr val="tx2"/>
                </a:solidFill>
                <a:latin typeface="Verdana"/>
              </a:rPr>
              <a:t>Gilgal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, and </a:t>
            </a:r>
            <a:r>
              <a:rPr lang="en-CA" sz="3200" dirty="0" smtClean="0">
                <a:solidFill>
                  <a:schemeClr val="tx2"/>
                </a:solidFill>
                <a:latin typeface="Verdana"/>
              </a:rPr>
              <a:t>	make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the </a:t>
            </a:r>
            <a:r>
              <a:rPr lang="en-CA" sz="3200" b="1" dirty="0" err="1">
                <a:solidFill>
                  <a:srgbClr val="0000FF"/>
                </a:solidFill>
                <a:latin typeface="Verdana"/>
              </a:rPr>
              <a:t>passover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 on the fourteenth day of </a:t>
            </a:r>
            <a:r>
              <a:rPr lang="en-CA" sz="3200" b="1" dirty="0" smtClean="0">
                <a:solidFill>
                  <a:srgbClr val="0000FF"/>
                </a:solidFill>
                <a:latin typeface="Verdana"/>
              </a:rPr>
              <a:t>	the 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month, </a:t>
            </a:r>
            <a:r>
              <a:rPr lang="en-CA" sz="3200" b="1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Verdana"/>
              </a:rPr>
              <a:t>at </a:t>
            </a:r>
            <a:r>
              <a:rPr lang="en-CA" sz="32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Verdana"/>
              </a:rPr>
              <a:t>evening</a:t>
            </a:r>
            <a:r>
              <a:rPr lang="en-CA" sz="3200" b="1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Verdana"/>
              </a:rPr>
              <a:t>,</a:t>
            </a:r>
            <a:r>
              <a:rPr lang="en-CA" sz="3200" b="1" dirty="0">
                <a:solidFill>
                  <a:srgbClr val="0000FF"/>
                </a:solidFill>
                <a:latin typeface="Verdana"/>
              </a:rPr>
              <a:t> 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in the plains of Jericho;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</a:t>
            </a:r>
            <a:endParaRPr lang="en-CA" sz="3200" dirty="0" smtClean="0">
              <a:solidFill>
                <a:srgbClr val="208080"/>
              </a:solidFill>
              <a:latin typeface="Verdana"/>
            </a:endParaRPr>
          </a:p>
          <a:p>
            <a:endParaRPr lang="en-CA" sz="3200" dirty="0">
              <a:solidFill>
                <a:srgbClr val="208080"/>
              </a:solidFill>
              <a:latin typeface="Verdana"/>
            </a:endParaRPr>
          </a:p>
          <a:p>
            <a:r>
              <a:rPr lang="en-CA" sz="2400" dirty="0">
                <a:solidFill>
                  <a:srgbClr val="800000"/>
                </a:solidFill>
                <a:latin typeface="Verdana"/>
              </a:rPr>
              <a:t>Jos 5:11</a:t>
            </a:r>
            <a:r>
              <a:rPr lang="en-CA" sz="24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and   		       of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the old corn of the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land on the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morrow of the </a:t>
            </a:r>
            <a:r>
              <a:rPr lang="en-CA" sz="3200" b="1" dirty="0" err="1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passover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,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unleavened things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and roasted </a:t>
            </a:r>
            <a:r>
              <a:rPr lang="en-CA" sz="3200" i="1" dirty="0" smtClean="0">
                <a:solidFill>
                  <a:schemeClr val="tx2"/>
                </a:solidFill>
                <a:effectLst/>
                <a:latin typeface="Verdana"/>
              </a:rPr>
              <a:t>corn,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 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in this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	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99FF66"/>
                  </a:glow>
                </a:effectLst>
                <a:latin typeface="Verdana"/>
              </a:rPr>
              <a:t>self-same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 day</a:t>
            </a:r>
            <a:r>
              <a:rPr lang="en-CA" sz="32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;</a:t>
            </a:r>
            <a:r>
              <a:rPr lang="en-CA" sz="3200" dirty="0">
                <a:solidFill>
                  <a:schemeClr val="tx2"/>
                </a:solidFill>
                <a:latin typeface="Verdana"/>
              </a:rPr>
              <a:t> 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207" y="5517232"/>
            <a:ext cx="11809312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Ultra Specific Note:  </a:t>
            </a:r>
            <a:r>
              <a:rPr lang="en-US" sz="2800" dirty="0" smtClean="0">
                <a:solidFill>
                  <a:srgbClr val="800000"/>
                </a:solidFill>
              </a:rPr>
              <a:t>Yes the Yisra’elites were </a:t>
            </a:r>
            <a:r>
              <a:rPr lang="en-US" sz="2800" b="1" dirty="0" smtClean="0">
                <a:solidFill>
                  <a:srgbClr val="80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eating the grain of the land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on the c</a:t>
            </a:r>
            <a:r>
              <a:rPr lang="en-US" sz="2800" dirty="0" smtClean="0">
                <a:solidFill>
                  <a:srgbClr val="800000"/>
                </a:solidFill>
              </a:rPr>
              <a:t>y</a:t>
            </a:r>
            <a:r>
              <a:rPr lang="en-US" sz="2800" u="sng" dirty="0" smtClean="0">
                <a:solidFill>
                  <a:srgbClr val="800000"/>
                </a:solidFill>
              </a:rPr>
              <a:t>cle immediatel</a:t>
            </a:r>
            <a:r>
              <a:rPr lang="en-US" sz="2800" dirty="0" smtClean="0">
                <a:solidFill>
                  <a:srgbClr val="800000"/>
                </a:solidFill>
              </a:rPr>
              <a:t>y</a:t>
            </a:r>
            <a:r>
              <a:rPr lang="en-US" sz="2800" u="sng" dirty="0" smtClean="0">
                <a:solidFill>
                  <a:srgbClr val="800000"/>
                </a:solidFill>
              </a:rPr>
              <a:t> followin</a:t>
            </a:r>
            <a:r>
              <a:rPr lang="en-US" sz="2800" dirty="0" smtClean="0">
                <a:solidFill>
                  <a:srgbClr val="800000"/>
                </a:solidFill>
              </a:rPr>
              <a:t>g</a:t>
            </a:r>
            <a:r>
              <a:rPr lang="en-US" sz="2800" u="sng" dirty="0" smtClean="0">
                <a:solidFill>
                  <a:srgbClr val="800000"/>
                </a:solidFill>
              </a:rPr>
              <a:t> the Sabbath Passover</a:t>
            </a:r>
            <a:r>
              <a:rPr lang="en-US" sz="2800" dirty="0" smtClean="0">
                <a:solidFill>
                  <a:srgbClr val="800000"/>
                </a:solidFill>
              </a:rPr>
              <a:t>! </a:t>
            </a:r>
            <a:endParaRPr lang="en-CA" sz="280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780" y="188640"/>
            <a:ext cx="11449272" cy="936104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ln>
                  <a:solidFill>
                    <a:srgbClr val="0000FF"/>
                  </a:solidFill>
                </a:ln>
              </a:rPr>
              <a:t>Review Confirmation &amp;  </a:t>
            </a:r>
            <a:r>
              <a:rPr lang="en-CA" sz="4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{3</a:t>
            </a:r>
            <a:r>
              <a:rPr lang="en-CA" sz="4800" b="1" baseline="300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rd</a:t>
            </a:r>
            <a:r>
              <a:rPr lang="en-CA" sz="4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Witness}</a:t>
            </a:r>
            <a:endParaRPr lang="en-CA" sz="4800" b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66020" y="4077072"/>
            <a:ext cx="6984776" cy="0"/>
          </a:xfrm>
          <a:prstGeom prst="line">
            <a:avLst/>
          </a:prstGeom>
          <a:ln w="762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26060" y="2781732"/>
            <a:ext cx="3024336" cy="9184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  <a:latin typeface="Verdana"/>
              </a:rPr>
              <a:t>THEY EAT</a:t>
            </a:r>
            <a:endParaRPr lang="en-CA" sz="2800" dirty="0">
              <a:ln>
                <a:solidFill>
                  <a:srgbClr val="0000FF"/>
                </a:solidFill>
              </a:ln>
              <a:solidFill>
                <a:srgbClr val="FFCC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4132" y="3573016"/>
            <a:ext cx="5832648" cy="0"/>
          </a:xfrm>
          <a:prstGeom prst="line">
            <a:avLst/>
          </a:prstGeom>
          <a:ln w="762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5740" y="3932477"/>
            <a:ext cx="1188587" cy="612648"/>
          </a:xfrm>
          <a:prstGeom prst="wedgeRoundRectCallout">
            <a:avLst>
              <a:gd name="adj1" fmla="val 54094"/>
              <a:gd name="adj2" fmla="val 76770"/>
              <a:gd name="adj3" fmla="val 16667"/>
            </a:avLst>
          </a:prstGeom>
          <a:solidFill>
            <a:srgbClr val="FF99FF"/>
          </a:solid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H6106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66420" y="4591593"/>
            <a:ext cx="5616624" cy="563294"/>
          </a:xfrm>
          <a:prstGeom prst="wedgeRoundRectCallout">
            <a:avLst>
              <a:gd name="adj1" fmla="val 13312"/>
              <a:gd name="adj2" fmla="val 154383"/>
              <a:gd name="adj3" fmla="val 16667"/>
            </a:avLst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</a:rPr>
              <a:t>Enoch,  DSS,  Essene,  Qumran,  </a:t>
            </a:r>
            <a:r>
              <a:rPr lang="en-US" sz="2000" dirty="0" err="1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</a:rPr>
              <a:t>Zadok</a:t>
            </a:r>
            <a:r>
              <a:rPr lang="en-US" sz="2000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effectLst>
                  <a:glow rad="127000">
                    <a:srgbClr val="FFFF00"/>
                  </a:glow>
                </a:effectLst>
              </a:rPr>
              <a:t> ????</a:t>
            </a:r>
            <a:endParaRPr lang="en-CA" sz="2000" dirty="0">
              <a:ln>
                <a:solidFill>
                  <a:srgbClr val="0000FF"/>
                </a:solidFill>
              </a:ln>
              <a:solidFill>
                <a:srgbClr val="FFCC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6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1610"/>
              </p:ext>
            </p:extLst>
          </p:nvPr>
        </p:nvGraphicFramePr>
        <p:xfrm>
          <a:off x="1413892" y="1340768"/>
          <a:ext cx="9301900" cy="452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5475"/>
                <a:gridCol w="2325475"/>
                <a:gridCol w="2325475"/>
                <a:gridCol w="2325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4: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7: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10: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4, 11, 18, 25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33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  <a:endParaRPr lang="en-US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5: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8: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11: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2, 9, 16, 23, 30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3: 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6: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9: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400" b="1" dirty="0" smtClean="0"/>
                        <a:t>Month  12:</a:t>
                      </a:r>
                    </a:p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7, 14, 21, 28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189756" y="116632"/>
            <a:ext cx="11881320" cy="6624736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29357" y="6464384"/>
            <a:ext cx="498508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046" y="-99392"/>
            <a:ext cx="91234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52 Sabbaths per year Repeating Patterns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0036" y="883311"/>
            <a:ext cx="6755164" cy="34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41 minute 18 second mark on Part 1 of the you-tube.]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425279">
            <a:off x="-72891" y="462142"/>
            <a:ext cx="2293622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“Enoch”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184106">
            <a:off x="9985009" y="482928"/>
            <a:ext cx="2262334" cy="914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“Review”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9368" y="2753654"/>
            <a:ext cx="6961011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There is NO weekly Shabbath on the … 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3891" y="4175812"/>
            <a:ext cx="6961011" cy="468052"/>
          </a:xfrm>
          <a:prstGeom prst="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14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cycle of the 1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or 2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month of Enoch!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804" y="6021288"/>
            <a:ext cx="1091080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 was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glow rad="127000">
                    <a:srgbClr val="66FF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never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honored on the 14</a:t>
            </a:r>
            <a:r>
              <a:rPr lang="en-US" sz="28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cycle of the 3</a:t>
            </a:r>
            <a:r>
              <a:rPr lang="en-US" sz="2800" b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month!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463452" y="4689000"/>
            <a:ext cx="2238664" cy="1008112"/>
          </a:xfrm>
          <a:prstGeom prst="snip2DiagRect">
            <a:avLst/>
          </a:prstGeom>
          <a:noFill/>
          <a:ln w="76200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Oval 5"/>
          <p:cNvSpPr/>
          <p:nvPr/>
        </p:nvSpPr>
        <p:spPr>
          <a:xfrm>
            <a:off x="1960790" y="4998928"/>
            <a:ext cx="61070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Callout 15"/>
          <p:cNvSpPr/>
          <p:nvPr/>
        </p:nvSpPr>
        <p:spPr>
          <a:xfrm>
            <a:off x="8516585" y="1345352"/>
            <a:ext cx="3035467" cy="2304256"/>
          </a:xfrm>
          <a:prstGeom prst="wedgeEllipseCallout">
            <a:avLst>
              <a:gd name="adj1" fmla="val -210949"/>
              <a:gd name="adj2" fmla="val -6246"/>
            </a:avLst>
          </a:prstGeom>
          <a:solidFill>
            <a:schemeClr val="tx2"/>
          </a:solidFill>
          <a:ln w="28575">
            <a:solidFill>
              <a:srgbClr val="FFFF00"/>
            </a:solidFill>
          </a:ln>
          <a:effectLst>
            <a:glow rad="317500">
              <a:srgbClr val="FFCC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FF33CC"/>
                </a:solidFill>
              </a:rPr>
              <a:t>No Sabbath Passover on the </a:t>
            </a:r>
            <a:r>
              <a:rPr lang="en-CA" sz="2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14 </a:t>
            </a:r>
            <a:r>
              <a:rPr lang="en-CA" sz="2400" b="1" baseline="30000" dirty="0" err="1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sz="2400" b="1" dirty="0" smtClean="0"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400" b="1" dirty="0" smtClean="0">
                <a:solidFill>
                  <a:srgbClr val="FF33CC"/>
                </a:solidFill>
              </a:rPr>
              <a:t>of the 1</a:t>
            </a:r>
            <a:r>
              <a:rPr lang="en-CA" sz="2400" b="1" baseline="30000" dirty="0" smtClean="0">
                <a:solidFill>
                  <a:srgbClr val="FF33CC"/>
                </a:solidFill>
              </a:rPr>
              <a:t>st</a:t>
            </a:r>
            <a:r>
              <a:rPr lang="en-CA" sz="2400" b="1" dirty="0" smtClean="0">
                <a:solidFill>
                  <a:srgbClr val="FF33CC"/>
                </a:solidFill>
              </a:rPr>
              <a:t> or 2</a:t>
            </a:r>
            <a:r>
              <a:rPr lang="en-CA" sz="2400" b="1" baseline="30000" dirty="0" smtClean="0">
                <a:solidFill>
                  <a:srgbClr val="FF33CC"/>
                </a:solidFill>
              </a:rPr>
              <a:t>nd</a:t>
            </a:r>
            <a:r>
              <a:rPr lang="en-CA" sz="2400" b="1" dirty="0" smtClean="0">
                <a:solidFill>
                  <a:srgbClr val="FF33CC"/>
                </a:solidFill>
              </a:rPr>
              <a:t> month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???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4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6708" y="6520259"/>
            <a:ext cx="408384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9996" y="188640"/>
            <a:ext cx="9649072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</a:rPr>
              <a:t>Note carefull</a:t>
            </a:r>
            <a:r>
              <a:rPr lang="en-US" sz="2400" b="1" dirty="0" smtClean="0">
                <a:solidFill>
                  <a:srgbClr val="C00000"/>
                </a:solidFill>
              </a:rPr>
              <a:t>y;  </a:t>
            </a:r>
            <a:r>
              <a:rPr lang="en-US" sz="2400" dirty="0" smtClean="0">
                <a:solidFill>
                  <a:schemeClr val="tx2"/>
                </a:solidFill>
              </a:rPr>
              <a:t>this three part study was derived from careful examination of Rachel </a:t>
            </a:r>
            <a:r>
              <a:rPr lang="en-US" sz="2400" dirty="0" err="1" smtClean="0">
                <a:solidFill>
                  <a:schemeClr val="tx2"/>
                </a:solidFill>
              </a:rPr>
              <a:t>Elior’s</a:t>
            </a:r>
            <a:r>
              <a:rPr lang="en-US" sz="2400" dirty="0" smtClean="0">
                <a:solidFill>
                  <a:schemeClr val="tx2"/>
                </a:solidFill>
              </a:rPr>
              <a:t> research into the Qumran Scroll base, and other various sources as well.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Rachel </a:t>
            </a:r>
            <a:r>
              <a:rPr lang="en-US" sz="2400" dirty="0" err="1" smtClean="0">
                <a:solidFill>
                  <a:schemeClr val="tx2"/>
                </a:solidFill>
              </a:rPr>
              <a:t>Elior</a:t>
            </a:r>
            <a:r>
              <a:rPr lang="en-US" sz="2400" dirty="0" smtClean="0">
                <a:solidFill>
                  <a:schemeClr val="tx2"/>
                </a:solidFill>
              </a:rPr>
              <a:t> is considered world wide as a very knowledgeable source when considering the Qumran Scrolls.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b="1" dirty="0" smtClean="0">
                <a:ln>
                  <a:solidFill>
                    <a:srgbClr val="FF33CC"/>
                  </a:solidFill>
                </a:ln>
                <a:solidFill>
                  <a:srgbClr val="FF0000"/>
                </a:solidFill>
              </a:rPr>
              <a:t>PRIMARY INQUEST OF THESE STUDIES </a:t>
            </a:r>
            <a:r>
              <a:rPr lang="en-US" sz="2400" dirty="0" smtClean="0">
                <a:solidFill>
                  <a:schemeClr val="tx2"/>
                </a:solidFill>
              </a:rPr>
              <a:t>is to ascertain </a:t>
            </a:r>
            <a:r>
              <a:rPr lang="en-US" sz="2400" b="1" u="sng" dirty="0" smtClean="0">
                <a:solidFill>
                  <a:srgbClr val="C00000"/>
                </a:solidFill>
              </a:rPr>
              <a:t>if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the 364 cycles/year, with the </a:t>
            </a:r>
            <a:r>
              <a:rPr lang="en-US" sz="2400" b="1" u="sng" dirty="0" smtClean="0">
                <a:solidFill>
                  <a:schemeClr val="tx2"/>
                </a:solidFill>
              </a:rPr>
              <a:t>FIXED FEAST DATES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as outlined in the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1. </a:t>
            </a:r>
            <a:r>
              <a:rPr lang="en-US" sz="2400" dirty="0" smtClean="0">
                <a:solidFill>
                  <a:schemeClr val="tx2"/>
                </a:solidFill>
              </a:rPr>
              <a:t>Enoch </a:t>
            </a:r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dirty="0" err="1" smtClean="0">
                <a:solidFill>
                  <a:schemeClr val="tx2"/>
                </a:solidFill>
              </a:rPr>
              <a:t>Zadokite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3. </a:t>
            </a:r>
            <a:r>
              <a:rPr lang="en-US" sz="2400" dirty="0" smtClean="0">
                <a:solidFill>
                  <a:schemeClr val="tx2"/>
                </a:solidFill>
              </a:rPr>
              <a:t>Essene calendars, will find any linear alignment with the tremendously accurate documentation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found in the Divinely Inspired Scriptures.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FF9933"/>
                </a:solidFill>
              </a:rPr>
              <a:t>THESE STUDIES ARE NOT HERE TO DELINEATE EACH AND EVERY DIFFERENCE BETWEEN THESE 3 NAMED CALENDARS!</a:t>
            </a:r>
            <a:b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FF9933"/>
                </a:solidFill>
              </a:rPr>
            </a:br>
            <a:endParaRPr lang="en-US" sz="2400" dirty="0" smtClean="0">
              <a:ln>
                <a:solidFill>
                  <a:srgbClr val="0000FF"/>
                </a:solidFill>
              </a:ln>
              <a:solidFill>
                <a:srgbClr val="FF9933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strict focus </a:t>
            </a: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is – the 364 cycle/year AND the FIXED DATES of their </a:t>
            </a:r>
            <a:r>
              <a:rPr lang="en-US" sz="24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PRIESTLY COURSE BASED</a:t>
            </a: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festal calendar </a:t>
            </a:r>
            <a:b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2400" b="1" dirty="0" smtClean="0">
                <a:solidFill>
                  <a:schemeClr val="tx2"/>
                </a:solidFill>
                <a:effectLst>
                  <a:glow rad="127000">
                    <a:srgbClr val="FFCCFF"/>
                  </a:glow>
                </a:effectLst>
              </a:rPr>
              <a:t>in comparison to the Scriptures.     </a:t>
            </a:r>
            <a:endParaRPr lang="en-CA" sz="2400" b="1" dirty="0">
              <a:solidFill>
                <a:srgbClr val="FF3300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pic>
        <p:nvPicPr>
          <p:cNvPr id="1028" name="Picture 4" descr="C:\Users\Rae\Desktop\The 3 Temples El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8" y="3433780"/>
            <a:ext cx="1989138" cy="304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e\Desktop\Rachel-El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24488"/>
            <a:ext cx="2027238" cy="304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1772816"/>
            <a:ext cx="11521280" cy="4608512"/>
          </a:xfr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BCFFDE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Have you seen thus far, any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  <a:t>CONTINUITY AND/OR ALIGNMENT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with the documentation of the Scriptures,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justifying the following </a:t>
            </a:r>
            <a:r>
              <a:rPr lang="en-US" sz="2800" b="1" dirty="0" err="1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Zadok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and Enoch calendar claim: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That the Yisra’elites performed the Wave Sheaf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FOLLOWING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the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Feast of Unleavened Bread - on the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26</a:t>
            </a:r>
            <a:r>
              <a:rPr lang="en-US" sz="2800" b="1" u="sng" baseline="30000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th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 of Abib?</a:t>
            </a:r>
            <a:endParaRPr lang="en-US" sz="2800" b="1" dirty="0" smtClean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1964" y="476672"/>
            <a:ext cx="8442339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9900CC"/>
            </a:solidFill>
          </a:ln>
          <a:effectLst>
            <a:glow rad="254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Comic Sans MS" pitchFamily="66" charset="0"/>
              </a:rPr>
              <a:t>Pertinent inquiry at this point!</a:t>
            </a:r>
            <a:endParaRPr lang="en-CA" sz="4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5" name="Bent Arrow 4"/>
          <p:cNvSpPr/>
          <p:nvPr/>
        </p:nvSpPr>
        <p:spPr>
          <a:xfrm rot="8384067">
            <a:off x="10565618" y="4043244"/>
            <a:ext cx="583028" cy="623419"/>
          </a:xfrm>
          <a:prstGeom prst="bentArrow">
            <a:avLst>
              <a:gd name="adj1" fmla="val 25000"/>
              <a:gd name="adj2" fmla="val 40232"/>
              <a:gd name="adj3" fmla="val 37879"/>
              <a:gd name="adj4" fmla="val 43750"/>
            </a:avLst>
          </a:prstGeom>
          <a:gradFill>
            <a:gsLst>
              <a:gs pos="28000">
                <a:srgbClr val="FFFF00"/>
              </a:gs>
              <a:gs pos="62000">
                <a:srgbClr val="00FFFF"/>
              </a:gs>
              <a:gs pos="81000">
                <a:srgbClr val="FF33CC"/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674513" y="404664"/>
            <a:ext cx="6120680" cy="776038"/>
          </a:xfrm>
          <a:prstGeom prst="homePlate">
            <a:avLst>
              <a:gd name="adj" fmla="val 208100"/>
            </a:avLst>
          </a:prstGeom>
          <a:solidFill>
            <a:srgbClr val="FF33C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CA" sz="4800" b="1" dirty="0" smtClean="0">
                <a:ln w="28575">
                  <a:solidFill>
                    <a:srgbClr val="99FF66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  The Inquest</a:t>
            </a:r>
            <a:endParaRPr lang="en-CA" sz="4800" b="1" dirty="0">
              <a:ln w="28575">
                <a:solidFill>
                  <a:srgbClr val="99FF66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7031108-BE28-4184-A868-B55590DC3205}"/>
              </a:ext>
            </a:extLst>
          </p:cNvPr>
          <p:cNvSpPr txBox="1">
            <a:spLocks/>
          </p:cNvSpPr>
          <p:nvPr/>
        </p:nvSpPr>
        <p:spPr>
          <a:xfrm>
            <a:off x="261765" y="1628800"/>
            <a:ext cx="11665296" cy="4752528"/>
          </a:xfrm>
          <a:prstGeom prst="rect">
            <a:avLst/>
          </a:prstGeom>
          <a:ln w="57150">
            <a:solidFill>
              <a:srgbClr val="CC00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82550" h="38100" prst="coolSlant"/>
            </a:sp3d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T</a:t>
            </a:r>
            <a:r>
              <a:rPr lang="en-US" sz="3200" b="1" u="sng" dirty="0" smtClean="0">
                <a:solidFill>
                  <a:srgbClr val="C00000"/>
                </a:solidFill>
              </a:rPr>
              <a:t>he next slide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is a witness for the promotion of the </a:t>
            </a:r>
            <a:br>
              <a:rPr lang="en-US" sz="3200" dirty="0" smtClean="0"/>
            </a:br>
            <a:r>
              <a:rPr lang="en-US" sz="3200" dirty="0" err="1" smtClean="0"/>
              <a:t>Zadok</a:t>
            </a:r>
            <a:r>
              <a:rPr lang="en-US" sz="3200" dirty="0" smtClean="0"/>
              <a:t> calendar under consideration.</a:t>
            </a:r>
          </a:p>
          <a:p>
            <a:pPr marL="0" indent="0" algn="ctr">
              <a:buNone/>
            </a:pPr>
            <a:r>
              <a:rPr lang="en-US" sz="3200" dirty="0" smtClean="0"/>
              <a:t>Please be certain you understand the </a:t>
            </a:r>
            <a:r>
              <a:rPr lang="en-US" sz="3200" b="1" u="sng" dirty="0" smtClean="0">
                <a:ln>
                  <a:solidFill>
                    <a:srgbClr val="9966FF"/>
                  </a:solidFill>
                </a:ln>
                <a:solidFill>
                  <a:srgbClr val="FF6600"/>
                </a:solidFill>
              </a:rPr>
              <a:t>date</a:t>
            </a:r>
            <a:r>
              <a:rPr lang="en-US" dirty="0" smtClean="0"/>
              <a:t> </a:t>
            </a:r>
            <a:r>
              <a:rPr lang="en-US" sz="3200" dirty="0" smtClean="0"/>
              <a:t>of </a:t>
            </a:r>
            <a:r>
              <a:rPr lang="en-US" sz="3200" b="1" u="sng" dirty="0" smtClean="0">
                <a:solidFill>
                  <a:schemeClr val="tx2"/>
                </a:solidFill>
              </a:rPr>
              <a:t>their claim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dirty="0" smtClean="0"/>
              <a:t>for when the Wave Sheaf </a:t>
            </a:r>
            <a:r>
              <a:rPr lang="en-US" sz="3200" b="1" dirty="0" smtClean="0">
                <a:solidFill>
                  <a:srgbClr val="FF6600"/>
                </a:solidFill>
              </a:rPr>
              <a:t>MUST BE </a:t>
            </a:r>
            <a:r>
              <a:rPr lang="en-US" sz="3200" dirty="0" smtClean="0"/>
              <a:t>performed </a:t>
            </a:r>
            <a:br>
              <a:rPr lang="en-US" sz="3200" dirty="0" smtClean="0"/>
            </a:br>
            <a:r>
              <a:rPr lang="en-US" sz="3200" dirty="0" smtClean="0"/>
              <a:t>to accomplish </a:t>
            </a:r>
            <a:r>
              <a:rPr lang="en-US" sz="3200" b="1" i="1" u="sng" dirty="0" smtClean="0"/>
              <a:t>their</a:t>
            </a:r>
            <a:r>
              <a:rPr lang="en-US" sz="3200" dirty="0" smtClean="0"/>
              <a:t> inclusive calendar specifications!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Why?  Because this Enoch/</a:t>
            </a:r>
            <a:r>
              <a:rPr lang="en-US" sz="3200" dirty="0" err="1" smtClean="0">
                <a:solidFill>
                  <a:srgbClr val="7030A0"/>
                </a:solidFill>
              </a:rPr>
              <a:t>Zadok</a:t>
            </a:r>
            <a:r>
              <a:rPr lang="en-US" sz="3200" dirty="0" smtClean="0">
                <a:solidFill>
                  <a:srgbClr val="7030A0"/>
                </a:solidFill>
              </a:rPr>
              <a:t> calendar date has been compared to the Scriptures with Joshua’s documentation!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756" y="44624"/>
            <a:ext cx="3456384" cy="2022231"/>
          </a:xfrm>
          <a:prstGeom prst="roundRect">
            <a:avLst/>
          </a:prstGeom>
          <a:solidFill>
            <a:srgbClr val="99FF99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164B4F"/>
                </a:solidFill>
                <a:latin typeface="Comic Sans MS" pitchFamily="66" charset="0"/>
              </a:rPr>
              <a:t>The Enoch Calendar timing format is virtually identical.</a:t>
            </a:r>
            <a:endParaRPr lang="en-CA" sz="2800" dirty="0">
              <a:solidFill>
                <a:srgbClr val="164B4F"/>
              </a:solidFill>
              <a:latin typeface="Comic Sans MS" pitchFamily="66" charset="0"/>
            </a:endParaRPr>
          </a:p>
        </p:txBody>
      </p:sp>
      <p:sp>
        <p:nvSpPr>
          <p:cNvPr id="5" name="Bent Arrow 4"/>
          <p:cNvSpPr/>
          <p:nvPr/>
        </p:nvSpPr>
        <p:spPr>
          <a:xfrm rot="16200000">
            <a:off x="1140385" y="1532365"/>
            <a:ext cx="951826" cy="2020806"/>
          </a:xfrm>
          <a:prstGeom prst="bentArrow">
            <a:avLst>
              <a:gd name="adj1" fmla="val 20777"/>
              <a:gd name="adj2" fmla="val 33973"/>
              <a:gd name="adj3" fmla="val 40835"/>
              <a:gd name="adj4" fmla="val 42694"/>
            </a:avLst>
          </a:prstGeom>
          <a:gradFill>
            <a:gsLst>
              <a:gs pos="0">
                <a:srgbClr val="FF3399">
                  <a:alpha val="47000"/>
                </a:srgbClr>
              </a:gs>
              <a:gs pos="22000">
                <a:srgbClr val="FF6633">
                  <a:alpha val="43000"/>
                </a:srgbClr>
              </a:gs>
              <a:gs pos="47000">
                <a:srgbClr val="FFFF00">
                  <a:alpha val="50000"/>
                </a:srgbClr>
              </a:gs>
              <a:gs pos="71000">
                <a:srgbClr val="01A78F">
                  <a:alpha val="51000"/>
                </a:srgbClr>
              </a:gs>
              <a:gs pos="88000">
                <a:srgbClr val="9900CC">
                  <a:alpha val="52000"/>
                </a:srgbClr>
              </a:gs>
            </a:gsLst>
            <a:lin ang="16200000" scaled="1"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92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Rae\Desktop\Enoch-Zadok PPT &amp; Firstfruits festi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467829"/>
            <a:ext cx="9822060" cy="614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963601" y="2075395"/>
            <a:ext cx="3035467" cy="2304256"/>
          </a:xfrm>
          <a:prstGeom prst="wedgeEllipseCallout">
            <a:avLst>
              <a:gd name="adj1" fmla="val -90922"/>
              <a:gd name="adj2" fmla="val 48341"/>
            </a:avLst>
          </a:prstGeom>
          <a:solidFill>
            <a:schemeClr val="tx2"/>
          </a:solidFill>
          <a:ln w="28575">
            <a:solidFill>
              <a:srgbClr val="FFFF00"/>
            </a:solidFill>
          </a:ln>
          <a:effectLst>
            <a:glow rad="317500">
              <a:srgbClr val="FFCC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FF33CC"/>
                </a:solidFill>
              </a:rPr>
              <a:t>Wave Sheaf offered on the </a:t>
            </a:r>
            <a:r>
              <a:rPr lang="en-CA" sz="2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26 </a:t>
            </a:r>
            <a:r>
              <a:rPr lang="en-CA" sz="2400" b="1" baseline="30000" dirty="0" err="1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sz="2400" b="1" dirty="0" smtClean="0"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400" b="1" dirty="0" smtClean="0">
                <a:solidFill>
                  <a:srgbClr val="FF33CC"/>
                </a:solidFill>
              </a:rPr>
              <a:t>of the 1</a:t>
            </a:r>
            <a:r>
              <a:rPr lang="en-CA" sz="2400" b="1" baseline="30000" dirty="0" smtClean="0">
                <a:solidFill>
                  <a:srgbClr val="FF33CC"/>
                </a:solidFill>
              </a:rPr>
              <a:t>st</a:t>
            </a:r>
            <a:r>
              <a:rPr lang="en-CA" sz="2400" b="1" dirty="0" smtClean="0">
                <a:solidFill>
                  <a:srgbClr val="FF33CC"/>
                </a:solidFill>
              </a:rPr>
              <a:t> month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????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37947">
            <a:off x="628781" y="3217766"/>
            <a:ext cx="1628979" cy="798357"/>
          </a:xfrm>
          <a:prstGeom prst="rect">
            <a:avLst/>
          </a:prstGeom>
          <a:solidFill>
            <a:schemeClr val="tx2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Enoch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37947">
            <a:off x="711059" y="4666573"/>
            <a:ext cx="1661549" cy="798357"/>
          </a:xfrm>
          <a:prstGeom prst="rect">
            <a:avLst/>
          </a:prstGeom>
          <a:solidFill>
            <a:schemeClr val="tx2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Zadok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213653" y="4496894"/>
            <a:ext cx="901270" cy="80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96567" y="3717032"/>
            <a:ext cx="1118356" cy="646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74532" y="3469092"/>
            <a:ext cx="2016224" cy="72008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42084" y="4372031"/>
            <a:ext cx="4536504" cy="23538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Down Arrow Callout 2"/>
          <p:cNvSpPr/>
          <p:nvPr/>
        </p:nvSpPr>
        <p:spPr>
          <a:xfrm>
            <a:off x="5302324" y="332656"/>
            <a:ext cx="4248472" cy="1008112"/>
          </a:xfrm>
          <a:prstGeom prst="downArrowCallout">
            <a:avLst>
              <a:gd name="adj1" fmla="val 42785"/>
              <a:gd name="adj2" fmla="val 43674"/>
              <a:gd name="adj3" fmla="val 26778"/>
              <a:gd name="adj4" fmla="val 54306"/>
            </a:avLst>
          </a:prstGeom>
          <a:solidFill>
            <a:srgbClr val="FF33C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ln w="28575">
                  <a:solidFill>
                    <a:srgbClr val="99FF66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The Evidence</a:t>
            </a:r>
            <a:endParaRPr lang="en-CA" sz="4000" b="1" dirty="0">
              <a:ln w="28575">
                <a:solidFill>
                  <a:srgbClr val="99FF66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2084" y="4283666"/>
            <a:ext cx="555175" cy="38855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4171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1235338"/>
            <a:ext cx="11521280" cy="2376264"/>
          </a:xfr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In context of the </a:t>
            </a:r>
            <a:r>
              <a:rPr lang="en-US" sz="2800" dirty="0" err="1">
                <a:solidFill>
                  <a:srgbClr val="002060"/>
                </a:solidFill>
              </a:rPr>
              <a:t>Z</a:t>
            </a:r>
            <a:r>
              <a:rPr lang="en-US" sz="2800" dirty="0" err="1" smtClean="0">
                <a:solidFill>
                  <a:srgbClr val="002060"/>
                </a:solidFill>
              </a:rPr>
              <a:t>adok</a:t>
            </a:r>
            <a:r>
              <a:rPr lang="en-US" sz="2800" dirty="0" smtClean="0">
                <a:solidFill>
                  <a:srgbClr val="002060"/>
                </a:solidFill>
              </a:rPr>
              <a:t> calendar -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IF</a:t>
            </a:r>
            <a:r>
              <a:rPr lang="en-US" sz="2800" dirty="0" smtClean="0">
                <a:solidFill>
                  <a:srgbClr val="002060"/>
                </a:solidFill>
              </a:rPr>
              <a:t> the Wave Sheaf presentation did indeed </a:t>
            </a:r>
            <a:r>
              <a:rPr lang="en-US" sz="2800" b="1" u="sng" dirty="0" smtClean="0">
                <a:solidFill>
                  <a:srgbClr val="002060"/>
                </a:solidFill>
              </a:rPr>
              <a:t>follow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the Sabbath </a:t>
            </a:r>
            <a:r>
              <a:rPr lang="en-US" sz="2800" u="sng" dirty="0" smtClean="0">
                <a:solidFill>
                  <a:srgbClr val="002060"/>
                </a:solidFill>
              </a:rPr>
              <a:t>AFTER</a:t>
            </a:r>
            <a:r>
              <a:rPr lang="en-US" sz="2800" dirty="0" smtClean="0">
                <a:solidFill>
                  <a:srgbClr val="002060"/>
                </a:solidFill>
              </a:rPr>
              <a:t> their </a:t>
            </a:r>
            <a:r>
              <a:rPr lang="en-US" sz="2800" b="1" dirty="0" smtClean="0">
                <a:solidFill>
                  <a:srgbClr val="800000"/>
                </a:solidFill>
              </a:rPr>
              <a:t>completed week </a:t>
            </a:r>
            <a:r>
              <a:rPr lang="en-US" sz="2800" dirty="0" smtClean="0">
                <a:solidFill>
                  <a:srgbClr val="002060"/>
                </a:solidFill>
              </a:rPr>
              <a:t>of Unleavened Bread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…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What specific condition then must have been met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according to </a:t>
            </a:r>
            <a:r>
              <a:rPr lang="en-US" sz="2800" b="1" dirty="0" smtClean="0">
                <a:solidFill>
                  <a:srgbClr val="0000FF"/>
                </a:solidFill>
              </a:rPr>
              <a:t>Yahuah’s</a:t>
            </a:r>
            <a:r>
              <a:rPr lang="en-US" sz="2800" dirty="0" smtClean="0">
                <a:solidFill>
                  <a:srgbClr val="002060"/>
                </a:solidFill>
              </a:rPr>
              <a:t> Statute requirements?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5052" y="6492875"/>
            <a:ext cx="36377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4013" y="178352"/>
            <a:ext cx="757824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9900CC"/>
            </a:solidFill>
          </a:ln>
          <a:effectLst>
            <a:glow rad="254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Comic Sans MS" pitchFamily="66" charset="0"/>
              </a:rPr>
              <a:t>Pertinent Inquiry!     </a:t>
            </a:r>
            <a:r>
              <a:rPr lang="en-US" sz="4000" b="1" dirty="0" smtClean="0">
                <a:solidFill>
                  <a:srgbClr val="FF33CC"/>
                </a:solidFill>
                <a:latin typeface="Comic Sans MS" pitchFamily="66" charset="0"/>
              </a:rPr>
              <a:t>#2</a:t>
            </a:r>
            <a:endParaRPr lang="en-CA" sz="40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33772" y="3818788"/>
            <a:ext cx="11521280" cy="1681754"/>
          </a:xfrm>
          <a:prstGeom prst="rect">
            <a:avLst/>
          </a:prstGeom>
          <a:gradFill flip="none" rotWithShape="1">
            <a:gsLst>
              <a:gs pos="0">
                <a:srgbClr val="9900CC">
                  <a:tint val="66000"/>
                  <a:satMod val="160000"/>
                </a:srgbClr>
              </a:gs>
              <a:gs pos="50000">
                <a:srgbClr val="9900CC">
                  <a:tint val="44500"/>
                  <a:satMod val="160000"/>
                </a:srgbClr>
              </a:gs>
              <a:gs pos="100000">
                <a:srgbClr val="9900CC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Judging by Yahuah’s Inspired Word; </a:t>
            </a:r>
            <a:r>
              <a:rPr lang="en-US" sz="2800" dirty="0" smtClean="0">
                <a:solidFill>
                  <a:srgbClr val="002060"/>
                </a:solidFill>
              </a:rPr>
              <a:t>can it be said that –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err="1" smtClean="0">
                <a:solidFill>
                  <a:srgbClr val="002060"/>
                </a:solidFill>
              </a:rPr>
              <a:t>Yisra’el</a:t>
            </a:r>
            <a:r>
              <a:rPr lang="en-US" sz="2800" dirty="0" smtClean="0">
                <a:solidFill>
                  <a:srgbClr val="002060"/>
                </a:solidFill>
              </a:rPr>
              <a:t> needed to </a:t>
            </a:r>
            <a:r>
              <a:rPr lang="en-US" sz="2800" u="sng" dirty="0" smtClean="0">
                <a:solidFill>
                  <a:srgbClr val="CC0099"/>
                </a:solidFill>
              </a:rPr>
              <a:t>refrain from eatin</a:t>
            </a:r>
            <a:r>
              <a:rPr lang="en-US" sz="2800" dirty="0" smtClean="0">
                <a:solidFill>
                  <a:srgbClr val="CC0099"/>
                </a:solidFill>
              </a:rPr>
              <a:t>g</a:t>
            </a:r>
            <a:r>
              <a:rPr lang="en-US" sz="2800" u="sng" dirty="0" smtClean="0">
                <a:solidFill>
                  <a:srgbClr val="CC0099"/>
                </a:solidFill>
              </a:rPr>
              <a:t> an</a:t>
            </a:r>
            <a:r>
              <a:rPr lang="en-US" sz="2800" dirty="0" smtClean="0">
                <a:solidFill>
                  <a:srgbClr val="CC0099"/>
                </a:solidFill>
              </a:rPr>
              <a:t>y</a:t>
            </a:r>
            <a:r>
              <a:rPr lang="en-US" sz="2800" u="sng" dirty="0" smtClean="0">
                <a:solidFill>
                  <a:srgbClr val="CC0099"/>
                </a:solidFill>
              </a:rPr>
              <a:t> and all </a:t>
            </a:r>
            <a:r>
              <a:rPr lang="en-US" sz="2800" dirty="0" smtClean="0">
                <a:solidFill>
                  <a:srgbClr val="CC0099"/>
                </a:solidFill>
              </a:rPr>
              <a:t>g</a:t>
            </a:r>
            <a:r>
              <a:rPr lang="en-US" sz="2800" u="sng" dirty="0" smtClean="0">
                <a:solidFill>
                  <a:srgbClr val="CC0099"/>
                </a:solidFill>
              </a:rPr>
              <a:t>rain</a:t>
            </a:r>
            <a:r>
              <a:rPr lang="en-US" sz="2800" dirty="0" smtClean="0">
                <a:solidFill>
                  <a:srgbClr val="CC0099"/>
                </a:solidFill>
              </a:rPr>
              <a:t>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effectLst>
                  <a:glow rad="127000">
                    <a:srgbClr val="FFFF00"/>
                  </a:glow>
                </a:effectLst>
              </a:rPr>
              <a:t>before Abib 26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effectLst>
                  <a:glow rad="127000">
                    <a:srgbClr val="FFFF00"/>
                  </a:glow>
                </a:effectLst>
              </a:rPr>
              <a:t>,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b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effectLst>
                  <a:glow rad="127000">
                    <a:srgbClr val="FFFF00"/>
                  </a:glow>
                </a:effectLst>
              </a:rPr>
              <a:t>as claimed by the </a:t>
            </a:r>
            <a:r>
              <a:rPr lang="en-US" sz="2800" u="sng" dirty="0" err="1" smtClean="0">
                <a:solidFill>
                  <a:srgbClr val="002060"/>
                </a:solidFill>
              </a:rPr>
              <a:t>Zadok</a:t>
            </a:r>
            <a:r>
              <a:rPr lang="en-US" sz="2800" dirty="0" smtClean="0">
                <a:solidFill>
                  <a:srgbClr val="002060"/>
                </a:solidFill>
              </a:rPr>
              <a:t> date of the Wave Sheaf presentation?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532" y="5749805"/>
            <a:ext cx="4752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 of Part 1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33772" y="5733256"/>
            <a:ext cx="6840760" cy="100811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B43D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 prst="angle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Will this dilemma be solved in the </a:t>
            </a:r>
            <a:b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Anti-type of our Messiah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?</a:t>
            </a:r>
            <a:endParaRPr lang="en-CA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9796" y="2852936"/>
            <a:ext cx="1440160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arrow" w="med" len="med"/>
          </a:ln>
          <a:effectLst>
            <a:glow rad="88900">
              <a:srgbClr val="66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72008"/>
            <a:ext cx="12188825" cy="6885384"/>
          </a:xfrm>
          <a:noFill/>
          <a:ln>
            <a:noFill/>
          </a:ln>
          <a:effectLst/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Part #1 exposed several errors/counterfeits of Enoch’s calendar.</a:t>
            </a:r>
          </a:p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Part #2 will address the issues of: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/>
            </a:r>
            <a:b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1)  Torah’s “type”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/>
            </a:r>
            <a:b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2)  Yahusha’s “anti-type”</a:t>
            </a:r>
            <a:br>
              <a:rPr lang="en-CA" sz="3300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3)  Enoch’s </a:t>
            </a: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Hunger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Dilemma </a:t>
            </a:r>
            <a:b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over the placement</a:t>
            </a:r>
            <a:br>
              <a:rPr lang="en-CA" sz="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of Wave Sheaf.</a:t>
            </a:r>
            <a:br>
              <a:rPr lang="en-CA" sz="3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How many more errors will be discovered?</a:t>
            </a:r>
            <a:endParaRPr lang="en-CA" sz="4400" b="1" dirty="0" smtClean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rgbClr val="0070C0"/>
                </a:solidFill>
                <a:effectLst>
                  <a:glow rad="127000">
                    <a:srgbClr val="99FF66"/>
                  </a:glow>
                </a:effectLst>
                <a:latin typeface="Comic Sans MS" panose="030F0702030302020204" pitchFamily="66" charset="0"/>
              </a:rPr>
              <a:t>May you be blessed as you ponder these thoughts!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5295" y="6592267"/>
            <a:ext cx="54979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94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AutoShape 4" descr="Image result for pics of a sickle"/>
          <p:cNvSpPr>
            <a:spLocks noChangeAspect="1" noChangeArrowheads="1"/>
          </p:cNvSpPr>
          <p:nvPr/>
        </p:nvSpPr>
        <p:spPr bwMode="auto">
          <a:xfrm>
            <a:off x="215900" y="15875"/>
            <a:ext cx="24574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Image result for pics of a sickle"/>
          <p:cNvSpPr>
            <a:spLocks noChangeAspect="1" noChangeArrowheads="1"/>
          </p:cNvSpPr>
          <p:nvPr/>
        </p:nvSpPr>
        <p:spPr bwMode="auto">
          <a:xfrm>
            <a:off x="368300" y="168275"/>
            <a:ext cx="24574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718148" y="6957392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rgbClr val="164B4F"/>
                </a:solidFill>
              </a:rPr>
              <a:t>Timothy Astleford  Mar 25/19</a:t>
            </a:r>
          </a:p>
          <a:p>
            <a:pPr algn="ctr"/>
            <a:r>
              <a:rPr lang="en-CA" sz="1600" dirty="0" smtClean="0">
                <a:solidFill>
                  <a:srgbClr val="164B4F"/>
                </a:solidFill>
              </a:rPr>
              <a:t>Finished for presentation Oct 24/19</a:t>
            </a:r>
            <a:endParaRPr lang="en-CA" sz="1600" dirty="0">
              <a:solidFill>
                <a:srgbClr val="164B4F"/>
              </a:solidFill>
            </a:endParaRPr>
          </a:p>
        </p:txBody>
      </p:sp>
      <p:pic>
        <p:nvPicPr>
          <p:cNvPr id="2051" name="Picture 3" descr="C:\Users\Rae\Desktop\wavesheaf &amp; sickl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731038"/>
            <a:ext cx="4176464" cy="36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700" y="6492875"/>
            <a:ext cx="3384376" cy="365125"/>
          </a:xfrm>
        </p:spPr>
        <p:txBody>
          <a:bodyPr/>
          <a:lstStyle/>
          <a:p>
            <a:fld id="{81FEFA0A-2F20-4B60-98C6-5FFDA469AA1C}" type="slidenum">
              <a:rPr lang="en-US" b="1" smtClean="0">
                <a:solidFill>
                  <a:schemeClr val="tx2"/>
                </a:solidFill>
              </a:rPr>
              <a:pPr/>
              <a:t>95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737" y="125211"/>
            <a:ext cx="106608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you have Questions 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&amp;/or Comments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about this teaching, 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please contact: 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 </a:t>
            </a:r>
            <a:endParaRPr lang="en-US" sz="3600" b="1" cap="none" spc="0" dirty="0">
              <a:ln w="11430">
                <a:solidFill>
                  <a:srgbClr val="002060"/>
                </a:solidFill>
              </a:ln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95" y="2940574"/>
            <a:ext cx="1384277" cy="1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0388" y="5750004"/>
            <a:ext cx="52780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A97767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Thank you!</a:t>
            </a:r>
            <a:endParaRPr lang="en-US" sz="4000" b="1" dirty="0">
              <a:solidFill>
                <a:srgbClr val="A97767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Edwardian Script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036" y="4123168"/>
            <a:ext cx="7234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>
                      <a:alpha val="78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5"/>
              </a:rPr>
              <a:t>tim@studythecalendar.com</a:t>
            </a:r>
            <a:endParaRPr lang="en-US" sz="3200" b="1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27000">
                  <a:schemeClr val="bg1">
                    <a:alpha val="78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5980" y="4869160"/>
            <a:ext cx="82467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1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6"/>
              </a:rPr>
              <a:t>calendar@torahtothetribes.com</a:t>
            </a:r>
            <a:endParaRPr lang="en-US" sz="2400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01600">
                  <a:schemeClr val="bg1">
                    <a:alpha val="81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23346</TotalTime>
  <Words>4246</Words>
  <Application>Microsoft Office PowerPoint</Application>
  <PresentationFormat>Custom</PresentationFormat>
  <Paragraphs>917</Paragraphs>
  <Slides>95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Serenity 16x9</vt:lpstr>
      <vt:lpstr>PowerPoint Presentation</vt:lpstr>
      <vt:lpstr>Joshua Enters Canaan - Covenant Calendar Club &lt;www.studythecalendar.com&gt;</vt:lpstr>
      <vt:lpstr>PowerPoint Presentation</vt:lpstr>
      <vt:lpstr>PowerPoint Presentation</vt:lpstr>
      <vt:lpstr>PowerPoint Presentation</vt:lpstr>
      <vt:lpstr>Will Joshua accurately fulfill Yahuah’s  upon entering Canaan? </vt:lpstr>
      <vt:lpstr>Will the Qumran Dead Sea Scroll  PRIESTLY COURSE based calendars, accurately reflect Yahuah’s   for entering Canaan? </vt:lpstr>
      <vt:lpstr>The Qumran, Enoch, Zadokite and Essene Calendars are ALL based on the  Qumran Dead Sea Scrolls.    Each incorporate the 364 cycles/year format. THESE CALENDARS ARE BASED ON THE  24 (X 2) PRIESTLY COURSES  found within the Book of the Law. </vt:lpstr>
      <vt:lpstr>PowerPoint Presentation</vt:lpstr>
      <vt:lpstr>Other Qumran Documentation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Passover   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Yahuah Command?</dc:title>
  <dc:creator>Timothy Astleford</dc:creator>
  <cp:lastModifiedBy>Rae</cp:lastModifiedBy>
  <cp:revision>1907</cp:revision>
  <cp:lastPrinted>2019-10-24T16:49:03Z</cp:lastPrinted>
  <dcterms:created xsi:type="dcterms:W3CDTF">2017-11-03T02:32:24Z</dcterms:created>
  <dcterms:modified xsi:type="dcterms:W3CDTF">2019-11-28T02:52:52Z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